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1" r:id="rId1"/>
    <p:sldMasterId id="2147483805" r:id="rId2"/>
    <p:sldMasterId id="2147483895" r:id="rId3"/>
  </p:sldMasterIdLst>
  <p:notesMasterIdLst>
    <p:notesMasterId r:id="rId64"/>
  </p:notesMasterIdLst>
  <p:handoutMasterIdLst>
    <p:handoutMasterId r:id="rId65"/>
  </p:handoutMasterIdLst>
  <p:sldIdLst>
    <p:sldId id="280" r:id="rId4"/>
    <p:sldId id="256" r:id="rId5"/>
    <p:sldId id="282" r:id="rId6"/>
    <p:sldId id="285" r:id="rId7"/>
    <p:sldId id="284" r:id="rId8"/>
    <p:sldId id="286" r:id="rId9"/>
    <p:sldId id="287" r:id="rId10"/>
    <p:sldId id="290" r:id="rId11"/>
    <p:sldId id="288"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05"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n-ea"/>
        <a:cs typeface="+mn-cs"/>
      </a:defRPr>
    </a:lvl5pPr>
    <a:lvl6pPr marL="2286000" algn="l" defTabSz="914400" rtl="0" eaLnBrk="1" latinLnBrk="0" hangingPunct="1">
      <a:defRPr sz="1600" kern="1200">
        <a:solidFill>
          <a:schemeClr val="tx1"/>
        </a:solidFill>
        <a:latin typeface="Helvetica" pitchFamily="34" charset="0"/>
        <a:ea typeface="+mn-ea"/>
        <a:cs typeface="+mn-cs"/>
      </a:defRPr>
    </a:lvl6pPr>
    <a:lvl7pPr marL="2743200" algn="l" defTabSz="914400" rtl="0" eaLnBrk="1" latinLnBrk="0" hangingPunct="1">
      <a:defRPr sz="1600" kern="1200">
        <a:solidFill>
          <a:schemeClr val="tx1"/>
        </a:solidFill>
        <a:latin typeface="Helvetica" pitchFamily="34" charset="0"/>
        <a:ea typeface="+mn-ea"/>
        <a:cs typeface="+mn-cs"/>
      </a:defRPr>
    </a:lvl7pPr>
    <a:lvl8pPr marL="3200400" algn="l" defTabSz="914400" rtl="0" eaLnBrk="1" latinLnBrk="0" hangingPunct="1">
      <a:defRPr sz="1600" kern="1200">
        <a:solidFill>
          <a:schemeClr val="tx1"/>
        </a:solidFill>
        <a:latin typeface="Helvetica" pitchFamily="34" charset="0"/>
        <a:ea typeface="+mn-ea"/>
        <a:cs typeface="+mn-cs"/>
      </a:defRPr>
    </a:lvl8pPr>
    <a:lvl9pPr marL="3657600" algn="l" defTabSz="914400" rtl="0" eaLnBrk="1" latinLnBrk="0" hangingPunct="1">
      <a:defRPr sz="1600"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9" autoAdjust="0"/>
    <p:restoredTop sz="89427" autoAdjust="0"/>
  </p:normalViewPr>
  <p:slideViewPr>
    <p:cSldViewPr snapToGrid="0">
      <p:cViewPr varScale="1">
        <p:scale>
          <a:sx n="74" d="100"/>
          <a:sy n="74" d="100"/>
        </p:scale>
        <p:origin x="642" y="72"/>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4D0AD15F-3BA9-4BF8-9325-F6372E0B74E4}" type="slidenum">
              <a:rPr lang="en-US"/>
              <a:pPr>
                <a:defRPr/>
              </a:pPr>
              <a:t>‹#›</a:t>
            </a:fld>
            <a:endParaRPr lang="en-US"/>
          </a:p>
        </p:txBody>
      </p:sp>
    </p:spTree>
    <p:extLst>
      <p:ext uri="{BB962C8B-B14F-4D97-AF65-F5344CB8AC3E}">
        <p14:creationId xmlns:p14="http://schemas.microsoft.com/office/powerpoint/2010/main" val="3277301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pPr>
              <a:defRPr/>
            </a:pPr>
            <a:fld id="{95FD670C-EAB5-476E-A23C-CA33D229E07A}" type="slidenum">
              <a:rPr lang="en-US"/>
              <a:pPr>
                <a:defRPr/>
              </a:pPr>
              <a:t>‹#›</a:t>
            </a:fld>
            <a:endParaRPr lang="en-US"/>
          </a:p>
        </p:txBody>
      </p:sp>
    </p:spTree>
    <p:extLst>
      <p:ext uri="{BB962C8B-B14F-4D97-AF65-F5344CB8AC3E}">
        <p14:creationId xmlns:p14="http://schemas.microsoft.com/office/powerpoint/2010/main" val="3612389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1BC47B2-644D-49CC-9B9B-5E8B7FD96376}" type="slidenum">
              <a:rPr lang="en-US" smtClean="0"/>
              <a:pPr/>
              <a:t>1</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4951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p>
        </p:txBody>
      </p:sp>
      <p:sp>
        <p:nvSpPr>
          <p:cNvPr id="84996" name="Slide Number Placeholder 3"/>
          <p:cNvSpPr>
            <a:spLocks noGrp="1"/>
          </p:cNvSpPr>
          <p:nvPr>
            <p:ph type="sldNum" sz="quarter" idx="5"/>
          </p:nvPr>
        </p:nvSpPr>
        <p:spPr>
          <a:noFill/>
        </p:spPr>
        <p:txBody>
          <a:bodyPr/>
          <a:lstStyle/>
          <a:p>
            <a:fld id="{C25C5E71-8A52-464B-9DC2-C01F672AC6AB}" type="slidenum">
              <a:rPr lang="en-US" smtClean="0"/>
              <a:pPr/>
              <a:t>2</a:t>
            </a:fld>
            <a:endParaRPr lang="en-US" smtClean="0"/>
          </a:p>
        </p:txBody>
      </p:sp>
    </p:spTree>
    <p:extLst>
      <p:ext uri="{BB962C8B-B14F-4D97-AF65-F5344CB8AC3E}">
        <p14:creationId xmlns:p14="http://schemas.microsoft.com/office/powerpoint/2010/main" val="266489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450B740-B782-4C00-92B7-D8E1A516340C}" type="slidenum">
              <a:rPr lang="en-US" smtClean="0"/>
              <a:pPr/>
              <a:t>3</a:t>
            </a:fld>
            <a:endParaRPr lang="en-US" smtClean="0"/>
          </a:p>
        </p:txBody>
      </p:sp>
      <p:sp>
        <p:nvSpPr>
          <p:cNvPr id="87043" name="Rectangle 2"/>
          <p:cNvSpPr>
            <a:spLocks noGrp="1" noRot="1" noChangeAspect="1" noChangeArrowheads="1" noTextEdit="1"/>
          </p:cNvSpPr>
          <p:nvPr>
            <p:ph type="sldImg"/>
          </p:nvPr>
        </p:nvSpPr>
        <p:spPr>
          <a:xfrm>
            <a:off x="1152525" y="692150"/>
            <a:ext cx="4552950" cy="3414713"/>
          </a:xfrm>
          <a:ln/>
        </p:spPr>
      </p:sp>
      <p:sp>
        <p:nvSpPr>
          <p:cNvPr id="87044" name="Rectangle 3"/>
          <p:cNvSpPr>
            <a:spLocks noGrp="1" noChangeArrowheads="1"/>
          </p:cNvSpPr>
          <p:nvPr>
            <p:ph type="body" idx="1"/>
          </p:nvPr>
        </p:nvSpPr>
        <p:spPr>
          <a:xfrm>
            <a:off x="913260" y="4343713"/>
            <a:ext cx="5031482" cy="4113862"/>
          </a:xfrm>
          <a:noFill/>
          <a:ln/>
        </p:spPr>
        <p:txBody>
          <a:bodyPr/>
          <a:lstStyle/>
          <a:p>
            <a:endParaRPr lang="en-US" smtClean="0"/>
          </a:p>
        </p:txBody>
      </p:sp>
    </p:spTree>
    <p:extLst>
      <p:ext uri="{BB962C8B-B14F-4D97-AF65-F5344CB8AC3E}">
        <p14:creationId xmlns:p14="http://schemas.microsoft.com/office/powerpoint/2010/main" val="267725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8144865-1CFE-4759-AA58-EA65ABC5FD18}" type="slidenum">
              <a:rPr lang="en-US" smtClean="0"/>
              <a:pPr/>
              <a:t>9</a:t>
            </a:fld>
            <a:endParaRPr lang="en-US" smtClean="0"/>
          </a:p>
        </p:txBody>
      </p:sp>
      <p:sp>
        <p:nvSpPr>
          <p:cNvPr id="88067" name="Rectangle 2"/>
          <p:cNvSpPr>
            <a:spLocks noGrp="1" noRot="1" noChangeAspect="1" noChangeArrowheads="1" noTextEdit="1"/>
          </p:cNvSpPr>
          <p:nvPr>
            <p:ph type="sldImg"/>
          </p:nvPr>
        </p:nvSpPr>
        <p:spPr>
          <a:xfrm>
            <a:off x="1152525" y="692150"/>
            <a:ext cx="4552950" cy="3414713"/>
          </a:xfrm>
          <a:ln/>
        </p:spPr>
      </p:sp>
      <p:sp>
        <p:nvSpPr>
          <p:cNvPr id="88068" name="Rectangle 3"/>
          <p:cNvSpPr>
            <a:spLocks noGrp="1" noChangeArrowheads="1"/>
          </p:cNvSpPr>
          <p:nvPr>
            <p:ph type="body" idx="1"/>
          </p:nvPr>
        </p:nvSpPr>
        <p:spPr>
          <a:xfrm>
            <a:off x="913260" y="4343713"/>
            <a:ext cx="5031482" cy="4113862"/>
          </a:xfrm>
          <a:noFill/>
          <a:ln/>
        </p:spPr>
        <p:txBody>
          <a:bodyPr/>
          <a:lstStyle/>
          <a:p>
            <a:endParaRPr lang="en-US" smtClean="0"/>
          </a:p>
        </p:txBody>
      </p:sp>
    </p:spTree>
    <p:extLst>
      <p:ext uri="{BB962C8B-B14F-4D97-AF65-F5344CB8AC3E}">
        <p14:creationId xmlns:p14="http://schemas.microsoft.com/office/powerpoint/2010/main" val="2725340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nvGraphicFramePr>
        <p:xfrm>
          <a:off x="0" y="-4763"/>
          <a:ext cx="9144000" cy="6862763"/>
        </p:xfrm>
        <a:graphic>
          <a:graphicData uri="http://schemas.openxmlformats.org/presentationml/2006/ole">
            <mc:AlternateContent xmlns:mc="http://schemas.openxmlformats.org/markup-compatibility/2006">
              <mc:Choice xmlns:v="urn:schemas-microsoft-com:vml" Requires="v">
                <p:oleObj spid="_x0000_s178188" name="Bitmap Image" r:id="rId3" imgW="9171429" imgH="6885714" progId="PBrush">
                  <p:embed/>
                </p:oleObj>
              </mc:Choice>
              <mc:Fallback>
                <p:oleObj name="Bitmap Image" r:id="rId3" imgW="9171429" imgH="6885714"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63"/>
                        <a:ext cx="9144000" cy="686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
        <p:nvSpPr>
          <p:cNvPr id="17410" name="Rectangle 2"/>
          <p:cNvSpPr>
            <a:spLocks noGrp="1" noChangeArrowheads="1"/>
          </p:cNvSpPr>
          <p:nvPr>
            <p:ph type="ctrTitle"/>
          </p:nvPr>
        </p:nvSpPr>
        <p:spPr>
          <a:xfrm>
            <a:off x="1743075" y="2971800"/>
            <a:ext cx="5114925" cy="1066800"/>
          </a:xfrm>
        </p:spPr>
        <p:txBody>
          <a:bodyPr/>
          <a:lstStyle>
            <a:lvl1pPr>
              <a:lnSpc>
                <a:spcPct val="85000"/>
              </a:lnSpc>
              <a:defRPr sz="3400"/>
            </a:lvl1pPr>
          </a:lstStyle>
          <a:p>
            <a:r>
              <a:rPr lang="en-US" altLang="en-US" smtClean="0"/>
              <a:t>Click to edit Master title style</a:t>
            </a:r>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02313" y="173038"/>
            <a:ext cx="1781175" cy="564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73038"/>
            <a:ext cx="5192713" cy="564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BB94C7E-0448-4389-8BC2-AE76161EFE26}" type="datetimeFigureOut">
              <a:rPr lang="en-US"/>
              <a:pPr>
                <a:defRPr/>
              </a:pPr>
              <a:t>8/28/2018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8608308-DE8B-4C76-9D25-836A201754D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rtlCol="0">
            <a:normAutofit/>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A03061-1CAA-410B-8388-1B50B5024F3B}"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592DDD-3158-4624-B515-95372355B55D}"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FBE8C3-7D32-427D-A4C1-25B983A42B24}"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0937DA-6DE9-47EC-8CA2-09B6F6F88A88}"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AC6598-BA7A-472A-B535-853ED02DD30D}"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EFDDDAD-4ECD-4034-9353-4141FC9DEBE4}"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641D5F7-57D7-43CB-8047-0ECB76BD35B8}"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447D0C-7FB5-4B94-8500-FB1D03FDA208}"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7691F1-7F8C-4A78-8210-81989A42BE82}"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C7472F-B8C2-4679-A76C-45B7FAF5B231}" type="slidenum">
              <a:rPr lang="en-US"/>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9C8CD-23B4-4E2F-BF79-E80E80C3F731}" type="slidenum">
              <a:rPr lang="en-US"/>
              <a:pPr>
                <a:defRPr/>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0FC04B1-9753-4289-AD74-98F66F18C8E1}" type="datetimeFigureOut">
              <a:rPr lang="en-US" smtClean="0"/>
              <a:pPr/>
              <a:t>8/28/2018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12B82AD-F6F4-4019-8021-8C4C329222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0FC04B1-9753-4289-AD74-98F66F18C8E1}" type="datetimeFigureOut">
              <a:rPr lang="en-US" smtClean="0"/>
              <a:pPr/>
              <a:t>8/28/2018</a:t>
            </a:fld>
            <a:endParaRPr lang="en-US"/>
          </a:p>
        </p:txBody>
      </p:sp>
      <p:sp>
        <p:nvSpPr>
          <p:cNvPr id="9" name="Slide Number Placeholder 8"/>
          <p:cNvSpPr>
            <a:spLocks noGrp="1"/>
          </p:cNvSpPr>
          <p:nvPr>
            <p:ph type="sldNum" sz="quarter" idx="15"/>
          </p:nvPr>
        </p:nvSpPr>
        <p:spPr/>
        <p:txBody>
          <a:bodyPr rtlCol="0"/>
          <a:lstStyle/>
          <a:p>
            <a:fld id="{A12B82AD-F6F4-4019-8021-8C4C3292226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0FC04B1-9753-4289-AD74-98F66F18C8E1}" type="datetimeFigureOut">
              <a:rPr lang="en-US" smtClean="0"/>
              <a:pPr/>
              <a:t>8/28/2018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12B82AD-F6F4-4019-8021-8C4C329222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0FC04B1-9753-4289-AD74-98F66F18C8E1}"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B82AD-F6F4-4019-8021-8C4C3292226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FC04B1-9753-4289-AD74-98F66F18C8E1}"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B82AD-F6F4-4019-8021-8C4C3292226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0FC04B1-9753-4289-AD74-98F66F18C8E1}" type="datetimeFigureOut">
              <a:rPr lang="en-US" smtClean="0"/>
              <a:pPr/>
              <a:t>8/28/2018</a:t>
            </a:fld>
            <a:endParaRPr lang="en-US"/>
          </a:p>
        </p:txBody>
      </p:sp>
      <p:sp>
        <p:nvSpPr>
          <p:cNvPr id="7" name="Slide Number Placeholder 6"/>
          <p:cNvSpPr>
            <a:spLocks noGrp="1"/>
          </p:cNvSpPr>
          <p:nvPr>
            <p:ph type="sldNum" sz="quarter" idx="11"/>
          </p:nvPr>
        </p:nvSpPr>
        <p:spPr/>
        <p:txBody>
          <a:bodyPr rtlCol="0"/>
          <a:lstStyle/>
          <a:p>
            <a:fld id="{A12B82AD-F6F4-4019-8021-8C4C3292226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C04B1-9753-4289-AD74-98F66F18C8E1}"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B82AD-F6F4-4019-8021-8C4C32922268}"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FC04B1-9753-4289-AD74-98F66F18C8E1}" type="datetimeFigureOut">
              <a:rPr lang="en-US" smtClean="0"/>
              <a:pPr/>
              <a:t>8/28/2018</a:t>
            </a:fld>
            <a:endParaRPr lang="en-US"/>
          </a:p>
        </p:txBody>
      </p:sp>
      <p:sp>
        <p:nvSpPr>
          <p:cNvPr id="22" name="Slide Number Placeholder 21"/>
          <p:cNvSpPr>
            <a:spLocks noGrp="1"/>
          </p:cNvSpPr>
          <p:nvPr>
            <p:ph type="sldNum" sz="quarter" idx="15"/>
          </p:nvPr>
        </p:nvSpPr>
        <p:spPr/>
        <p:txBody>
          <a:bodyPr rtlCol="0"/>
          <a:lstStyle/>
          <a:p>
            <a:fld id="{A12B82AD-F6F4-4019-8021-8C4C3292226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0FC04B1-9753-4289-AD74-98F66F18C8E1}" type="datetimeFigureOut">
              <a:rPr lang="en-US" smtClean="0"/>
              <a:pPr/>
              <a:t>8/28/2018</a:t>
            </a:fld>
            <a:endParaRPr lang="en-US"/>
          </a:p>
        </p:txBody>
      </p:sp>
      <p:sp>
        <p:nvSpPr>
          <p:cNvPr id="18" name="Slide Number Placeholder 17"/>
          <p:cNvSpPr>
            <a:spLocks noGrp="1"/>
          </p:cNvSpPr>
          <p:nvPr>
            <p:ph type="sldNum" sz="quarter" idx="11"/>
          </p:nvPr>
        </p:nvSpPr>
        <p:spPr/>
        <p:txBody>
          <a:bodyPr rtlCol="0"/>
          <a:lstStyle/>
          <a:p>
            <a:fld id="{A12B82AD-F6F4-4019-8021-8C4C3292226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C04B1-9753-4289-AD74-98F66F18C8E1}"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82AD-F6F4-4019-8021-8C4C32922268}"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C04B1-9753-4289-AD74-98F66F18C8E1}"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82AD-F6F4-4019-8021-8C4C329222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3179763" cy="376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89363" y="2057400"/>
            <a:ext cx="3181350" cy="376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folHlink"/>
        </a:solidFill>
        <a:effectLst/>
      </p:bgPr>
    </p:bg>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2514600"/>
            <a:ext cx="9144000" cy="4343400"/>
          </a:xfrm>
          <a:prstGeom prst="rect">
            <a:avLst/>
          </a:prstGeom>
          <a:solidFill>
            <a:schemeClr val="bg1"/>
          </a:solidFill>
          <a:ln w="9525">
            <a:noFill/>
            <a:miter lim="800000"/>
            <a:headEnd/>
            <a:tailEnd/>
          </a:ln>
          <a:effectLst/>
        </p:spPr>
        <p:txBody>
          <a:bodyPr wrap="none" anchor="ctr"/>
          <a:lstStyle/>
          <a:p>
            <a:pPr>
              <a:defRPr/>
            </a:pPr>
            <a:endParaRPr lang="en-US"/>
          </a:p>
        </p:txBody>
      </p:sp>
      <p:pic>
        <p:nvPicPr>
          <p:cNvPr id="1029" name="Picture 3"/>
          <p:cNvPicPr>
            <a:picLocks noChangeAspect="1" noChangeArrowheads="1"/>
          </p:cNvPicPr>
          <p:nvPr/>
        </p:nvPicPr>
        <p:blipFill>
          <a:blip r:embed="rId16"/>
          <a:srcRect/>
          <a:stretch>
            <a:fillRect/>
          </a:stretch>
        </p:blipFill>
        <p:spPr bwMode="auto">
          <a:xfrm>
            <a:off x="5372100" y="4940300"/>
            <a:ext cx="3771900" cy="1917700"/>
          </a:xfrm>
          <a:prstGeom prst="rect">
            <a:avLst/>
          </a:prstGeom>
          <a:noFill/>
          <a:ln w="9525">
            <a:noFill/>
            <a:miter lim="800000"/>
            <a:headEnd/>
            <a:tailEnd/>
          </a:ln>
        </p:spPr>
      </p:pic>
      <p:pic>
        <p:nvPicPr>
          <p:cNvPr id="1030" name="Picture 4"/>
          <p:cNvPicPr>
            <a:picLocks noChangeAspect="1" noChangeArrowheads="1"/>
          </p:cNvPicPr>
          <p:nvPr/>
        </p:nvPicPr>
        <p:blipFill>
          <a:blip r:embed="rId17"/>
          <a:srcRect/>
          <a:stretch>
            <a:fillRect/>
          </a:stretch>
        </p:blipFill>
        <p:spPr bwMode="auto">
          <a:xfrm>
            <a:off x="0" y="5638800"/>
            <a:ext cx="3276600" cy="1219200"/>
          </a:xfrm>
          <a:prstGeom prst="rect">
            <a:avLst/>
          </a:prstGeom>
          <a:noFill/>
          <a:ln w="9525">
            <a:noFill/>
            <a:miter lim="800000"/>
            <a:headEnd/>
            <a:tailEnd/>
          </a:ln>
        </p:spPr>
      </p:pic>
      <p:sp>
        <p:nvSpPr>
          <p:cNvPr id="1031" name="Rectangle 5"/>
          <p:cNvSpPr>
            <a:spLocks noGrp="1" noChangeArrowheads="1"/>
          </p:cNvSpPr>
          <p:nvPr>
            <p:ph type="title"/>
          </p:nvPr>
        </p:nvSpPr>
        <p:spPr bwMode="auto">
          <a:xfrm>
            <a:off x="465138" y="173038"/>
            <a:ext cx="7118350" cy="436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2" name="Rectangle 6"/>
          <p:cNvSpPr>
            <a:spLocks noGrp="1" noChangeArrowheads="1"/>
          </p:cNvSpPr>
          <p:nvPr>
            <p:ph type="body" idx="1"/>
          </p:nvPr>
        </p:nvSpPr>
        <p:spPr bwMode="auto">
          <a:xfrm>
            <a:off x="457200" y="2057400"/>
            <a:ext cx="6513513" cy="3762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 captions</a:t>
            </a:r>
          </a:p>
        </p:txBody>
      </p:sp>
      <p:graphicFrame>
        <p:nvGraphicFramePr>
          <p:cNvPr id="1026" name="Object 7"/>
          <p:cNvGraphicFramePr>
            <a:graphicFrameLocks noChangeAspect="1"/>
          </p:cNvGraphicFramePr>
          <p:nvPr/>
        </p:nvGraphicFramePr>
        <p:xfrm>
          <a:off x="0" y="0"/>
          <a:ext cx="9144000" cy="2847975"/>
        </p:xfrm>
        <a:graphic>
          <a:graphicData uri="http://schemas.openxmlformats.org/presentationml/2006/ole">
            <mc:AlternateContent xmlns:mc="http://schemas.openxmlformats.org/markup-compatibility/2006">
              <mc:Choice xmlns:v="urn:schemas-microsoft-com:vml" Requires="v">
                <p:oleObj spid="_x0000_s177164" name="Bitmap Image" r:id="rId18" imgW="9171429" imgH="2857899" progId="PBrush">
                  <p:embed/>
                </p:oleObj>
              </mc:Choice>
              <mc:Fallback>
                <p:oleObj name="Bitmap Image" r:id="rId18" imgW="9171429" imgH="2857899" progId="PBrush">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28479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transition/>
  <p:timing>
    <p:tnLst>
      <p:par>
        <p:cTn id="1" dur="indefinite" restart="never" nodeType="tmRoot"/>
      </p:par>
    </p:tnLst>
  </p:timing>
  <p:txStyles>
    <p:titleStyle>
      <a:lvl1pPr algn="l" rtl="0" eaLnBrk="1" fontAlgn="base" hangingPunct="1">
        <a:spcBef>
          <a:spcPct val="0"/>
        </a:spcBef>
        <a:spcAft>
          <a:spcPct val="0"/>
        </a:spcAft>
        <a:defRPr sz="2200">
          <a:solidFill>
            <a:schemeClr val="bg1"/>
          </a:solidFill>
          <a:latin typeface="+mj-lt"/>
          <a:ea typeface="+mj-ea"/>
          <a:cs typeface="+mj-cs"/>
        </a:defRPr>
      </a:lvl1pPr>
      <a:lvl2pPr algn="l" rtl="0" eaLnBrk="1" fontAlgn="base" hangingPunct="1">
        <a:spcBef>
          <a:spcPct val="0"/>
        </a:spcBef>
        <a:spcAft>
          <a:spcPct val="0"/>
        </a:spcAft>
        <a:defRPr sz="2200">
          <a:solidFill>
            <a:schemeClr val="bg1"/>
          </a:solidFill>
          <a:latin typeface="Arial Black" pitchFamily="34" charset="0"/>
        </a:defRPr>
      </a:lvl2pPr>
      <a:lvl3pPr algn="l" rtl="0" eaLnBrk="1" fontAlgn="base" hangingPunct="1">
        <a:spcBef>
          <a:spcPct val="0"/>
        </a:spcBef>
        <a:spcAft>
          <a:spcPct val="0"/>
        </a:spcAft>
        <a:defRPr sz="2200">
          <a:solidFill>
            <a:schemeClr val="bg1"/>
          </a:solidFill>
          <a:latin typeface="Arial Black" pitchFamily="34" charset="0"/>
        </a:defRPr>
      </a:lvl3pPr>
      <a:lvl4pPr algn="l" rtl="0" eaLnBrk="1" fontAlgn="base" hangingPunct="1">
        <a:spcBef>
          <a:spcPct val="0"/>
        </a:spcBef>
        <a:spcAft>
          <a:spcPct val="0"/>
        </a:spcAft>
        <a:defRPr sz="2200">
          <a:solidFill>
            <a:schemeClr val="bg1"/>
          </a:solidFill>
          <a:latin typeface="Arial Black" pitchFamily="34" charset="0"/>
        </a:defRPr>
      </a:lvl4pPr>
      <a:lvl5pPr algn="l" rtl="0" eaLnBrk="1" fontAlgn="base" hangingPunct="1">
        <a:spcBef>
          <a:spcPct val="0"/>
        </a:spcBef>
        <a:spcAft>
          <a:spcPct val="0"/>
        </a:spcAft>
        <a:defRPr sz="2200">
          <a:solidFill>
            <a:schemeClr val="bg1"/>
          </a:solidFill>
          <a:latin typeface="Arial Black" pitchFamily="34" charset="0"/>
        </a:defRPr>
      </a:lvl5pPr>
      <a:lvl6pPr marL="457200" algn="l" rtl="0" eaLnBrk="1" fontAlgn="base" hangingPunct="1">
        <a:spcBef>
          <a:spcPct val="0"/>
        </a:spcBef>
        <a:spcAft>
          <a:spcPct val="0"/>
        </a:spcAft>
        <a:defRPr sz="2200">
          <a:solidFill>
            <a:schemeClr val="bg1"/>
          </a:solidFill>
          <a:latin typeface="Arial Black" pitchFamily="34" charset="0"/>
        </a:defRPr>
      </a:lvl6pPr>
      <a:lvl7pPr marL="914400" algn="l" rtl="0" eaLnBrk="1" fontAlgn="base" hangingPunct="1">
        <a:spcBef>
          <a:spcPct val="0"/>
        </a:spcBef>
        <a:spcAft>
          <a:spcPct val="0"/>
        </a:spcAft>
        <a:defRPr sz="2200">
          <a:solidFill>
            <a:schemeClr val="bg1"/>
          </a:solidFill>
          <a:latin typeface="Arial Black" pitchFamily="34" charset="0"/>
        </a:defRPr>
      </a:lvl7pPr>
      <a:lvl8pPr marL="1371600" algn="l" rtl="0" eaLnBrk="1" fontAlgn="base" hangingPunct="1">
        <a:spcBef>
          <a:spcPct val="0"/>
        </a:spcBef>
        <a:spcAft>
          <a:spcPct val="0"/>
        </a:spcAft>
        <a:defRPr sz="2200">
          <a:solidFill>
            <a:schemeClr val="bg1"/>
          </a:solidFill>
          <a:latin typeface="Arial Black" pitchFamily="34" charset="0"/>
        </a:defRPr>
      </a:lvl8pPr>
      <a:lvl9pPr marL="1828800" algn="l" rtl="0" eaLnBrk="1" fontAlgn="base" hangingPunct="1">
        <a:spcBef>
          <a:spcPct val="0"/>
        </a:spcBef>
        <a:spcAft>
          <a:spcPct val="0"/>
        </a:spcAft>
        <a:defRPr sz="2200">
          <a:solidFill>
            <a:schemeClr val="bg1"/>
          </a:solidFill>
          <a:latin typeface="Arial Black" pitchFamily="34" charset="0"/>
        </a:defRPr>
      </a:lvl9pPr>
    </p:titleStyle>
    <p:bodyStyle>
      <a:lvl1pPr marL="342900" indent="-342900" algn="l" rtl="0" eaLnBrk="1" fontAlgn="base" hangingPunct="1">
        <a:spcBef>
          <a:spcPct val="60000"/>
        </a:spcBef>
        <a:spcAft>
          <a:spcPct val="0"/>
        </a:spcAft>
        <a:buClr>
          <a:srgbClr val="FF9900"/>
        </a:buClr>
        <a:buChar char="•"/>
        <a:defRPr sz="3200" b="1">
          <a:solidFill>
            <a:srgbClr val="4D4D4D"/>
          </a:solidFill>
          <a:latin typeface="+mn-lt"/>
          <a:ea typeface="+mn-ea"/>
          <a:cs typeface="+mn-cs"/>
        </a:defRPr>
      </a:lvl1pPr>
      <a:lvl2pPr marL="742950" indent="-285750" algn="l" rtl="0" eaLnBrk="1" fontAlgn="base" hangingPunct="1">
        <a:lnSpc>
          <a:spcPct val="85000"/>
        </a:lnSpc>
        <a:spcBef>
          <a:spcPct val="60000"/>
        </a:spcBef>
        <a:spcAft>
          <a:spcPct val="0"/>
        </a:spcAft>
        <a:buClr>
          <a:srgbClr val="FF9900"/>
        </a:buClr>
        <a:buChar char="•"/>
        <a:defRPr sz="1600">
          <a:solidFill>
            <a:srgbClr val="5F5F5F"/>
          </a:solidFill>
          <a:latin typeface="+mn-lt"/>
        </a:defRPr>
      </a:lvl2pPr>
      <a:lvl3pPr marL="1143000" indent="-228600" algn="l" rtl="0" eaLnBrk="1" fontAlgn="base" hangingPunct="1">
        <a:spcBef>
          <a:spcPct val="20000"/>
        </a:spcBef>
        <a:spcAft>
          <a:spcPct val="0"/>
        </a:spcAft>
        <a:buClr>
          <a:srgbClr val="FF9900"/>
        </a:buClr>
        <a:buChar char="•"/>
        <a:defRPr sz="1200" b="1">
          <a:solidFill>
            <a:srgbClr val="777777"/>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85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smtClean="0">
                <a:solidFill>
                  <a:schemeClr val="tx1"/>
                </a:solidFill>
                <a:effectLst/>
                <a:latin typeface="+mn-lt"/>
              </a:defRPr>
            </a:lvl1pPr>
          </a:lstStyle>
          <a:p>
            <a:pPr>
              <a:defRPr/>
            </a:pPr>
            <a:endParaRPr lang="en-US"/>
          </a:p>
        </p:txBody>
      </p:sp>
      <p:sp>
        <p:nvSpPr>
          <p:cNvPr id="1085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solidFill>
                  <a:schemeClr val="tx1"/>
                </a:solidFill>
                <a:effectLst/>
                <a:latin typeface="+mn-lt"/>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solidFill>
                  <a:schemeClr val="tx1"/>
                </a:solidFill>
                <a:effectLst/>
                <a:latin typeface="+mn-lt"/>
              </a:defRPr>
            </a:lvl1pPr>
          </a:lstStyle>
          <a:p>
            <a:pPr>
              <a:defRPr/>
            </a:pPr>
            <a:fld id="{9D524631-ED69-48BE-8281-012929DD5E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ransition/>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8/28/2018</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pPr eaLnBrk="1" hangingPunct="1"/>
            <a:r>
              <a:rPr lang="en-US" sz="6000" b="1" dirty="0" smtClean="0"/>
              <a:t>DBMS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4294967295"/>
          </p:nvPr>
        </p:nvSpPr>
        <p:spPr>
          <a:xfrm>
            <a:off x="6553200" y="6245225"/>
            <a:ext cx="2133600" cy="476250"/>
          </a:xfrm>
          <a:prstGeom prst="rect">
            <a:avLst/>
          </a:prstGeom>
          <a:noFill/>
        </p:spPr>
        <p:txBody>
          <a:bodyPr/>
          <a:lstStyle/>
          <a:p>
            <a:fld id="{A5ABD701-C0C4-4D2E-ADC5-412B29621A6D}" type="slidenum">
              <a:rPr lang="en-US"/>
              <a:pPr/>
              <a:t>10</a:t>
            </a:fld>
            <a:endParaRPr lang="en-US"/>
          </a:p>
        </p:txBody>
      </p:sp>
      <p:sp>
        <p:nvSpPr>
          <p:cNvPr id="12291" name="Rectangle 2"/>
          <p:cNvSpPr>
            <a:spLocks noGrp="1" noChangeArrowheads="1"/>
          </p:cNvSpPr>
          <p:nvPr>
            <p:ph type="title"/>
          </p:nvPr>
        </p:nvSpPr>
        <p:spPr>
          <a:xfrm>
            <a:off x="685800" y="228600"/>
            <a:ext cx="7772400" cy="859971"/>
          </a:xfrm>
        </p:spPr>
        <p:txBody>
          <a:bodyPr>
            <a:normAutofit/>
          </a:bodyPr>
          <a:lstStyle/>
          <a:p>
            <a:pPr eaLnBrk="1" hangingPunct="1"/>
            <a:r>
              <a:rPr lang="en-US" sz="4000" b="1" dirty="0" smtClean="0">
                <a:solidFill>
                  <a:srgbClr val="FF0000"/>
                </a:solidFill>
                <a:latin typeface="Calibri" pitchFamily="34" charset="0"/>
                <a:cs typeface="Calibri" pitchFamily="34" charset="0"/>
              </a:rPr>
              <a:t>SQL Database Definition</a:t>
            </a:r>
          </a:p>
        </p:txBody>
      </p:sp>
      <p:sp>
        <p:nvSpPr>
          <p:cNvPr id="12292" name="Rectangle 3"/>
          <p:cNvSpPr>
            <a:spLocks noGrp="1" noChangeArrowheads="1"/>
          </p:cNvSpPr>
          <p:nvPr>
            <p:ph type="body" idx="1"/>
          </p:nvPr>
        </p:nvSpPr>
        <p:spPr>
          <a:xfrm>
            <a:off x="685800" y="1295400"/>
            <a:ext cx="7772400" cy="4800600"/>
          </a:xfrm>
        </p:spPr>
        <p:txBody>
          <a:bodyPr/>
          <a:lstStyle/>
          <a:p>
            <a:pPr eaLnBrk="1" hangingPunct="1"/>
            <a:r>
              <a:rPr lang="en-US" dirty="0" smtClean="0">
                <a:latin typeface="Calibri" pitchFamily="34" charset="0"/>
                <a:cs typeface="Calibri" pitchFamily="34" charset="0"/>
              </a:rPr>
              <a:t>Data Definition Language (DDL)</a:t>
            </a:r>
          </a:p>
          <a:p>
            <a:pPr eaLnBrk="1" hangingPunct="1"/>
            <a:r>
              <a:rPr lang="en-US" dirty="0" smtClean="0">
                <a:latin typeface="Calibri" pitchFamily="34" charset="0"/>
                <a:cs typeface="Calibri" pitchFamily="34" charset="0"/>
              </a:rPr>
              <a:t>Major CREATE statements:</a:t>
            </a:r>
          </a:p>
          <a:p>
            <a:pPr lvl="1" eaLnBrk="1" hangingPunct="1"/>
            <a:r>
              <a:rPr lang="en-US" sz="2400" dirty="0" smtClean="0">
                <a:latin typeface="Calibri" pitchFamily="34" charset="0"/>
                <a:cs typeface="Calibri" pitchFamily="34" charset="0"/>
              </a:rPr>
              <a:t>CREATE SCHEMA – defines a portion of the database owned by a particular user</a:t>
            </a:r>
          </a:p>
          <a:p>
            <a:pPr lvl="1" eaLnBrk="1" hangingPunct="1"/>
            <a:r>
              <a:rPr lang="en-US" sz="2400" dirty="0" smtClean="0">
                <a:latin typeface="Calibri" pitchFamily="34" charset="0"/>
                <a:cs typeface="Calibri" pitchFamily="34" charset="0"/>
              </a:rPr>
              <a:t>CREATE TABLE – defines a table and its columns</a:t>
            </a:r>
          </a:p>
          <a:p>
            <a:pPr lvl="1" eaLnBrk="1" hangingPunct="1"/>
            <a:r>
              <a:rPr lang="en-US" sz="2400" dirty="0" smtClean="0">
                <a:latin typeface="Calibri" pitchFamily="34" charset="0"/>
                <a:cs typeface="Calibri" pitchFamily="34" charset="0"/>
              </a:rPr>
              <a:t>CREATE VIEW – defines a logical table from one or more views</a:t>
            </a:r>
          </a:p>
          <a:p>
            <a:pPr lvl="1" eaLnBrk="1" hangingPunct="1">
              <a:buNone/>
            </a:pP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51583F0B-4822-48BB-A6C9-D7BA7C79E2B6}" type="slidenum">
              <a:rPr lang="en-US"/>
              <a:pPr/>
              <a:t>11</a:t>
            </a:fld>
            <a:endParaRPr lang="en-US"/>
          </a:p>
        </p:txBody>
      </p:sp>
      <p:pic>
        <p:nvPicPr>
          <p:cNvPr id="13315" name="Picture 4" descr="FIG02_01"/>
          <p:cNvPicPr>
            <a:picLocks noChangeAspect="1" noChangeArrowheads="1"/>
          </p:cNvPicPr>
          <p:nvPr/>
        </p:nvPicPr>
        <p:blipFill>
          <a:blip r:embed="rId2"/>
          <a:srcRect/>
          <a:stretch>
            <a:fillRect/>
          </a:stretch>
        </p:blipFill>
        <p:spPr bwMode="auto">
          <a:xfrm>
            <a:off x="522514" y="1333500"/>
            <a:ext cx="8055429" cy="5143500"/>
          </a:xfrm>
          <a:prstGeom prst="rect">
            <a:avLst/>
          </a:prstGeom>
          <a:noFill/>
          <a:ln w="9525">
            <a:noFill/>
            <a:miter lim="800000"/>
            <a:headEnd/>
            <a:tailEnd/>
          </a:ln>
        </p:spPr>
      </p:pic>
      <p:sp>
        <p:nvSpPr>
          <p:cNvPr id="13316" name="Rectangle 5"/>
          <p:cNvSpPr>
            <a:spLocks noGrp="1" noChangeArrowheads="1"/>
          </p:cNvSpPr>
          <p:nvPr>
            <p:ph type="title"/>
          </p:nvPr>
        </p:nvSpPr>
        <p:spPr>
          <a:xfrm>
            <a:off x="457200" y="0"/>
            <a:ext cx="8229600" cy="1190171"/>
          </a:xfrm>
        </p:spPr>
        <p:txBody>
          <a:bodyPr>
            <a:normAutofit/>
          </a:bodyPr>
          <a:lstStyle/>
          <a:p>
            <a:pPr eaLnBrk="1" hangingPunct="1"/>
            <a:r>
              <a:rPr lang="en-US" sz="3600" b="1" dirty="0" smtClean="0">
                <a:solidFill>
                  <a:srgbClr val="FF0000"/>
                </a:solidFill>
                <a:latin typeface="Calibri" pitchFamily="34" charset="0"/>
                <a:cs typeface="Calibri" pitchFamily="34" charset="0"/>
              </a:rPr>
              <a:t>The following slides create tables for this enterprise data model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p>
            <a:fld id="{A9961190-646D-49C8-BA3B-9E214B6919C8}" type="slidenum">
              <a:rPr lang="en-US"/>
              <a:pPr/>
              <a:t>12</a:t>
            </a:fld>
            <a:endParaRPr lang="en-US"/>
          </a:p>
        </p:txBody>
      </p:sp>
      <p:pic>
        <p:nvPicPr>
          <p:cNvPr id="14339" name="Picture 2" descr="C:\Documents and Settings\leon\My Documents\IS 4420\Images\Hoffer_MDM7_Images_Ch 05\FIG05_05.gif"/>
          <p:cNvPicPr>
            <a:picLocks noChangeAspect="1" noChangeArrowheads="1"/>
          </p:cNvPicPr>
          <p:nvPr/>
        </p:nvPicPr>
        <p:blipFill>
          <a:blip r:embed="rId2"/>
          <a:srcRect/>
          <a:stretch>
            <a:fillRect/>
          </a:stretch>
        </p:blipFill>
        <p:spPr bwMode="auto">
          <a:xfrm>
            <a:off x="0" y="0"/>
            <a:ext cx="8686800" cy="6858000"/>
          </a:xfrm>
          <a:prstGeom prst="rect">
            <a:avLst/>
          </a:prstGeom>
          <a:noFill/>
          <a:ln w="9525">
            <a:noFill/>
            <a:miter lim="800000"/>
            <a:headEnd/>
            <a:tailEnd/>
          </a:ln>
        </p:spPr>
      </p:pic>
      <p:sp>
        <p:nvSpPr>
          <p:cNvPr id="14340" name="Text Box 3"/>
          <p:cNvSpPr txBox="1">
            <a:spLocks noChangeArrowheads="1"/>
          </p:cNvSpPr>
          <p:nvPr/>
        </p:nvSpPr>
        <p:spPr bwMode="auto">
          <a:xfrm>
            <a:off x="60325" y="184150"/>
            <a:ext cx="8474075" cy="577850"/>
          </a:xfrm>
          <a:prstGeom prst="rect">
            <a:avLst/>
          </a:prstGeom>
          <a:solidFill>
            <a:schemeClr val="tx1"/>
          </a:solidFill>
          <a:ln w="12700">
            <a:noFill/>
            <a:miter lim="800000"/>
            <a:headEnd/>
            <a:tailEnd/>
          </a:ln>
        </p:spPr>
        <p:txBody>
          <a:bodyPr>
            <a:spAutoFit/>
          </a:bodyPr>
          <a:lstStyle/>
          <a:p>
            <a:pPr algn="ctr"/>
            <a:r>
              <a:rPr lang="en-US" sz="3200">
                <a:solidFill>
                  <a:srgbClr val="0066FF"/>
                </a:solidFill>
              </a:rPr>
              <a:t>Relational Data Model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fld id="{AA59FDF3-6159-414A-919E-AFF5DCDC8096}" type="slidenum">
              <a:rPr lang="en-US"/>
              <a:pPr/>
              <a:t>13</a:t>
            </a:fld>
            <a:endParaRPr lang="en-US"/>
          </a:p>
        </p:txBody>
      </p:sp>
      <p:pic>
        <p:nvPicPr>
          <p:cNvPr id="15363" name="Picture 2" descr="CAP5"/>
          <p:cNvPicPr>
            <a:picLocks noChangeAspect="1" noChangeArrowheads="1"/>
          </p:cNvPicPr>
          <p:nvPr/>
        </p:nvPicPr>
        <p:blipFill>
          <a:blip r:embed="rId2"/>
          <a:srcRect/>
          <a:stretch>
            <a:fillRect/>
          </a:stretch>
        </p:blipFill>
        <p:spPr bwMode="auto">
          <a:xfrm>
            <a:off x="533400" y="914400"/>
            <a:ext cx="8392886" cy="4151086"/>
          </a:xfrm>
          <a:prstGeom prst="rect">
            <a:avLst/>
          </a:prstGeom>
          <a:noFill/>
          <a:ln w="9525">
            <a:noFill/>
            <a:miter lim="800000"/>
            <a:headEnd/>
            <a:tailEnd/>
          </a:ln>
        </p:spPr>
      </p:pic>
      <p:grpSp>
        <p:nvGrpSpPr>
          <p:cNvPr id="2" name="Group 11"/>
          <p:cNvGrpSpPr>
            <a:grpSpLocks/>
          </p:cNvGrpSpPr>
          <p:nvPr/>
        </p:nvGrpSpPr>
        <p:grpSpPr bwMode="auto">
          <a:xfrm>
            <a:off x="381000" y="774700"/>
            <a:ext cx="8686800" cy="4760913"/>
            <a:chOff x="240" y="488"/>
            <a:chExt cx="5472" cy="2999"/>
          </a:xfrm>
        </p:grpSpPr>
        <p:sp>
          <p:nvSpPr>
            <p:cNvPr id="15366" name="Text Box 3"/>
            <p:cNvSpPr txBox="1">
              <a:spLocks noChangeArrowheads="1"/>
            </p:cNvSpPr>
            <p:nvPr/>
          </p:nvSpPr>
          <p:spPr bwMode="auto">
            <a:xfrm>
              <a:off x="2016" y="488"/>
              <a:ext cx="3696" cy="291"/>
            </a:xfrm>
            <a:prstGeom prst="rect">
              <a:avLst/>
            </a:prstGeom>
            <a:noFill/>
            <a:ln w="12700">
              <a:noFill/>
              <a:miter lim="800000"/>
              <a:headEnd/>
              <a:tailEnd/>
            </a:ln>
          </p:spPr>
          <p:txBody>
            <a:bodyPr>
              <a:spAutoFit/>
            </a:bodyPr>
            <a:lstStyle/>
            <a:p>
              <a:pPr algn="ctr"/>
              <a:r>
                <a:rPr lang="en-US" sz="2400" dirty="0">
                  <a:solidFill>
                    <a:srgbClr val="FF0000"/>
                  </a:solidFill>
                  <a:latin typeface="Calibri" pitchFamily="34" charset="0"/>
                  <a:cs typeface="Calibri" pitchFamily="34" charset="0"/>
                </a:rPr>
                <a:t>Non-</a:t>
              </a:r>
              <a:r>
                <a:rPr lang="en-US" sz="2400" dirty="0" err="1">
                  <a:solidFill>
                    <a:srgbClr val="FF0000"/>
                  </a:solidFill>
                  <a:latin typeface="Calibri" pitchFamily="34" charset="0"/>
                  <a:cs typeface="Calibri" pitchFamily="34" charset="0"/>
                </a:rPr>
                <a:t>nullable</a:t>
              </a:r>
              <a:r>
                <a:rPr lang="en-US" sz="2400" dirty="0">
                  <a:solidFill>
                    <a:srgbClr val="FF0000"/>
                  </a:solidFill>
                  <a:latin typeface="Calibri" pitchFamily="34" charset="0"/>
                  <a:cs typeface="Calibri" pitchFamily="34" charset="0"/>
                </a:rPr>
                <a:t> specification</a:t>
              </a:r>
            </a:p>
          </p:txBody>
        </p:sp>
        <p:sp>
          <p:nvSpPr>
            <p:cNvPr id="15367" name="Rectangle 5"/>
            <p:cNvSpPr>
              <a:spLocks noChangeArrowheads="1"/>
            </p:cNvSpPr>
            <p:nvPr/>
          </p:nvSpPr>
          <p:spPr bwMode="auto">
            <a:xfrm>
              <a:off x="3600" y="892"/>
              <a:ext cx="720" cy="240"/>
            </a:xfrm>
            <a:prstGeom prst="rect">
              <a:avLst/>
            </a:prstGeom>
            <a:noFill/>
            <a:ln w="25400">
              <a:solidFill>
                <a:srgbClr val="990000"/>
              </a:solidFill>
              <a:miter lim="800000"/>
              <a:headEnd/>
              <a:tailEnd/>
            </a:ln>
          </p:spPr>
          <p:txBody>
            <a:bodyPr anchor="ctr">
              <a:spAutoFit/>
            </a:bodyPr>
            <a:lstStyle/>
            <a:p>
              <a:endParaRPr lang="en-US"/>
            </a:p>
          </p:txBody>
        </p:sp>
        <p:sp>
          <p:nvSpPr>
            <p:cNvPr id="15368" name="Text Box 6"/>
            <p:cNvSpPr txBox="1">
              <a:spLocks noChangeArrowheads="1"/>
            </p:cNvSpPr>
            <p:nvPr/>
          </p:nvSpPr>
          <p:spPr bwMode="auto">
            <a:xfrm>
              <a:off x="240" y="3196"/>
              <a:ext cx="3696" cy="291"/>
            </a:xfrm>
            <a:prstGeom prst="rect">
              <a:avLst/>
            </a:prstGeom>
            <a:noFill/>
            <a:ln w="12700">
              <a:noFill/>
              <a:miter lim="800000"/>
              <a:headEnd/>
              <a:tailEnd/>
            </a:ln>
          </p:spPr>
          <p:txBody>
            <a:bodyPr>
              <a:spAutoFit/>
            </a:bodyPr>
            <a:lstStyle/>
            <a:p>
              <a:pPr algn="ctr"/>
              <a:r>
                <a:rPr lang="en-US" sz="2400" dirty="0">
                  <a:solidFill>
                    <a:srgbClr val="FF0000"/>
                  </a:solidFill>
                  <a:latin typeface="Calibri" pitchFamily="34" charset="0"/>
                  <a:cs typeface="Calibri" pitchFamily="34" charset="0"/>
                </a:rPr>
                <a:t>Identifying primary key</a:t>
              </a:r>
            </a:p>
          </p:txBody>
        </p:sp>
        <p:sp>
          <p:nvSpPr>
            <p:cNvPr id="15369" name="Rectangle 8"/>
            <p:cNvSpPr>
              <a:spLocks noChangeArrowheads="1"/>
            </p:cNvSpPr>
            <p:nvPr/>
          </p:nvSpPr>
          <p:spPr bwMode="auto">
            <a:xfrm>
              <a:off x="288" y="2908"/>
              <a:ext cx="3312" cy="288"/>
            </a:xfrm>
            <a:prstGeom prst="rect">
              <a:avLst/>
            </a:prstGeom>
            <a:noFill/>
            <a:ln w="25400">
              <a:solidFill>
                <a:srgbClr val="990000"/>
              </a:solidFill>
              <a:miter lim="800000"/>
              <a:headEnd/>
              <a:tailEnd/>
            </a:ln>
          </p:spPr>
          <p:txBody>
            <a:bodyPr anchor="ctr">
              <a:spAutoFit/>
            </a:bodyPr>
            <a:lstStyle/>
            <a:p>
              <a:endParaRPr lang="en-US"/>
            </a:p>
          </p:txBody>
        </p:sp>
        <p:sp>
          <p:nvSpPr>
            <p:cNvPr id="15370" name="Text Box 9"/>
            <p:cNvSpPr txBox="1">
              <a:spLocks noChangeArrowheads="1"/>
            </p:cNvSpPr>
            <p:nvPr/>
          </p:nvSpPr>
          <p:spPr bwMode="auto">
            <a:xfrm>
              <a:off x="4320" y="960"/>
              <a:ext cx="1296" cy="756"/>
            </a:xfrm>
            <a:prstGeom prst="rect">
              <a:avLst/>
            </a:prstGeom>
            <a:noFill/>
            <a:ln w="12700">
              <a:noFill/>
              <a:miter lim="800000"/>
              <a:headEnd/>
              <a:tailEnd/>
            </a:ln>
          </p:spPr>
          <p:txBody>
            <a:bodyPr>
              <a:spAutoFit/>
            </a:bodyPr>
            <a:lstStyle/>
            <a:p>
              <a:r>
                <a:rPr lang="en-US" sz="2400" dirty="0">
                  <a:solidFill>
                    <a:srgbClr val="FF0000"/>
                  </a:solidFill>
                  <a:latin typeface="Calibri" pitchFamily="34" charset="0"/>
                  <a:cs typeface="Calibri" pitchFamily="34" charset="0"/>
                </a:rPr>
                <a:t>Primary keys can never have NULL values</a:t>
              </a:r>
            </a:p>
          </p:txBody>
        </p:sp>
      </p:grpSp>
      <p:sp>
        <p:nvSpPr>
          <p:cNvPr id="15365" name="Text Box 10"/>
          <p:cNvSpPr txBox="1">
            <a:spLocks noChangeArrowheads="1"/>
          </p:cNvSpPr>
          <p:nvPr/>
        </p:nvSpPr>
        <p:spPr bwMode="auto">
          <a:xfrm>
            <a:off x="533400" y="44450"/>
            <a:ext cx="8153400" cy="641350"/>
          </a:xfrm>
          <a:prstGeom prst="rect">
            <a:avLst/>
          </a:prstGeom>
          <a:noFill/>
          <a:ln w="12700">
            <a:noFill/>
            <a:miter lim="800000"/>
            <a:headEnd/>
            <a:tailEnd/>
          </a:ln>
        </p:spPr>
        <p:txBody>
          <a:bodyPr>
            <a:spAutoFit/>
          </a:bodyPr>
          <a:lstStyle/>
          <a:p>
            <a:r>
              <a:rPr lang="en-US" sz="3600" b="1" dirty="0" smtClean="0">
                <a:solidFill>
                  <a:srgbClr val="FF0000"/>
                </a:solidFill>
                <a:latin typeface="Calibri" pitchFamily="34" charset="0"/>
                <a:cs typeface="Calibri" pitchFamily="34" charset="0"/>
              </a:rPr>
              <a:t>Create PRODUCT table</a:t>
            </a:r>
            <a:endParaRPr lang="en-US" sz="3600" b="1" dirty="0">
              <a:solidFill>
                <a:srgbClr val="FF0000"/>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fld id="{90EC52A9-BF82-47EA-87EE-F39DF626ECE5}" type="slidenum">
              <a:rPr lang="en-US"/>
              <a:pPr/>
              <a:t>14</a:t>
            </a:fld>
            <a:endParaRPr lang="en-US"/>
          </a:p>
        </p:txBody>
      </p:sp>
      <p:pic>
        <p:nvPicPr>
          <p:cNvPr id="16387" name="Picture 4" descr="CAP8"/>
          <p:cNvPicPr>
            <a:picLocks noChangeAspect="1" noChangeArrowheads="1"/>
          </p:cNvPicPr>
          <p:nvPr/>
        </p:nvPicPr>
        <p:blipFill>
          <a:blip r:embed="rId2"/>
          <a:srcRect/>
          <a:stretch>
            <a:fillRect/>
          </a:stretch>
        </p:blipFill>
        <p:spPr bwMode="auto">
          <a:xfrm>
            <a:off x="228600" y="1065892"/>
            <a:ext cx="8686800" cy="4043137"/>
          </a:xfrm>
          <a:prstGeom prst="rect">
            <a:avLst/>
          </a:prstGeom>
          <a:noFill/>
          <a:ln w="9525">
            <a:noFill/>
            <a:miter lim="800000"/>
            <a:headEnd/>
            <a:tailEnd/>
          </a:ln>
        </p:spPr>
      </p:pic>
      <p:sp>
        <p:nvSpPr>
          <p:cNvPr id="16388" name="Text Box 5"/>
          <p:cNvSpPr txBox="1">
            <a:spLocks noChangeArrowheads="1"/>
          </p:cNvSpPr>
          <p:nvPr/>
        </p:nvSpPr>
        <p:spPr bwMode="auto">
          <a:xfrm>
            <a:off x="4724400" y="946150"/>
            <a:ext cx="4191000" cy="461665"/>
          </a:xfrm>
          <a:prstGeom prst="rect">
            <a:avLst/>
          </a:prstGeom>
          <a:noFill/>
          <a:ln w="12700">
            <a:noFill/>
            <a:miter lim="800000"/>
            <a:headEnd/>
            <a:tailEnd/>
          </a:ln>
        </p:spPr>
        <p:txBody>
          <a:bodyPr>
            <a:spAutoFit/>
          </a:bodyPr>
          <a:lstStyle/>
          <a:p>
            <a:pPr algn="ctr"/>
            <a:r>
              <a:rPr lang="en-US" sz="2400" dirty="0">
                <a:solidFill>
                  <a:srgbClr val="FF0000"/>
                </a:solidFill>
                <a:latin typeface="Calibri" pitchFamily="34" charset="0"/>
                <a:cs typeface="Calibri" pitchFamily="34" charset="0"/>
              </a:rPr>
              <a:t>Non-</a:t>
            </a:r>
            <a:r>
              <a:rPr lang="en-US" sz="2400" dirty="0" err="1">
                <a:solidFill>
                  <a:srgbClr val="FF0000"/>
                </a:solidFill>
                <a:latin typeface="Calibri" pitchFamily="34" charset="0"/>
                <a:cs typeface="Calibri" pitchFamily="34" charset="0"/>
              </a:rPr>
              <a:t>nullable</a:t>
            </a:r>
            <a:r>
              <a:rPr lang="en-US" sz="2400" dirty="0">
                <a:solidFill>
                  <a:srgbClr val="FF0000"/>
                </a:solidFill>
                <a:latin typeface="Calibri" pitchFamily="34" charset="0"/>
                <a:cs typeface="Calibri" pitchFamily="34" charset="0"/>
              </a:rPr>
              <a:t> specifications</a:t>
            </a:r>
          </a:p>
        </p:txBody>
      </p:sp>
      <p:sp>
        <p:nvSpPr>
          <p:cNvPr id="16389" name="Rectangle 6"/>
          <p:cNvSpPr>
            <a:spLocks noChangeArrowheads="1"/>
          </p:cNvSpPr>
          <p:nvPr/>
        </p:nvSpPr>
        <p:spPr bwMode="auto">
          <a:xfrm>
            <a:off x="5181600" y="1479550"/>
            <a:ext cx="1143000" cy="914400"/>
          </a:xfrm>
          <a:prstGeom prst="rect">
            <a:avLst/>
          </a:prstGeom>
          <a:noFill/>
          <a:ln w="25400">
            <a:solidFill>
              <a:srgbClr val="990000"/>
            </a:solidFill>
            <a:miter lim="800000"/>
            <a:headEnd/>
            <a:tailEnd/>
          </a:ln>
        </p:spPr>
        <p:txBody>
          <a:bodyPr anchor="ctr">
            <a:spAutoFit/>
          </a:bodyPr>
          <a:lstStyle/>
          <a:p>
            <a:endParaRPr lang="en-US"/>
          </a:p>
        </p:txBody>
      </p:sp>
      <p:sp>
        <p:nvSpPr>
          <p:cNvPr id="16390" name="Rectangle 7"/>
          <p:cNvSpPr>
            <a:spLocks noChangeArrowheads="1"/>
          </p:cNvSpPr>
          <p:nvPr/>
        </p:nvSpPr>
        <p:spPr bwMode="auto">
          <a:xfrm>
            <a:off x="228600" y="2774950"/>
            <a:ext cx="6248400" cy="457200"/>
          </a:xfrm>
          <a:prstGeom prst="rect">
            <a:avLst/>
          </a:prstGeom>
          <a:noFill/>
          <a:ln w="25400">
            <a:solidFill>
              <a:srgbClr val="990000"/>
            </a:solidFill>
            <a:miter lim="800000"/>
            <a:headEnd/>
            <a:tailEnd/>
          </a:ln>
        </p:spPr>
        <p:txBody>
          <a:bodyPr anchor="ctr">
            <a:spAutoFit/>
          </a:bodyPr>
          <a:lstStyle/>
          <a:p>
            <a:endParaRPr lang="en-US"/>
          </a:p>
        </p:txBody>
      </p:sp>
      <p:sp>
        <p:nvSpPr>
          <p:cNvPr id="16391" name="Text Box 8"/>
          <p:cNvSpPr txBox="1">
            <a:spLocks noChangeArrowheads="1"/>
          </p:cNvSpPr>
          <p:nvPr/>
        </p:nvSpPr>
        <p:spPr bwMode="auto">
          <a:xfrm>
            <a:off x="6553200" y="2698750"/>
            <a:ext cx="2133600" cy="461665"/>
          </a:xfrm>
          <a:prstGeom prst="rect">
            <a:avLst/>
          </a:prstGeom>
          <a:noFill/>
          <a:ln w="12700">
            <a:noFill/>
            <a:miter lim="800000"/>
            <a:headEnd/>
            <a:tailEnd/>
          </a:ln>
        </p:spPr>
        <p:txBody>
          <a:bodyPr>
            <a:spAutoFit/>
          </a:bodyPr>
          <a:lstStyle/>
          <a:p>
            <a:pPr algn="ctr"/>
            <a:r>
              <a:rPr lang="en-US" sz="2400" dirty="0">
                <a:solidFill>
                  <a:srgbClr val="990000"/>
                </a:solidFill>
                <a:latin typeface="Calibri" pitchFamily="34" charset="0"/>
                <a:cs typeface="Calibri" pitchFamily="34" charset="0"/>
              </a:rPr>
              <a:t>Primary key</a:t>
            </a:r>
          </a:p>
        </p:txBody>
      </p:sp>
      <p:sp>
        <p:nvSpPr>
          <p:cNvPr id="16392" name="Text Box 10"/>
          <p:cNvSpPr txBox="1">
            <a:spLocks noChangeArrowheads="1"/>
          </p:cNvSpPr>
          <p:nvPr/>
        </p:nvSpPr>
        <p:spPr bwMode="auto">
          <a:xfrm>
            <a:off x="1371600" y="5167086"/>
            <a:ext cx="6400800" cy="830997"/>
          </a:xfrm>
          <a:prstGeom prst="rect">
            <a:avLst/>
          </a:prstGeom>
          <a:noFill/>
          <a:ln w="12700">
            <a:noFill/>
            <a:miter lim="800000"/>
            <a:headEnd/>
            <a:tailEnd/>
          </a:ln>
        </p:spPr>
        <p:txBody>
          <a:bodyPr wrap="square">
            <a:spAutoFit/>
          </a:bodyPr>
          <a:lstStyle/>
          <a:p>
            <a:pPr algn="ctr"/>
            <a:r>
              <a:rPr lang="en-US" sz="2400" dirty="0">
                <a:solidFill>
                  <a:srgbClr val="FF0000"/>
                </a:solidFill>
                <a:latin typeface="Calibri" pitchFamily="34" charset="0"/>
                <a:cs typeface="Calibri" pitchFamily="34" charset="0"/>
              </a:rPr>
              <a:t>Some primary keys are composite – composed of multiple attributes</a:t>
            </a:r>
          </a:p>
        </p:txBody>
      </p:sp>
      <p:sp>
        <p:nvSpPr>
          <p:cNvPr id="9" name="TextBox 8"/>
          <p:cNvSpPr txBox="1"/>
          <p:nvPr/>
        </p:nvSpPr>
        <p:spPr>
          <a:xfrm>
            <a:off x="290284" y="261258"/>
            <a:ext cx="5921829" cy="892552"/>
          </a:xfrm>
          <a:prstGeom prst="rect">
            <a:avLst/>
          </a:prstGeom>
          <a:noFill/>
        </p:spPr>
        <p:txBody>
          <a:bodyPr wrap="square" rtlCol="0">
            <a:spAutoFit/>
          </a:bodyPr>
          <a:lstStyle/>
          <a:p>
            <a:r>
              <a:rPr lang="en-US" sz="3600" b="1" dirty="0" smtClean="0">
                <a:solidFill>
                  <a:srgbClr val="FF0000"/>
                </a:solidFill>
                <a:latin typeface="Calibri" pitchFamily="34" charset="0"/>
                <a:cs typeface="Calibri" pitchFamily="34" charset="0"/>
              </a:rPr>
              <a:t>Create order  table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p>
            <a:fld id="{2D8B49FA-D063-46AE-8D4E-8F22535DF7DD}" type="slidenum">
              <a:rPr lang="en-US"/>
              <a:pPr/>
              <a:t>15</a:t>
            </a:fld>
            <a:endParaRPr lang="en-US"/>
          </a:p>
        </p:txBody>
      </p:sp>
      <p:pic>
        <p:nvPicPr>
          <p:cNvPr id="17411" name="Picture 1028" descr="CAP9"/>
          <p:cNvPicPr>
            <a:picLocks noChangeAspect="1" noChangeArrowheads="1"/>
          </p:cNvPicPr>
          <p:nvPr/>
        </p:nvPicPr>
        <p:blipFill>
          <a:blip r:embed="rId2"/>
          <a:srcRect/>
          <a:stretch>
            <a:fillRect/>
          </a:stretch>
        </p:blipFill>
        <p:spPr bwMode="auto">
          <a:xfrm>
            <a:off x="391886" y="993775"/>
            <a:ext cx="8389257" cy="5450568"/>
          </a:xfrm>
          <a:prstGeom prst="rect">
            <a:avLst/>
          </a:prstGeom>
          <a:noFill/>
          <a:ln w="9525">
            <a:noFill/>
            <a:miter lim="800000"/>
            <a:headEnd/>
            <a:tailEnd/>
          </a:ln>
        </p:spPr>
      </p:pic>
      <p:sp>
        <p:nvSpPr>
          <p:cNvPr id="17412" name="Rectangle 1029"/>
          <p:cNvSpPr>
            <a:spLocks noChangeArrowheads="1"/>
          </p:cNvSpPr>
          <p:nvPr/>
        </p:nvSpPr>
        <p:spPr bwMode="auto">
          <a:xfrm>
            <a:off x="2743200" y="4267200"/>
            <a:ext cx="5410200" cy="609600"/>
          </a:xfrm>
          <a:prstGeom prst="rect">
            <a:avLst/>
          </a:prstGeom>
          <a:noFill/>
          <a:ln w="25400">
            <a:solidFill>
              <a:srgbClr val="990000"/>
            </a:solidFill>
            <a:miter lim="800000"/>
            <a:headEnd/>
            <a:tailEnd/>
          </a:ln>
        </p:spPr>
        <p:txBody>
          <a:bodyPr anchor="ctr">
            <a:spAutoFit/>
          </a:bodyPr>
          <a:lstStyle/>
          <a:p>
            <a:endParaRPr lang="en-US"/>
          </a:p>
        </p:txBody>
      </p:sp>
      <p:sp>
        <p:nvSpPr>
          <p:cNvPr id="17413" name="Rectangle 1030"/>
          <p:cNvSpPr>
            <a:spLocks noChangeArrowheads="1"/>
          </p:cNvSpPr>
          <p:nvPr/>
        </p:nvSpPr>
        <p:spPr bwMode="auto">
          <a:xfrm>
            <a:off x="3886200" y="1600200"/>
            <a:ext cx="3048000" cy="381000"/>
          </a:xfrm>
          <a:prstGeom prst="rect">
            <a:avLst/>
          </a:prstGeom>
          <a:noFill/>
          <a:ln w="25400">
            <a:solidFill>
              <a:srgbClr val="990000"/>
            </a:solidFill>
            <a:miter lim="800000"/>
            <a:headEnd/>
            <a:tailEnd/>
          </a:ln>
        </p:spPr>
        <p:txBody>
          <a:bodyPr anchor="ctr">
            <a:spAutoFit/>
          </a:bodyPr>
          <a:lstStyle/>
          <a:p>
            <a:endParaRPr lang="en-US"/>
          </a:p>
        </p:txBody>
      </p:sp>
      <p:sp>
        <p:nvSpPr>
          <p:cNvPr id="17414" name="Text Box 1031"/>
          <p:cNvSpPr txBox="1">
            <a:spLocks noChangeArrowheads="1"/>
          </p:cNvSpPr>
          <p:nvPr/>
        </p:nvSpPr>
        <p:spPr bwMode="auto">
          <a:xfrm>
            <a:off x="6934200" y="1143000"/>
            <a:ext cx="1905000" cy="457200"/>
          </a:xfrm>
          <a:prstGeom prst="rect">
            <a:avLst/>
          </a:prstGeom>
          <a:noFill/>
          <a:ln w="12700">
            <a:noFill/>
            <a:miter lim="800000"/>
            <a:headEnd/>
            <a:tailEnd/>
          </a:ln>
        </p:spPr>
        <p:txBody>
          <a:bodyPr>
            <a:spAutoFit/>
          </a:bodyPr>
          <a:lstStyle/>
          <a:p>
            <a:r>
              <a:rPr lang="en-US" sz="2400" dirty="0">
                <a:solidFill>
                  <a:srgbClr val="FF0000"/>
                </a:solidFill>
                <a:latin typeface="Calibri" pitchFamily="34" charset="0"/>
                <a:cs typeface="Calibri" pitchFamily="34" charset="0"/>
              </a:rPr>
              <a:t>Default value</a:t>
            </a:r>
          </a:p>
        </p:txBody>
      </p:sp>
      <p:sp>
        <p:nvSpPr>
          <p:cNvPr id="17415" name="Text Box 1032"/>
          <p:cNvSpPr txBox="1">
            <a:spLocks noChangeArrowheads="1"/>
          </p:cNvSpPr>
          <p:nvPr/>
        </p:nvSpPr>
        <p:spPr bwMode="auto">
          <a:xfrm>
            <a:off x="6172200" y="4441371"/>
            <a:ext cx="2590800" cy="461665"/>
          </a:xfrm>
          <a:prstGeom prst="rect">
            <a:avLst/>
          </a:prstGeom>
          <a:noFill/>
          <a:ln w="12700">
            <a:noFill/>
            <a:miter lim="800000"/>
            <a:headEnd/>
            <a:tailEnd/>
          </a:ln>
        </p:spPr>
        <p:txBody>
          <a:bodyPr wrap="square">
            <a:spAutoFit/>
          </a:bodyPr>
          <a:lstStyle/>
          <a:p>
            <a:r>
              <a:rPr lang="en-US" sz="2400" dirty="0">
                <a:solidFill>
                  <a:srgbClr val="FF0000"/>
                </a:solidFill>
                <a:latin typeface="Calibri" pitchFamily="34" charset="0"/>
                <a:cs typeface="Calibri" pitchFamily="34" charset="0"/>
              </a:rPr>
              <a:t>Domain constraint</a:t>
            </a:r>
          </a:p>
        </p:txBody>
      </p:sp>
      <p:sp>
        <p:nvSpPr>
          <p:cNvPr id="17416" name="Text Box 1033"/>
          <p:cNvSpPr txBox="1">
            <a:spLocks noChangeArrowheads="1"/>
          </p:cNvSpPr>
          <p:nvPr/>
        </p:nvSpPr>
        <p:spPr bwMode="auto">
          <a:xfrm>
            <a:off x="1143000" y="273050"/>
            <a:ext cx="7239000" cy="641350"/>
          </a:xfrm>
          <a:prstGeom prst="rect">
            <a:avLst/>
          </a:prstGeom>
          <a:noFill/>
          <a:ln w="12700">
            <a:noFill/>
            <a:miter lim="800000"/>
            <a:headEnd/>
            <a:tailEnd/>
          </a:ln>
        </p:spPr>
        <p:txBody>
          <a:bodyPr>
            <a:spAutoFit/>
          </a:bodyPr>
          <a:lstStyle/>
          <a:p>
            <a:r>
              <a:rPr lang="en-US" sz="3600" b="1" dirty="0">
                <a:solidFill>
                  <a:srgbClr val="FF0000"/>
                </a:solidFill>
                <a:latin typeface="Calibri" pitchFamily="34" charset="0"/>
                <a:cs typeface="Calibri" pitchFamily="34" charset="0"/>
              </a:rPr>
              <a:t>Controlling the values in attributes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p>
            <a:fld id="{D0A4BF17-0412-4DBA-B780-ED35A15025CC}" type="slidenum">
              <a:rPr lang="en-US"/>
              <a:pPr/>
              <a:t>16</a:t>
            </a:fld>
            <a:endParaRPr lang="en-US"/>
          </a:p>
        </p:txBody>
      </p:sp>
      <p:pic>
        <p:nvPicPr>
          <p:cNvPr id="18435" name="Picture 8" descr="CAP1"/>
          <p:cNvPicPr>
            <a:picLocks noChangeAspect="1" noChangeArrowheads="1"/>
          </p:cNvPicPr>
          <p:nvPr/>
        </p:nvPicPr>
        <p:blipFill>
          <a:blip r:embed="rId2"/>
          <a:srcRect/>
          <a:stretch>
            <a:fillRect/>
          </a:stretch>
        </p:blipFill>
        <p:spPr bwMode="auto">
          <a:xfrm>
            <a:off x="380999" y="838200"/>
            <a:ext cx="8588829" cy="5780314"/>
          </a:xfrm>
          <a:prstGeom prst="rect">
            <a:avLst/>
          </a:prstGeom>
          <a:noFill/>
          <a:ln w="9525">
            <a:noFill/>
            <a:miter lim="800000"/>
            <a:headEnd/>
            <a:tailEnd/>
          </a:ln>
        </p:spPr>
      </p:pic>
      <p:sp>
        <p:nvSpPr>
          <p:cNvPr id="18436" name="Rectangle 5"/>
          <p:cNvSpPr>
            <a:spLocks noChangeArrowheads="1"/>
          </p:cNvSpPr>
          <p:nvPr/>
        </p:nvSpPr>
        <p:spPr bwMode="auto">
          <a:xfrm>
            <a:off x="228600" y="5334000"/>
            <a:ext cx="8610600" cy="381000"/>
          </a:xfrm>
          <a:prstGeom prst="rect">
            <a:avLst/>
          </a:prstGeom>
          <a:noFill/>
          <a:ln w="25400">
            <a:solidFill>
              <a:srgbClr val="990000"/>
            </a:solidFill>
            <a:miter lim="800000"/>
            <a:headEnd/>
            <a:tailEnd/>
          </a:ln>
        </p:spPr>
        <p:txBody>
          <a:bodyPr anchor="ctr">
            <a:spAutoFit/>
          </a:bodyPr>
          <a:lstStyle/>
          <a:p>
            <a:endParaRPr lang="en-US"/>
          </a:p>
        </p:txBody>
      </p:sp>
      <p:sp>
        <p:nvSpPr>
          <p:cNvPr id="18437" name="Text Box 6"/>
          <p:cNvSpPr txBox="1">
            <a:spLocks noChangeArrowheads="1"/>
          </p:cNvSpPr>
          <p:nvPr/>
        </p:nvSpPr>
        <p:spPr bwMode="auto">
          <a:xfrm>
            <a:off x="6400800" y="1219200"/>
            <a:ext cx="2133600" cy="830997"/>
          </a:xfrm>
          <a:prstGeom prst="rect">
            <a:avLst/>
          </a:prstGeom>
          <a:noFill/>
          <a:ln w="12700">
            <a:noFill/>
            <a:miter lim="800000"/>
            <a:headEnd/>
            <a:tailEnd/>
          </a:ln>
        </p:spPr>
        <p:txBody>
          <a:bodyPr>
            <a:spAutoFit/>
          </a:bodyPr>
          <a:lstStyle/>
          <a:p>
            <a:r>
              <a:rPr lang="en-US" sz="2400" dirty="0">
                <a:solidFill>
                  <a:srgbClr val="FF0000"/>
                </a:solidFill>
                <a:latin typeface="Times New Roman" pitchFamily="18" charset="0"/>
              </a:rPr>
              <a:t>Primary key of  parent </a:t>
            </a:r>
            <a:r>
              <a:rPr lang="en-US" sz="2400" dirty="0">
                <a:solidFill>
                  <a:srgbClr val="FF0000"/>
                </a:solidFill>
                <a:latin typeface="Calibri" pitchFamily="34" charset="0"/>
                <a:cs typeface="Calibri" pitchFamily="34" charset="0"/>
              </a:rPr>
              <a:t>table</a:t>
            </a:r>
          </a:p>
        </p:txBody>
      </p:sp>
      <p:sp>
        <p:nvSpPr>
          <p:cNvPr id="18438" name="Text Box 7"/>
          <p:cNvSpPr txBox="1">
            <a:spLocks noChangeArrowheads="1"/>
          </p:cNvSpPr>
          <p:nvPr/>
        </p:nvSpPr>
        <p:spPr bwMode="auto">
          <a:xfrm>
            <a:off x="0" y="152400"/>
            <a:ext cx="9144000" cy="1077218"/>
          </a:xfrm>
          <a:prstGeom prst="rect">
            <a:avLst/>
          </a:prstGeom>
          <a:noFill/>
          <a:ln w="12700">
            <a:noFill/>
            <a:miter lim="800000"/>
            <a:headEnd/>
            <a:tailEnd/>
          </a:ln>
        </p:spPr>
        <p:txBody>
          <a:bodyPr>
            <a:spAutoFit/>
          </a:bodyPr>
          <a:lstStyle/>
          <a:p>
            <a:pPr algn="ctr"/>
            <a:r>
              <a:rPr lang="en-US" sz="3200" b="1" dirty="0">
                <a:solidFill>
                  <a:srgbClr val="FF0000"/>
                </a:solidFill>
                <a:latin typeface="Calibri" pitchFamily="34" charset="0"/>
                <a:cs typeface="Calibri" pitchFamily="34" charset="0"/>
              </a:rPr>
              <a:t>Identifying foreign keys and establishing relationships</a:t>
            </a:r>
          </a:p>
        </p:txBody>
      </p:sp>
      <p:sp>
        <p:nvSpPr>
          <p:cNvPr id="18439" name="Rectangle 9"/>
          <p:cNvSpPr>
            <a:spLocks noChangeArrowheads="1"/>
          </p:cNvSpPr>
          <p:nvPr/>
        </p:nvSpPr>
        <p:spPr bwMode="auto">
          <a:xfrm>
            <a:off x="1447800" y="1219200"/>
            <a:ext cx="4724400" cy="381000"/>
          </a:xfrm>
          <a:prstGeom prst="rect">
            <a:avLst/>
          </a:prstGeom>
          <a:noFill/>
          <a:ln w="25400">
            <a:solidFill>
              <a:srgbClr val="990000"/>
            </a:solidFill>
            <a:miter lim="800000"/>
            <a:headEnd/>
            <a:tailEnd/>
          </a:ln>
        </p:spPr>
        <p:txBody>
          <a:bodyPr anchor="ctr">
            <a:spAutoFit/>
          </a:bodyPr>
          <a:lstStyle/>
          <a:p>
            <a:endParaRPr lang="en-US"/>
          </a:p>
        </p:txBody>
      </p:sp>
      <p:sp>
        <p:nvSpPr>
          <p:cNvPr id="18440" name="Text Box 10"/>
          <p:cNvSpPr txBox="1">
            <a:spLocks noChangeArrowheads="1"/>
          </p:cNvSpPr>
          <p:nvPr/>
        </p:nvSpPr>
        <p:spPr bwMode="auto">
          <a:xfrm>
            <a:off x="6705600" y="4435475"/>
            <a:ext cx="2133600" cy="1200329"/>
          </a:xfrm>
          <a:prstGeom prst="rect">
            <a:avLst/>
          </a:prstGeom>
          <a:noFill/>
          <a:ln w="12700">
            <a:noFill/>
            <a:miter lim="800000"/>
            <a:headEnd/>
            <a:tailEnd/>
          </a:ln>
        </p:spPr>
        <p:txBody>
          <a:bodyPr>
            <a:spAutoFit/>
          </a:bodyPr>
          <a:lstStyle/>
          <a:p>
            <a:r>
              <a:rPr lang="en-US" sz="2400" dirty="0">
                <a:solidFill>
                  <a:srgbClr val="FF0000"/>
                </a:solidFill>
                <a:latin typeface="Calibri" pitchFamily="34" charset="0"/>
                <a:cs typeface="Calibri" pitchFamily="34" charset="0"/>
              </a:rPr>
              <a:t>Foreign key of  dependent table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3"/>
          <p:cNvSpPr>
            <a:spLocks noGrp="1"/>
          </p:cNvSpPr>
          <p:nvPr>
            <p:ph type="sldNum" sz="quarter" idx="4294967295"/>
          </p:nvPr>
        </p:nvSpPr>
        <p:spPr>
          <a:xfrm>
            <a:off x="6553200" y="6245225"/>
            <a:ext cx="2133600" cy="476250"/>
          </a:xfrm>
          <a:prstGeom prst="rect">
            <a:avLst/>
          </a:prstGeom>
          <a:noFill/>
        </p:spPr>
        <p:txBody>
          <a:bodyPr/>
          <a:lstStyle/>
          <a:p>
            <a:fld id="{2A53A1A8-F4FF-4E3A-82E4-3BFCAB953A0E}" type="slidenum">
              <a:rPr lang="en-US"/>
              <a:pPr/>
              <a:t>17</a:t>
            </a:fld>
            <a:endParaRPr lang="en-US"/>
          </a:p>
        </p:txBody>
      </p:sp>
      <p:sp>
        <p:nvSpPr>
          <p:cNvPr id="19459" name="Rectangle 2"/>
          <p:cNvSpPr>
            <a:spLocks noGrp="1" noChangeArrowheads="1"/>
          </p:cNvSpPr>
          <p:nvPr>
            <p:ph type="title"/>
          </p:nvPr>
        </p:nvSpPr>
        <p:spPr>
          <a:xfrm>
            <a:off x="685800" y="381000"/>
            <a:ext cx="7772400" cy="867229"/>
          </a:xfrm>
        </p:spPr>
        <p:txBody>
          <a:bodyPr>
            <a:normAutofit/>
          </a:bodyPr>
          <a:lstStyle/>
          <a:p>
            <a:pPr eaLnBrk="1" hangingPunct="1"/>
            <a:r>
              <a:rPr lang="en-US" sz="4000" b="1" dirty="0" smtClean="0">
                <a:solidFill>
                  <a:srgbClr val="FF0000"/>
                </a:solidFill>
                <a:latin typeface="Calibri" pitchFamily="34" charset="0"/>
                <a:cs typeface="Calibri" pitchFamily="34" charset="0"/>
              </a:rPr>
              <a:t>Data Integrity Controls</a:t>
            </a:r>
          </a:p>
        </p:txBody>
      </p:sp>
      <p:sp>
        <p:nvSpPr>
          <p:cNvPr id="19460" name="Rectangle 3"/>
          <p:cNvSpPr>
            <a:spLocks noGrp="1" noChangeArrowheads="1"/>
          </p:cNvSpPr>
          <p:nvPr>
            <p:ph type="body" idx="1"/>
          </p:nvPr>
        </p:nvSpPr>
        <p:spPr>
          <a:xfrm>
            <a:off x="685800" y="1524000"/>
            <a:ext cx="7772400" cy="4114800"/>
          </a:xfrm>
        </p:spPr>
        <p:txBody>
          <a:bodyPr>
            <a:normAutofit/>
          </a:bodyPr>
          <a:lstStyle/>
          <a:p>
            <a:pPr eaLnBrk="1" hangingPunct="1">
              <a:lnSpc>
                <a:spcPct val="90000"/>
              </a:lnSpc>
            </a:pPr>
            <a:r>
              <a:rPr lang="en-US" dirty="0" smtClean="0">
                <a:latin typeface="Calibri" pitchFamily="34" charset="0"/>
                <a:cs typeface="Calibri" pitchFamily="34" charset="0"/>
              </a:rPr>
              <a:t>Referential integrity – constraint that ensures that foreign key values of a table must match primary key values of a related table in 1:M relationships</a:t>
            </a:r>
          </a:p>
          <a:p>
            <a:pPr eaLnBrk="1" hangingPunct="1">
              <a:lnSpc>
                <a:spcPct val="90000"/>
              </a:lnSpc>
            </a:pPr>
            <a:r>
              <a:rPr lang="en-US" dirty="0" smtClean="0">
                <a:latin typeface="Calibri" pitchFamily="34" charset="0"/>
                <a:cs typeface="Calibri" pitchFamily="34" charset="0"/>
              </a:rPr>
              <a:t>Restricting:</a:t>
            </a:r>
          </a:p>
          <a:p>
            <a:pPr lvl="1" eaLnBrk="1" hangingPunct="1">
              <a:lnSpc>
                <a:spcPct val="90000"/>
              </a:lnSpc>
            </a:pPr>
            <a:r>
              <a:rPr lang="en-US" sz="2400" dirty="0" smtClean="0">
                <a:latin typeface="Calibri" pitchFamily="34" charset="0"/>
                <a:cs typeface="Calibri" pitchFamily="34" charset="0"/>
              </a:rPr>
              <a:t>Deletes of primary records</a:t>
            </a:r>
          </a:p>
          <a:p>
            <a:pPr lvl="1" eaLnBrk="1" hangingPunct="1">
              <a:lnSpc>
                <a:spcPct val="90000"/>
              </a:lnSpc>
            </a:pPr>
            <a:r>
              <a:rPr lang="en-US" sz="2400" dirty="0" smtClean="0">
                <a:latin typeface="Calibri" pitchFamily="34" charset="0"/>
                <a:cs typeface="Calibri" pitchFamily="34" charset="0"/>
              </a:rPr>
              <a:t>Updates of primary records</a:t>
            </a:r>
          </a:p>
          <a:p>
            <a:pPr lvl="1" eaLnBrk="1" hangingPunct="1">
              <a:lnSpc>
                <a:spcPct val="90000"/>
              </a:lnSpc>
            </a:pPr>
            <a:r>
              <a:rPr lang="en-US" sz="2400" dirty="0" smtClean="0">
                <a:latin typeface="Calibri" pitchFamily="34" charset="0"/>
                <a:cs typeface="Calibri" pitchFamily="34" charset="0"/>
              </a:rPr>
              <a:t>Inserts of dependent records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p>
            <a:fld id="{A7201E82-C13B-40DA-87D5-8D69772E346D}" type="slidenum">
              <a:rPr lang="en-US"/>
              <a:pPr/>
              <a:t>18</a:t>
            </a:fld>
            <a:endParaRPr lang="en-US"/>
          </a:p>
        </p:txBody>
      </p:sp>
      <p:pic>
        <p:nvPicPr>
          <p:cNvPr id="20483" name="Picture 4" descr="FIG07_07"/>
          <p:cNvPicPr>
            <a:picLocks noChangeAspect="1" noChangeArrowheads="1"/>
          </p:cNvPicPr>
          <p:nvPr/>
        </p:nvPicPr>
        <p:blipFill>
          <a:blip r:embed="rId2"/>
          <a:srcRect/>
          <a:stretch>
            <a:fillRect/>
          </a:stretch>
        </p:blipFill>
        <p:spPr bwMode="auto">
          <a:xfrm>
            <a:off x="0" y="0"/>
            <a:ext cx="7543800" cy="6889750"/>
          </a:xfrm>
          <a:prstGeom prst="rect">
            <a:avLst/>
          </a:prstGeom>
          <a:noFill/>
          <a:ln w="9525">
            <a:noFill/>
            <a:miter lim="800000"/>
            <a:headEnd/>
            <a:tailEnd/>
          </a:ln>
        </p:spPr>
      </p:pic>
      <p:sp>
        <p:nvSpPr>
          <p:cNvPr id="20484" name="Line 6"/>
          <p:cNvSpPr>
            <a:spLocks noChangeShapeType="1"/>
          </p:cNvSpPr>
          <p:nvPr/>
        </p:nvSpPr>
        <p:spPr bwMode="auto">
          <a:xfrm>
            <a:off x="304800" y="4038600"/>
            <a:ext cx="1981200" cy="0"/>
          </a:xfrm>
          <a:prstGeom prst="line">
            <a:avLst/>
          </a:prstGeom>
          <a:noFill/>
          <a:ln w="38100">
            <a:solidFill>
              <a:srgbClr val="FF3300"/>
            </a:solidFill>
            <a:prstDash val="dash"/>
            <a:round/>
            <a:headEnd/>
            <a:tailEnd/>
          </a:ln>
        </p:spPr>
        <p:txBody>
          <a:bodyPr wrap="none"/>
          <a:lstStyle/>
          <a:p>
            <a:endParaRPr lang="en-US"/>
          </a:p>
        </p:txBody>
      </p:sp>
      <p:sp>
        <p:nvSpPr>
          <p:cNvPr id="20485" name="Line 7"/>
          <p:cNvSpPr>
            <a:spLocks noChangeShapeType="1"/>
          </p:cNvSpPr>
          <p:nvPr/>
        </p:nvSpPr>
        <p:spPr bwMode="auto">
          <a:xfrm>
            <a:off x="609600" y="4953000"/>
            <a:ext cx="1981200" cy="0"/>
          </a:xfrm>
          <a:prstGeom prst="line">
            <a:avLst/>
          </a:prstGeom>
          <a:noFill/>
          <a:ln w="38100">
            <a:solidFill>
              <a:srgbClr val="FF3300"/>
            </a:solidFill>
            <a:prstDash val="dash"/>
            <a:round/>
            <a:headEnd/>
            <a:tailEnd/>
          </a:ln>
        </p:spPr>
        <p:txBody>
          <a:bodyPr wrap="none"/>
          <a:lstStyle/>
          <a:p>
            <a:endParaRPr lang="en-US"/>
          </a:p>
        </p:txBody>
      </p:sp>
      <p:sp>
        <p:nvSpPr>
          <p:cNvPr id="20486" name="Line 8"/>
          <p:cNvSpPr>
            <a:spLocks noChangeShapeType="1"/>
          </p:cNvSpPr>
          <p:nvPr/>
        </p:nvSpPr>
        <p:spPr bwMode="auto">
          <a:xfrm>
            <a:off x="609600" y="5791200"/>
            <a:ext cx="1981200" cy="0"/>
          </a:xfrm>
          <a:prstGeom prst="line">
            <a:avLst/>
          </a:prstGeom>
          <a:noFill/>
          <a:ln w="38100">
            <a:solidFill>
              <a:srgbClr val="FF3300"/>
            </a:solidFill>
            <a:prstDash val="dash"/>
            <a:round/>
            <a:headEnd/>
            <a:tailEnd/>
          </a:ln>
        </p:spPr>
        <p:txBody>
          <a:bodyPr wrap="none"/>
          <a:lstStyle/>
          <a:p>
            <a:endParaRPr lang="en-US"/>
          </a:p>
        </p:txBody>
      </p:sp>
      <p:sp>
        <p:nvSpPr>
          <p:cNvPr id="20487" name="Line 9"/>
          <p:cNvSpPr>
            <a:spLocks noChangeShapeType="1"/>
          </p:cNvSpPr>
          <p:nvPr/>
        </p:nvSpPr>
        <p:spPr bwMode="auto">
          <a:xfrm>
            <a:off x="685800" y="6705600"/>
            <a:ext cx="1981200" cy="0"/>
          </a:xfrm>
          <a:prstGeom prst="line">
            <a:avLst/>
          </a:prstGeom>
          <a:noFill/>
          <a:ln w="38100">
            <a:solidFill>
              <a:srgbClr val="FF3300"/>
            </a:solidFill>
            <a:prstDash val="dash"/>
            <a:round/>
            <a:headEnd/>
            <a:tailEnd/>
          </a:ln>
        </p:spPr>
        <p:txBody>
          <a:bodyPr wrap="none"/>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3"/>
          <p:cNvSpPr>
            <a:spLocks noGrp="1"/>
          </p:cNvSpPr>
          <p:nvPr>
            <p:ph type="sldNum" sz="quarter" idx="4294967295"/>
          </p:nvPr>
        </p:nvSpPr>
        <p:spPr>
          <a:xfrm>
            <a:off x="6553200" y="6245225"/>
            <a:ext cx="2133600" cy="476250"/>
          </a:xfrm>
          <a:prstGeom prst="rect">
            <a:avLst/>
          </a:prstGeom>
          <a:noFill/>
        </p:spPr>
        <p:txBody>
          <a:bodyPr/>
          <a:lstStyle/>
          <a:p>
            <a:fld id="{3221B55A-50F6-4837-A72C-B5E36A00DD2A}" type="slidenum">
              <a:rPr lang="en-US"/>
              <a:pPr/>
              <a:t>19</a:t>
            </a:fld>
            <a:endParaRPr lang="en-US"/>
          </a:p>
        </p:txBody>
      </p:sp>
      <p:sp>
        <p:nvSpPr>
          <p:cNvPr id="21507" name="Rectangle 2"/>
          <p:cNvSpPr>
            <a:spLocks noGrp="1" noChangeArrowheads="1"/>
          </p:cNvSpPr>
          <p:nvPr>
            <p:ph type="title"/>
          </p:nvPr>
        </p:nvSpPr>
        <p:spPr>
          <a:xfrm>
            <a:off x="533400" y="0"/>
            <a:ext cx="7772400" cy="1143000"/>
          </a:xfrm>
        </p:spPr>
        <p:txBody>
          <a:bodyPr>
            <a:normAutofit/>
          </a:bodyPr>
          <a:lstStyle/>
          <a:p>
            <a:pPr eaLnBrk="1" hangingPunct="1"/>
            <a:r>
              <a:rPr lang="en-US" sz="4000" b="1" dirty="0" smtClean="0">
                <a:solidFill>
                  <a:srgbClr val="FF0000"/>
                </a:solidFill>
                <a:latin typeface="Calibri" pitchFamily="34" charset="0"/>
                <a:cs typeface="Calibri" pitchFamily="34" charset="0"/>
              </a:rPr>
              <a:t>Using and Defining Views</a:t>
            </a:r>
          </a:p>
        </p:txBody>
      </p:sp>
      <p:sp>
        <p:nvSpPr>
          <p:cNvPr id="21508" name="Rectangle 3"/>
          <p:cNvSpPr>
            <a:spLocks noGrp="1" noChangeArrowheads="1"/>
          </p:cNvSpPr>
          <p:nvPr>
            <p:ph type="body" idx="1"/>
          </p:nvPr>
        </p:nvSpPr>
        <p:spPr>
          <a:xfrm>
            <a:off x="522514" y="1640114"/>
            <a:ext cx="8026400" cy="4572000"/>
          </a:xfrm>
        </p:spPr>
        <p:txBody>
          <a:bodyPr>
            <a:normAutofit/>
          </a:bodyPr>
          <a:lstStyle/>
          <a:p>
            <a:pPr eaLnBrk="1" hangingPunct="1">
              <a:lnSpc>
                <a:spcPct val="90000"/>
              </a:lnSpc>
            </a:pPr>
            <a:r>
              <a:rPr lang="en-US" sz="2000" dirty="0" smtClean="0">
                <a:latin typeface="Calibri" pitchFamily="34" charset="0"/>
                <a:cs typeface="Calibri" pitchFamily="34" charset="0"/>
              </a:rPr>
              <a:t>Views provide users controlled access to tables</a:t>
            </a:r>
          </a:p>
          <a:p>
            <a:pPr eaLnBrk="1" hangingPunct="1">
              <a:lnSpc>
                <a:spcPct val="90000"/>
              </a:lnSpc>
            </a:pPr>
            <a:r>
              <a:rPr lang="en-US" sz="2000" dirty="0" smtClean="0">
                <a:latin typeface="Calibri" pitchFamily="34" charset="0"/>
                <a:cs typeface="Calibri" pitchFamily="34" charset="0"/>
              </a:rPr>
              <a:t>Base Table – table containing the raw data</a:t>
            </a:r>
          </a:p>
          <a:p>
            <a:pPr eaLnBrk="1" hangingPunct="1">
              <a:lnSpc>
                <a:spcPct val="90000"/>
              </a:lnSpc>
            </a:pPr>
            <a:r>
              <a:rPr lang="en-US" sz="2000" dirty="0" smtClean="0">
                <a:latin typeface="Calibri" pitchFamily="34" charset="0"/>
                <a:cs typeface="Calibri" pitchFamily="34" charset="0"/>
              </a:rPr>
              <a:t>Dynamic View</a:t>
            </a:r>
          </a:p>
          <a:p>
            <a:pPr lvl="1" eaLnBrk="1" hangingPunct="1">
              <a:lnSpc>
                <a:spcPct val="90000"/>
              </a:lnSpc>
            </a:pPr>
            <a:r>
              <a:rPr lang="en-US" sz="2000" dirty="0" smtClean="0">
                <a:latin typeface="Calibri" pitchFamily="34" charset="0"/>
                <a:cs typeface="Calibri" pitchFamily="34" charset="0"/>
              </a:rPr>
              <a:t>A “virtual table” created dynamically upon request by a user </a:t>
            </a:r>
          </a:p>
          <a:p>
            <a:pPr lvl="1" eaLnBrk="1" hangingPunct="1">
              <a:lnSpc>
                <a:spcPct val="90000"/>
              </a:lnSpc>
            </a:pPr>
            <a:r>
              <a:rPr lang="en-US" sz="2000" dirty="0" smtClean="0">
                <a:latin typeface="Calibri" pitchFamily="34" charset="0"/>
                <a:cs typeface="Calibri" pitchFamily="34" charset="0"/>
              </a:rPr>
              <a:t>No data actually stored; instead data from base table made available to user</a:t>
            </a:r>
          </a:p>
          <a:p>
            <a:pPr lvl="1" eaLnBrk="1" hangingPunct="1">
              <a:lnSpc>
                <a:spcPct val="90000"/>
              </a:lnSpc>
            </a:pPr>
            <a:r>
              <a:rPr lang="en-US" sz="2000" dirty="0" smtClean="0">
                <a:latin typeface="Calibri" pitchFamily="34" charset="0"/>
                <a:cs typeface="Calibri" pitchFamily="34" charset="0"/>
              </a:rPr>
              <a:t>Based on SQL SELECT statement on base tables or other views</a:t>
            </a:r>
          </a:p>
          <a:p>
            <a:pPr eaLnBrk="1" hangingPunct="1">
              <a:lnSpc>
                <a:spcPct val="90000"/>
              </a:lnSpc>
            </a:pPr>
            <a:r>
              <a:rPr lang="en-US" sz="2000" dirty="0" smtClean="0">
                <a:latin typeface="Calibri" pitchFamily="34" charset="0"/>
                <a:cs typeface="Calibri" pitchFamily="34" charset="0"/>
              </a:rPr>
              <a:t>Materialized View</a:t>
            </a:r>
          </a:p>
          <a:p>
            <a:pPr lvl="1" eaLnBrk="1" hangingPunct="1">
              <a:lnSpc>
                <a:spcPct val="90000"/>
              </a:lnSpc>
            </a:pPr>
            <a:r>
              <a:rPr lang="en-US" sz="2000" dirty="0" smtClean="0">
                <a:latin typeface="Calibri" pitchFamily="34" charset="0"/>
                <a:cs typeface="Calibri" pitchFamily="34" charset="0"/>
              </a:rPr>
              <a:t>Copy or replication of data</a:t>
            </a:r>
          </a:p>
          <a:p>
            <a:pPr lvl="1" eaLnBrk="1" hangingPunct="1">
              <a:lnSpc>
                <a:spcPct val="90000"/>
              </a:lnSpc>
            </a:pPr>
            <a:r>
              <a:rPr lang="en-US" sz="2000" dirty="0" smtClean="0">
                <a:latin typeface="Calibri" pitchFamily="34" charset="0"/>
                <a:cs typeface="Calibri" pitchFamily="34" charset="0"/>
              </a:rPr>
              <a:t>Data actually stored</a:t>
            </a:r>
          </a:p>
          <a:p>
            <a:pPr lvl="1" eaLnBrk="1" hangingPunct="1">
              <a:lnSpc>
                <a:spcPct val="90000"/>
              </a:lnSpc>
            </a:pPr>
            <a:r>
              <a:rPr lang="en-US" sz="2000" dirty="0" smtClean="0">
                <a:latin typeface="Calibri" pitchFamily="34" charset="0"/>
                <a:cs typeface="Calibri" pitchFamily="34" charset="0"/>
              </a:rPr>
              <a:t>Must be refreshed periodically to match the corresponding base tables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rtlCol="0">
            <a:noAutofit/>
          </a:bodyPr>
          <a:lstStyle/>
          <a:p>
            <a:pPr>
              <a:defRPr/>
            </a:pPr>
            <a:r>
              <a:rPr lang="en-US" sz="4000" b="1" dirty="0" smtClean="0">
                <a:solidFill>
                  <a:srgbClr val="FF0000"/>
                </a:solidFill>
                <a:latin typeface="Calibri" pitchFamily="34" charset="0"/>
              </a:rPr>
              <a:t>Unit 2:  </a:t>
            </a:r>
            <a:r>
              <a:rPr lang="en-US" sz="4000" b="1" dirty="0" smtClean="0">
                <a:solidFill>
                  <a:srgbClr val="FF0000"/>
                </a:solidFill>
                <a:latin typeface="Calibri" pitchFamily="34" charset="0"/>
                <a:cs typeface="Calibri" pitchFamily="34" charset="0"/>
              </a:rPr>
              <a:t>THE RELATIONAL DATA MODEL</a:t>
            </a:r>
          </a:p>
        </p:txBody>
      </p:sp>
      <p:sp>
        <p:nvSpPr>
          <p:cNvPr id="4099" name="Rectangle 3"/>
          <p:cNvSpPr>
            <a:spLocks noGrp="1" noChangeArrowheads="1"/>
          </p:cNvSpPr>
          <p:nvPr>
            <p:ph sz="quarter" idx="1"/>
          </p:nvPr>
        </p:nvSpPr>
        <p:spPr>
          <a:xfrm>
            <a:off x="842015" y="1666496"/>
            <a:ext cx="7159625" cy="4268788"/>
          </a:xfrm>
        </p:spPr>
        <p:txBody>
          <a:bodyPr>
            <a:noAutofit/>
          </a:bodyPr>
          <a:lstStyle/>
          <a:p>
            <a:pPr eaLnBrk="1" hangingPunct="1">
              <a:buFont typeface="Wingdings" pitchFamily="2" charset="2"/>
              <a:buChar char="Ø"/>
            </a:pPr>
            <a:r>
              <a:rPr lang="en-US" sz="3200" dirty="0" smtClean="0">
                <a:latin typeface="Calibri" pitchFamily="34" charset="0"/>
                <a:ea typeface="Calibri" pitchFamily="34" charset="0"/>
                <a:cs typeface="Calibri" pitchFamily="34" charset="0"/>
              </a:rPr>
              <a:t>Basic Concepts:</a:t>
            </a:r>
          </a:p>
          <a:p>
            <a:r>
              <a:rPr lang="en-US" sz="3200" dirty="0" smtClean="0">
                <a:latin typeface="Calibri" pitchFamily="34" charset="0"/>
                <a:cs typeface="Calibri" pitchFamily="34" charset="0"/>
              </a:rPr>
              <a:t>Relational algebra and calculus </a:t>
            </a:r>
          </a:p>
          <a:p>
            <a:r>
              <a:rPr lang="en-US" sz="3200" dirty="0" smtClean="0">
                <a:latin typeface="Calibri" pitchFamily="34" charset="0"/>
                <a:cs typeface="Calibri" pitchFamily="34" charset="0"/>
              </a:rPr>
              <a:t>Relational constraints </a:t>
            </a:r>
          </a:p>
          <a:p>
            <a:r>
              <a:rPr lang="en-US" sz="3200" dirty="0" smtClean="0">
                <a:latin typeface="Calibri" pitchFamily="34" charset="0"/>
                <a:cs typeface="Calibri" pitchFamily="34" charset="0"/>
              </a:rPr>
              <a:t>Introduction  To SQL,PL/SQL </a:t>
            </a:r>
          </a:p>
          <a:p>
            <a:r>
              <a:rPr lang="en-US" sz="3200" dirty="0" smtClean="0">
                <a:latin typeface="Calibri" pitchFamily="34" charset="0"/>
                <a:cs typeface="Calibri" pitchFamily="34" charset="0"/>
              </a:rPr>
              <a:t>Relational database standard </a:t>
            </a:r>
          </a:p>
          <a:p>
            <a:r>
              <a:rPr lang="en-US" sz="3200" dirty="0" smtClean="0">
                <a:latin typeface="Calibri" pitchFamily="34" charset="0"/>
                <a:cs typeface="Calibri" pitchFamily="34" charset="0"/>
              </a:rPr>
              <a:t>E.R to relational mapping – </a:t>
            </a:r>
            <a:r>
              <a:rPr lang="en-US" sz="3200" dirty="0" err="1" smtClean="0">
                <a:latin typeface="Calibri" pitchFamily="34" charset="0"/>
                <a:cs typeface="Calibri" pitchFamily="34" charset="0"/>
              </a:rPr>
              <a:t>E.F.Codd</a:t>
            </a:r>
            <a:r>
              <a:rPr lang="en-US" sz="3200" dirty="0" smtClean="0">
                <a:latin typeface="Calibri" pitchFamily="34" charset="0"/>
                <a:cs typeface="Calibri" pitchFamily="34" charset="0"/>
              </a:rPr>
              <a:t> rules</a:t>
            </a:r>
            <a:endParaRPr lang="en-US" sz="3200" dirty="0" smtClean="0">
              <a:latin typeface="Calibri" pitchFamily="34" charset="0"/>
              <a:ea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4294967295"/>
          </p:nvPr>
        </p:nvSpPr>
        <p:spPr>
          <a:xfrm>
            <a:off x="6553200" y="6245225"/>
            <a:ext cx="2133600" cy="476250"/>
          </a:xfrm>
          <a:prstGeom prst="rect">
            <a:avLst/>
          </a:prstGeom>
          <a:noFill/>
        </p:spPr>
        <p:txBody>
          <a:bodyPr/>
          <a:lstStyle/>
          <a:p>
            <a:fld id="{BD9B2611-B774-48C8-98C3-EE56D808BED4}" type="slidenum">
              <a:rPr lang="en-US"/>
              <a:pPr/>
              <a:t>20</a:t>
            </a:fld>
            <a:endParaRPr lang="en-US"/>
          </a:p>
        </p:txBody>
      </p:sp>
      <p:sp>
        <p:nvSpPr>
          <p:cNvPr id="22531" name="Rectangle 2"/>
          <p:cNvSpPr>
            <a:spLocks noGrp="1" noChangeArrowheads="1"/>
          </p:cNvSpPr>
          <p:nvPr>
            <p:ph type="title"/>
          </p:nvPr>
        </p:nvSpPr>
        <p:spPr>
          <a:xfrm>
            <a:off x="685800" y="0"/>
            <a:ext cx="7772400" cy="1143000"/>
          </a:xfrm>
        </p:spPr>
        <p:txBody>
          <a:bodyPr>
            <a:normAutofit/>
          </a:bodyPr>
          <a:lstStyle/>
          <a:p>
            <a:pPr eaLnBrk="1" hangingPunct="1"/>
            <a:r>
              <a:rPr lang="en-US" sz="4000" b="1" dirty="0" smtClean="0">
                <a:solidFill>
                  <a:srgbClr val="FF0000"/>
                </a:solidFill>
                <a:latin typeface="Calibri" pitchFamily="34" charset="0"/>
                <a:cs typeface="Calibri" pitchFamily="34" charset="0"/>
              </a:rPr>
              <a:t>Sample CREATE VIEW</a:t>
            </a:r>
          </a:p>
        </p:txBody>
      </p:sp>
      <p:sp>
        <p:nvSpPr>
          <p:cNvPr id="22532" name="Rectangle 3"/>
          <p:cNvSpPr>
            <a:spLocks noGrp="1" noChangeArrowheads="1"/>
          </p:cNvSpPr>
          <p:nvPr>
            <p:ph type="body" idx="1"/>
          </p:nvPr>
        </p:nvSpPr>
        <p:spPr>
          <a:xfrm>
            <a:off x="319314" y="1219201"/>
            <a:ext cx="8316686" cy="2481942"/>
          </a:xfrm>
        </p:spPr>
        <p:txBody>
          <a:bodyPr>
            <a:normAutofit/>
          </a:bodyPr>
          <a:lstStyle/>
          <a:p>
            <a:pPr lvl="1" eaLnBrk="1" hangingPunct="1">
              <a:buFont typeface="Wingdings" pitchFamily="2" charset="2"/>
              <a:buNone/>
            </a:pPr>
            <a:r>
              <a:rPr lang="en-US" sz="2400" dirty="0" smtClean="0">
                <a:latin typeface="Calibri" pitchFamily="34" charset="0"/>
                <a:cs typeface="Calibri" pitchFamily="34" charset="0"/>
              </a:rPr>
              <a:t>CREATE VIEW EXPENSIVE_STUFF_V AS</a:t>
            </a:r>
          </a:p>
          <a:p>
            <a:pPr lvl="1" eaLnBrk="1" hangingPunct="1">
              <a:buFont typeface="Wingdings" pitchFamily="2" charset="2"/>
              <a:buNone/>
            </a:pPr>
            <a:r>
              <a:rPr lang="en-US" sz="2400" dirty="0" smtClean="0">
                <a:latin typeface="Calibri" pitchFamily="34" charset="0"/>
                <a:cs typeface="Calibri" pitchFamily="34" charset="0"/>
              </a:rPr>
              <a:t>SELECT PRODUCT_ID, PRODUCT_NAME, UNIT_PRICE</a:t>
            </a:r>
          </a:p>
          <a:p>
            <a:pPr lvl="1" eaLnBrk="1" hangingPunct="1">
              <a:buFont typeface="Wingdings" pitchFamily="2" charset="2"/>
              <a:buNone/>
            </a:pPr>
            <a:r>
              <a:rPr lang="en-US" sz="2400" dirty="0" smtClean="0">
                <a:latin typeface="Calibri" pitchFamily="34" charset="0"/>
                <a:cs typeface="Calibri" pitchFamily="34" charset="0"/>
              </a:rPr>
              <a:t>FROM PRODUCT_T</a:t>
            </a:r>
          </a:p>
          <a:p>
            <a:pPr lvl="1" eaLnBrk="1" hangingPunct="1">
              <a:buFont typeface="Wingdings" pitchFamily="2" charset="2"/>
              <a:buNone/>
            </a:pPr>
            <a:r>
              <a:rPr lang="en-US" sz="2400" dirty="0" smtClean="0">
                <a:latin typeface="Calibri" pitchFamily="34" charset="0"/>
                <a:cs typeface="Calibri" pitchFamily="34" charset="0"/>
              </a:rPr>
              <a:t>WHERE UNIT_PRICE &gt;300</a:t>
            </a:r>
          </a:p>
          <a:p>
            <a:pPr lvl="1" eaLnBrk="1" hangingPunct="1">
              <a:buFont typeface="Wingdings" pitchFamily="2" charset="2"/>
              <a:buNone/>
            </a:pPr>
            <a:r>
              <a:rPr lang="en-US" sz="2400" dirty="0" smtClean="0">
                <a:latin typeface="Calibri" pitchFamily="34" charset="0"/>
                <a:cs typeface="Calibri" pitchFamily="34" charset="0"/>
              </a:rPr>
              <a:t>WITH CHECK_OPTION;</a:t>
            </a:r>
          </a:p>
        </p:txBody>
      </p:sp>
      <p:sp>
        <p:nvSpPr>
          <p:cNvPr id="22533" name="Text Box 4"/>
          <p:cNvSpPr txBox="1">
            <a:spLocks noChangeArrowheads="1"/>
          </p:cNvSpPr>
          <p:nvPr/>
        </p:nvSpPr>
        <p:spPr bwMode="auto">
          <a:xfrm>
            <a:off x="449943" y="3810000"/>
            <a:ext cx="7322457" cy="1938992"/>
          </a:xfrm>
          <a:prstGeom prst="rect">
            <a:avLst/>
          </a:prstGeom>
          <a:noFill/>
          <a:ln w="25400">
            <a:noFill/>
            <a:miter lim="800000"/>
            <a:headEnd/>
            <a:tailEnd/>
          </a:ln>
        </p:spPr>
        <p:txBody>
          <a:bodyPr wrap="square">
            <a:spAutoFit/>
          </a:bodyPr>
          <a:lstStyle/>
          <a:p>
            <a:pPr>
              <a:buClr>
                <a:schemeClr val="bg2"/>
              </a:buClr>
              <a:buSzPct val="150000"/>
              <a:buFont typeface="Wingdings" pitchFamily="2" charset="2"/>
              <a:buChar char="§"/>
            </a:pPr>
            <a:r>
              <a:rPr lang="en-US" sz="2400" dirty="0">
                <a:solidFill>
                  <a:srgbClr val="000000"/>
                </a:solidFill>
                <a:latin typeface="Calibri" pitchFamily="34" charset="0"/>
                <a:cs typeface="Calibri" pitchFamily="34" charset="0"/>
              </a:rPr>
              <a:t>View has a name</a:t>
            </a:r>
          </a:p>
          <a:p>
            <a:pPr>
              <a:buClr>
                <a:schemeClr val="bg2"/>
              </a:buClr>
              <a:buSzPct val="150000"/>
              <a:buFont typeface="Wingdings" pitchFamily="2" charset="2"/>
              <a:buChar char="§"/>
            </a:pPr>
            <a:r>
              <a:rPr lang="en-US" sz="2400" dirty="0">
                <a:solidFill>
                  <a:srgbClr val="000000"/>
                </a:solidFill>
                <a:latin typeface="Calibri" pitchFamily="34" charset="0"/>
                <a:cs typeface="Calibri" pitchFamily="34" charset="0"/>
              </a:rPr>
              <a:t>View is based on a SELECT statement</a:t>
            </a:r>
          </a:p>
          <a:p>
            <a:pPr>
              <a:buClr>
                <a:schemeClr val="bg2"/>
              </a:buClr>
              <a:buSzPct val="150000"/>
              <a:buFont typeface="Wingdings" pitchFamily="2" charset="2"/>
              <a:buChar char="§"/>
            </a:pPr>
            <a:r>
              <a:rPr lang="en-US" sz="2400" dirty="0">
                <a:solidFill>
                  <a:srgbClr val="000000"/>
                </a:solidFill>
                <a:latin typeface="Calibri" pitchFamily="34" charset="0"/>
                <a:cs typeface="Calibri" pitchFamily="34" charset="0"/>
              </a:rPr>
              <a:t>CHECK_OPTION works only for updateable views and prevents updates that would create rows not included in the view</a:t>
            </a:r>
          </a:p>
        </p:txBody>
      </p:sp>
      <p:sp>
        <p:nvSpPr>
          <p:cNvPr id="22534" name="Rectangle 5"/>
          <p:cNvSpPr>
            <a:spLocks noChangeArrowheads="1"/>
          </p:cNvSpPr>
          <p:nvPr/>
        </p:nvSpPr>
        <p:spPr bwMode="auto">
          <a:xfrm>
            <a:off x="228600" y="1219200"/>
            <a:ext cx="8305800" cy="2286000"/>
          </a:xfrm>
          <a:prstGeom prst="rect">
            <a:avLst/>
          </a:prstGeom>
          <a:noFill/>
          <a:ln w="22225">
            <a:solidFill>
              <a:srgbClr val="80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4294967295"/>
          </p:nvPr>
        </p:nvSpPr>
        <p:spPr>
          <a:xfrm>
            <a:off x="6553200" y="6245225"/>
            <a:ext cx="2133600" cy="476250"/>
          </a:xfrm>
          <a:prstGeom prst="rect">
            <a:avLst/>
          </a:prstGeom>
          <a:noFill/>
        </p:spPr>
        <p:txBody>
          <a:bodyPr/>
          <a:lstStyle/>
          <a:p>
            <a:fld id="{5D371179-88D6-4945-AE0E-7494ADA00102}" type="slidenum">
              <a:rPr lang="en-US"/>
              <a:pPr/>
              <a:t>21</a:t>
            </a:fld>
            <a:endParaRPr lang="en-US"/>
          </a:p>
        </p:txBody>
      </p:sp>
      <p:sp>
        <p:nvSpPr>
          <p:cNvPr id="23555" name="Rectangle 2"/>
          <p:cNvSpPr>
            <a:spLocks noGrp="1" noChangeArrowheads="1"/>
          </p:cNvSpPr>
          <p:nvPr>
            <p:ph type="title"/>
          </p:nvPr>
        </p:nvSpPr>
        <p:spPr>
          <a:xfrm>
            <a:off x="457200" y="228600"/>
            <a:ext cx="8229600" cy="729343"/>
          </a:xfrm>
        </p:spPr>
        <p:txBody>
          <a:bodyPr>
            <a:normAutofit/>
          </a:bodyPr>
          <a:lstStyle/>
          <a:p>
            <a:pPr eaLnBrk="1" hangingPunct="1"/>
            <a:r>
              <a:rPr lang="en-US" sz="4000" b="1" dirty="0" smtClean="0">
                <a:solidFill>
                  <a:srgbClr val="FF0000"/>
                </a:solidFill>
                <a:latin typeface="Calibri" pitchFamily="34" charset="0"/>
                <a:cs typeface="Calibri" pitchFamily="34" charset="0"/>
              </a:rPr>
              <a:t>Advantages of Views</a:t>
            </a:r>
          </a:p>
        </p:txBody>
      </p:sp>
      <p:sp>
        <p:nvSpPr>
          <p:cNvPr id="23556" name="Rectangle 3"/>
          <p:cNvSpPr>
            <a:spLocks noGrp="1" noChangeArrowheads="1"/>
          </p:cNvSpPr>
          <p:nvPr>
            <p:ph type="body" idx="1"/>
          </p:nvPr>
        </p:nvSpPr>
        <p:spPr>
          <a:xfrm>
            <a:off x="457200" y="1393370"/>
            <a:ext cx="8229600" cy="4474029"/>
          </a:xfrm>
        </p:spPr>
        <p:txBody>
          <a:bodyPr/>
          <a:lstStyle/>
          <a:p>
            <a:pPr eaLnBrk="1" hangingPunct="1">
              <a:lnSpc>
                <a:spcPct val="90000"/>
              </a:lnSpc>
            </a:pPr>
            <a:r>
              <a:rPr lang="en-US" dirty="0" smtClean="0">
                <a:latin typeface="Calibri" pitchFamily="34" charset="0"/>
                <a:cs typeface="Calibri" pitchFamily="34" charset="0"/>
              </a:rPr>
              <a:t>Simplify query commands</a:t>
            </a:r>
          </a:p>
          <a:p>
            <a:pPr eaLnBrk="1" hangingPunct="1">
              <a:lnSpc>
                <a:spcPct val="90000"/>
              </a:lnSpc>
            </a:pPr>
            <a:r>
              <a:rPr lang="en-US" dirty="0" smtClean="0">
                <a:latin typeface="Calibri" pitchFamily="34" charset="0"/>
                <a:cs typeface="Calibri" pitchFamily="34" charset="0"/>
              </a:rPr>
              <a:t>Assist with data security (but don't rely on views for security, there are more important security measures)</a:t>
            </a:r>
          </a:p>
          <a:p>
            <a:pPr eaLnBrk="1" hangingPunct="1">
              <a:lnSpc>
                <a:spcPct val="90000"/>
              </a:lnSpc>
            </a:pPr>
            <a:r>
              <a:rPr lang="en-US" dirty="0" smtClean="0">
                <a:latin typeface="Calibri" pitchFamily="34" charset="0"/>
                <a:cs typeface="Calibri" pitchFamily="34" charset="0"/>
              </a:rPr>
              <a:t>Enhance programming productivity</a:t>
            </a:r>
          </a:p>
          <a:p>
            <a:pPr eaLnBrk="1" hangingPunct="1">
              <a:lnSpc>
                <a:spcPct val="90000"/>
              </a:lnSpc>
            </a:pPr>
            <a:r>
              <a:rPr lang="en-US" dirty="0" smtClean="0">
                <a:latin typeface="Calibri" pitchFamily="34" charset="0"/>
                <a:cs typeface="Calibri" pitchFamily="34" charset="0"/>
              </a:rPr>
              <a:t>Contain most current base table data</a:t>
            </a:r>
          </a:p>
          <a:p>
            <a:pPr eaLnBrk="1" hangingPunct="1">
              <a:lnSpc>
                <a:spcPct val="90000"/>
              </a:lnSpc>
            </a:pPr>
            <a:r>
              <a:rPr lang="en-US" dirty="0" smtClean="0">
                <a:latin typeface="Calibri" pitchFamily="34" charset="0"/>
                <a:cs typeface="Calibri" pitchFamily="34" charset="0"/>
              </a:rPr>
              <a:t>Use little storage space</a:t>
            </a:r>
          </a:p>
          <a:p>
            <a:pPr eaLnBrk="1" hangingPunct="1">
              <a:lnSpc>
                <a:spcPct val="90000"/>
              </a:lnSpc>
            </a:pPr>
            <a:r>
              <a:rPr lang="en-US" dirty="0" smtClean="0">
                <a:latin typeface="Calibri" pitchFamily="34" charset="0"/>
                <a:cs typeface="Calibri" pitchFamily="34" charset="0"/>
              </a:rPr>
              <a:t>Provide customized view for user</a:t>
            </a:r>
          </a:p>
          <a:p>
            <a:pPr eaLnBrk="1" hangingPunct="1">
              <a:lnSpc>
                <a:spcPct val="90000"/>
              </a:lnSpc>
            </a:pPr>
            <a:r>
              <a:rPr lang="en-US" dirty="0" smtClean="0">
                <a:latin typeface="Calibri" pitchFamily="34" charset="0"/>
                <a:cs typeface="Calibri" pitchFamily="34" charset="0"/>
              </a:rPr>
              <a:t>Establish physical data independence</a:t>
            </a:r>
          </a:p>
          <a:p>
            <a:pPr eaLnBrk="1" hangingPunct="1">
              <a:lnSpc>
                <a:spcPct val="90000"/>
              </a:lnSpc>
            </a:pPr>
            <a:endParaRPr lang="en-US" sz="2800" dirty="0" smtClean="0"/>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4294967295"/>
          </p:nvPr>
        </p:nvSpPr>
        <p:spPr>
          <a:xfrm>
            <a:off x="6553200" y="6245225"/>
            <a:ext cx="2133600" cy="476250"/>
          </a:xfrm>
          <a:prstGeom prst="rect">
            <a:avLst/>
          </a:prstGeom>
          <a:noFill/>
        </p:spPr>
        <p:txBody>
          <a:bodyPr/>
          <a:lstStyle/>
          <a:p>
            <a:fld id="{5E8E3221-6352-44B6-A90B-B9DDD51277D0}" type="slidenum">
              <a:rPr lang="en-US"/>
              <a:pPr/>
              <a:t>22</a:t>
            </a:fld>
            <a:endParaRPr lang="en-US"/>
          </a:p>
        </p:txBody>
      </p:sp>
      <p:sp>
        <p:nvSpPr>
          <p:cNvPr id="24579" name="Rectangle 2"/>
          <p:cNvSpPr>
            <a:spLocks noGrp="1" noChangeArrowheads="1"/>
          </p:cNvSpPr>
          <p:nvPr>
            <p:ph type="title"/>
          </p:nvPr>
        </p:nvSpPr>
        <p:spPr>
          <a:xfrm>
            <a:off x="457200" y="228600"/>
            <a:ext cx="8229600" cy="1371600"/>
          </a:xfrm>
        </p:spPr>
        <p:txBody>
          <a:bodyPr>
            <a:normAutofit/>
          </a:bodyPr>
          <a:lstStyle/>
          <a:p>
            <a:pPr eaLnBrk="1" hangingPunct="1"/>
            <a:r>
              <a:rPr lang="en-US" sz="4000" b="1" dirty="0" smtClean="0">
                <a:solidFill>
                  <a:srgbClr val="FF0000"/>
                </a:solidFill>
                <a:latin typeface="Calibri" pitchFamily="34" charset="0"/>
                <a:cs typeface="Calibri" pitchFamily="34" charset="0"/>
              </a:rPr>
              <a:t>Disadvantages of Views</a:t>
            </a:r>
          </a:p>
        </p:txBody>
      </p:sp>
      <p:sp>
        <p:nvSpPr>
          <p:cNvPr id="24580" name="Rectangle 3"/>
          <p:cNvSpPr>
            <a:spLocks noGrp="1" noChangeArrowheads="1"/>
          </p:cNvSpPr>
          <p:nvPr>
            <p:ph type="body" idx="1"/>
          </p:nvPr>
        </p:nvSpPr>
        <p:spPr>
          <a:xfrm>
            <a:off x="457200" y="1756228"/>
            <a:ext cx="8229600" cy="4111171"/>
          </a:xfrm>
        </p:spPr>
        <p:txBody>
          <a:bodyPr/>
          <a:lstStyle/>
          <a:p>
            <a:pPr eaLnBrk="1" hangingPunct="1"/>
            <a:r>
              <a:rPr lang="en-US" dirty="0" smtClean="0">
                <a:latin typeface="Calibri" pitchFamily="34" charset="0"/>
                <a:cs typeface="Calibri" pitchFamily="34" charset="0"/>
              </a:rPr>
              <a:t>Use processing time each time view is referenced</a:t>
            </a:r>
          </a:p>
          <a:p>
            <a:pPr eaLnBrk="1" hangingPunct="1"/>
            <a:r>
              <a:rPr lang="en-US" dirty="0" smtClean="0">
                <a:latin typeface="Calibri" pitchFamily="34" charset="0"/>
                <a:cs typeface="Calibri" pitchFamily="34" charset="0"/>
              </a:rPr>
              <a:t>May or may not be directly updateable</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199" y="274638"/>
            <a:ext cx="7627257" cy="901019"/>
          </a:xfrm>
        </p:spPr>
        <p:txBody>
          <a:bodyPr>
            <a:noAutofit/>
          </a:bodyPr>
          <a:lstStyle/>
          <a:p>
            <a:pPr eaLnBrk="1" hangingPunct="1"/>
            <a:r>
              <a:rPr lang="en-US" sz="4000" b="1" dirty="0" smtClean="0">
                <a:solidFill>
                  <a:srgbClr val="FF0000"/>
                </a:solidFill>
                <a:latin typeface="Calibri" pitchFamily="34" charset="0"/>
                <a:cs typeface="Calibri" pitchFamily="34" charset="0"/>
              </a:rPr>
              <a:t>Changing and Removing Tables(</a:t>
            </a:r>
            <a:r>
              <a:rPr lang="en-US" sz="4000" b="1" dirty="0" err="1" smtClean="0">
                <a:solidFill>
                  <a:srgbClr val="FF0000"/>
                </a:solidFill>
                <a:latin typeface="Calibri" pitchFamily="34" charset="0"/>
                <a:cs typeface="Calibri" pitchFamily="34" charset="0"/>
              </a:rPr>
              <a:t>ddl</a:t>
            </a:r>
            <a:r>
              <a:rPr lang="en-US" sz="4000" b="1" dirty="0" smtClean="0">
                <a:solidFill>
                  <a:srgbClr val="FF0000"/>
                </a:solidFill>
                <a:latin typeface="Calibri" pitchFamily="34" charset="0"/>
                <a:cs typeface="Calibri" pitchFamily="34" charset="0"/>
              </a:rPr>
              <a:t> commands)</a:t>
            </a:r>
          </a:p>
        </p:txBody>
      </p:sp>
      <p:sp>
        <p:nvSpPr>
          <p:cNvPr id="26628" name="Rectangle 3"/>
          <p:cNvSpPr>
            <a:spLocks noGrp="1" noChangeArrowheads="1"/>
          </p:cNvSpPr>
          <p:nvPr>
            <p:ph type="body" idx="1"/>
          </p:nvPr>
        </p:nvSpPr>
        <p:spPr>
          <a:xfrm>
            <a:off x="457200" y="1335314"/>
            <a:ext cx="6872514" cy="4862286"/>
          </a:xfrm>
        </p:spPr>
        <p:txBody>
          <a:bodyPr>
            <a:normAutofit/>
          </a:bodyPr>
          <a:lstStyle/>
          <a:p>
            <a:pPr eaLnBrk="1" hangingPunct="1"/>
            <a:r>
              <a:rPr lang="en-US" dirty="0" smtClean="0">
                <a:latin typeface="Calibri" pitchFamily="34" charset="0"/>
                <a:cs typeface="Calibri" pitchFamily="34" charset="0"/>
              </a:rPr>
              <a:t>ALTER TABLE statement allows you to change column specifications:</a:t>
            </a:r>
          </a:p>
          <a:p>
            <a:pPr lvl="1" eaLnBrk="1" hangingPunct="1"/>
            <a:r>
              <a:rPr lang="en-US" sz="2400" u="sng" dirty="0" smtClean="0">
                <a:latin typeface="Calibri" pitchFamily="34" charset="0"/>
                <a:cs typeface="Calibri" pitchFamily="34" charset="0"/>
              </a:rPr>
              <a:t>ALTER</a:t>
            </a:r>
            <a:r>
              <a:rPr lang="en-US" sz="2400" dirty="0" smtClean="0">
                <a:latin typeface="Calibri" pitchFamily="34" charset="0"/>
                <a:cs typeface="Calibri" pitchFamily="34" charset="0"/>
              </a:rPr>
              <a:t> TABLE CUSTOMER_T </a:t>
            </a:r>
            <a:r>
              <a:rPr lang="en-US" sz="2400" u="sng" dirty="0" smtClean="0">
                <a:latin typeface="Calibri" pitchFamily="34" charset="0"/>
                <a:cs typeface="Calibri" pitchFamily="34" charset="0"/>
              </a:rPr>
              <a:t>ADD</a:t>
            </a:r>
            <a:r>
              <a:rPr lang="en-US" sz="2400" dirty="0" smtClean="0">
                <a:latin typeface="Calibri" pitchFamily="34" charset="0"/>
                <a:cs typeface="Calibri" pitchFamily="34" charset="0"/>
              </a:rPr>
              <a:t> (TYPE VARCHAR(2))</a:t>
            </a:r>
          </a:p>
          <a:p>
            <a:pPr eaLnBrk="1" hangingPunct="1"/>
            <a:r>
              <a:rPr lang="en-US" dirty="0" smtClean="0">
                <a:latin typeface="Calibri" pitchFamily="34" charset="0"/>
                <a:cs typeface="Calibri" pitchFamily="34" charset="0"/>
              </a:rPr>
              <a:t>DROP TABLE statement allows you to remove tables from your schema:</a:t>
            </a:r>
          </a:p>
          <a:p>
            <a:pPr lvl="1" eaLnBrk="1" hangingPunct="1"/>
            <a:r>
              <a:rPr lang="en-US" sz="2400" u="sng" dirty="0" smtClean="0">
                <a:latin typeface="Calibri" pitchFamily="34" charset="0"/>
                <a:cs typeface="Calibri" pitchFamily="34" charset="0"/>
              </a:rPr>
              <a:t>DROP</a:t>
            </a:r>
            <a:r>
              <a:rPr lang="en-US" sz="2400" dirty="0" smtClean="0">
                <a:latin typeface="Calibri" pitchFamily="34" charset="0"/>
                <a:cs typeface="Calibri" pitchFamily="34" charset="0"/>
              </a:rPr>
              <a:t> TABLE CUSTOMER_T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0"/>
            <a:ext cx="7772400" cy="740229"/>
          </a:xfrm>
        </p:spPr>
        <p:txBody>
          <a:bodyPr>
            <a:normAutofit/>
          </a:bodyPr>
          <a:lstStyle/>
          <a:p>
            <a:pPr eaLnBrk="1" hangingPunct="1"/>
            <a:r>
              <a:rPr lang="en-US" sz="4000" b="1" dirty="0" smtClean="0">
                <a:solidFill>
                  <a:srgbClr val="FF0000"/>
                </a:solidFill>
                <a:latin typeface="Calibri" pitchFamily="34" charset="0"/>
                <a:cs typeface="Calibri" pitchFamily="34" charset="0"/>
              </a:rPr>
              <a:t>DML commands</a:t>
            </a:r>
          </a:p>
        </p:txBody>
      </p:sp>
      <p:sp>
        <p:nvSpPr>
          <p:cNvPr id="28676" name="Rectangle 3"/>
          <p:cNvSpPr>
            <a:spLocks noGrp="1" noChangeArrowheads="1"/>
          </p:cNvSpPr>
          <p:nvPr>
            <p:ph type="body" idx="1"/>
          </p:nvPr>
        </p:nvSpPr>
        <p:spPr>
          <a:xfrm>
            <a:off x="0" y="957943"/>
            <a:ext cx="9144000" cy="5061857"/>
          </a:xfrm>
        </p:spPr>
        <p:txBody>
          <a:bodyPr>
            <a:normAutofit/>
          </a:bodyPr>
          <a:lstStyle/>
          <a:p>
            <a:r>
              <a:rPr lang="en-US" dirty="0" smtClean="0">
                <a:latin typeface="Calibri" pitchFamily="34" charset="0"/>
                <a:cs typeface="Calibri" pitchFamily="34" charset="0"/>
              </a:rPr>
              <a:t>Insert Statement</a:t>
            </a:r>
          </a:p>
          <a:p>
            <a:pPr eaLnBrk="1" hangingPunct="1"/>
            <a:r>
              <a:rPr lang="en-US" dirty="0" smtClean="0">
                <a:latin typeface="Calibri" pitchFamily="34" charset="0"/>
                <a:cs typeface="Calibri" pitchFamily="34" charset="0"/>
              </a:rPr>
              <a:t>Adds data to a table</a:t>
            </a:r>
          </a:p>
          <a:p>
            <a:pPr eaLnBrk="1" hangingPunct="1"/>
            <a:r>
              <a:rPr lang="en-US" dirty="0" smtClean="0">
                <a:latin typeface="Calibri" pitchFamily="34" charset="0"/>
                <a:cs typeface="Calibri" pitchFamily="34" charset="0"/>
              </a:rPr>
              <a:t>Ex: Inserting a record with all fields</a:t>
            </a:r>
          </a:p>
          <a:p>
            <a:pPr lvl="1" eaLnBrk="1" hangingPunct="1"/>
            <a:r>
              <a:rPr lang="en-US" sz="2400" dirty="0" smtClean="0">
                <a:solidFill>
                  <a:srgbClr val="FF0000"/>
                </a:solidFill>
                <a:latin typeface="Calibri" pitchFamily="34" charset="0"/>
                <a:cs typeface="Calibri" pitchFamily="34" charset="0"/>
              </a:rPr>
              <a:t>INSERT INTO CUSTOMER_T VALUES (001, ‘Contemporary Casuals’, 1355 S. Himes Blvd.’, ‘Gainesville’, ‘FL’, 32601);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a:bodyPr>
          <a:lstStyle/>
          <a:p>
            <a:pPr eaLnBrk="1" hangingPunct="1"/>
            <a:r>
              <a:rPr lang="en-US" sz="4000" b="1" dirty="0" smtClean="0">
                <a:solidFill>
                  <a:srgbClr val="FF0000"/>
                </a:solidFill>
                <a:latin typeface="Calibri" pitchFamily="34" charset="0"/>
                <a:cs typeface="Calibri" pitchFamily="34" charset="0"/>
              </a:rPr>
              <a:t>Delete Statement</a:t>
            </a:r>
          </a:p>
        </p:txBody>
      </p:sp>
      <p:sp>
        <p:nvSpPr>
          <p:cNvPr id="33796" name="Rectangle 3"/>
          <p:cNvSpPr>
            <a:spLocks noGrp="1" noChangeArrowheads="1"/>
          </p:cNvSpPr>
          <p:nvPr>
            <p:ph type="body" idx="1"/>
          </p:nvPr>
        </p:nvSpPr>
        <p:spPr>
          <a:xfrm>
            <a:off x="457200" y="1600200"/>
            <a:ext cx="6988629" cy="4626429"/>
          </a:xfrm>
        </p:spPr>
        <p:txBody>
          <a:bodyPr>
            <a:normAutofit/>
          </a:bodyPr>
          <a:lstStyle/>
          <a:p>
            <a:pPr eaLnBrk="1" hangingPunct="1"/>
            <a:r>
              <a:rPr lang="en-US" dirty="0" smtClean="0">
                <a:latin typeface="Calibri" pitchFamily="34" charset="0"/>
                <a:cs typeface="Calibri" pitchFamily="34" charset="0"/>
              </a:rPr>
              <a:t>Removes rows from a table</a:t>
            </a:r>
          </a:p>
          <a:p>
            <a:pPr eaLnBrk="1" hangingPunct="1"/>
            <a:r>
              <a:rPr lang="en-US" dirty="0" smtClean="0">
                <a:latin typeface="Calibri" pitchFamily="34" charset="0"/>
                <a:cs typeface="Calibri" pitchFamily="34" charset="0"/>
              </a:rPr>
              <a:t>Delete certain rows</a:t>
            </a:r>
          </a:p>
          <a:p>
            <a:pPr lvl="1" eaLnBrk="1" hangingPunct="1"/>
            <a:r>
              <a:rPr lang="en-US" sz="2400" dirty="0" smtClean="0">
                <a:solidFill>
                  <a:srgbClr val="FF0000"/>
                </a:solidFill>
                <a:latin typeface="Calibri" pitchFamily="34" charset="0"/>
                <a:cs typeface="Calibri" pitchFamily="34" charset="0"/>
              </a:rPr>
              <a:t>DELETE FROM CUSTOMER_T WHERE STATE = ‘HI’;</a:t>
            </a:r>
          </a:p>
          <a:p>
            <a:pPr eaLnBrk="1" hangingPunct="1"/>
            <a:r>
              <a:rPr lang="en-US" dirty="0" smtClean="0">
                <a:latin typeface="Calibri" pitchFamily="34" charset="0"/>
                <a:cs typeface="Calibri" pitchFamily="34" charset="0"/>
              </a:rPr>
              <a:t>Delete all rows</a:t>
            </a:r>
          </a:p>
          <a:p>
            <a:pPr lvl="1" eaLnBrk="1" hangingPunct="1"/>
            <a:r>
              <a:rPr lang="en-US" sz="2400" dirty="0" smtClean="0">
                <a:solidFill>
                  <a:srgbClr val="FF0000"/>
                </a:solidFill>
                <a:latin typeface="Calibri" pitchFamily="34" charset="0"/>
                <a:cs typeface="Calibri" pitchFamily="34" charset="0"/>
              </a:rPr>
              <a:t>DELETE FROM CUSTOMER_T;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z="4000" b="1" dirty="0" smtClean="0">
                <a:solidFill>
                  <a:srgbClr val="FF0000"/>
                </a:solidFill>
                <a:latin typeface="Calibri" pitchFamily="34" charset="0"/>
                <a:cs typeface="Calibri" pitchFamily="34" charset="0"/>
              </a:rPr>
              <a:t>Update Statement</a:t>
            </a:r>
            <a:r>
              <a:rPr lang="en-US" dirty="0" smtClean="0"/>
              <a:t>	</a:t>
            </a:r>
          </a:p>
        </p:txBody>
      </p:sp>
      <p:sp>
        <p:nvSpPr>
          <p:cNvPr id="34820" name="Rectangle 3"/>
          <p:cNvSpPr>
            <a:spLocks noGrp="1" noChangeArrowheads="1"/>
          </p:cNvSpPr>
          <p:nvPr>
            <p:ph type="body" idx="1"/>
          </p:nvPr>
        </p:nvSpPr>
        <p:spPr>
          <a:xfrm>
            <a:off x="685800" y="1981200"/>
            <a:ext cx="8153400" cy="4114800"/>
          </a:xfrm>
        </p:spPr>
        <p:txBody>
          <a:bodyPr>
            <a:normAutofit/>
          </a:bodyPr>
          <a:lstStyle/>
          <a:p>
            <a:pPr eaLnBrk="1" hangingPunct="1"/>
            <a:r>
              <a:rPr lang="en-US" dirty="0" smtClean="0">
                <a:latin typeface="Calibri" pitchFamily="34" charset="0"/>
                <a:cs typeface="Calibri" pitchFamily="34" charset="0"/>
              </a:rPr>
              <a:t>Modifies data in existing rows</a:t>
            </a:r>
          </a:p>
          <a:p>
            <a:pPr eaLnBrk="1" hangingPunct="1">
              <a:buFont typeface="Wingdings" pitchFamily="2" charset="2"/>
              <a:buNone/>
            </a:pPr>
            <a:endParaRPr lang="en-US" dirty="0" smtClean="0">
              <a:latin typeface="Calibri" pitchFamily="34" charset="0"/>
              <a:cs typeface="Calibri" pitchFamily="34" charset="0"/>
            </a:endParaRPr>
          </a:p>
          <a:p>
            <a:pPr eaLnBrk="1" hangingPunct="1">
              <a:buFont typeface="Wingdings" pitchFamily="2" charset="2"/>
              <a:buNone/>
            </a:pPr>
            <a:r>
              <a:rPr lang="en-US" dirty="0" smtClean="0">
                <a:solidFill>
                  <a:srgbClr val="FF0000"/>
                </a:solidFill>
                <a:latin typeface="Calibri" pitchFamily="34" charset="0"/>
                <a:cs typeface="Calibri" pitchFamily="34" charset="0"/>
              </a:rPr>
              <a:t>UPDATE PRODUCT_T SET UNIT_PRICE = 775 WHERE PRODUCT_ID = 7;</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0"/>
            <a:ext cx="7772400" cy="1143000"/>
          </a:xfrm>
        </p:spPr>
        <p:txBody>
          <a:bodyPr>
            <a:normAutofit/>
          </a:bodyPr>
          <a:lstStyle/>
          <a:p>
            <a:pPr eaLnBrk="1" hangingPunct="1"/>
            <a:r>
              <a:rPr lang="en-US" sz="4000" b="1" dirty="0" smtClean="0">
                <a:solidFill>
                  <a:srgbClr val="FF0000"/>
                </a:solidFill>
                <a:latin typeface="Calibri" pitchFamily="34" charset="0"/>
                <a:cs typeface="Calibri" pitchFamily="34" charset="0"/>
              </a:rPr>
              <a:t>SELECT Statement</a:t>
            </a:r>
          </a:p>
        </p:txBody>
      </p:sp>
      <p:sp>
        <p:nvSpPr>
          <p:cNvPr id="35844" name="Rectangle 3"/>
          <p:cNvSpPr>
            <a:spLocks noGrp="1" noChangeArrowheads="1"/>
          </p:cNvSpPr>
          <p:nvPr>
            <p:ph type="body" idx="1"/>
          </p:nvPr>
        </p:nvSpPr>
        <p:spPr>
          <a:xfrm>
            <a:off x="0" y="1066800"/>
            <a:ext cx="7910286" cy="5304971"/>
          </a:xfrm>
        </p:spPr>
        <p:txBody>
          <a:bodyPr>
            <a:normAutofit lnSpcReduction="10000"/>
          </a:bodyPr>
          <a:lstStyle/>
          <a:p>
            <a:pPr eaLnBrk="1" hangingPunct="1"/>
            <a:r>
              <a:rPr lang="en-US" sz="2000" dirty="0" smtClean="0">
                <a:latin typeface="Calibri" pitchFamily="34" charset="0"/>
                <a:cs typeface="Calibri" pitchFamily="34" charset="0"/>
              </a:rPr>
              <a:t>Used for queries on single or multiple tables</a:t>
            </a:r>
          </a:p>
          <a:p>
            <a:pPr eaLnBrk="1" hangingPunct="1"/>
            <a:r>
              <a:rPr lang="en-US" sz="2000" dirty="0" smtClean="0">
                <a:latin typeface="Calibri" pitchFamily="34" charset="0"/>
                <a:cs typeface="Calibri" pitchFamily="34" charset="0"/>
              </a:rPr>
              <a:t>Clauses of the SELECT statement:</a:t>
            </a:r>
          </a:p>
          <a:p>
            <a:pPr lvl="1" eaLnBrk="1" hangingPunct="1"/>
            <a:r>
              <a:rPr lang="en-US" sz="2000" dirty="0" smtClean="0">
                <a:solidFill>
                  <a:srgbClr val="990000"/>
                </a:solidFill>
                <a:latin typeface="Calibri" pitchFamily="34" charset="0"/>
                <a:cs typeface="Calibri" pitchFamily="34" charset="0"/>
              </a:rPr>
              <a:t>SELECT</a:t>
            </a:r>
          </a:p>
          <a:p>
            <a:pPr lvl="2" eaLnBrk="1" hangingPunct="1"/>
            <a:r>
              <a:rPr lang="en-US" sz="2000" dirty="0" smtClean="0">
                <a:latin typeface="Calibri" pitchFamily="34" charset="0"/>
                <a:cs typeface="Calibri" pitchFamily="34" charset="0"/>
              </a:rPr>
              <a:t>List the </a:t>
            </a:r>
            <a:r>
              <a:rPr lang="en-US" sz="2000" b="1" u="sng" dirty="0" smtClean="0">
                <a:solidFill>
                  <a:srgbClr val="FF3300"/>
                </a:solidFill>
                <a:latin typeface="Calibri" pitchFamily="34" charset="0"/>
                <a:cs typeface="Calibri" pitchFamily="34" charset="0"/>
              </a:rPr>
              <a:t>columns</a:t>
            </a:r>
            <a:r>
              <a:rPr lang="en-US" sz="2000" dirty="0" smtClean="0">
                <a:latin typeface="Calibri" pitchFamily="34" charset="0"/>
                <a:cs typeface="Calibri" pitchFamily="34" charset="0"/>
              </a:rPr>
              <a:t> (and expressions) that should be returned from the query</a:t>
            </a:r>
          </a:p>
          <a:p>
            <a:pPr lvl="1" eaLnBrk="1" hangingPunct="1"/>
            <a:r>
              <a:rPr lang="en-US" sz="2000" dirty="0" smtClean="0">
                <a:solidFill>
                  <a:srgbClr val="990000"/>
                </a:solidFill>
                <a:latin typeface="Calibri" pitchFamily="34" charset="0"/>
                <a:cs typeface="Calibri" pitchFamily="34" charset="0"/>
              </a:rPr>
              <a:t>FROM</a:t>
            </a:r>
          </a:p>
          <a:p>
            <a:pPr lvl="2" eaLnBrk="1" hangingPunct="1"/>
            <a:r>
              <a:rPr lang="en-US" sz="2000" dirty="0" smtClean="0">
                <a:latin typeface="Calibri" pitchFamily="34" charset="0"/>
                <a:cs typeface="Calibri" pitchFamily="34" charset="0"/>
              </a:rPr>
              <a:t>Indicate the </a:t>
            </a:r>
            <a:r>
              <a:rPr lang="en-US" sz="2000" b="1" u="sng" dirty="0" smtClean="0">
                <a:solidFill>
                  <a:srgbClr val="FF3300"/>
                </a:solidFill>
                <a:latin typeface="Calibri" pitchFamily="34" charset="0"/>
                <a:cs typeface="Calibri" pitchFamily="34" charset="0"/>
              </a:rPr>
              <a:t>table</a:t>
            </a:r>
            <a:r>
              <a:rPr lang="en-US" sz="2000" dirty="0" smtClean="0">
                <a:latin typeface="Calibri" pitchFamily="34" charset="0"/>
                <a:cs typeface="Calibri" pitchFamily="34" charset="0"/>
              </a:rPr>
              <a:t>(s) or view(s) from which data will be obtained</a:t>
            </a:r>
          </a:p>
          <a:p>
            <a:pPr lvl="1" eaLnBrk="1" hangingPunct="1"/>
            <a:r>
              <a:rPr lang="en-US" sz="2000" dirty="0" smtClean="0">
                <a:solidFill>
                  <a:srgbClr val="990000"/>
                </a:solidFill>
                <a:latin typeface="Calibri" pitchFamily="34" charset="0"/>
                <a:cs typeface="Calibri" pitchFamily="34" charset="0"/>
              </a:rPr>
              <a:t>WHERE</a:t>
            </a:r>
          </a:p>
          <a:p>
            <a:pPr lvl="2" eaLnBrk="1" hangingPunct="1"/>
            <a:r>
              <a:rPr lang="en-US" sz="2000" dirty="0" smtClean="0">
                <a:latin typeface="Calibri" pitchFamily="34" charset="0"/>
                <a:cs typeface="Calibri" pitchFamily="34" charset="0"/>
              </a:rPr>
              <a:t>Indicate the </a:t>
            </a:r>
            <a:r>
              <a:rPr lang="en-US" sz="2000" b="1" u="sng" dirty="0" smtClean="0">
                <a:solidFill>
                  <a:srgbClr val="FF3300"/>
                </a:solidFill>
                <a:latin typeface="Calibri" pitchFamily="34" charset="0"/>
                <a:cs typeface="Calibri" pitchFamily="34" charset="0"/>
              </a:rPr>
              <a:t>conditions</a:t>
            </a:r>
            <a:r>
              <a:rPr lang="en-US" sz="2000" dirty="0" smtClean="0">
                <a:latin typeface="Calibri" pitchFamily="34" charset="0"/>
                <a:cs typeface="Calibri" pitchFamily="34" charset="0"/>
              </a:rPr>
              <a:t> under which a </a:t>
            </a:r>
            <a:r>
              <a:rPr lang="en-US" sz="2000" b="1" u="sng" dirty="0" smtClean="0">
                <a:latin typeface="Calibri" pitchFamily="34" charset="0"/>
                <a:cs typeface="Calibri" pitchFamily="34" charset="0"/>
              </a:rPr>
              <a:t>row</a:t>
            </a:r>
            <a:r>
              <a:rPr lang="en-US" sz="2000" dirty="0" smtClean="0">
                <a:latin typeface="Calibri" pitchFamily="34" charset="0"/>
                <a:cs typeface="Calibri" pitchFamily="34" charset="0"/>
              </a:rPr>
              <a:t> will be included in the result</a:t>
            </a:r>
          </a:p>
          <a:p>
            <a:pPr lvl="1" eaLnBrk="1" hangingPunct="1"/>
            <a:r>
              <a:rPr lang="en-US" sz="2000" dirty="0" smtClean="0">
                <a:solidFill>
                  <a:srgbClr val="990000"/>
                </a:solidFill>
                <a:latin typeface="Calibri" pitchFamily="34" charset="0"/>
                <a:cs typeface="Calibri" pitchFamily="34" charset="0"/>
              </a:rPr>
              <a:t>GROUP BY</a:t>
            </a:r>
          </a:p>
          <a:p>
            <a:pPr lvl="2" eaLnBrk="1" hangingPunct="1"/>
            <a:r>
              <a:rPr lang="en-US" sz="2000" dirty="0" smtClean="0">
                <a:latin typeface="Calibri" pitchFamily="34" charset="0"/>
                <a:cs typeface="Calibri" pitchFamily="34" charset="0"/>
              </a:rPr>
              <a:t>Indicate </a:t>
            </a:r>
            <a:r>
              <a:rPr lang="en-US" sz="2000" b="1" u="sng" dirty="0" smtClean="0">
                <a:solidFill>
                  <a:srgbClr val="FF3300"/>
                </a:solidFill>
                <a:latin typeface="Calibri" pitchFamily="34" charset="0"/>
                <a:cs typeface="Calibri" pitchFamily="34" charset="0"/>
              </a:rPr>
              <a:t>columns</a:t>
            </a:r>
            <a:r>
              <a:rPr lang="en-US" sz="2000" dirty="0" smtClean="0">
                <a:latin typeface="Calibri" pitchFamily="34" charset="0"/>
                <a:cs typeface="Calibri" pitchFamily="34" charset="0"/>
              </a:rPr>
              <a:t> to group the results </a:t>
            </a:r>
          </a:p>
          <a:p>
            <a:pPr lvl="1" eaLnBrk="1" hangingPunct="1"/>
            <a:r>
              <a:rPr lang="en-US" sz="2000" dirty="0" smtClean="0">
                <a:solidFill>
                  <a:srgbClr val="990000"/>
                </a:solidFill>
                <a:latin typeface="Calibri" pitchFamily="34" charset="0"/>
                <a:cs typeface="Calibri" pitchFamily="34" charset="0"/>
              </a:rPr>
              <a:t>HAVING</a:t>
            </a:r>
          </a:p>
          <a:p>
            <a:pPr lvl="2" eaLnBrk="1" hangingPunct="1"/>
            <a:r>
              <a:rPr lang="en-US" sz="2000" dirty="0" smtClean="0">
                <a:latin typeface="Calibri" pitchFamily="34" charset="0"/>
                <a:cs typeface="Calibri" pitchFamily="34" charset="0"/>
              </a:rPr>
              <a:t>Indicate the </a:t>
            </a:r>
            <a:r>
              <a:rPr lang="en-US" sz="2000" b="1" u="sng" dirty="0" smtClean="0">
                <a:solidFill>
                  <a:srgbClr val="FF3300"/>
                </a:solidFill>
                <a:latin typeface="Calibri" pitchFamily="34" charset="0"/>
                <a:cs typeface="Calibri" pitchFamily="34" charset="0"/>
              </a:rPr>
              <a:t>conditions</a:t>
            </a:r>
            <a:r>
              <a:rPr lang="en-US" sz="2000" dirty="0" smtClean="0">
                <a:latin typeface="Calibri" pitchFamily="34" charset="0"/>
                <a:cs typeface="Calibri" pitchFamily="34" charset="0"/>
              </a:rPr>
              <a:t> under which a </a:t>
            </a:r>
            <a:r>
              <a:rPr lang="en-US" sz="2000" b="1" u="sng" dirty="0" smtClean="0">
                <a:latin typeface="Calibri" pitchFamily="34" charset="0"/>
                <a:cs typeface="Calibri" pitchFamily="34" charset="0"/>
              </a:rPr>
              <a:t>group</a:t>
            </a:r>
            <a:r>
              <a:rPr lang="en-US" sz="2000" dirty="0" smtClean="0">
                <a:latin typeface="Calibri" pitchFamily="34" charset="0"/>
                <a:cs typeface="Calibri" pitchFamily="34" charset="0"/>
              </a:rPr>
              <a:t> will be included</a:t>
            </a:r>
          </a:p>
          <a:p>
            <a:pPr lvl="1" eaLnBrk="1" hangingPunct="1"/>
            <a:r>
              <a:rPr lang="en-US" sz="2000" dirty="0" smtClean="0">
                <a:solidFill>
                  <a:srgbClr val="990000"/>
                </a:solidFill>
                <a:latin typeface="Calibri" pitchFamily="34" charset="0"/>
                <a:cs typeface="Calibri" pitchFamily="34" charset="0"/>
              </a:rPr>
              <a:t>ORDER BY</a:t>
            </a:r>
          </a:p>
          <a:p>
            <a:pPr lvl="2" eaLnBrk="1" hangingPunct="1"/>
            <a:r>
              <a:rPr lang="en-US" sz="2000" dirty="0" smtClean="0">
                <a:latin typeface="Calibri" pitchFamily="34" charset="0"/>
                <a:cs typeface="Calibri" pitchFamily="34" charset="0"/>
              </a:rPr>
              <a:t>Sorts the result according to specified </a:t>
            </a:r>
            <a:r>
              <a:rPr lang="en-US" sz="2000" b="1" u="sng" dirty="0" smtClean="0">
                <a:solidFill>
                  <a:srgbClr val="FF3300"/>
                </a:solidFill>
                <a:latin typeface="Calibri" pitchFamily="34" charset="0"/>
                <a:cs typeface="Calibri" pitchFamily="34" charset="0"/>
              </a:rPr>
              <a:t>columns</a:t>
            </a:r>
            <a:r>
              <a:rPr lang="en-US" sz="2000" dirty="0" smtClean="0">
                <a:latin typeface="Calibri" pitchFamily="34" charset="0"/>
                <a:cs typeface="Calibri" pitchFamily="34"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p>
            <a:fld id="{8AE2936F-D267-4E57-9C97-10F410F41D5B}" type="slidenum">
              <a:rPr lang="en-US"/>
              <a:pPr/>
              <a:t>28</a:t>
            </a:fld>
            <a:endParaRPr lang="en-US"/>
          </a:p>
        </p:txBody>
      </p:sp>
      <p:pic>
        <p:nvPicPr>
          <p:cNvPr id="36867" name="Picture 2" descr="09_08"/>
          <p:cNvPicPr>
            <a:picLocks noChangeAspect="1" noChangeArrowheads="1"/>
          </p:cNvPicPr>
          <p:nvPr/>
        </p:nvPicPr>
        <p:blipFill>
          <a:blip r:embed="rId2"/>
          <a:srcRect/>
          <a:stretch>
            <a:fillRect/>
          </a:stretch>
        </p:blipFill>
        <p:spPr bwMode="auto">
          <a:xfrm>
            <a:off x="0" y="0"/>
            <a:ext cx="4851400" cy="6858000"/>
          </a:xfrm>
          <a:prstGeom prst="rect">
            <a:avLst/>
          </a:prstGeom>
          <a:noFill/>
          <a:ln w="9525">
            <a:noFill/>
            <a:miter lim="800000"/>
            <a:headEnd/>
            <a:tailEnd/>
          </a:ln>
        </p:spPr>
      </p:pic>
      <p:sp>
        <p:nvSpPr>
          <p:cNvPr id="36868" name="Text Box 3"/>
          <p:cNvSpPr txBox="1">
            <a:spLocks noChangeArrowheads="1"/>
          </p:cNvSpPr>
          <p:nvPr/>
        </p:nvSpPr>
        <p:spPr bwMode="auto">
          <a:xfrm>
            <a:off x="5029200" y="1447800"/>
            <a:ext cx="4114800" cy="830997"/>
          </a:xfrm>
          <a:prstGeom prst="rect">
            <a:avLst/>
          </a:prstGeom>
          <a:noFill/>
          <a:ln w="12700">
            <a:noFill/>
            <a:miter lim="800000"/>
            <a:headEnd type="none" w="sm" len="sm"/>
            <a:tailEnd type="none" w="sm" len="sm"/>
          </a:ln>
        </p:spPr>
        <p:txBody>
          <a:bodyPr>
            <a:spAutoFit/>
          </a:bodyPr>
          <a:lstStyle/>
          <a:p>
            <a:pPr eaLnBrk="0" hangingPunct="0"/>
            <a:r>
              <a:rPr lang="en-US" sz="2400" dirty="0" smtClean="0">
                <a:solidFill>
                  <a:srgbClr val="990000"/>
                </a:solidFill>
                <a:latin typeface="Arial" charset="0"/>
              </a:rPr>
              <a:t> </a:t>
            </a:r>
            <a:r>
              <a:rPr lang="en-US" sz="2400" dirty="0">
                <a:solidFill>
                  <a:srgbClr val="FF0000"/>
                </a:solidFill>
                <a:latin typeface="Calibri" pitchFamily="34" charset="0"/>
                <a:cs typeface="Calibri" pitchFamily="34" charset="0"/>
              </a:rPr>
              <a:t>SQL statement processing order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0"/>
            <a:ext cx="7772400" cy="1143000"/>
          </a:xfrm>
        </p:spPr>
        <p:txBody>
          <a:bodyPr>
            <a:normAutofit/>
          </a:bodyPr>
          <a:lstStyle/>
          <a:p>
            <a:pPr eaLnBrk="1" hangingPunct="1"/>
            <a:r>
              <a:rPr lang="en-US" sz="4000" b="1" dirty="0" smtClean="0">
                <a:solidFill>
                  <a:srgbClr val="FF0000"/>
                </a:solidFill>
                <a:latin typeface="Calibri" pitchFamily="34" charset="0"/>
                <a:cs typeface="Calibri" pitchFamily="34" charset="0"/>
              </a:rPr>
              <a:t>SELECT Example</a:t>
            </a:r>
          </a:p>
        </p:txBody>
      </p:sp>
      <p:sp>
        <p:nvSpPr>
          <p:cNvPr id="37892" name="Rectangle 3"/>
          <p:cNvSpPr>
            <a:spLocks noGrp="1" noChangeArrowheads="1"/>
          </p:cNvSpPr>
          <p:nvPr>
            <p:ph type="body" idx="1"/>
          </p:nvPr>
        </p:nvSpPr>
        <p:spPr>
          <a:xfrm>
            <a:off x="0" y="1295400"/>
            <a:ext cx="8839200" cy="2971800"/>
          </a:xfrm>
        </p:spPr>
        <p:txBody>
          <a:bodyPr>
            <a:normAutofit/>
          </a:bodyPr>
          <a:lstStyle/>
          <a:p>
            <a:pPr eaLnBrk="1" hangingPunct="1"/>
            <a:r>
              <a:rPr lang="en-US" dirty="0" smtClean="0">
                <a:latin typeface="Calibri" pitchFamily="34" charset="0"/>
                <a:cs typeface="Calibri" pitchFamily="34" charset="0"/>
              </a:rPr>
              <a:t>Find products with standard price less than $275</a:t>
            </a:r>
          </a:p>
          <a:p>
            <a:pPr eaLnBrk="1" hangingPunct="1">
              <a:buFont typeface="Wingdings" pitchFamily="2" charset="2"/>
              <a:buNone/>
            </a:pPr>
            <a:endParaRPr lang="en-US" dirty="0" smtClean="0">
              <a:latin typeface="Calibri" pitchFamily="34" charset="0"/>
              <a:cs typeface="Calibri" pitchFamily="34" charset="0"/>
            </a:endParaRPr>
          </a:p>
          <a:p>
            <a:pPr lvl="1" eaLnBrk="1" hangingPunct="1">
              <a:buFont typeface="Wingdings" pitchFamily="2" charset="2"/>
              <a:buNone/>
            </a:pPr>
            <a:r>
              <a:rPr lang="en-US" sz="2400" dirty="0" smtClean="0">
                <a:solidFill>
                  <a:srgbClr val="990000"/>
                </a:solidFill>
                <a:latin typeface="Calibri" pitchFamily="34" charset="0"/>
                <a:cs typeface="Calibri" pitchFamily="34" charset="0"/>
              </a:rPr>
              <a:t>SELECT</a:t>
            </a:r>
            <a:r>
              <a:rPr lang="en-US" sz="2400" dirty="0" smtClean="0">
                <a:latin typeface="Calibri" pitchFamily="34" charset="0"/>
                <a:cs typeface="Calibri" pitchFamily="34" charset="0"/>
              </a:rPr>
              <a:t> PRODUCT_NAME, STANDARD_PRICE </a:t>
            </a:r>
          </a:p>
          <a:p>
            <a:pPr lvl="1" eaLnBrk="1" hangingPunct="1">
              <a:buFont typeface="Wingdings" pitchFamily="2" charset="2"/>
              <a:buNone/>
            </a:pPr>
            <a:r>
              <a:rPr lang="en-US" sz="2400" dirty="0" smtClean="0">
                <a:solidFill>
                  <a:srgbClr val="990000"/>
                </a:solidFill>
                <a:latin typeface="Calibri" pitchFamily="34" charset="0"/>
                <a:cs typeface="Calibri" pitchFamily="34" charset="0"/>
              </a:rPr>
              <a:t>FROM</a:t>
            </a:r>
            <a:r>
              <a:rPr lang="en-US" sz="2400" dirty="0" smtClean="0">
                <a:latin typeface="Calibri" pitchFamily="34" charset="0"/>
                <a:cs typeface="Calibri" pitchFamily="34" charset="0"/>
              </a:rPr>
              <a:t> PRODUCT_V </a:t>
            </a:r>
          </a:p>
          <a:p>
            <a:pPr lvl="1" eaLnBrk="1" hangingPunct="1">
              <a:buFont typeface="Wingdings" pitchFamily="2" charset="2"/>
              <a:buNone/>
            </a:pPr>
            <a:r>
              <a:rPr lang="en-US" sz="2400" dirty="0" smtClean="0">
                <a:solidFill>
                  <a:srgbClr val="990000"/>
                </a:solidFill>
                <a:latin typeface="Calibri" pitchFamily="34" charset="0"/>
                <a:cs typeface="Calibri" pitchFamily="34" charset="0"/>
              </a:rPr>
              <a:t>WHERE</a:t>
            </a:r>
            <a:r>
              <a:rPr lang="en-US" sz="2400" dirty="0" smtClean="0">
                <a:latin typeface="Calibri" pitchFamily="34" charset="0"/>
                <a:cs typeface="Calibri" pitchFamily="34" charset="0"/>
              </a:rPr>
              <a:t> STANDARD_PRICE &lt; 275;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normAutofit/>
          </a:bodyPr>
          <a:lstStyle/>
          <a:p>
            <a:pPr>
              <a:defRPr/>
            </a:pPr>
            <a:r>
              <a:rPr lang="en-US" sz="4000" b="1" dirty="0" smtClean="0">
                <a:solidFill>
                  <a:srgbClr val="FF0000"/>
                </a:solidFill>
                <a:latin typeface="Calibri" pitchFamily="34" charset="0"/>
                <a:cs typeface="Calibri" pitchFamily="34" charset="0"/>
              </a:rPr>
              <a:t>History</a:t>
            </a:r>
          </a:p>
        </p:txBody>
      </p:sp>
      <p:sp>
        <p:nvSpPr>
          <p:cNvPr id="7171" name="Rectangle 3"/>
          <p:cNvSpPr>
            <a:spLocks noGrp="1" noChangeArrowheads="1"/>
          </p:cNvSpPr>
          <p:nvPr>
            <p:ph type="body" idx="1"/>
          </p:nvPr>
        </p:nvSpPr>
        <p:spPr/>
        <p:txBody>
          <a:bodyPr>
            <a:normAutofit/>
          </a:bodyPr>
          <a:lstStyle/>
          <a:p>
            <a:r>
              <a:rPr lang="en-US" dirty="0" smtClean="0">
                <a:latin typeface="Calibri" pitchFamily="34" charset="0"/>
                <a:cs typeface="Calibri" pitchFamily="34" charset="0"/>
              </a:rPr>
              <a:t>IBM Sequel language developed as part of System R project at the IBM San Jose Research Laboratory</a:t>
            </a:r>
          </a:p>
          <a:p>
            <a:r>
              <a:rPr lang="en-US" dirty="0" smtClean="0">
                <a:latin typeface="Calibri" pitchFamily="34" charset="0"/>
                <a:cs typeface="Calibri" pitchFamily="34" charset="0"/>
              </a:rPr>
              <a:t>Renamed Structured Query Language (SQL)</a:t>
            </a:r>
          </a:p>
          <a:p>
            <a:r>
              <a:rPr lang="en-US" dirty="0" smtClean="0">
                <a:latin typeface="Calibri" pitchFamily="34" charset="0"/>
                <a:cs typeface="Calibri" pitchFamily="34" charset="0"/>
              </a:rPr>
              <a:t>ANSI and ISO standard SQL:</a:t>
            </a:r>
          </a:p>
          <a:p>
            <a:pPr lvl="1"/>
            <a:r>
              <a:rPr lang="en-US" sz="2400" dirty="0" smtClean="0">
                <a:latin typeface="Calibri" pitchFamily="34" charset="0"/>
                <a:cs typeface="Calibri" pitchFamily="34" charset="0"/>
              </a:rPr>
              <a:t>SQL-86, SQL-89, SQL-92 </a:t>
            </a:r>
          </a:p>
          <a:p>
            <a:pPr lvl="1"/>
            <a:r>
              <a:rPr lang="en-US" sz="2400" dirty="0" smtClean="0">
                <a:latin typeface="Calibri" pitchFamily="34" charset="0"/>
                <a:cs typeface="Calibri" pitchFamily="34" charset="0"/>
              </a:rPr>
              <a:t>SQL:1999, SQL:2003, SQL:2008</a:t>
            </a:r>
          </a:p>
          <a:p>
            <a:r>
              <a:rPr lang="en-US" dirty="0" smtClean="0">
                <a:latin typeface="Calibri" pitchFamily="34" charset="0"/>
                <a:cs typeface="Calibri" pitchFamily="34" charset="0"/>
              </a:rPr>
              <a:t>Commercial systems offer most, if not all, SQL-92 features, plus varying feature sets from later standards and special proprietary features.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2" descr="TBL7-3"/>
          <p:cNvPicPr>
            <a:picLocks noChangeAspect="1" noChangeArrowheads="1"/>
          </p:cNvPicPr>
          <p:nvPr/>
        </p:nvPicPr>
        <p:blipFill>
          <a:blip r:embed="rId2">
            <a:lum contrast="20000"/>
          </a:blip>
          <a:srcRect/>
          <a:stretch>
            <a:fillRect/>
          </a:stretch>
        </p:blipFill>
        <p:spPr bwMode="auto">
          <a:xfrm>
            <a:off x="0" y="14287"/>
            <a:ext cx="7315200" cy="6843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a:bodyPr>
          <a:lstStyle/>
          <a:p>
            <a:pPr eaLnBrk="1" hangingPunct="1"/>
            <a:r>
              <a:rPr lang="en-US" sz="4000" b="1" dirty="0" smtClean="0">
                <a:solidFill>
                  <a:srgbClr val="FF0000"/>
                </a:solidFill>
                <a:latin typeface="Calibri" pitchFamily="34" charset="0"/>
                <a:cs typeface="Calibri" pitchFamily="34" charset="0"/>
              </a:rPr>
              <a:t>SELECT Example using Alias</a:t>
            </a:r>
          </a:p>
        </p:txBody>
      </p:sp>
      <p:sp>
        <p:nvSpPr>
          <p:cNvPr id="39940" name="Rectangle 3"/>
          <p:cNvSpPr>
            <a:spLocks noGrp="1" noChangeArrowheads="1"/>
          </p:cNvSpPr>
          <p:nvPr>
            <p:ph type="body" idx="1"/>
          </p:nvPr>
        </p:nvSpPr>
        <p:spPr>
          <a:xfrm>
            <a:off x="0" y="1905000"/>
            <a:ext cx="8839200" cy="4114800"/>
          </a:xfrm>
        </p:spPr>
        <p:txBody>
          <a:bodyPr>
            <a:normAutofit/>
          </a:bodyPr>
          <a:lstStyle/>
          <a:p>
            <a:pPr eaLnBrk="1" hangingPunct="1"/>
            <a:r>
              <a:rPr lang="en-US" dirty="0" smtClean="0">
                <a:latin typeface="Calibri" pitchFamily="34" charset="0"/>
                <a:cs typeface="Calibri" pitchFamily="34" charset="0"/>
              </a:rPr>
              <a:t>Alias is an alternative column or table name</a:t>
            </a:r>
          </a:p>
          <a:p>
            <a:pPr eaLnBrk="1" hangingPunct="1"/>
            <a:endParaRPr lang="en-US" dirty="0" smtClean="0">
              <a:latin typeface="Calibri" pitchFamily="34" charset="0"/>
              <a:cs typeface="Calibri" pitchFamily="34" charset="0"/>
            </a:endParaRPr>
          </a:p>
          <a:p>
            <a:pPr lvl="2" eaLnBrk="1" hangingPunct="1">
              <a:buFont typeface="Wingdings" pitchFamily="2" charset="2"/>
              <a:buNone/>
            </a:pPr>
            <a:r>
              <a:rPr lang="en-US" sz="2400" dirty="0" smtClean="0">
                <a:latin typeface="Calibri" pitchFamily="34" charset="0"/>
                <a:cs typeface="Calibri" pitchFamily="34" charset="0"/>
              </a:rPr>
              <a:t>SELECT </a:t>
            </a:r>
            <a:r>
              <a:rPr lang="en-US" sz="2400" dirty="0" smtClean="0">
                <a:solidFill>
                  <a:srgbClr val="990000"/>
                </a:solidFill>
                <a:latin typeface="Calibri" pitchFamily="34" charset="0"/>
                <a:cs typeface="Calibri" pitchFamily="34" charset="0"/>
              </a:rPr>
              <a:t>CUST</a:t>
            </a:r>
            <a:r>
              <a:rPr lang="en-US" sz="2400" dirty="0" smtClean="0">
                <a:latin typeface="Calibri" pitchFamily="34" charset="0"/>
                <a:cs typeface="Calibri" pitchFamily="34" charset="0"/>
              </a:rPr>
              <a:t>.CUSTOMER AS </a:t>
            </a:r>
            <a:r>
              <a:rPr lang="en-US" sz="2400" dirty="0" smtClean="0">
                <a:solidFill>
                  <a:srgbClr val="990000"/>
                </a:solidFill>
                <a:latin typeface="Calibri" pitchFamily="34" charset="0"/>
                <a:cs typeface="Calibri" pitchFamily="34" charset="0"/>
              </a:rPr>
              <a:t>NAME</a:t>
            </a:r>
            <a:r>
              <a:rPr lang="en-US" sz="2400" dirty="0" smtClean="0">
                <a:latin typeface="Calibri" pitchFamily="34" charset="0"/>
                <a:cs typeface="Calibri" pitchFamily="34" charset="0"/>
              </a:rPr>
              <a:t>, CUST.CUSTOMER_ADDRESS </a:t>
            </a:r>
          </a:p>
          <a:p>
            <a:pPr lvl="2" eaLnBrk="1" hangingPunct="1">
              <a:buFont typeface="Wingdings" pitchFamily="2" charset="2"/>
              <a:buNone/>
            </a:pPr>
            <a:r>
              <a:rPr lang="en-US" sz="2400" dirty="0" smtClean="0">
                <a:latin typeface="Calibri" pitchFamily="34" charset="0"/>
                <a:cs typeface="Calibri" pitchFamily="34" charset="0"/>
              </a:rPr>
              <a:t>FROM CUSTOMER_V </a:t>
            </a:r>
            <a:r>
              <a:rPr lang="en-US" sz="2400" dirty="0" smtClean="0">
                <a:solidFill>
                  <a:srgbClr val="990000"/>
                </a:solidFill>
                <a:latin typeface="Calibri" pitchFamily="34" charset="0"/>
                <a:cs typeface="Calibri" pitchFamily="34" charset="0"/>
              </a:rPr>
              <a:t>CUST</a:t>
            </a:r>
          </a:p>
          <a:p>
            <a:pPr lvl="2" eaLnBrk="1" hangingPunct="1">
              <a:buFont typeface="Wingdings" pitchFamily="2" charset="2"/>
              <a:buNone/>
            </a:pPr>
            <a:r>
              <a:rPr lang="en-US" sz="2400" dirty="0" smtClean="0">
                <a:latin typeface="Calibri" pitchFamily="34" charset="0"/>
                <a:cs typeface="Calibri" pitchFamily="34" charset="0"/>
              </a:rPr>
              <a:t>WHERE </a:t>
            </a:r>
            <a:r>
              <a:rPr lang="en-US" sz="2400" dirty="0" smtClean="0">
                <a:solidFill>
                  <a:srgbClr val="990000"/>
                </a:solidFill>
                <a:latin typeface="Calibri" pitchFamily="34" charset="0"/>
                <a:cs typeface="Calibri" pitchFamily="34" charset="0"/>
              </a:rPr>
              <a:t>NAME</a:t>
            </a:r>
            <a:r>
              <a:rPr lang="en-US" sz="2400" dirty="0" smtClean="0">
                <a:latin typeface="Calibri" pitchFamily="34" charset="0"/>
                <a:cs typeface="Calibri" pitchFamily="34" charset="0"/>
              </a:rPr>
              <a:t> = ‘Home Furnishings’;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57200" y="274638"/>
            <a:ext cx="7467600" cy="944562"/>
          </a:xfrm>
        </p:spPr>
        <p:txBody>
          <a:bodyPr>
            <a:normAutofit/>
          </a:bodyPr>
          <a:lstStyle/>
          <a:p>
            <a:pPr eaLnBrk="1" hangingPunct="1"/>
            <a:r>
              <a:rPr lang="en-US" sz="4000" b="1" dirty="0" smtClean="0">
                <a:solidFill>
                  <a:srgbClr val="FF0000"/>
                </a:solidFill>
                <a:latin typeface="Calibri" pitchFamily="34" charset="0"/>
                <a:cs typeface="Calibri" pitchFamily="34" charset="0"/>
              </a:rPr>
              <a:t>SELECT Example Using a Function</a:t>
            </a:r>
          </a:p>
        </p:txBody>
      </p:sp>
      <p:sp>
        <p:nvSpPr>
          <p:cNvPr id="40964" name="Rectangle 3"/>
          <p:cNvSpPr>
            <a:spLocks noGrp="1" noChangeArrowheads="1"/>
          </p:cNvSpPr>
          <p:nvPr>
            <p:ph type="body" idx="1"/>
          </p:nvPr>
        </p:nvSpPr>
        <p:spPr>
          <a:xfrm>
            <a:off x="0" y="1905000"/>
            <a:ext cx="8839200" cy="4114800"/>
          </a:xfrm>
        </p:spPr>
        <p:txBody>
          <a:bodyPr/>
          <a:lstStyle/>
          <a:p>
            <a:pPr eaLnBrk="1" hangingPunct="1"/>
            <a:r>
              <a:rPr lang="en-US" dirty="0" smtClean="0">
                <a:latin typeface="Calibri" pitchFamily="34" charset="0"/>
                <a:cs typeface="Calibri" pitchFamily="34" charset="0"/>
              </a:rPr>
              <a:t>Using the COUNT </a:t>
            </a:r>
            <a:r>
              <a:rPr lang="en-US" b="1" i="1" dirty="0" smtClean="0">
                <a:latin typeface="Calibri" pitchFamily="34" charset="0"/>
                <a:cs typeface="Calibri" pitchFamily="34" charset="0"/>
              </a:rPr>
              <a:t>aggregate function</a:t>
            </a:r>
            <a:r>
              <a:rPr lang="en-US" dirty="0" smtClean="0">
                <a:latin typeface="Calibri" pitchFamily="34" charset="0"/>
                <a:cs typeface="Calibri" pitchFamily="34" charset="0"/>
              </a:rPr>
              <a:t> to find totals</a:t>
            </a:r>
          </a:p>
          <a:p>
            <a:pPr eaLnBrk="1" hangingPunct="1"/>
            <a:r>
              <a:rPr lang="en-US" dirty="0" smtClean="0">
                <a:latin typeface="Calibri" pitchFamily="34" charset="0"/>
                <a:cs typeface="Calibri" pitchFamily="34" charset="0"/>
              </a:rPr>
              <a:t>Aggregate functions: SUM(), MIN(), MAX(), AVG(), COUNT()</a:t>
            </a:r>
          </a:p>
          <a:p>
            <a:pPr eaLnBrk="1" hangingPunct="1"/>
            <a:endParaRPr lang="en-US" dirty="0" smtClean="0">
              <a:latin typeface="Calibri" pitchFamily="34" charset="0"/>
              <a:cs typeface="Calibri" pitchFamily="34" charset="0"/>
            </a:endParaRPr>
          </a:p>
          <a:p>
            <a:pPr lvl="1" eaLnBrk="1" hangingPunct="1">
              <a:buFont typeface="Wingdings" pitchFamily="2" charset="2"/>
              <a:buNone/>
            </a:pPr>
            <a:r>
              <a:rPr lang="en-US" sz="2400" dirty="0" smtClean="0">
                <a:latin typeface="Calibri" pitchFamily="34" charset="0"/>
                <a:cs typeface="Calibri" pitchFamily="34" charset="0"/>
              </a:rPr>
              <a:t>SELECT </a:t>
            </a:r>
            <a:r>
              <a:rPr lang="en-US" sz="2400" dirty="0" smtClean="0">
                <a:solidFill>
                  <a:srgbClr val="990000"/>
                </a:solidFill>
                <a:latin typeface="Calibri" pitchFamily="34" charset="0"/>
                <a:cs typeface="Calibri" pitchFamily="34" charset="0"/>
              </a:rPr>
              <a:t>COUNT(*)</a:t>
            </a:r>
            <a:r>
              <a:rPr lang="en-US" sz="2400" dirty="0" smtClean="0">
                <a:latin typeface="Calibri" pitchFamily="34" charset="0"/>
                <a:cs typeface="Calibri" pitchFamily="34" charset="0"/>
              </a:rPr>
              <a:t> FROM ORDER_LINE_V</a:t>
            </a:r>
          </a:p>
          <a:p>
            <a:pPr lvl="1" eaLnBrk="1" hangingPunct="1">
              <a:buFont typeface="Wingdings" pitchFamily="2" charset="2"/>
              <a:buNone/>
            </a:pPr>
            <a:r>
              <a:rPr lang="en-US" sz="2400" dirty="0" smtClean="0">
                <a:latin typeface="Calibri" pitchFamily="34" charset="0"/>
                <a:cs typeface="Calibri" pitchFamily="34" charset="0"/>
              </a:rPr>
              <a:t>WHERE ORDER_ID = 1004;</a:t>
            </a:r>
          </a:p>
          <a:p>
            <a:pPr lvl="1" eaLnBrk="1" hangingPunct="1">
              <a:buFont typeface="Wingdings" pitchFamily="2" charset="2"/>
              <a:buNone/>
            </a:pPr>
            <a:endParaRPr lang="en-US" dirty="0" smtClean="0"/>
          </a:p>
          <a:p>
            <a:pPr lvl="1"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0" y="0"/>
            <a:ext cx="8752114" cy="1016000"/>
          </a:xfrm>
        </p:spPr>
        <p:txBody>
          <a:bodyPr>
            <a:normAutofit/>
          </a:bodyPr>
          <a:lstStyle/>
          <a:p>
            <a:pPr eaLnBrk="1" hangingPunct="1"/>
            <a:r>
              <a:rPr lang="en-US" sz="4000" b="1" dirty="0" smtClean="0">
                <a:solidFill>
                  <a:srgbClr val="FF0000"/>
                </a:solidFill>
                <a:latin typeface="Calibri" pitchFamily="34" charset="0"/>
                <a:cs typeface="Calibri" pitchFamily="34" charset="0"/>
              </a:rPr>
              <a:t>SELECT Example – Boolean Operators</a:t>
            </a:r>
          </a:p>
        </p:txBody>
      </p:sp>
      <p:sp>
        <p:nvSpPr>
          <p:cNvPr id="41988" name="Rectangle 3"/>
          <p:cNvSpPr>
            <a:spLocks noGrp="1" noChangeArrowheads="1"/>
          </p:cNvSpPr>
          <p:nvPr>
            <p:ph type="body" idx="1"/>
          </p:nvPr>
        </p:nvSpPr>
        <p:spPr>
          <a:xfrm>
            <a:off x="304800" y="1066800"/>
            <a:ext cx="8839200" cy="4114800"/>
          </a:xfrm>
        </p:spPr>
        <p:txBody>
          <a:bodyPr>
            <a:normAutofit/>
          </a:bodyPr>
          <a:lstStyle/>
          <a:p>
            <a:pPr eaLnBrk="1" hangingPunct="1"/>
            <a:r>
              <a:rPr lang="en-US" dirty="0" smtClean="0">
                <a:solidFill>
                  <a:srgbClr val="990000"/>
                </a:solidFill>
                <a:latin typeface="Calibri" pitchFamily="34" charset="0"/>
                <a:cs typeface="Calibri" pitchFamily="34" charset="0"/>
              </a:rPr>
              <a:t>AND</a:t>
            </a:r>
            <a:r>
              <a:rPr lang="en-US" dirty="0" smtClean="0">
                <a:latin typeface="Calibri" pitchFamily="34" charset="0"/>
                <a:cs typeface="Calibri" pitchFamily="34" charset="0"/>
              </a:rPr>
              <a:t>, </a:t>
            </a:r>
            <a:r>
              <a:rPr lang="en-US" dirty="0" smtClean="0">
                <a:solidFill>
                  <a:srgbClr val="990000"/>
                </a:solidFill>
                <a:latin typeface="Calibri" pitchFamily="34" charset="0"/>
                <a:cs typeface="Calibri" pitchFamily="34" charset="0"/>
              </a:rPr>
              <a:t>OR</a:t>
            </a:r>
            <a:r>
              <a:rPr lang="en-US" dirty="0" smtClean="0">
                <a:latin typeface="Calibri" pitchFamily="34" charset="0"/>
                <a:cs typeface="Calibri" pitchFamily="34" charset="0"/>
              </a:rPr>
              <a:t>, and </a:t>
            </a:r>
            <a:r>
              <a:rPr lang="en-US" dirty="0" smtClean="0">
                <a:solidFill>
                  <a:srgbClr val="990000"/>
                </a:solidFill>
                <a:latin typeface="Calibri" pitchFamily="34" charset="0"/>
                <a:cs typeface="Calibri" pitchFamily="34" charset="0"/>
              </a:rPr>
              <a:t>NOT</a:t>
            </a:r>
            <a:r>
              <a:rPr lang="en-US" dirty="0" smtClean="0">
                <a:latin typeface="Calibri" pitchFamily="34" charset="0"/>
                <a:cs typeface="Calibri" pitchFamily="34" charset="0"/>
              </a:rPr>
              <a:t> Operators for customizing conditions in WHERE clause</a:t>
            </a:r>
          </a:p>
          <a:p>
            <a:pPr eaLnBrk="1" hangingPunct="1"/>
            <a:endParaRPr lang="en-US" dirty="0" smtClean="0">
              <a:latin typeface="Calibri" pitchFamily="34" charset="0"/>
              <a:cs typeface="Calibri" pitchFamily="34" charset="0"/>
            </a:endParaRPr>
          </a:p>
          <a:p>
            <a:pPr lvl="1" eaLnBrk="1" hangingPunct="1">
              <a:buFont typeface="Wingdings" pitchFamily="2" charset="2"/>
              <a:buNone/>
            </a:pPr>
            <a:r>
              <a:rPr lang="en-US" sz="2400" dirty="0" smtClean="0">
                <a:latin typeface="Calibri" pitchFamily="34" charset="0"/>
                <a:cs typeface="Calibri" pitchFamily="34" charset="0"/>
              </a:rPr>
              <a:t>SELECT PRODUCT_DESCRIPTION, PRODUCT_FINISH, STANDARD_PRICE</a:t>
            </a:r>
          </a:p>
          <a:p>
            <a:pPr lvl="1" eaLnBrk="1" hangingPunct="1">
              <a:buFont typeface="Wingdings" pitchFamily="2" charset="2"/>
              <a:buNone/>
            </a:pPr>
            <a:r>
              <a:rPr lang="en-US" sz="2400" dirty="0" smtClean="0">
                <a:latin typeface="Calibri" pitchFamily="34" charset="0"/>
                <a:cs typeface="Calibri" pitchFamily="34" charset="0"/>
              </a:rPr>
              <a:t>FROM PRODUCT_V</a:t>
            </a:r>
          </a:p>
          <a:p>
            <a:pPr lvl="1" eaLnBrk="1" hangingPunct="1">
              <a:buFont typeface="Wingdings" pitchFamily="2" charset="2"/>
              <a:buNone/>
            </a:pPr>
            <a:r>
              <a:rPr lang="en-US" sz="2400" dirty="0" smtClean="0">
                <a:latin typeface="Calibri" pitchFamily="34" charset="0"/>
                <a:cs typeface="Calibri" pitchFamily="34" charset="0"/>
              </a:rPr>
              <a:t>WHERE (PRODUCT_DESCRIPTION </a:t>
            </a:r>
            <a:r>
              <a:rPr lang="en-US" sz="2400" dirty="0" smtClean="0">
                <a:solidFill>
                  <a:srgbClr val="990000"/>
                </a:solidFill>
                <a:latin typeface="Calibri" pitchFamily="34" charset="0"/>
                <a:cs typeface="Calibri" pitchFamily="34" charset="0"/>
              </a:rPr>
              <a:t>LIKE</a:t>
            </a:r>
            <a:r>
              <a:rPr lang="en-US" sz="2400" dirty="0" smtClean="0">
                <a:latin typeface="Calibri" pitchFamily="34" charset="0"/>
                <a:cs typeface="Calibri" pitchFamily="34" charset="0"/>
              </a:rPr>
              <a:t> ‘</a:t>
            </a:r>
            <a:r>
              <a:rPr lang="en-US" sz="2400" dirty="0" smtClean="0">
                <a:solidFill>
                  <a:srgbClr val="990000"/>
                </a:solidFill>
                <a:latin typeface="Calibri" pitchFamily="34" charset="0"/>
                <a:cs typeface="Calibri" pitchFamily="34" charset="0"/>
              </a:rPr>
              <a:t>%</a:t>
            </a:r>
            <a:r>
              <a:rPr lang="en-US" sz="2400" dirty="0" smtClean="0">
                <a:latin typeface="Calibri" pitchFamily="34" charset="0"/>
                <a:cs typeface="Calibri" pitchFamily="34" charset="0"/>
              </a:rPr>
              <a:t>Desk’</a:t>
            </a:r>
          </a:p>
          <a:p>
            <a:pPr lvl="1" eaLnBrk="1" hangingPunct="1">
              <a:buFont typeface="Wingdings" pitchFamily="2" charset="2"/>
              <a:buNone/>
            </a:pPr>
            <a:r>
              <a:rPr lang="en-US" sz="2400" dirty="0" smtClean="0">
                <a:solidFill>
                  <a:srgbClr val="990000"/>
                </a:solidFill>
                <a:latin typeface="Calibri" pitchFamily="34" charset="0"/>
                <a:cs typeface="Calibri" pitchFamily="34" charset="0"/>
              </a:rPr>
              <a:t>OR</a:t>
            </a:r>
            <a:r>
              <a:rPr lang="en-US" sz="2400" dirty="0" smtClean="0">
                <a:latin typeface="Calibri" pitchFamily="34" charset="0"/>
                <a:cs typeface="Calibri" pitchFamily="34" charset="0"/>
              </a:rPr>
              <a:t> PRODUCT_DESCRIPTION </a:t>
            </a:r>
            <a:r>
              <a:rPr lang="en-US" sz="2400" dirty="0" smtClean="0">
                <a:solidFill>
                  <a:srgbClr val="990000"/>
                </a:solidFill>
                <a:latin typeface="Calibri" pitchFamily="34" charset="0"/>
                <a:cs typeface="Calibri" pitchFamily="34" charset="0"/>
              </a:rPr>
              <a:t>LIKE</a:t>
            </a:r>
            <a:r>
              <a:rPr lang="en-US" sz="2400" dirty="0" smtClean="0">
                <a:latin typeface="Calibri" pitchFamily="34" charset="0"/>
                <a:cs typeface="Calibri" pitchFamily="34" charset="0"/>
              </a:rPr>
              <a:t> ‘</a:t>
            </a:r>
            <a:r>
              <a:rPr lang="en-US" sz="2400" dirty="0" smtClean="0">
                <a:solidFill>
                  <a:srgbClr val="990000"/>
                </a:solidFill>
                <a:latin typeface="Calibri" pitchFamily="34" charset="0"/>
                <a:cs typeface="Calibri" pitchFamily="34" charset="0"/>
              </a:rPr>
              <a:t>%</a:t>
            </a:r>
            <a:r>
              <a:rPr lang="en-US" sz="2400" dirty="0" smtClean="0">
                <a:latin typeface="Calibri" pitchFamily="34" charset="0"/>
                <a:cs typeface="Calibri" pitchFamily="34" charset="0"/>
              </a:rPr>
              <a:t>Table’) </a:t>
            </a:r>
          </a:p>
          <a:p>
            <a:pPr lvl="1" eaLnBrk="1" hangingPunct="1">
              <a:buFont typeface="Wingdings" pitchFamily="2" charset="2"/>
              <a:buNone/>
            </a:pPr>
            <a:r>
              <a:rPr lang="en-US" sz="2400" dirty="0" smtClean="0">
                <a:solidFill>
                  <a:srgbClr val="990000"/>
                </a:solidFill>
                <a:latin typeface="Calibri" pitchFamily="34" charset="0"/>
                <a:cs typeface="Calibri" pitchFamily="34" charset="0"/>
              </a:rPr>
              <a:t>AND</a:t>
            </a:r>
            <a:r>
              <a:rPr lang="en-US" sz="2400" dirty="0" smtClean="0">
                <a:latin typeface="Calibri" pitchFamily="34" charset="0"/>
                <a:cs typeface="Calibri" pitchFamily="34" charset="0"/>
              </a:rPr>
              <a:t> UNIT_PRICE &gt; 300;</a:t>
            </a:r>
          </a:p>
        </p:txBody>
      </p:sp>
      <p:sp>
        <p:nvSpPr>
          <p:cNvPr id="41989" name="Text Box 4"/>
          <p:cNvSpPr txBox="1">
            <a:spLocks noChangeArrowheads="1"/>
          </p:cNvSpPr>
          <p:nvPr/>
        </p:nvSpPr>
        <p:spPr bwMode="auto">
          <a:xfrm>
            <a:off x="685800" y="5181600"/>
            <a:ext cx="8102600" cy="1006475"/>
          </a:xfrm>
          <a:prstGeom prst="rect">
            <a:avLst/>
          </a:prstGeom>
          <a:noFill/>
          <a:ln w="25400">
            <a:noFill/>
            <a:miter lim="800000"/>
            <a:headEnd/>
            <a:tailEnd/>
          </a:ln>
        </p:spPr>
        <p:txBody>
          <a:bodyPr>
            <a:spAutoFit/>
          </a:bodyPr>
          <a:lstStyle/>
          <a:p>
            <a:r>
              <a:rPr lang="en-US" sz="2000" b="1" dirty="0">
                <a:solidFill>
                  <a:srgbClr val="000000"/>
                </a:solidFill>
                <a:latin typeface="Calibri" pitchFamily="34" charset="0"/>
                <a:cs typeface="Calibri" pitchFamily="34" charset="0"/>
              </a:rPr>
              <a:t>Note: </a:t>
            </a:r>
            <a:r>
              <a:rPr lang="en-US" sz="2000" dirty="0">
                <a:solidFill>
                  <a:srgbClr val="000000"/>
                </a:solidFill>
                <a:latin typeface="Calibri" pitchFamily="34" charset="0"/>
                <a:cs typeface="Calibri" pitchFamily="34" charset="0"/>
              </a:rPr>
              <a:t>the LIKE operator allows you to compare strings using wildcards. For example, the % wildcard in ‘%Desk’  indicates that all strings that have any number of characters preceding the word “Desk” will be allowed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0"/>
            <a:ext cx="9144000" cy="1117600"/>
          </a:xfrm>
        </p:spPr>
        <p:txBody>
          <a:bodyPr>
            <a:noAutofit/>
          </a:bodyPr>
          <a:lstStyle/>
          <a:p>
            <a:pPr eaLnBrk="1" hangingPunct="1"/>
            <a:r>
              <a:rPr lang="en-US" sz="3600" b="1" dirty="0" smtClean="0">
                <a:solidFill>
                  <a:srgbClr val="FF0000"/>
                </a:solidFill>
                <a:latin typeface="Calibri" pitchFamily="34" charset="0"/>
                <a:cs typeface="Calibri" pitchFamily="34" charset="0"/>
              </a:rPr>
              <a:t>SELECT Example – </a:t>
            </a:r>
            <a:br>
              <a:rPr lang="en-US" sz="3600" b="1" dirty="0" smtClean="0">
                <a:solidFill>
                  <a:srgbClr val="FF0000"/>
                </a:solidFill>
                <a:latin typeface="Calibri" pitchFamily="34" charset="0"/>
                <a:cs typeface="Calibri" pitchFamily="34" charset="0"/>
              </a:rPr>
            </a:br>
            <a:r>
              <a:rPr lang="en-US" sz="3600" b="1" dirty="0" smtClean="0">
                <a:solidFill>
                  <a:srgbClr val="FF0000"/>
                </a:solidFill>
                <a:latin typeface="Calibri" pitchFamily="34" charset="0"/>
                <a:cs typeface="Calibri" pitchFamily="34" charset="0"/>
              </a:rPr>
              <a:t>Sorting Results with the ORDER BY Clause</a:t>
            </a:r>
          </a:p>
        </p:txBody>
      </p:sp>
      <p:sp>
        <p:nvSpPr>
          <p:cNvPr id="43012" name="Rectangle 3"/>
          <p:cNvSpPr>
            <a:spLocks noGrp="1" noChangeArrowheads="1"/>
          </p:cNvSpPr>
          <p:nvPr>
            <p:ph type="body" idx="1"/>
          </p:nvPr>
        </p:nvSpPr>
        <p:spPr>
          <a:xfrm>
            <a:off x="304800" y="1219200"/>
            <a:ext cx="8839200" cy="3810000"/>
          </a:xfrm>
        </p:spPr>
        <p:txBody>
          <a:bodyPr>
            <a:normAutofit/>
          </a:bodyPr>
          <a:lstStyle/>
          <a:p>
            <a:pPr eaLnBrk="1" hangingPunct="1"/>
            <a:r>
              <a:rPr lang="en-US" dirty="0" smtClean="0">
                <a:latin typeface="Calibri" pitchFamily="34" charset="0"/>
                <a:cs typeface="Calibri" pitchFamily="34" charset="0"/>
              </a:rPr>
              <a:t>Sort the results first by STATE, and within a state by CUSTOMER_NAME</a:t>
            </a:r>
          </a:p>
          <a:p>
            <a:pPr eaLnBrk="1" hangingPunct="1"/>
            <a:endParaRPr lang="en-US" dirty="0" smtClean="0">
              <a:latin typeface="Calibri" pitchFamily="34" charset="0"/>
              <a:cs typeface="Calibri" pitchFamily="34" charset="0"/>
            </a:endParaRPr>
          </a:p>
          <a:p>
            <a:pPr lvl="1" eaLnBrk="1" hangingPunct="1">
              <a:buFont typeface="Wingdings" pitchFamily="2" charset="2"/>
              <a:buNone/>
            </a:pPr>
            <a:r>
              <a:rPr lang="en-US" sz="2400" dirty="0" smtClean="0">
                <a:latin typeface="Calibri" pitchFamily="34" charset="0"/>
                <a:cs typeface="Calibri" pitchFamily="34" charset="0"/>
              </a:rPr>
              <a:t>SELECT CUSTOMER_NAME, CITY, STATE</a:t>
            </a:r>
          </a:p>
          <a:p>
            <a:pPr lvl="1" eaLnBrk="1" hangingPunct="1">
              <a:buFont typeface="Wingdings" pitchFamily="2" charset="2"/>
              <a:buNone/>
            </a:pPr>
            <a:r>
              <a:rPr lang="en-US" sz="2400" dirty="0" smtClean="0">
                <a:latin typeface="Calibri" pitchFamily="34" charset="0"/>
                <a:cs typeface="Calibri" pitchFamily="34" charset="0"/>
              </a:rPr>
              <a:t>FROM CUSTOMER_V</a:t>
            </a:r>
          </a:p>
          <a:p>
            <a:pPr lvl="1" eaLnBrk="1" hangingPunct="1">
              <a:buFont typeface="Wingdings" pitchFamily="2" charset="2"/>
              <a:buNone/>
            </a:pPr>
            <a:r>
              <a:rPr lang="en-US" sz="2400" dirty="0" smtClean="0">
                <a:latin typeface="Calibri" pitchFamily="34" charset="0"/>
                <a:cs typeface="Calibri" pitchFamily="34" charset="0"/>
              </a:rPr>
              <a:t>WHERE STATE </a:t>
            </a:r>
            <a:r>
              <a:rPr lang="en-US" sz="2400" b="1" dirty="0" smtClean="0">
                <a:solidFill>
                  <a:srgbClr val="990000"/>
                </a:solidFill>
                <a:latin typeface="Calibri" pitchFamily="34" charset="0"/>
                <a:cs typeface="Calibri" pitchFamily="34" charset="0"/>
              </a:rPr>
              <a:t>IN</a:t>
            </a:r>
            <a:r>
              <a:rPr lang="en-US" sz="2400" dirty="0" smtClean="0">
                <a:latin typeface="Calibri" pitchFamily="34" charset="0"/>
                <a:cs typeface="Calibri" pitchFamily="34" charset="0"/>
              </a:rPr>
              <a:t> (‘FL’, ‘TX’, ‘CA’, ‘HI’)</a:t>
            </a:r>
          </a:p>
          <a:p>
            <a:pPr lvl="1" eaLnBrk="1" hangingPunct="1">
              <a:buFont typeface="Wingdings" pitchFamily="2" charset="2"/>
              <a:buNone/>
            </a:pPr>
            <a:r>
              <a:rPr lang="en-US" sz="2400" dirty="0" smtClean="0">
                <a:latin typeface="Calibri" pitchFamily="34" charset="0"/>
                <a:cs typeface="Calibri" pitchFamily="34" charset="0"/>
              </a:rPr>
              <a:t>ORDER BY STATE, CUSTOMER_NAME;</a:t>
            </a:r>
          </a:p>
        </p:txBody>
      </p:sp>
      <p:sp>
        <p:nvSpPr>
          <p:cNvPr id="43013" name="Text Box 4"/>
          <p:cNvSpPr txBox="1">
            <a:spLocks noChangeArrowheads="1"/>
          </p:cNvSpPr>
          <p:nvPr/>
        </p:nvSpPr>
        <p:spPr bwMode="auto">
          <a:xfrm>
            <a:off x="685800" y="4760686"/>
            <a:ext cx="7805057" cy="1200329"/>
          </a:xfrm>
          <a:prstGeom prst="rect">
            <a:avLst/>
          </a:prstGeom>
          <a:noFill/>
          <a:ln w="25400">
            <a:noFill/>
            <a:miter lim="800000"/>
            <a:headEnd/>
            <a:tailEnd/>
          </a:ln>
        </p:spPr>
        <p:txBody>
          <a:bodyPr wrap="square">
            <a:spAutoFit/>
          </a:bodyPr>
          <a:lstStyle/>
          <a:p>
            <a:r>
              <a:rPr lang="en-US" sz="2400" dirty="0">
                <a:solidFill>
                  <a:srgbClr val="000000"/>
                </a:solidFill>
                <a:latin typeface="Calibri" pitchFamily="34" charset="0"/>
                <a:cs typeface="Calibri" pitchFamily="34" charset="0"/>
              </a:rPr>
              <a:t>Note: the IN operator in this example allows you to include rows whose STATE value is either FL, TX, CA, or HI. It is more efficient than separate OR conditions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04800" y="0"/>
            <a:ext cx="8458200" cy="1143000"/>
          </a:xfrm>
        </p:spPr>
        <p:txBody>
          <a:bodyPr>
            <a:normAutofit/>
          </a:bodyPr>
          <a:lstStyle/>
          <a:p>
            <a:pPr eaLnBrk="1" hangingPunct="1"/>
            <a:r>
              <a:rPr lang="en-US" sz="3200" b="1" dirty="0" smtClean="0">
                <a:solidFill>
                  <a:srgbClr val="FF0000"/>
                </a:solidFill>
                <a:latin typeface="Calibri" pitchFamily="34" charset="0"/>
                <a:cs typeface="Calibri" pitchFamily="34" charset="0"/>
              </a:rPr>
              <a:t>SELECT Example – </a:t>
            </a:r>
            <a:br>
              <a:rPr lang="en-US" sz="3200" b="1" dirty="0" smtClean="0">
                <a:solidFill>
                  <a:srgbClr val="FF0000"/>
                </a:solidFill>
                <a:latin typeface="Calibri" pitchFamily="34" charset="0"/>
                <a:cs typeface="Calibri" pitchFamily="34" charset="0"/>
              </a:rPr>
            </a:br>
            <a:r>
              <a:rPr lang="en-US" sz="3200" b="1" dirty="0" smtClean="0">
                <a:solidFill>
                  <a:srgbClr val="FF0000"/>
                </a:solidFill>
                <a:latin typeface="Calibri" pitchFamily="34" charset="0"/>
                <a:cs typeface="Calibri" pitchFamily="34" charset="0"/>
              </a:rPr>
              <a:t>Categorizing Results Using the GROUP BY Clause</a:t>
            </a:r>
          </a:p>
        </p:txBody>
      </p:sp>
      <p:sp>
        <p:nvSpPr>
          <p:cNvPr id="44036" name="Rectangle 3"/>
          <p:cNvSpPr>
            <a:spLocks noGrp="1" noChangeArrowheads="1"/>
          </p:cNvSpPr>
          <p:nvPr>
            <p:ph type="body" idx="1"/>
          </p:nvPr>
        </p:nvSpPr>
        <p:spPr>
          <a:xfrm>
            <a:off x="381000" y="1219200"/>
            <a:ext cx="8382000" cy="4800600"/>
          </a:xfrm>
        </p:spPr>
        <p:txBody>
          <a:bodyPr/>
          <a:lstStyle/>
          <a:p>
            <a:pPr lvl="1" eaLnBrk="1" hangingPunct="1">
              <a:buFont typeface="Wingdings" pitchFamily="2" charset="2"/>
              <a:buNone/>
            </a:pPr>
            <a:endParaRPr lang="en-US" sz="2400" dirty="0" smtClean="0"/>
          </a:p>
          <a:p>
            <a:pPr lvl="1" eaLnBrk="1" hangingPunct="1">
              <a:buFont typeface="Wingdings" pitchFamily="2" charset="2"/>
              <a:buNone/>
            </a:pPr>
            <a:r>
              <a:rPr lang="en-US" sz="2400" dirty="0" smtClean="0">
                <a:latin typeface="Calibri" pitchFamily="34" charset="0"/>
                <a:cs typeface="Calibri" pitchFamily="34" charset="0"/>
              </a:rPr>
              <a:t>SELECT STATE, COUNT(STATE) </a:t>
            </a:r>
          </a:p>
          <a:p>
            <a:pPr lvl="1" eaLnBrk="1" hangingPunct="1">
              <a:buFont typeface="Wingdings" pitchFamily="2" charset="2"/>
              <a:buNone/>
            </a:pPr>
            <a:r>
              <a:rPr lang="en-US" sz="2400" dirty="0" smtClean="0">
                <a:latin typeface="Calibri" pitchFamily="34" charset="0"/>
                <a:cs typeface="Calibri" pitchFamily="34" charset="0"/>
              </a:rPr>
              <a:t>FROM CUSTOMER_V</a:t>
            </a:r>
          </a:p>
          <a:p>
            <a:pPr lvl="1" eaLnBrk="1" hangingPunct="1">
              <a:buFont typeface="Wingdings" pitchFamily="2" charset="2"/>
              <a:buNone/>
            </a:pPr>
            <a:r>
              <a:rPr lang="en-US" sz="2400" b="1" dirty="0" smtClean="0">
                <a:solidFill>
                  <a:srgbClr val="990000"/>
                </a:solidFill>
                <a:latin typeface="Calibri" pitchFamily="34" charset="0"/>
                <a:cs typeface="Calibri" pitchFamily="34" charset="0"/>
              </a:rPr>
              <a:t>GROUP BY</a:t>
            </a:r>
            <a:r>
              <a:rPr lang="en-US" sz="2400" dirty="0" smtClean="0">
                <a:latin typeface="Calibri" pitchFamily="34" charset="0"/>
                <a:cs typeface="Calibri" pitchFamily="34" charset="0"/>
              </a:rPr>
              <a:t> STATE;</a:t>
            </a:r>
          </a:p>
          <a:p>
            <a:pPr lvl="1" eaLnBrk="1" hangingPunct="1">
              <a:buFont typeface="Wingdings" pitchFamily="2" charset="2"/>
              <a:buNone/>
            </a:pPr>
            <a:endParaRPr lang="en-US" sz="2400" dirty="0" smtClean="0">
              <a:latin typeface="Calibri" pitchFamily="34" charset="0"/>
              <a:cs typeface="Calibri" pitchFamily="34" charset="0"/>
            </a:endParaRPr>
          </a:p>
          <a:p>
            <a:pPr lvl="1" eaLnBrk="1" hangingPunct="1">
              <a:buFont typeface="Wingdings" pitchFamily="2" charset="2"/>
              <a:buNone/>
            </a:pPr>
            <a:r>
              <a:rPr lang="en-US" sz="2400" dirty="0" smtClean="0">
                <a:latin typeface="Calibri" pitchFamily="34" charset="0"/>
                <a:cs typeface="Calibri" pitchFamily="34" charset="0"/>
              </a:rPr>
              <a:t>Note: you can use single-value fields with aggregate functions if they are included in the GROUP BY clause</a:t>
            </a:r>
          </a:p>
          <a:p>
            <a:pPr lvl="1" eaLnBrk="1" hangingPunct="1"/>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04800" y="0"/>
            <a:ext cx="8458200" cy="1447800"/>
          </a:xfrm>
        </p:spPr>
        <p:txBody>
          <a:bodyPr>
            <a:noAutofit/>
          </a:bodyPr>
          <a:lstStyle/>
          <a:p>
            <a:pPr eaLnBrk="1" hangingPunct="1"/>
            <a:r>
              <a:rPr lang="en-US" sz="3200" b="1" dirty="0" smtClean="0">
                <a:solidFill>
                  <a:srgbClr val="FF0000"/>
                </a:solidFill>
                <a:latin typeface="Calibri" pitchFamily="34" charset="0"/>
                <a:cs typeface="Calibri" pitchFamily="34" charset="0"/>
              </a:rPr>
              <a:t>SELECT Example – </a:t>
            </a:r>
            <a:br>
              <a:rPr lang="en-US" sz="3200" b="1" dirty="0" smtClean="0">
                <a:solidFill>
                  <a:srgbClr val="FF0000"/>
                </a:solidFill>
                <a:latin typeface="Calibri" pitchFamily="34" charset="0"/>
                <a:cs typeface="Calibri" pitchFamily="34" charset="0"/>
              </a:rPr>
            </a:br>
            <a:r>
              <a:rPr lang="en-US" sz="3200" b="1" dirty="0" smtClean="0">
                <a:solidFill>
                  <a:srgbClr val="FF0000"/>
                </a:solidFill>
                <a:latin typeface="Calibri" pitchFamily="34" charset="0"/>
                <a:cs typeface="Calibri" pitchFamily="34" charset="0"/>
              </a:rPr>
              <a:t>Qualifying Results by Categories </a:t>
            </a:r>
            <a:br>
              <a:rPr lang="en-US" sz="3200" b="1" dirty="0" smtClean="0">
                <a:solidFill>
                  <a:srgbClr val="FF0000"/>
                </a:solidFill>
                <a:latin typeface="Calibri" pitchFamily="34" charset="0"/>
                <a:cs typeface="Calibri" pitchFamily="34" charset="0"/>
              </a:rPr>
            </a:br>
            <a:r>
              <a:rPr lang="en-US" sz="3200" b="1" dirty="0" smtClean="0">
                <a:solidFill>
                  <a:srgbClr val="FF0000"/>
                </a:solidFill>
                <a:latin typeface="Calibri" pitchFamily="34" charset="0"/>
                <a:cs typeface="Calibri" pitchFamily="34" charset="0"/>
              </a:rPr>
              <a:t>Using the HAVING Clause</a:t>
            </a:r>
          </a:p>
        </p:txBody>
      </p:sp>
      <p:sp>
        <p:nvSpPr>
          <p:cNvPr id="45060" name="Rectangle 3"/>
          <p:cNvSpPr>
            <a:spLocks noGrp="1" noChangeArrowheads="1"/>
          </p:cNvSpPr>
          <p:nvPr>
            <p:ph type="body" idx="1"/>
          </p:nvPr>
        </p:nvSpPr>
        <p:spPr>
          <a:xfrm>
            <a:off x="685800" y="1676400"/>
            <a:ext cx="6977743" cy="4506686"/>
          </a:xfrm>
        </p:spPr>
        <p:txBody>
          <a:bodyPr>
            <a:normAutofit lnSpcReduction="10000"/>
          </a:bodyPr>
          <a:lstStyle/>
          <a:p>
            <a:pPr eaLnBrk="1" hangingPunct="1"/>
            <a:r>
              <a:rPr lang="en-US" dirty="0" smtClean="0">
                <a:latin typeface="Calibri" pitchFamily="34" charset="0"/>
                <a:cs typeface="Calibri" pitchFamily="34" charset="0"/>
              </a:rPr>
              <a:t>For use with GROUP BY</a:t>
            </a:r>
          </a:p>
          <a:p>
            <a:pPr lvl="1" eaLnBrk="1" hangingPunct="1"/>
            <a:endParaRPr lang="en-US" sz="2400" dirty="0" smtClean="0">
              <a:latin typeface="Calibri" pitchFamily="34" charset="0"/>
              <a:cs typeface="Calibri" pitchFamily="34" charset="0"/>
            </a:endParaRPr>
          </a:p>
          <a:p>
            <a:pPr lvl="1" eaLnBrk="1" hangingPunct="1">
              <a:buFont typeface="Wingdings" pitchFamily="2" charset="2"/>
              <a:buNone/>
            </a:pPr>
            <a:r>
              <a:rPr lang="en-US" sz="2400" dirty="0" smtClean="0">
                <a:latin typeface="Calibri" pitchFamily="34" charset="0"/>
                <a:cs typeface="Calibri" pitchFamily="34" charset="0"/>
              </a:rPr>
              <a:t>SELECT STATE, COUNT(STATE) </a:t>
            </a:r>
          </a:p>
          <a:p>
            <a:pPr lvl="1" eaLnBrk="1" hangingPunct="1">
              <a:buFont typeface="Wingdings" pitchFamily="2" charset="2"/>
              <a:buNone/>
            </a:pPr>
            <a:r>
              <a:rPr lang="en-US" sz="2400" dirty="0" smtClean="0">
                <a:latin typeface="Calibri" pitchFamily="34" charset="0"/>
                <a:cs typeface="Calibri" pitchFamily="34" charset="0"/>
              </a:rPr>
              <a:t>FROM CUSTOMER_V</a:t>
            </a:r>
          </a:p>
          <a:p>
            <a:pPr lvl="1" eaLnBrk="1" hangingPunct="1">
              <a:buFont typeface="Wingdings" pitchFamily="2" charset="2"/>
              <a:buNone/>
            </a:pPr>
            <a:r>
              <a:rPr lang="en-US" sz="2400" dirty="0" smtClean="0">
                <a:latin typeface="Calibri" pitchFamily="34" charset="0"/>
                <a:cs typeface="Calibri" pitchFamily="34" charset="0"/>
              </a:rPr>
              <a:t>GROUP BY STATE</a:t>
            </a:r>
          </a:p>
          <a:p>
            <a:pPr lvl="1" eaLnBrk="1" hangingPunct="1">
              <a:buFont typeface="Wingdings" pitchFamily="2" charset="2"/>
              <a:buNone/>
            </a:pPr>
            <a:r>
              <a:rPr lang="en-US" sz="2400" b="1" dirty="0" smtClean="0">
                <a:solidFill>
                  <a:srgbClr val="990000"/>
                </a:solidFill>
                <a:latin typeface="Calibri" pitchFamily="34" charset="0"/>
                <a:cs typeface="Calibri" pitchFamily="34" charset="0"/>
              </a:rPr>
              <a:t>HAVING</a:t>
            </a:r>
            <a:r>
              <a:rPr lang="en-US" sz="2400" dirty="0" smtClean="0">
                <a:latin typeface="Calibri" pitchFamily="34" charset="0"/>
                <a:cs typeface="Calibri" pitchFamily="34" charset="0"/>
              </a:rPr>
              <a:t> COUNT(STATE) &gt; 1;</a:t>
            </a:r>
          </a:p>
          <a:p>
            <a:pPr lvl="1" eaLnBrk="1" hangingPunct="1">
              <a:buFont typeface="Wingdings" pitchFamily="2" charset="2"/>
              <a:buNone/>
            </a:pPr>
            <a:endParaRPr lang="en-US" sz="2400" dirty="0" smtClean="0">
              <a:latin typeface="Calibri" pitchFamily="34" charset="0"/>
              <a:cs typeface="Calibri" pitchFamily="34" charset="0"/>
            </a:endParaRPr>
          </a:p>
          <a:p>
            <a:pPr lvl="1" eaLnBrk="1" hangingPunct="1">
              <a:buFont typeface="Wingdings" pitchFamily="2" charset="2"/>
              <a:buNone/>
            </a:pPr>
            <a:r>
              <a:rPr lang="en-US" sz="2400" dirty="0" smtClean="0">
                <a:latin typeface="Calibri" pitchFamily="34" charset="0"/>
                <a:cs typeface="Calibri" pitchFamily="34" charset="0"/>
              </a:rPr>
              <a:t>Like a WHERE clause, but it operates on groups (categories), not on individual rows. Here, only those groups with total numbers greater than 1 will be included in final res</a:t>
            </a:r>
            <a:r>
              <a:rPr lang="en-US" sz="2000" dirty="0" smtClean="0"/>
              <a:t>ult</a:t>
            </a:r>
            <a:endParaRPr lang="en-US" sz="2400" dirty="0" smtClean="0"/>
          </a:p>
          <a:p>
            <a:pPr lvl="1" eaLnBrk="1" hangingPunct="1"/>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DCL Commands</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dirty="0" smtClean="0">
                <a:latin typeface="Calibri" pitchFamily="34" charset="0"/>
                <a:cs typeface="Calibri" pitchFamily="34" charset="0"/>
              </a:rPr>
              <a:t>Data Control Language(DCL) is used to control privilege in Database. To perform any operation in the database, such as for creating tables, sequences or views we need privileges. </a:t>
            </a:r>
          </a:p>
          <a:p>
            <a:r>
              <a:rPr lang="en-US" dirty="0" smtClean="0">
                <a:latin typeface="Calibri" pitchFamily="34" charset="0"/>
                <a:cs typeface="Calibri" pitchFamily="34" charset="0"/>
              </a:rPr>
              <a:t>DCL defines two commands,</a:t>
            </a:r>
          </a:p>
          <a:p>
            <a:r>
              <a:rPr lang="en-US" b="1" dirty="0" smtClean="0">
                <a:latin typeface="Calibri" pitchFamily="34" charset="0"/>
                <a:cs typeface="Calibri" pitchFamily="34" charset="0"/>
              </a:rPr>
              <a:t>Grant :</a:t>
            </a:r>
            <a:r>
              <a:rPr lang="en-US" dirty="0" smtClean="0">
                <a:latin typeface="Calibri" pitchFamily="34" charset="0"/>
                <a:cs typeface="Calibri" pitchFamily="34" charset="0"/>
              </a:rPr>
              <a:t> Gives user access privileges to database.</a:t>
            </a:r>
          </a:p>
          <a:p>
            <a:r>
              <a:rPr lang="en-US" b="1" dirty="0" smtClean="0">
                <a:latin typeface="Calibri" pitchFamily="34" charset="0"/>
                <a:cs typeface="Calibri" pitchFamily="34" charset="0"/>
              </a:rPr>
              <a:t>Revoke :</a:t>
            </a:r>
            <a:r>
              <a:rPr lang="en-US" dirty="0" smtClean="0">
                <a:latin typeface="Calibri" pitchFamily="34" charset="0"/>
                <a:cs typeface="Calibri" pitchFamily="34" charset="0"/>
              </a:rPr>
              <a:t> Take back permissions from user.</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rgbClr val="FF0000"/>
                </a:solidFill>
                <a:latin typeface="Calibri" pitchFamily="34" charset="0"/>
                <a:cs typeface="Calibri" pitchFamily="34" charset="0"/>
              </a:rPr>
              <a:t>Dcl</a:t>
            </a:r>
            <a:r>
              <a:rPr lang="en-US" sz="4000" b="1" dirty="0" smtClean="0">
                <a:solidFill>
                  <a:srgbClr val="FF0000"/>
                </a:solidFill>
                <a:latin typeface="Calibri" pitchFamily="34" charset="0"/>
                <a:cs typeface="Calibri" pitchFamily="34" charset="0"/>
              </a:rPr>
              <a:t> commands</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dirty="0" smtClean="0">
                <a:latin typeface="Calibri" pitchFamily="34" charset="0"/>
                <a:cs typeface="Calibri" pitchFamily="34" charset="0"/>
              </a:rPr>
              <a:t>Syntax To </a:t>
            </a:r>
            <a:r>
              <a:rPr lang="en-US" b="1" dirty="0" smtClean="0">
                <a:latin typeface="Calibri" pitchFamily="34" charset="0"/>
                <a:cs typeface="Calibri" pitchFamily="34" charset="0"/>
              </a:rPr>
              <a:t>Allow a User to create Table</a:t>
            </a:r>
          </a:p>
          <a:p>
            <a:endParaRPr lang="en-US" dirty="0" smtClean="0">
              <a:latin typeface="Calibri" pitchFamily="34" charset="0"/>
              <a:cs typeface="Calibri" pitchFamily="34" charset="0"/>
            </a:endParaRPr>
          </a:p>
          <a:p>
            <a:pPr>
              <a:buNone/>
            </a:pPr>
            <a:r>
              <a:rPr lang="en-US" b="1" dirty="0" smtClean="0">
                <a:latin typeface="Calibri" pitchFamily="34" charset="0"/>
                <a:cs typeface="Calibri" pitchFamily="34" charset="0"/>
              </a:rPr>
              <a:t>   grant</a:t>
            </a:r>
            <a:r>
              <a:rPr lang="en-US" dirty="0" smtClean="0">
                <a:latin typeface="Calibri" pitchFamily="34" charset="0"/>
                <a:cs typeface="Calibri" pitchFamily="34" charset="0"/>
              </a:rPr>
              <a:t> create </a:t>
            </a:r>
            <a:r>
              <a:rPr lang="en-US" dirty="0" err="1" smtClean="0">
                <a:latin typeface="Calibri" pitchFamily="34" charset="0"/>
                <a:cs typeface="Calibri" pitchFamily="34" charset="0"/>
              </a:rPr>
              <a:t>tableto</a:t>
            </a:r>
            <a:r>
              <a:rPr lang="en-US" dirty="0" smtClean="0">
                <a:latin typeface="Calibri" pitchFamily="34" charset="0"/>
                <a:cs typeface="Calibri" pitchFamily="34" charset="0"/>
              </a:rPr>
              <a:t> </a:t>
            </a:r>
            <a:r>
              <a:rPr lang="en-US" i="1" dirty="0" smtClean="0">
                <a:latin typeface="Calibri" pitchFamily="34" charset="0"/>
                <a:cs typeface="Calibri" pitchFamily="34" charset="0"/>
              </a:rPr>
              <a:t>username</a:t>
            </a:r>
            <a:r>
              <a:rPr lang="en-US" dirty="0" smtClean="0">
                <a:latin typeface="Calibri" pitchFamily="34" charset="0"/>
                <a:cs typeface="Calibri" pitchFamily="34" charset="0"/>
              </a:rPr>
              <a:t>;</a:t>
            </a:r>
          </a:p>
          <a:p>
            <a:pPr>
              <a:buNone/>
            </a:pP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Synatax</a:t>
            </a:r>
            <a:r>
              <a:rPr lang="en-US" dirty="0" smtClean="0">
                <a:latin typeface="Calibri" pitchFamily="34" charset="0"/>
                <a:cs typeface="Calibri" pitchFamily="34" charset="0"/>
              </a:rPr>
              <a:t> </a:t>
            </a:r>
            <a:r>
              <a:rPr lang="en-US" b="1" dirty="0" smtClean="0">
                <a:latin typeface="Calibri" pitchFamily="34" charset="0"/>
                <a:cs typeface="Calibri" pitchFamily="34" charset="0"/>
              </a:rPr>
              <a:t>To Grant all privilege to a User</a:t>
            </a:r>
          </a:p>
          <a:p>
            <a:pPr>
              <a:buNone/>
            </a:pPr>
            <a:r>
              <a:rPr lang="en-US" b="1" dirty="0" smtClean="0">
                <a:latin typeface="Calibri" pitchFamily="34" charset="0"/>
                <a:cs typeface="Calibri" pitchFamily="34" charset="0"/>
              </a:rPr>
              <a:t>   grant</a:t>
            </a:r>
            <a:r>
              <a:rPr lang="en-US" dirty="0" smtClean="0">
                <a:latin typeface="Calibri" pitchFamily="34" charset="0"/>
                <a:cs typeface="Calibri" pitchFamily="34" charset="0"/>
              </a:rPr>
              <a:t> </a:t>
            </a:r>
            <a:r>
              <a:rPr lang="en-US" dirty="0" err="1" smtClean="0">
                <a:latin typeface="Calibri" pitchFamily="34" charset="0"/>
                <a:cs typeface="Calibri" pitchFamily="34" charset="0"/>
              </a:rPr>
              <a:t>sysdba</a:t>
            </a:r>
            <a:r>
              <a:rPr lang="en-US" dirty="0" smtClean="0">
                <a:latin typeface="Calibri" pitchFamily="34" charset="0"/>
                <a:cs typeface="Calibri" pitchFamily="34" charset="0"/>
              </a:rPr>
              <a:t> to </a:t>
            </a:r>
            <a:r>
              <a:rPr lang="en-US" i="1" dirty="0" smtClean="0">
                <a:latin typeface="Calibri" pitchFamily="34" charset="0"/>
                <a:cs typeface="Calibri" pitchFamily="34" charset="0"/>
              </a:rPr>
              <a:t>username</a:t>
            </a:r>
          </a:p>
          <a:p>
            <a:pPr>
              <a:buNone/>
            </a:pPr>
            <a:endParaRPr lang="en-US" i="1" dirty="0" smtClean="0">
              <a:latin typeface="Calibri" pitchFamily="34" charset="0"/>
              <a:cs typeface="Calibri" pitchFamily="34" charset="0"/>
            </a:endParaRPr>
          </a:p>
          <a:p>
            <a:pPr>
              <a:buNone/>
            </a:pPr>
            <a:r>
              <a:rPr lang="en-US" i="1" dirty="0" smtClean="0">
                <a:latin typeface="Calibri" pitchFamily="34" charset="0"/>
                <a:cs typeface="Calibri" pitchFamily="34" charset="0"/>
              </a:rPr>
              <a:t>   </a:t>
            </a:r>
            <a:r>
              <a:rPr lang="en-US" i="1" dirty="0" err="1" smtClean="0">
                <a:latin typeface="Calibri" pitchFamily="34" charset="0"/>
                <a:cs typeface="Calibri" pitchFamily="34" charset="0"/>
              </a:rPr>
              <a:t>Synatx</a:t>
            </a:r>
            <a:r>
              <a:rPr lang="en-US" i="1" dirty="0" smtClean="0">
                <a:latin typeface="Calibri" pitchFamily="34" charset="0"/>
                <a:cs typeface="Calibri" pitchFamily="34" charset="0"/>
              </a:rPr>
              <a:t> </a:t>
            </a:r>
            <a:r>
              <a:rPr lang="en-US" b="1" dirty="0" smtClean="0">
                <a:latin typeface="Calibri" pitchFamily="34" charset="0"/>
                <a:cs typeface="Calibri" pitchFamily="34" charset="0"/>
              </a:rPr>
              <a:t>To take back Permissions</a:t>
            </a:r>
          </a:p>
          <a:p>
            <a:r>
              <a:rPr lang="en-US" b="1" dirty="0" smtClean="0">
                <a:latin typeface="Calibri" pitchFamily="34" charset="0"/>
                <a:cs typeface="Calibri" pitchFamily="34" charset="0"/>
              </a:rPr>
              <a:t>revoke</a:t>
            </a:r>
            <a:r>
              <a:rPr lang="en-US" dirty="0" smtClean="0">
                <a:latin typeface="Calibri" pitchFamily="34" charset="0"/>
                <a:cs typeface="Calibri" pitchFamily="34" charset="0"/>
              </a:rPr>
              <a:t> create table from </a:t>
            </a:r>
            <a:r>
              <a:rPr lang="en-US" i="1" dirty="0" smtClean="0">
                <a:latin typeface="Calibri" pitchFamily="34" charset="0"/>
                <a:cs typeface="Calibri" pitchFamily="34" charset="0"/>
              </a:rPr>
              <a:t>username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joins</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600200"/>
            <a:ext cx="7990114" cy="4873752"/>
          </a:xfrm>
        </p:spPr>
        <p:txBody>
          <a:bodyPr/>
          <a:lstStyle/>
          <a:p>
            <a:r>
              <a:rPr lang="en-US" dirty="0" smtClean="0">
                <a:latin typeface="Calibri" pitchFamily="34" charset="0"/>
                <a:cs typeface="Calibri" pitchFamily="34" charset="0"/>
              </a:rPr>
              <a:t>SQL Join is used to fetch data from two or more tables, which is joined to appear as single set of data. SQL Join is used for combining column from two or more tables by using values common to both tables. </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Join </a:t>
            </a:r>
            <a:r>
              <a:rPr lang="en-US" dirty="0" smtClean="0">
                <a:latin typeface="Calibri" pitchFamily="34" charset="0"/>
                <a:cs typeface="Calibri" pitchFamily="34" charset="0"/>
              </a:rPr>
              <a:t>Keyword is used in SQL queries for joining two or more tables. Minimum required condition for joining </a:t>
            </a:r>
            <a:r>
              <a:rPr lang="en-US" dirty="0" err="1" smtClean="0">
                <a:latin typeface="Calibri" pitchFamily="34" charset="0"/>
                <a:cs typeface="Calibri" pitchFamily="34" charset="0"/>
              </a:rPr>
              <a:t>table,is</a:t>
            </a:r>
            <a:r>
              <a:rPr lang="en-US" b="1" dirty="0" smtClean="0">
                <a:latin typeface="Calibri" pitchFamily="34" charset="0"/>
                <a:cs typeface="Calibri" pitchFamily="34" charset="0"/>
              </a:rPr>
              <a:t>(n-1)</a:t>
            </a:r>
            <a:r>
              <a:rPr lang="en-US" dirty="0" smtClean="0">
                <a:latin typeface="Calibri" pitchFamily="34" charset="0"/>
                <a:cs typeface="Calibri" pitchFamily="34" charset="0"/>
              </a:rPr>
              <a:t> where </a:t>
            </a:r>
            <a:r>
              <a:rPr lang="en-US" b="1" dirty="0" smtClean="0">
                <a:latin typeface="Calibri" pitchFamily="34" charset="0"/>
                <a:cs typeface="Calibri" pitchFamily="34" charset="0"/>
              </a:rPr>
              <a:t>n</a:t>
            </a:r>
            <a:r>
              <a:rPr lang="en-US" dirty="0" smtClean="0">
                <a:latin typeface="Calibri" pitchFamily="34" charset="0"/>
                <a:cs typeface="Calibri" pitchFamily="34" charset="0"/>
              </a:rPr>
              <a:t>, is number of tables. A table can also join to itself known as, </a:t>
            </a:r>
            <a:r>
              <a:rPr lang="en-US" b="1" dirty="0" smtClean="0">
                <a:latin typeface="Calibri" pitchFamily="34" charset="0"/>
                <a:cs typeface="Calibri" pitchFamily="34" charset="0"/>
              </a:rPr>
              <a:t>Self Join</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fld id="{827F34FC-3EB3-4A94-B3B2-F69BEFA17835}" type="slidenum">
              <a:rPr lang="en-US"/>
              <a:pPr/>
              <a:t>4</a:t>
            </a:fld>
            <a:endParaRPr lang="en-US"/>
          </a:p>
        </p:txBody>
      </p:sp>
      <p:pic>
        <p:nvPicPr>
          <p:cNvPr id="8195" name="Picture 3" descr="FIG7-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Types of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465943"/>
            <a:ext cx="7467600" cy="5008009"/>
          </a:xfrm>
        </p:spPr>
        <p:txBody>
          <a:bodyPr/>
          <a:lstStyle/>
          <a:p>
            <a:pPr>
              <a:buNone/>
            </a:pPr>
            <a:r>
              <a:rPr lang="en-US" dirty="0" smtClean="0">
                <a:latin typeface="Calibri" pitchFamily="34" charset="0"/>
                <a:cs typeface="Calibri" pitchFamily="34" charset="0"/>
              </a:rPr>
              <a:t>The following are the types of JOIN that we can use in SQL.</a:t>
            </a:r>
          </a:p>
          <a:p>
            <a:r>
              <a:rPr lang="en-US" dirty="0" smtClean="0">
                <a:latin typeface="Calibri" pitchFamily="34" charset="0"/>
                <a:cs typeface="Calibri" pitchFamily="34" charset="0"/>
              </a:rPr>
              <a:t>Inner</a:t>
            </a:r>
          </a:p>
          <a:p>
            <a:r>
              <a:rPr lang="en-US" dirty="0" smtClean="0">
                <a:latin typeface="Calibri" pitchFamily="34" charset="0"/>
                <a:cs typeface="Calibri" pitchFamily="34" charset="0"/>
              </a:rPr>
              <a:t>Outer</a:t>
            </a:r>
          </a:p>
          <a:p>
            <a:r>
              <a:rPr lang="en-US" dirty="0" smtClean="0">
                <a:latin typeface="Calibri" pitchFamily="34" charset="0"/>
                <a:cs typeface="Calibri" pitchFamily="34" charset="0"/>
              </a:rPr>
              <a:t>Left</a:t>
            </a:r>
          </a:p>
          <a:p>
            <a:r>
              <a:rPr lang="en-US" dirty="0" smtClean="0">
                <a:latin typeface="Calibri" pitchFamily="34" charset="0"/>
                <a:cs typeface="Calibri" pitchFamily="34" charset="0"/>
              </a:rPr>
              <a:t>Right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latin typeface="Calibri" pitchFamily="34" charset="0"/>
                <a:cs typeface="Calibri" pitchFamily="34" charset="0"/>
              </a:rPr>
              <a:t>Cross JOIN or Cartesian Product</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335314"/>
            <a:ext cx="7467600" cy="5138638"/>
          </a:xfrm>
        </p:spPr>
        <p:txBody>
          <a:bodyPr/>
          <a:lstStyle/>
          <a:p>
            <a:r>
              <a:rPr lang="en-US" dirty="0" smtClean="0">
                <a:latin typeface="Calibri" pitchFamily="34" charset="0"/>
                <a:cs typeface="Calibri" pitchFamily="34" charset="0"/>
              </a:rPr>
              <a:t>This type of JOIN returns the </a:t>
            </a:r>
            <a:r>
              <a:rPr lang="en-US" dirty="0" err="1" smtClean="0">
                <a:latin typeface="Calibri" pitchFamily="34" charset="0"/>
                <a:cs typeface="Calibri" pitchFamily="34" charset="0"/>
              </a:rPr>
              <a:t>cartesian</a:t>
            </a:r>
            <a:r>
              <a:rPr lang="en-US" dirty="0" smtClean="0">
                <a:latin typeface="Calibri" pitchFamily="34" charset="0"/>
                <a:cs typeface="Calibri" pitchFamily="34" charset="0"/>
              </a:rPr>
              <a:t> product of rows of from the tables in Join. It will return a table which consists of records which combines each row from the first table with each row of the second table.</a:t>
            </a:r>
          </a:p>
          <a:p>
            <a:r>
              <a:rPr lang="en-US" dirty="0" smtClean="0">
                <a:latin typeface="Calibri" pitchFamily="34" charset="0"/>
                <a:cs typeface="Calibri" pitchFamily="34" charset="0"/>
              </a:rPr>
              <a:t>Cross JOIN Syntax is,</a:t>
            </a:r>
          </a:p>
          <a:p>
            <a:pPr>
              <a:buNone/>
            </a:pPr>
            <a:r>
              <a:rPr lang="en-US" dirty="0" smtClean="0">
                <a:latin typeface="Calibri" pitchFamily="34" charset="0"/>
                <a:cs typeface="Calibri" pitchFamily="34" charset="0"/>
              </a:rPr>
              <a:t>     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CROSS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73591"/>
          </a:xfrm>
        </p:spPr>
        <p:txBody>
          <a:bodyPr>
            <a:normAutofit/>
          </a:bodyPr>
          <a:lstStyle/>
          <a:p>
            <a:r>
              <a:rPr lang="en-US" sz="3600" b="1" dirty="0" smtClean="0">
                <a:solidFill>
                  <a:srgbClr val="FF0000"/>
                </a:solidFill>
                <a:latin typeface="Calibri" pitchFamily="34" charset="0"/>
                <a:cs typeface="Calibri" pitchFamily="34" charset="0"/>
              </a:rPr>
              <a:t>Cross JOIN or Cartesian Product</a:t>
            </a:r>
            <a:endParaRPr lang="en-US" sz="36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199" y="1306287"/>
            <a:ext cx="7844971" cy="5326742"/>
          </a:xfrm>
        </p:spPr>
        <p:txBody>
          <a:bodyPr/>
          <a:lstStyle/>
          <a:p>
            <a:r>
              <a:rPr lang="en-US" dirty="0" smtClean="0">
                <a:latin typeface="Calibri" pitchFamily="34" charset="0"/>
                <a:cs typeface="Calibri" pitchFamily="34" charset="0"/>
              </a:rPr>
              <a:t>Syntax:</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CROSS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a:t>
            </a:r>
          </a:p>
          <a:p>
            <a:r>
              <a:rPr lang="en-US" dirty="0" smtClean="0">
                <a:latin typeface="Calibri" pitchFamily="34" charset="0"/>
                <a:cs typeface="Calibri" pitchFamily="34" charset="0"/>
              </a:rPr>
              <a:t>Ex:                            The </a:t>
            </a:r>
            <a:r>
              <a:rPr lang="en-US" b="1" dirty="0" smtClean="0">
                <a:latin typeface="Calibri" pitchFamily="34" charset="0"/>
                <a:cs typeface="Calibri" pitchFamily="34" charset="0"/>
              </a:rPr>
              <a:t>class</a:t>
            </a:r>
            <a:r>
              <a:rPr lang="en-US" dirty="0" smtClean="0">
                <a:latin typeface="Calibri" pitchFamily="34" charset="0"/>
                <a:cs typeface="Calibri" pitchFamily="34" charset="0"/>
              </a:rPr>
              <a:t> table,</a:t>
            </a:r>
          </a:p>
          <a:p>
            <a:endParaRPr lang="en-US" dirty="0" smtClean="0"/>
          </a:p>
          <a:p>
            <a:pPr>
              <a:buNone/>
            </a:pPr>
            <a:endParaRPr lang="en-US" dirty="0"/>
          </a:p>
        </p:txBody>
      </p:sp>
      <p:graphicFrame>
        <p:nvGraphicFramePr>
          <p:cNvPr id="4" name="Table 3"/>
          <p:cNvGraphicFramePr>
            <a:graphicFrameLocks noGrp="1"/>
          </p:cNvGraphicFramePr>
          <p:nvPr/>
        </p:nvGraphicFramePr>
        <p:xfrm>
          <a:off x="4528458" y="3135087"/>
          <a:ext cx="3323772" cy="1822992"/>
        </p:xfrm>
        <a:graphic>
          <a:graphicData uri="http://schemas.openxmlformats.org/drawingml/2006/table">
            <a:tbl>
              <a:tblPr firstRow="1" bandRow="1">
                <a:tableStyleId>{5C22544A-7EE6-4342-B048-85BDC9FD1C3A}</a:tableStyleId>
              </a:tblPr>
              <a:tblGrid>
                <a:gridCol w="1560455"/>
                <a:gridCol w="1763317"/>
              </a:tblGrid>
              <a:tr h="455748">
                <a:tc>
                  <a:txBody>
                    <a:bodyPr/>
                    <a:lstStyle/>
                    <a:p>
                      <a:pPr algn="l" fontAlgn="t"/>
                      <a:r>
                        <a:rPr lang="en-US" b="1" dirty="0"/>
                        <a:t>ID</a:t>
                      </a:r>
                    </a:p>
                  </a:txBody>
                  <a:tcPr marL="76200" marR="76200" marT="76200" marB="76200"/>
                </a:tc>
                <a:tc>
                  <a:txBody>
                    <a:bodyPr/>
                    <a:lstStyle/>
                    <a:p>
                      <a:pPr algn="l" fontAlgn="t"/>
                      <a:r>
                        <a:rPr lang="en-US" b="1" dirty="0"/>
                        <a:t>NAME</a:t>
                      </a:r>
                    </a:p>
                  </a:txBody>
                  <a:tcPr marL="76200" marR="76200" marT="76200" marB="76200"/>
                </a:tc>
              </a:tr>
              <a:tr h="455748">
                <a:tc>
                  <a:txBody>
                    <a:bodyPr/>
                    <a:lstStyle/>
                    <a:p>
                      <a:pPr algn="l" fontAlgn="t"/>
                      <a:r>
                        <a:rPr lang="en-US" dirty="0"/>
                        <a:t>1</a:t>
                      </a:r>
                    </a:p>
                  </a:txBody>
                  <a:tcPr marL="76200" marR="76200" marT="76200" marB="76200"/>
                </a:tc>
                <a:tc>
                  <a:txBody>
                    <a:bodyPr/>
                    <a:lstStyle/>
                    <a:p>
                      <a:pPr algn="l" fontAlgn="t"/>
                      <a:r>
                        <a:rPr lang="en-US"/>
                        <a:t>abhi</a:t>
                      </a:r>
                    </a:p>
                  </a:txBody>
                  <a:tcPr marL="76200" marR="76200" marT="76200" marB="76200"/>
                </a:tc>
              </a:tr>
              <a:tr h="455748">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455748">
                <a:tc>
                  <a:txBody>
                    <a:bodyPr/>
                    <a:lstStyle/>
                    <a:p>
                      <a:pPr algn="l" fontAlgn="t"/>
                      <a:r>
                        <a:rPr lang="en-US" dirty="0"/>
                        <a:t>4</a:t>
                      </a:r>
                    </a:p>
                  </a:txBody>
                  <a:tcPr marL="76200" marR="76200" marT="76200" marB="76200"/>
                </a:tc>
                <a:tc>
                  <a:txBody>
                    <a:bodyPr/>
                    <a:lstStyle/>
                    <a:p>
                      <a:pPr algn="l" fontAlgn="t"/>
                      <a:r>
                        <a:rPr lang="en-US" dirty="0" err="1"/>
                        <a:t>alex</a:t>
                      </a:r>
                      <a:endParaRPr lang="en-US" dirty="0"/>
                    </a:p>
                  </a:txBody>
                  <a:tcPr marL="76200" marR="76200" marT="76200" marB="76200"/>
                </a:tc>
              </a:tr>
            </a:tbl>
          </a:graphicData>
        </a:graphic>
      </p:graphicFrame>
      <p:sp>
        <p:nvSpPr>
          <p:cNvPr id="5" name="Rectangle 4"/>
          <p:cNvSpPr/>
          <p:nvPr/>
        </p:nvSpPr>
        <p:spPr>
          <a:xfrm>
            <a:off x="1262744" y="4644571"/>
            <a:ext cx="2351314" cy="338554"/>
          </a:xfrm>
          <a:prstGeom prst="rect">
            <a:avLst/>
          </a:prstGeom>
        </p:spPr>
        <p:txBody>
          <a:bodyPr wrap="square">
            <a:spAutoFit/>
          </a:bodyPr>
          <a:lstStyle/>
          <a:p>
            <a:r>
              <a:rPr lang="en-US" dirty="0" smtClean="0"/>
              <a:t>The </a:t>
            </a:r>
            <a:r>
              <a:rPr lang="en-US" b="1" dirty="0" err="1" smtClean="0"/>
              <a:t>class_info</a:t>
            </a:r>
            <a:r>
              <a:rPr lang="en-US" dirty="0" smtClean="0"/>
              <a:t> table,</a:t>
            </a:r>
            <a:endParaRPr lang="en-US" dirty="0"/>
          </a:p>
        </p:txBody>
      </p:sp>
      <p:graphicFrame>
        <p:nvGraphicFramePr>
          <p:cNvPr id="6" name="Table 5"/>
          <p:cNvGraphicFramePr>
            <a:graphicFrameLocks noGrp="1"/>
          </p:cNvGraphicFramePr>
          <p:nvPr/>
        </p:nvGraphicFramePr>
        <p:xfrm>
          <a:off x="1393371" y="5036455"/>
          <a:ext cx="4049486" cy="1706880"/>
        </p:xfrm>
        <a:graphic>
          <a:graphicData uri="http://schemas.openxmlformats.org/drawingml/2006/table">
            <a:tbl>
              <a:tblPr firstRow="1" bandRow="1">
                <a:tableStyleId>{5C22544A-7EE6-4342-B048-85BDC9FD1C3A}</a:tableStyleId>
              </a:tblPr>
              <a:tblGrid>
                <a:gridCol w="1901166"/>
                <a:gridCol w="2148320"/>
              </a:tblGrid>
              <a:tr h="362858">
                <a:tc>
                  <a:txBody>
                    <a:bodyPr/>
                    <a:lstStyle/>
                    <a:p>
                      <a:pPr algn="l" fontAlgn="t"/>
                      <a:r>
                        <a:rPr lang="en-US" b="1" dirty="0"/>
                        <a:t>ID</a:t>
                      </a:r>
                    </a:p>
                  </a:txBody>
                  <a:tcPr marL="76200" marR="76200" marT="76200" marB="76200"/>
                </a:tc>
                <a:tc>
                  <a:txBody>
                    <a:bodyPr/>
                    <a:lstStyle/>
                    <a:p>
                      <a:pPr algn="l" fontAlgn="t"/>
                      <a:r>
                        <a:rPr lang="en-US" b="1" dirty="0"/>
                        <a:t>NAME</a:t>
                      </a:r>
                    </a:p>
                  </a:txBody>
                  <a:tcPr marL="76200" marR="76200" marT="76200" marB="76200"/>
                </a:tc>
              </a:tr>
              <a:tr h="362858">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362858">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362858">
                <a:tc>
                  <a:txBody>
                    <a:bodyPr/>
                    <a:lstStyle/>
                    <a:p>
                      <a:pPr algn="l" fontAlgn="t"/>
                      <a:r>
                        <a:rPr lang="en-US" dirty="0"/>
                        <a:t>4</a:t>
                      </a:r>
                    </a:p>
                  </a:txBody>
                  <a:tcPr marL="76200" marR="76200" marT="76200" marB="76200"/>
                </a:tc>
                <a:tc>
                  <a:txBody>
                    <a:bodyPr/>
                    <a:lstStyle/>
                    <a:p>
                      <a:pPr algn="l" fontAlgn="t"/>
                      <a:r>
                        <a:rPr lang="en-US" dirty="0" err="1"/>
                        <a:t>alex</a:t>
                      </a:r>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7191"/>
          </a:xfrm>
        </p:spPr>
        <p:txBody>
          <a:bodyPr>
            <a:noAutofit/>
          </a:bodyPr>
          <a:lstStyle/>
          <a:p>
            <a:r>
              <a:rPr lang="en-US" sz="4000" b="1" dirty="0" smtClean="0">
                <a:solidFill>
                  <a:srgbClr val="FF0000"/>
                </a:solidFill>
                <a:latin typeface="Calibri" pitchFamily="34" charset="0"/>
                <a:cs typeface="Calibri" pitchFamily="34" charset="0"/>
              </a:rPr>
              <a:t>Cross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088571"/>
            <a:ext cx="7467600" cy="5769429"/>
          </a:xfrm>
        </p:spPr>
        <p:txBody>
          <a:bodyPr/>
          <a:lstStyle/>
          <a:p>
            <a:r>
              <a:rPr lang="en-US" b="1" dirty="0" smtClean="0">
                <a:latin typeface="Calibri" pitchFamily="34" charset="0"/>
                <a:cs typeface="Calibri" pitchFamily="34" charset="0"/>
              </a:rPr>
              <a:t>Cross</a:t>
            </a:r>
            <a:r>
              <a:rPr lang="en-US" dirty="0" smtClean="0">
                <a:latin typeface="Calibri" pitchFamily="34" charset="0"/>
                <a:cs typeface="Calibri" pitchFamily="34" charset="0"/>
              </a:rPr>
              <a:t> JOIN query will be,</a:t>
            </a:r>
          </a:p>
          <a:p>
            <a:r>
              <a:rPr lang="en-US" dirty="0" smtClean="0">
                <a:latin typeface="Calibri" pitchFamily="34" charset="0"/>
                <a:cs typeface="Calibri" pitchFamily="34" charset="0"/>
              </a:rPr>
              <a:t>SELECT * from class, cross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422401" y="2438401"/>
          <a:ext cx="5689598" cy="4267200"/>
        </p:xfrm>
        <a:graphic>
          <a:graphicData uri="http://schemas.openxmlformats.org/drawingml/2006/table">
            <a:tbl>
              <a:tblPr firstRow="1" bandRow="1">
                <a:tableStyleId>{5C22544A-7EE6-4342-B048-85BDC9FD1C3A}</a:tableStyleId>
              </a:tblPr>
              <a:tblGrid>
                <a:gridCol w="1422399"/>
                <a:gridCol w="1409170"/>
                <a:gridCol w="1435630"/>
                <a:gridCol w="1422399"/>
              </a:tblGrid>
              <a:tr h="403497">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dirty="0"/>
                        <a:t>Address</a:t>
                      </a:r>
                    </a:p>
                  </a:txBody>
                  <a:tcPr marL="76200" marR="76200" marT="76200" marB="76200"/>
                </a:tc>
              </a:tr>
              <a:tr h="403497">
                <a:tc>
                  <a:txBody>
                    <a:bodyPr/>
                    <a:lstStyle/>
                    <a:p>
                      <a:pPr algn="l" fontAlgn="t"/>
                      <a:r>
                        <a:rPr lang="en-US" dirty="0"/>
                        <a:t>1</a:t>
                      </a:r>
                    </a:p>
                  </a:txBody>
                  <a:tcPr marL="76200" marR="76200" marT="76200" marB="76200"/>
                </a:tc>
                <a:tc>
                  <a:txBody>
                    <a:bodyPr/>
                    <a:lstStyle/>
                    <a:p>
                      <a:pPr algn="l" fontAlgn="t"/>
                      <a:r>
                        <a:rPr lang="en-US" dirty="0" err="1"/>
                        <a:t>abhi</a:t>
                      </a:r>
                      <a:endParaRPr lang="en-US" dirty="0"/>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0349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dirty="0"/>
                        <a:t>1</a:t>
                      </a:r>
                    </a:p>
                  </a:txBody>
                  <a:tcPr marL="76200" marR="76200" marT="76200" marB="76200"/>
                </a:tc>
                <a:tc>
                  <a:txBody>
                    <a:bodyPr/>
                    <a:lstStyle/>
                    <a:p>
                      <a:pPr algn="l" fontAlgn="t"/>
                      <a:r>
                        <a:rPr lang="en-US"/>
                        <a:t>DELHI</a:t>
                      </a:r>
                    </a:p>
                  </a:txBody>
                  <a:tcPr marL="76200" marR="76200" marT="76200" marB="76200"/>
                </a:tc>
              </a:tr>
              <a:tr h="403497">
                <a:tc>
                  <a:txBody>
                    <a:bodyPr/>
                    <a:lstStyle/>
                    <a:p>
                      <a:pPr algn="l" fontAlgn="t"/>
                      <a:r>
                        <a:rPr lang="en-US"/>
                        <a:t>4</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03497">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0349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03497">
                <a:tc>
                  <a:txBody>
                    <a:bodyPr/>
                    <a:lstStyle/>
                    <a:p>
                      <a:pPr algn="l" fontAlgn="t"/>
                      <a:r>
                        <a:rPr lang="en-US"/>
                        <a:t>4</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dirty="0"/>
                        <a:t>2</a:t>
                      </a:r>
                    </a:p>
                  </a:txBody>
                  <a:tcPr marL="76200" marR="76200" marT="76200" marB="76200"/>
                </a:tc>
                <a:tc>
                  <a:txBody>
                    <a:bodyPr/>
                    <a:lstStyle/>
                    <a:p>
                      <a:pPr algn="l" fontAlgn="t"/>
                      <a:r>
                        <a:rPr lang="en-US"/>
                        <a:t>MUMBAI</a:t>
                      </a:r>
                    </a:p>
                  </a:txBody>
                  <a:tcPr marL="76200" marR="76200" marT="76200" marB="76200"/>
                </a:tc>
              </a:tr>
              <a:tr h="403497">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0349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03497">
                <a:tc>
                  <a:txBody>
                    <a:bodyPr/>
                    <a:lstStyle/>
                    <a:p>
                      <a:pPr algn="l" fontAlgn="t"/>
                      <a:r>
                        <a:rPr lang="en-US"/>
                        <a:t>4</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INNER Join or EQUI Join</a:t>
            </a:r>
            <a:br>
              <a:rPr lang="en-US" sz="4000" b="1"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986971"/>
            <a:ext cx="7467600" cy="5486981"/>
          </a:xfrm>
        </p:spPr>
        <p:txBody>
          <a:bodyPr/>
          <a:lstStyle/>
          <a:p>
            <a:r>
              <a:rPr lang="en-US" dirty="0" smtClean="0">
                <a:latin typeface="Calibri" pitchFamily="34" charset="0"/>
                <a:cs typeface="Calibri" pitchFamily="34" charset="0"/>
              </a:rPr>
              <a:t>This is a simple JOIN in which the result is based on matched data as per the equality condition specified in the query.</a:t>
            </a:r>
          </a:p>
          <a:p>
            <a:r>
              <a:rPr lang="en-US" dirty="0" smtClean="0">
                <a:latin typeface="Calibri" pitchFamily="34" charset="0"/>
                <a:cs typeface="Calibri" pitchFamily="34" charset="0"/>
              </a:rPr>
              <a:t>Inner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INNER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WHERE table-name1.column-name = table-name2.column-name;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16057" cy="1046162"/>
          </a:xfrm>
        </p:spPr>
        <p:txBody>
          <a:bodyPr>
            <a:normAutofit/>
          </a:bodyPr>
          <a:lstStyle/>
          <a:p>
            <a:r>
              <a:rPr lang="en-US" sz="4000" b="1" dirty="0" smtClean="0">
                <a:solidFill>
                  <a:srgbClr val="FF0000"/>
                </a:solidFill>
                <a:latin typeface="Calibri" pitchFamily="34" charset="0"/>
                <a:cs typeface="Calibri" pitchFamily="34" charset="0"/>
              </a:rPr>
              <a:t>Example for INNER Join </a:t>
            </a: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dirty="0" smtClean="0"/>
              <a:t>                                             The </a:t>
            </a:r>
            <a:r>
              <a:rPr lang="en-US" b="1" dirty="0" smtClean="0"/>
              <a:t>class</a:t>
            </a:r>
            <a:r>
              <a:rPr lang="en-US" dirty="0" smtClean="0"/>
              <a:t> table,</a:t>
            </a:r>
          </a:p>
          <a:p>
            <a:endParaRPr lang="en-US" dirty="0"/>
          </a:p>
        </p:txBody>
      </p:sp>
      <p:graphicFrame>
        <p:nvGraphicFramePr>
          <p:cNvPr id="4" name="Table 3"/>
          <p:cNvGraphicFramePr>
            <a:graphicFrameLocks noGrp="1"/>
          </p:cNvGraphicFramePr>
          <p:nvPr/>
        </p:nvGraphicFramePr>
        <p:xfrm>
          <a:off x="4702628" y="2119087"/>
          <a:ext cx="3236686" cy="2133600"/>
        </p:xfrm>
        <a:graphic>
          <a:graphicData uri="http://schemas.openxmlformats.org/drawingml/2006/table">
            <a:tbl>
              <a:tblPr firstRow="1" bandRow="1">
                <a:tableStyleId>{5C22544A-7EE6-4342-B048-85BDC9FD1C3A}</a:tableStyleId>
              </a:tblPr>
              <a:tblGrid>
                <a:gridCol w="1618343"/>
                <a:gridCol w="1618343"/>
              </a:tblGrid>
              <a:tr h="406400">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406400">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406400">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406400">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406400">
                <a:tc>
                  <a:txBody>
                    <a:bodyPr/>
                    <a:lstStyle/>
                    <a:p>
                      <a:pPr algn="l" fontAlgn="t"/>
                      <a:r>
                        <a:rPr lang="en-US"/>
                        <a:t>4</a:t>
                      </a:r>
                    </a:p>
                  </a:txBody>
                  <a:tcPr marL="76200" marR="76200" marT="76200" marB="76200"/>
                </a:tc>
                <a:tc>
                  <a:txBody>
                    <a:bodyPr/>
                    <a:lstStyle/>
                    <a:p>
                      <a:pPr algn="l" fontAlgn="t"/>
                      <a:r>
                        <a:rPr lang="en-US" dirty="0" err="1"/>
                        <a:t>anu</a:t>
                      </a:r>
                      <a:endParaRPr lang="en-US" dirty="0"/>
                    </a:p>
                  </a:txBody>
                  <a:tcPr marL="76200" marR="76200" marT="76200" marB="76200"/>
                </a:tc>
              </a:tr>
            </a:tbl>
          </a:graphicData>
        </a:graphic>
      </p:graphicFrame>
      <p:graphicFrame>
        <p:nvGraphicFramePr>
          <p:cNvPr id="5" name="Table 4"/>
          <p:cNvGraphicFramePr>
            <a:graphicFrameLocks noGrp="1"/>
          </p:cNvGraphicFramePr>
          <p:nvPr/>
        </p:nvGraphicFramePr>
        <p:xfrm>
          <a:off x="769256" y="4310743"/>
          <a:ext cx="4238174" cy="2264230"/>
        </p:xfrm>
        <a:graphic>
          <a:graphicData uri="http://schemas.openxmlformats.org/drawingml/2006/table">
            <a:tbl>
              <a:tblPr firstRow="1" bandRow="1">
                <a:tableStyleId>{5C22544A-7EE6-4342-B048-85BDC9FD1C3A}</a:tableStyleId>
              </a:tblPr>
              <a:tblGrid>
                <a:gridCol w="2119087"/>
                <a:gridCol w="2119087"/>
              </a:tblGrid>
              <a:tr h="452846">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452846">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52846">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52846">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52846">
                <a:tc>
                  <a:txBody>
                    <a:bodyPr/>
                    <a:lstStyle/>
                    <a:p>
                      <a:pPr algn="l" fontAlgn="t"/>
                      <a:r>
                        <a:rPr lang="en-US" b="1"/>
                        <a:t>ID</a:t>
                      </a:r>
                    </a:p>
                  </a:txBody>
                  <a:tcPr marL="76200" marR="76200" marT="76200" marB="76200"/>
                </a:tc>
                <a:tc>
                  <a:txBody>
                    <a:bodyPr/>
                    <a:lstStyle/>
                    <a:p>
                      <a:pPr algn="l" fontAlgn="t"/>
                      <a:r>
                        <a:rPr lang="en-US" b="1" dirty="0"/>
                        <a:t>Address</a:t>
                      </a:r>
                    </a:p>
                  </a:txBody>
                  <a:tcPr marL="76200" marR="76200" marT="76200" marB="76200"/>
                </a:tc>
              </a:tr>
            </a:tbl>
          </a:graphicData>
        </a:graphic>
      </p:graphicFrame>
      <p:sp>
        <p:nvSpPr>
          <p:cNvPr id="6" name="Rectangle 5"/>
          <p:cNvSpPr/>
          <p:nvPr/>
        </p:nvSpPr>
        <p:spPr>
          <a:xfrm>
            <a:off x="449943" y="3367312"/>
            <a:ext cx="3497944" cy="461665"/>
          </a:xfrm>
          <a:prstGeom prst="rect">
            <a:avLst/>
          </a:prstGeom>
        </p:spPr>
        <p:txBody>
          <a:bodyPr wrap="square">
            <a:spAutoFit/>
          </a:bodyPr>
          <a:lstStyle/>
          <a:p>
            <a:r>
              <a:rPr lang="en-US" sz="2400" dirty="0" smtClean="0">
                <a:latin typeface="Calibri" pitchFamily="34" charset="0"/>
                <a:cs typeface="Calibri" pitchFamily="34" charset="0"/>
              </a:rPr>
              <a:t>The </a:t>
            </a:r>
            <a:r>
              <a:rPr lang="en-US" sz="2400" b="1" dirty="0" err="1" smtClean="0">
                <a:latin typeface="Calibri" pitchFamily="34" charset="0"/>
                <a:cs typeface="Calibri" pitchFamily="34" charset="0"/>
              </a:rPr>
              <a:t>class_info</a:t>
            </a:r>
            <a:r>
              <a:rPr lang="en-US" sz="2400" dirty="0" smtClean="0">
                <a:latin typeface="Calibri" pitchFamily="34" charset="0"/>
                <a:cs typeface="Calibri" pitchFamily="34" charset="0"/>
              </a:rPr>
              <a:t> table,</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Example for INNER Join </a:t>
            </a: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b="1" dirty="0" smtClean="0"/>
              <a:t>Inner</a:t>
            </a:r>
            <a:r>
              <a:rPr lang="en-US" dirty="0" smtClean="0"/>
              <a:t> JOIN query will be,</a:t>
            </a:r>
          </a:p>
          <a:p>
            <a:r>
              <a:rPr lang="en-US" dirty="0" smtClean="0"/>
              <a:t>SELECT * from </a:t>
            </a:r>
            <a:r>
              <a:rPr lang="en-US" dirty="0" smtClean="0"/>
              <a:t>class </a:t>
            </a:r>
            <a:r>
              <a:rPr lang="en-US" smtClean="0"/>
              <a:t>INNER JOIN class_info</a:t>
            </a:r>
            <a:r>
              <a:rPr lang="en-US" dirty="0" smtClean="0"/>
              <a:t> on </a:t>
            </a:r>
            <a:r>
              <a:rPr lang="en-US" dirty="0" smtClean="0"/>
              <a:t>class.id = class_info.id;</a:t>
            </a:r>
          </a:p>
          <a:p>
            <a:r>
              <a:rPr lang="en-US" dirty="0" smtClean="0"/>
              <a:t>The result table will look like,</a:t>
            </a:r>
          </a:p>
          <a:p>
            <a:endParaRPr lang="en-US" dirty="0"/>
          </a:p>
        </p:txBody>
      </p:sp>
      <p:graphicFrame>
        <p:nvGraphicFramePr>
          <p:cNvPr id="4" name="Table 3"/>
          <p:cNvGraphicFramePr>
            <a:graphicFrameLocks noGrp="1"/>
          </p:cNvGraphicFramePr>
          <p:nvPr/>
        </p:nvGraphicFramePr>
        <p:xfrm>
          <a:off x="1088572" y="3599544"/>
          <a:ext cx="6531428" cy="1854924"/>
        </p:xfrm>
        <a:graphic>
          <a:graphicData uri="http://schemas.openxmlformats.org/drawingml/2006/table">
            <a:tbl>
              <a:tblPr firstRow="1" bandRow="1">
                <a:tableStyleId>{5C22544A-7EE6-4342-B048-85BDC9FD1C3A}</a:tableStyleId>
              </a:tblPr>
              <a:tblGrid>
                <a:gridCol w="1632857"/>
                <a:gridCol w="1632857"/>
                <a:gridCol w="1632857"/>
                <a:gridCol w="1632857"/>
              </a:tblGrid>
              <a:tr h="463731">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463731">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63731">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63731">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latin typeface="Calibri" pitchFamily="34" charset="0"/>
                <a:cs typeface="Calibri" pitchFamily="34" charset="0"/>
              </a:rPr>
              <a:t>Natural JOIN</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407886"/>
            <a:ext cx="7467600" cy="5066066"/>
          </a:xfrm>
        </p:spPr>
        <p:txBody>
          <a:bodyPr/>
          <a:lstStyle/>
          <a:p>
            <a:r>
              <a:rPr lang="en-US" dirty="0" smtClean="0">
                <a:latin typeface="Calibri" pitchFamily="34" charset="0"/>
                <a:cs typeface="Calibri" pitchFamily="34" charset="0"/>
              </a:rPr>
              <a:t>Natural Join is a type of Inner join which is based on column having same name and same </a:t>
            </a:r>
            <a:r>
              <a:rPr lang="en-US" dirty="0" err="1" smtClean="0">
                <a:latin typeface="Calibri" pitchFamily="34" charset="0"/>
                <a:cs typeface="Calibri" pitchFamily="34" charset="0"/>
              </a:rPr>
              <a:t>datatype</a:t>
            </a:r>
            <a:r>
              <a:rPr lang="en-US" dirty="0" smtClean="0">
                <a:latin typeface="Calibri" pitchFamily="34" charset="0"/>
                <a:cs typeface="Calibri" pitchFamily="34" charset="0"/>
              </a:rPr>
              <a:t> present in both the tables to be joined.</a:t>
            </a:r>
          </a:p>
          <a:p>
            <a:r>
              <a:rPr lang="en-US" dirty="0" smtClean="0">
                <a:latin typeface="Calibri" pitchFamily="34" charset="0"/>
                <a:cs typeface="Calibri" pitchFamily="34" charset="0"/>
              </a:rPr>
              <a:t>Natural Join Syntax is,</a:t>
            </a:r>
          </a:p>
          <a:p>
            <a:r>
              <a:rPr lang="en-US" dirty="0" smtClean="0">
                <a:latin typeface="Calibri" pitchFamily="34" charset="0"/>
                <a:cs typeface="Calibri" pitchFamily="34" charset="0"/>
              </a:rPr>
              <a:t>SELECT *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NATURAL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31648"/>
          </a:xfrm>
        </p:spPr>
        <p:txBody>
          <a:bodyPr>
            <a:normAutofit/>
          </a:bodyPr>
          <a:lstStyle/>
          <a:p>
            <a:r>
              <a:rPr lang="en-US" sz="3600" b="1" dirty="0" smtClean="0">
                <a:solidFill>
                  <a:srgbClr val="FF0000"/>
                </a:solidFill>
                <a:latin typeface="Calibri" pitchFamily="34" charset="0"/>
                <a:cs typeface="Calibri" pitchFamily="34" charset="0"/>
              </a:rPr>
              <a:t>Natural join</a:t>
            </a:r>
            <a:endParaRPr lang="en-US" sz="36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b="1" dirty="0" err="1" smtClean="0"/>
              <a:t>class_info</a:t>
            </a:r>
            <a:r>
              <a:rPr lang="en-US" dirty="0" smtClean="0"/>
              <a:t> table,</a:t>
            </a:r>
          </a:p>
          <a:p>
            <a:endParaRPr lang="en-US" dirty="0" smtClean="0"/>
          </a:p>
          <a:p>
            <a:endParaRPr lang="en-US" dirty="0"/>
          </a:p>
        </p:txBody>
      </p:sp>
      <p:graphicFrame>
        <p:nvGraphicFramePr>
          <p:cNvPr id="4" name="Table 3"/>
          <p:cNvGraphicFramePr>
            <a:graphicFrameLocks noGrp="1"/>
          </p:cNvGraphicFramePr>
          <p:nvPr/>
        </p:nvGraphicFramePr>
        <p:xfrm>
          <a:off x="3831770" y="1640116"/>
          <a:ext cx="4339772" cy="2569025"/>
        </p:xfrm>
        <a:graphic>
          <a:graphicData uri="http://schemas.openxmlformats.org/drawingml/2006/table">
            <a:tbl>
              <a:tblPr firstRow="1" bandRow="1">
                <a:tableStyleId>{5C22544A-7EE6-4342-B048-85BDC9FD1C3A}</a:tableStyleId>
              </a:tblPr>
              <a:tblGrid>
                <a:gridCol w="2169886"/>
                <a:gridCol w="2169886"/>
              </a:tblGrid>
              <a:tr h="513805">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513805">
                <a:tc>
                  <a:txBody>
                    <a:bodyPr/>
                    <a:lstStyle/>
                    <a:p>
                      <a:pPr algn="l" fontAlgn="t"/>
                      <a:r>
                        <a:rPr lang="en-US" dirty="0"/>
                        <a:t>1</a:t>
                      </a:r>
                    </a:p>
                  </a:txBody>
                  <a:tcPr marL="76200" marR="76200" marT="76200" marB="76200"/>
                </a:tc>
                <a:tc>
                  <a:txBody>
                    <a:bodyPr/>
                    <a:lstStyle/>
                    <a:p>
                      <a:pPr algn="l" fontAlgn="t"/>
                      <a:r>
                        <a:rPr lang="en-US"/>
                        <a:t>abhi</a:t>
                      </a:r>
                    </a:p>
                  </a:txBody>
                  <a:tcPr marL="76200" marR="76200" marT="76200" marB="76200"/>
                </a:tc>
              </a:tr>
              <a:tr h="513805">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r>
              <a:tr h="513805">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513805">
                <a:tc>
                  <a:txBody>
                    <a:bodyPr/>
                    <a:lstStyle/>
                    <a:p>
                      <a:pPr algn="l" fontAlgn="t"/>
                      <a:r>
                        <a:rPr lang="en-US" dirty="0"/>
                        <a:t>4</a:t>
                      </a:r>
                    </a:p>
                  </a:txBody>
                  <a:tcPr marL="76200" marR="76200" marT="76200" marB="76200"/>
                </a:tc>
                <a:tc>
                  <a:txBody>
                    <a:bodyPr/>
                    <a:lstStyle/>
                    <a:p>
                      <a:pPr algn="l" fontAlgn="t"/>
                      <a:r>
                        <a:rPr lang="en-US" dirty="0" err="1"/>
                        <a:t>anu</a:t>
                      </a:r>
                      <a:endParaRPr lang="en-US" dirty="0"/>
                    </a:p>
                  </a:txBody>
                  <a:tcPr marL="76200" marR="76200" marT="76200" marB="76200"/>
                </a:tc>
              </a:tr>
            </a:tbl>
          </a:graphicData>
        </a:graphic>
      </p:graphicFrame>
      <p:sp>
        <p:nvSpPr>
          <p:cNvPr id="5" name="Rectangle 4"/>
          <p:cNvSpPr/>
          <p:nvPr/>
        </p:nvSpPr>
        <p:spPr>
          <a:xfrm>
            <a:off x="3077029" y="957943"/>
            <a:ext cx="3338285" cy="461665"/>
          </a:xfrm>
          <a:prstGeom prst="rect">
            <a:avLst/>
          </a:prstGeom>
        </p:spPr>
        <p:txBody>
          <a:bodyPr wrap="square">
            <a:spAutoFit/>
          </a:bodyPr>
          <a:lstStyle/>
          <a:p>
            <a:r>
              <a:rPr lang="en-US" sz="2400" dirty="0" smtClean="0">
                <a:latin typeface="Calibri" pitchFamily="34" charset="0"/>
                <a:cs typeface="Calibri" pitchFamily="34" charset="0"/>
              </a:rPr>
              <a:t>The </a:t>
            </a:r>
            <a:r>
              <a:rPr lang="en-US" sz="2400" b="1" dirty="0" smtClean="0">
                <a:latin typeface="Calibri" pitchFamily="34" charset="0"/>
                <a:cs typeface="Calibri" pitchFamily="34" charset="0"/>
              </a:rPr>
              <a:t>class</a:t>
            </a:r>
            <a:r>
              <a:rPr lang="en-US" sz="2400" dirty="0" smtClean="0">
                <a:latin typeface="Calibri" pitchFamily="34" charset="0"/>
                <a:cs typeface="Calibri" pitchFamily="34" charset="0"/>
              </a:rPr>
              <a:t> table,</a:t>
            </a:r>
            <a:endParaRPr lang="en-US" sz="2400" dirty="0">
              <a:latin typeface="Calibri" pitchFamily="34" charset="0"/>
              <a:cs typeface="Calibri" pitchFamily="34" charset="0"/>
            </a:endParaRPr>
          </a:p>
        </p:txBody>
      </p:sp>
      <p:graphicFrame>
        <p:nvGraphicFramePr>
          <p:cNvPr id="6" name="Table 5"/>
          <p:cNvGraphicFramePr>
            <a:graphicFrameLocks noGrp="1"/>
          </p:cNvGraphicFramePr>
          <p:nvPr/>
        </p:nvGraphicFramePr>
        <p:xfrm>
          <a:off x="2002970" y="4760686"/>
          <a:ext cx="3715659" cy="2097314"/>
        </p:xfrm>
        <a:graphic>
          <a:graphicData uri="http://schemas.openxmlformats.org/drawingml/2006/table">
            <a:tbl>
              <a:tblPr firstRow="1" bandRow="1">
                <a:tableStyleId>{5C22544A-7EE6-4342-B048-85BDC9FD1C3A}</a:tableStyleId>
              </a:tblPr>
              <a:tblGrid>
                <a:gridCol w="1850713"/>
                <a:gridCol w="1864946"/>
              </a:tblGrid>
              <a:tr h="431800">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31800">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31800">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31800">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r h="370114">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60676"/>
          </a:xfrm>
        </p:spPr>
        <p:txBody>
          <a:bodyPr>
            <a:normAutofit/>
          </a:bodyPr>
          <a:lstStyle/>
          <a:p>
            <a:r>
              <a:rPr lang="en-US" sz="4000" b="1" dirty="0" smtClean="0">
                <a:solidFill>
                  <a:srgbClr val="FF0000"/>
                </a:solidFill>
                <a:latin typeface="Calibri" pitchFamily="34" charset="0"/>
                <a:cs typeface="Calibri" pitchFamily="34" charset="0"/>
              </a:rPr>
              <a:t>Example of natural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Natural join query will be,</a:t>
            </a:r>
          </a:p>
          <a:p>
            <a:r>
              <a:rPr lang="en-US" dirty="0" smtClean="0">
                <a:latin typeface="Calibri" pitchFamily="34" charset="0"/>
                <a:cs typeface="Calibri" pitchFamily="34" charset="0"/>
              </a:rPr>
              <a:t>SELECT * from class NATURAL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335314" y="3396342"/>
          <a:ext cx="4397829" cy="1706880"/>
        </p:xfrm>
        <a:graphic>
          <a:graphicData uri="http://schemas.openxmlformats.org/drawingml/2006/table">
            <a:tbl>
              <a:tblPr firstRow="1" bandRow="1">
                <a:tableStyleId>{5C22544A-7EE6-4342-B048-85BDC9FD1C3A}</a:tableStyleId>
              </a:tblPr>
              <a:tblGrid>
                <a:gridCol w="1465943"/>
                <a:gridCol w="1465943"/>
                <a:gridCol w="1465943"/>
              </a:tblGrid>
              <a:tr h="377372">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Address</a:t>
                      </a:r>
                    </a:p>
                  </a:txBody>
                  <a:tcPr marL="76200" marR="76200" marT="76200" marB="76200"/>
                </a:tc>
              </a:tr>
              <a:tr h="377372">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DELHI</a:t>
                      </a:r>
                    </a:p>
                  </a:txBody>
                  <a:tcPr marL="76200" marR="76200" marT="76200" marB="76200"/>
                </a:tc>
              </a:tr>
              <a:tr h="377372">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MUMBAI</a:t>
                      </a:r>
                    </a:p>
                  </a:txBody>
                  <a:tcPr marL="76200" marR="76200" marT="76200" marB="76200"/>
                </a:tc>
              </a:tr>
              <a:tr h="377372">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dirty="0"/>
                        <a:t>CHENNAI</a:t>
                      </a:r>
                    </a:p>
                  </a:txBody>
                  <a:tcPr marL="76200" marR="76200" marT="76200" marB="76200"/>
                </a:tc>
              </a:tr>
            </a:tbl>
          </a:graphicData>
        </a:graphic>
      </p:graphicFrame>
      <p:sp>
        <p:nvSpPr>
          <p:cNvPr id="5" name="Rectangle 4"/>
          <p:cNvSpPr/>
          <p:nvPr/>
        </p:nvSpPr>
        <p:spPr>
          <a:xfrm>
            <a:off x="740229" y="5399314"/>
            <a:ext cx="7141028" cy="1323439"/>
          </a:xfrm>
          <a:prstGeom prst="rect">
            <a:avLst/>
          </a:prstGeom>
        </p:spPr>
        <p:txBody>
          <a:bodyPr wrap="square">
            <a:spAutoFit/>
          </a:bodyPr>
          <a:lstStyle/>
          <a:p>
            <a:r>
              <a:rPr lang="en-US" b="1" dirty="0" smtClean="0"/>
              <a:t>Note</a:t>
            </a:r>
            <a:r>
              <a:rPr lang="en-US" sz="2000" b="1" dirty="0" smtClean="0">
                <a:latin typeface="Calibri" pitchFamily="34" charset="0"/>
                <a:cs typeface="Calibri" pitchFamily="34" charset="0"/>
              </a:rPr>
              <a:t>:</a:t>
            </a:r>
            <a:r>
              <a:rPr lang="en-US" sz="2000" dirty="0" smtClean="0">
                <a:latin typeface="Calibri" pitchFamily="34" charset="0"/>
                <a:cs typeface="Calibri" pitchFamily="34" charset="0"/>
              </a:rPr>
              <a:t> In the above example, both the tables being joined have ID column(same name and same data type), hence the records for which value of ID matches in both the tables will be the result of Natural Join of these two tables.</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3"/>
          <p:cNvSpPr>
            <a:spLocks noGrp="1"/>
          </p:cNvSpPr>
          <p:nvPr>
            <p:ph type="sldNum" sz="quarter" idx="4294967295"/>
          </p:nvPr>
        </p:nvSpPr>
        <p:spPr>
          <a:xfrm>
            <a:off x="6553200" y="6245225"/>
            <a:ext cx="2133600" cy="476250"/>
          </a:xfrm>
          <a:prstGeom prst="rect">
            <a:avLst/>
          </a:prstGeom>
          <a:noFill/>
        </p:spPr>
        <p:txBody>
          <a:bodyPr/>
          <a:lstStyle/>
          <a:p>
            <a:fld id="{26E19B25-F6A3-46E8-913E-C07778B601BA}" type="slidenum">
              <a:rPr lang="en-US"/>
              <a:pPr/>
              <a:t>5</a:t>
            </a:fld>
            <a:endParaRPr lang="en-US"/>
          </a:p>
        </p:txBody>
      </p:sp>
      <p:sp>
        <p:nvSpPr>
          <p:cNvPr id="9219" name="Rectangle 2"/>
          <p:cNvSpPr>
            <a:spLocks noGrp="1" noChangeArrowheads="1"/>
          </p:cNvSpPr>
          <p:nvPr>
            <p:ph type="title"/>
          </p:nvPr>
        </p:nvSpPr>
        <p:spPr>
          <a:xfrm>
            <a:off x="609600" y="0"/>
            <a:ext cx="7772400" cy="914400"/>
          </a:xfrm>
        </p:spPr>
        <p:txBody>
          <a:bodyPr>
            <a:normAutofit/>
          </a:bodyPr>
          <a:lstStyle/>
          <a:p>
            <a:pPr eaLnBrk="1" hangingPunct="1"/>
            <a:r>
              <a:rPr lang="en-US" sz="4000" b="1" dirty="0" smtClean="0">
                <a:solidFill>
                  <a:srgbClr val="FF0000"/>
                </a:solidFill>
                <a:latin typeface="Calibri" pitchFamily="34" charset="0"/>
                <a:cs typeface="Calibri" pitchFamily="34" charset="0"/>
              </a:rPr>
              <a:t>SQL Environment</a:t>
            </a:r>
          </a:p>
        </p:txBody>
      </p:sp>
      <p:sp>
        <p:nvSpPr>
          <p:cNvPr id="9220" name="Rectangle 3"/>
          <p:cNvSpPr>
            <a:spLocks noGrp="1" noChangeArrowheads="1"/>
          </p:cNvSpPr>
          <p:nvPr>
            <p:ph type="body" idx="1"/>
          </p:nvPr>
        </p:nvSpPr>
        <p:spPr>
          <a:xfrm>
            <a:off x="533400" y="762000"/>
            <a:ext cx="8001000" cy="5711372"/>
          </a:xfrm>
        </p:spPr>
        <p:txBody>
          <a:bodyPr>
            <a:normAutofit/>
          </a:bodyPr>
          <a:lstStyle/>
          <a:p>
            <a:pPr eaLnBrk="1" hangingPunct="1">
              <a:lnSpc>
                <a:spcPct val="90000"/>
              </a:lnSpc>
            </a:pPr>
            <a:r>
              <a:rPr lang="en-US" dirty="0" smtClean="0">
                <a:latin typeface="Calibri" pitchFamily="34" charset="0"/>
                <a:cs typeface="Calibri" pitchFamily="34" charset="0"/>
              </a:rPr>
              <a:t>Catalog </a:t>
            </a:r>
          </a:p>
          <a:p>
            <a:pPr lvl="1" eaLnBrk="1" hangingPunct="1">
              <a:lnSpc>
                <a:spcPct val="90000"/>
              </a:lnSpc>
            </a:pPr>
            <a:r>
              <a:rPr lang="en-US" sz="2400" dirty="0" smtClean="0">
                <a:latin typeface="Calibri" pitchFamily="34" charset="0"/>
                <a:cs typeface="Calibri" pitchFamily="34" charset="0"/>
              </a:rPr>
              <a:t>A set of schemas that constitute the description of a database</a:t>
            </a:r>
          </a:p>
          <a:p>
            <a:pPr eaLnBrk="1" hangingPunct="1">
              <a:lnSpc>
                <a:spcPct val="90000"/>
              </a:lnSpc>
            </a:pPr>
            <a:r>
              <a:rPr lang="en-US" dirty="0" smtClean="0">
                <a:latin typeface="Calibri" pitchFamily="34" charset="0"/>
                <a:cs typeface="Calibri" pitchFamily="34" charset="0"/>
              </a:rPr>
              <a:t>Schema</a:t>
            </a:r>
          </a:p>
          <a:p>
            <a:pPr lvl="1" eaLnBrk="1" hangingPunct="1">
              <a:lnSpc>
                <a:spcPct val="90000"/>
              </a:lnSpc>
            </a:pPr>
            <a:r>
              <a:rPr lang="en-US" sz="2400" dirty="0" smtClean="0">
                <a:latin typeface="Calibri" pitchFamily="34" charset="0"/>
                <a:cs typeface="Calibri" pitchFamily="34" charset="0"/>
              </a:rPr>
              <a:t>The structure that contains descriptions of objects created by a user (base tables, views, constraints)</a:t>
            </a:r>
          </a:p>
          <a:p>
            <a:pPr eaLnBrk="1" hangingPunct="1">
              <a:lnSpc>
                <a:spcPct val="90000"/>
              </a:lnSpc>
            </a:pPr>
            <a:r>
              <a:rPr lang="en-US" dirty="0" smtClean="0">
                <a:latin typeface="Calibri" pitchFamily="34" charset="0"/>
                <a:cs typeface="Calibri" pitchFamily="34" charset="0"/>
              </a:rPr>
              <a:t>Data Definition Language (DDL)</a:t>
            </a:r>
          </a:p>
          <a:p>
            <a:pPr lvl="1" eaLnBrk="1" hangingPunct="1">
              <a:lnSpc>
                <a:spcPct val="90000"/>
              </a:lnSpc>
            </a:pPr>
            <a:r>
              <a:rPr lang="en-US" sz="2400" dirty="0" smtClean="0">
                <a:latin typeface="Calibri" pitchFamily="34" charset="0"/>
                <a:cs typeface="Calibri" pitchFamily="34" charset="0"/>
              </a:rPr>
              <a:t>Commands that define a database, including creating, altering, and dropping tables and establishing constraints</a:t>
            </a:r>
          </a:p>
          <a:p>
            <a:pPr eaLnBrk="1" hangingPunct="1">
              <a:lnSpc>
                <a:spcPct val="90000"/>
              </a:lnSpc>
            </a:pPr>
            <a:r>
              <a:rPr lang="en-US" dirty="0" smtClean="0">
                <a:latin typeface="Calibri" pitchFamily="34" charset="0"/>
                <a:cs typeface="Calibri" pitchFamily="34" charset="0"/>
              </a:rPr>
              <a:t>Data Manipulation Language (DML)</a:t>
            </a:r>
          </a:p>
          <a:p>
            <a:pPr lvl="1" eaLnBrk="1" hangingPunct="1">
              <a:lnSpc>
                <a:spcPct val="90000"/>
              </a:lnSpc>
            </a:pPr>
            <a:r>
              <a:rPr lang="en-US" sz="2400" dirty="0" smtClean="0">
                <a:latin typeface="Calibri" pitchFamily="34" charset="0"/>
                <a:cs typeface="Calibri" pitchFamily="34" charset="0"/>
              </a:rPr>
              <a:t>Commands that maintain and query a database</a:t>
            </a:r>
          </a:p>
          <a:p>
            <a:pPr eaLnBrk="1" hangingPunct="1">
              <a:lnSpc>
                <a:spcPct val="90000"/>
              </a:lnSpc>
            </a:pPr>
            <a:r>
              <a:rPr lang="en-US" dirty="0" smtClean="0">
                <a:latin typeface="Calibri" pitchFamily="34" charset="0"/>
                <a:cs typeface="Calibri" pitchFamily="34" charset="0"/>
              </a:rPr>
              <a:t>Data Control Language (DCL)</a:t>
            </a:r>
          </a:p>
          <a:p>
            <a:pPr lvl="1" eaLnBrk="1" hangingPunct="1">
              <a:lnSpc>
                <a:spcPct val="90000"/>
              </a:lnSpc>
            </a:pPr>
            <a:r>
              <a:rPr lang="en-US" sz="2400" dirty="0" smtClean="0">
                <a:latin typeface="Calibri" pitchFamily="34" charset="0"/>
                <a:cs typeface="Calibri" pitchFamily="34" charset="0"/>
              </a:rPr>
              <a:t>Commands that control a database, including administering privileges and committing data</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88105"/>
          </a:xfrm>
        </p:spPr>
        <p:txBody>
          <a:bodyPr>
            <a:normAutofit/>
          </a:bodyPr>
          <a:lstStyle/>
          <a:p>
            <a:r>
              <a:rPr lang="en-US" sz="4000" b="1" dirty="0" smtClean="0">
                <a:solidFill>
                  <a:srgbClr val="FF0000"/>
                </a:solidFill>
                <a:latin typeface="Calibri" pitchFamily="34" charset="0"/>
                <a:cs typeface="Calibri" pitchFamily="34" charset="0"/>
              </a:rPr>
              <a:t>Outer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262743"/>
            <a:ext cx="7467600" cy="5211209"/>
          </a:xfrm>
        </p:spPr>
        <p:txBody>
          <a:bodyPr/>
          <a:lstStyle/>
          <a:p>
            <a:r>
              <a:rPr lang="en-US" dirty="0" smtClean="0">
                <a:latin typeface="Calibri" pitchFamily="34" charset="0"/>
                <a:cs typeface="Calibri" pitchFamily="34" charset="0"/>
              </a:rPr>
              <a:t>Outer Join is based on both matched and unmatched data. Outer Joins subdivide further into,</a:t>
            </a:r>
          </a:p>
          <a:p>
            <a:r>
              <a:rPr lang="en-US" dirty="0" smtClean="0">
                <a:latin typeface="Calibri" pitchFamily="34" charset="0"/>
                <a:cs typeface="Calibri" pitchFamily="34" charset="0"/>
              </a:rPr>
              <a:t>Left Outer Join</a:t>
            </a:r>
          </a:p>
          <a:p>
            <a:r>
              <a:rPr lang="en-US" dirty="0" smtClean="0">
                <a:latin typeface="Calibri" pitchFamily="34" charset="0"/>
                <a:cs typeface="Calibri" pitchFamily="34" charset="0"/>
              </a:rPr>
              <a:t>Right Outer Join</a:t>
            </a:r>
          </a:p>
          <a:p>
            <a:r>
              <a:rPr lang="en-US" dirty="0" smtClean="0">
                <a:latin typeface="Calibri" pitchFamily="34" charset="0"/>
                <a:cs typeface="Calibri" pitchFamily="34" charset="0"/>
              </a:rPr>
              <a:t>Full Outer Join</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02619"/>
          </a:xfrm>
        </p:spPr>
        <p:txBody>
          <a:bodyPr>
            <a:normAutofit/>
          </a:bodyPr>
          <a:lstStyle/>
          <a:p>
            <a:r>
              <a:rPr lang="en-US" sz="4000" b="1" dirty="0" smtClean="0">
                <a:solidFill>
                  <a:srgbClr val="FF0000"/>
                </a:solidFill>
                <a:latin typeface="Calibri" pitchFamily="34" charset="0"/>
                <a:cs typeface="Calibri" pitchFamily="34" charset="0"/>
              </a:rPr>
              <a:t>Left outer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451429"/>
            <a:ext cx="7467600" cy="5022523"/>
          </a:xfrm>
        </p:spPr>
        <p:txBody>
          <a:bodyPr>
            <a:normAutofit/>
          </a:bodyPr>
          <a:lstStyle/>
          <a:p>
            <a:r>
              <a:rPr lang="en-US" dirty="0" smtClean="0">
                <a:latin typeface="Calibri" pitchFamily="34" charset="0"/>
                <a:cs typeface="Calibri" pitchFamily="34" charset="0"/>
              </a:rPr>
              <a:t>The left outer join returns a result table with the </a:t>
            </a:r>
            <a:r>
              <a:rPr lang="en-US" b="1" dirty="0" smtClean="0">
                <a:latin typeface="Calibri" pitchFamily="34" charset="0"/>
                <a:cs typeface="Calibri" pitchFamily="34" charset="0"/>
              </a:rPr>
              <a:t>matched data</a:t>
            </a:r>
            <a:r>
              <a:rPr lang="en-US" dirty="0" smtClean="0">
                <a:latin typeface="Calibri" pitchFamily="34" charset="0"/>
                <a:cs typeface="Calibri" pitchFamily="34" charset="0"/>
              </a:rPr>
              <a:t> of two tables then remaining rows of the </a:t>
            </a:r>
            <a:r>
              <a:rPr lang="en-US" b="1" dirty="0" smtClean="0">
                <a:latin typeface="Calibri" pitchFamily="34" charset="0"/>
                <a:cs typeface="Calibri" pitchFamily="34" charset="0"/>
              </a:rPr>
              <a:t>left </a:t>
            </a:r>
            <a:r>
              <a:rPr lang="en-US" dirty="0" smtClean="0">
                <a:latin typeface="Calibri" pitchFamily="34" charset="0"/>
                <a:cs typeface="Calibri" pitchFamily="34" charset="0"/>
              </a:rPr>
              <a:t>table and null for the </a:t>
            </a:r>
            <a:r>
              <a:rPr lang="en-US" b="1" dirty="0" smtClean="0">
                <a:latin typeface="Calibri" pitchFamily="34" charset="0"/>
                <a:cs typeface="Calibri" pitchFamily="34" charset="0"/>
              </a:rPr>
              <a:t>right</a:t>
            </a:r>
            <a:r>
              <a:rPr lang="en-US" dirty="0" smtClean="0">
                <a:latin typeface="Calibri" pitchFamily="34" charset="0"/>
                <a:cs typeface="Calibri" pitchFamily="34" charset="0"/>
              </a:rPr>
              <a:t> table's column.</a:t>
            </a:r>
          </a:p>
          <a:p>
            <a:r>
              <a:rPr lang="en-US" dirty="0" smtClean="0">
                <a:latin typeface="Calibri" pitchFamily="34" charset="0"/>
                <a:cs typeface="Calibri" pitchFamily="34" charset="0"/>
              </a:rPr>
              <a:t>Left Outer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LEFT OUTER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  (or)</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a:t>
            </a:r>
            <a:r>
              <a:rPr lang="en-US" b="1" dirty="0" smtClean="0">
                <a:latin typeface="Calibri" pitchFamily="34" charset="0"/>
                <a:cs typeface="Calibri" pitchFamily="34" charset="0"/>
              </a:rPr>
              <a:t>+</a:t>
            </a:r>
            <a:r>
              <a:rPr lang="en-US" dirty="0" smtClean="0">
                <a:latin typeface="Calibri" pitchFamily="34" charset="0"/>
                <a:cs typeface="Calibri" pitchFamily="34" charset="0"/>
              </a:rPr>
              <a:t>);</a:t>
            </a:r>
          </a:p>
          <a:p>
            <a:pPr>
              <a:buNone/>
            </a:pPr>
            <a:r>
              <a:rPr lang="en-US" dirty="0" smtClean="0"/>
              <a:t>            </a:t>
            </a:r>
            <a:endParaRPr lang="en-US" dirty="0"/>
          </a:p>
        </p:txBody>
      </p:sp>
      <p:pic>
        <p:nvPicPr>
          <p:cNvPr id="187394" name="Picture 2" descr="SQL LEFT JOIN"/>
          <p:cNvPicPr>
            <a:picLocks noChangeAspect="1" noChangeArrowheads="1"/>
          </p:cNvPicPr>
          <p:nvPr/>
        </p:nvPicPr>
        <p:blipFill>
          <a:blip r:embed="rId2"/>
          <a:srcRect/>
          <a:stretch>
            <a:fillRect/>
          </a:stretch>
        </p:blipFill>
        <p:spPr bwMode="auto">
          <a:xfrm>
            <a:off x="2942318" y="5085669"/>
            <a:ext cx="2442482" cy="1381126"/>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Example of Left Outer Join</a:t>
            </a:r>
            <a:br>
              <a:rPr lang="en-US" sz="4000" b="1"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856344"/>
            <a:ext cx="7467600" cy="5805714"/>
          </a:xfrm>
        </p:spPr>
        <p:txBody>
          <a:bodyPr/>
          <a:lstStyle/>
          <a:p>
            <a:pPr>
              <a:buNone/>
            </a:pPr>
            <a:r>
              <a:rPr lang="en-US" dirty="0" smtClean="0"/>
              <a:t>                                              The </a:t>
            </a:r>
            <a:r>
              <a:rPr lang="en-US" b="1" dirty="0" smtClean="0"/>
              <a:t>class</a:t>
            </a:r>
            <a:r>
              <a:rPr lang="en-US" dirty="0" smtClean="0"/>
              <a:t> table,</a:t>
            </a:r>
          </a:p>
          <a:p>
            <a:endParaRPr lang="en-US" dirty="0"/>
          </a:p>
        </p:txBody>
      </p:sp>
      <p:graphicFrame>
        <p:nvGraphicFramePr>
          <p:cNvPr id="4" name="Table 3"/>
          <p:cNvGraphicFramePr>
            <a:graphicFrameLocks noGrp="1"/>
          </p:cNvGraphicFramePr>
          <p:nvPr/>
        </p:nvGraphicFramePr>
        <p:xfrm>
          <a:off x="4833256" y="1509485"/>
          <a:ext cx="2525488" cy="2560320"/>
        </p:xfrm>
        <a:graphic>
          <a:graphicData uri="http://schemas.openxmlformats.org/drawingml/2006/table">
            <a:tbl>
              <a:tblPr firstRow="1" bandRow="1">
                <a:tableStyleId>{5C22544A-7EE6-4342-B048-85BDC9FD1C3A}</a:tableStyleId>
              </a:tblPr>
              <a:tblGrid>
                <a:gridCol w="1262744"/>
                <a:gridCol w="1262744"/>
              </a:tblGrid>
              <a:tr h="348343">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348343">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348343">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348343">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348343">
                <a:tc>
                  <a:txBody>
                    <a:bodyPr/>
                    <a:lstStyle/>
                    <a:p>
                      <a:pPr algn="l" fontAlgn="t"/>
                      <a:r>
                        <a:rPr lang="en-US" dirty="0"/>
                        <a:t>4</a:t>
                      </a:r>
                    </a:p>
                  </a:txBody>
                  <a:tcPr marL="76200" marR="76200" marT="76200" marB="76200"/>
                </a:tc>
                <a:tc>
                  <a:txBody>
                    <a:bodyPr/>
                    <a:lstStyle/>
                    <a:p>
                      <a:pPr algn="l" fontAlgn="t"/>
                      <a:r>
                        <a:rPr lang="en-US"/>
                        <a:t>anu</a:t>
                      </a:r>
                    </a:p>
                  </a:txBody>
                  <a:tcPr marL="76200" marR="76200" marT="76200" marB="76200"/>
                </a:tc>
              </a:tr>
              <a:tr h="348343">
                <a:tc>
                  <a:txBody>
                    <a:bodyPr/>
                    <a:lstStyle/>
                    <a:p>
                      <a:pPr algn="l" fontAlgn="t"/>
                      <a:r>
                        <a:rPr lang="en-US"/>
                        <a:t>5</a:t>
                      </a:r>
                    </a:p>
                  </a:txBody>
                  <a:tcPr marL="76200" marR="76200" marT="76200" marB="76200"/>
                </a:tc>
                <a:tc>
                  <a:txBody>
                    <a:bodyPr/>
                    <a:lstStyle/>
                    <a:p>
                      <a:pPr algn="l" fontAlgn="t"/>
                      <a:r>
                        <a:rPr lang="en-US" dirty="0" err="1"/>
                        <a:t>ashish</a:t>
                      </a:r>
                      <a:endParaRPr lang="en-US" dirty="0"/>
                    </a:p>
                  </a:txBody>
                  <a:tcPr marL="76200" marR="76200" marT="76200" marB="76200"/>
                </a:tc>
              </a:tr>
            </a:tbl>
          </a:graphicData>
        </a:graphic>
      </p:graphicFrame>
      <p:sp>
        <p:nvSpPr>
          <p:cNvPr id="5" name="Rectangle 4"/>
          <p:cNvSpPr/>
          <p:nvPr/>
        </p:nvSpPr>
        <p:spPr>
          <a:xfrm>
            <a:off x="812801" y="3512457"/>
            <a:ext cx="3106056" cy="461665"/>
          </a:xfrm>
          <a:prstGeom prst="rect">
            <a:avLst/>
          </a:prstGeom>
        </p:spPr>
        <p:txBody>
          <a:bodyPr wrap="square">
            <a:spAutoFit/>
          </a:bodyPr>
          <a:lstStyle/>
          <a:p>
            <a:r>
              <a:rPr lang="en-US" sz="2400" dirty="0" smtClean="0">
                <a:latin typeface="Calibri" pitchFamily="34" charset="0"/>
                <a:cs typeface="Calibri" pitchFamily="34" charset="0"/>
              </a:rPr>
              <a:t>The </a:t>
            </a:r>
            <a:r>
              <a:rPr lang="en-US" sz="2400" b="1" dirty="0" err="1" smtClean="0">
                <a:latin typeface="Calibri" pitchFamily="34" charset="0"/>
                <a:cs typeface="Calibri" pitchFamily="34" charset="0"/>
              </a:rPr>
              <a:t>class_info</a:t>
            </a:r>
            <a:r>
              <a:rPr lang="en-US" sz="2400" dirty="0" smtClean="0">
                <a:latin typeface="Calibri" pitchFamily="34" charset="0"/>
                <a:cs typeface="Calibri" pitchFamily="34" charset="0"/>
              </a:rPr>
              <a:t> table</a:t>
            </a:r>
            <a:r>
              <a:rPr lang="en-US" dirty="0" smtClean="0"/>
              <a:t>,</a:t>
            </a:r>
            <a:endParaRPr lang="en-US" dirty="0"/>
          </a:p>
        </p:txBody>
      </p:sp>
      <p:graphicFrame>
        <p:nvGraphicFramePr>
          <p:cNvPr id="6" name="Table 5"/>
          <p:cNvGraphicFramePr>
            <a:graphicFrameLocks noGrp="1"/>
          </p:cNvGraphicFramePr>
          <p:nvPr/>
        </p:nvGraphicFramePr>
        <p:xfrm>
          <a:off x="812800" y="4093031"/>
          <a:ext cx="3585029" cy="2560320"/>
        </p:xfrm>
        <a:graphic>
          <a:graphicData uri="http://schemas.openxmlformats.org/drawingml/2006/table">
            <a:tbl>
              <a:tblPr firstRow="1" bandRow="1">
                <a:tableStyleId>{5C22544A-7EE6-4342-B048-85BDC9FD1C3A}</a:tableStyleId>
              </a:tblPr>
              <a:tblGrid>
                <a:gridCol w="1950051"/>
                <a:gridCol w="1634978"/>
              </a:tblGrid>
              <a:tr h="423333">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23333">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23333">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23333">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23333">
                <a:tc>
                  <a:txBody>
                    <a:bodyPr/>
                    <a:lstStyle/>
                    <a:p>
                      <a:pPr algn="l" fontAlgn="t"/>
                      <a:r>
                        <a:rPr lang="en-US"/>
                        <a:t>7</a:t>
                      </a:r>
                    </a:p>
                  </a:txBody>
                  <a:tcPr marL="76200" marR="76200" marT="76200" marB="76200"/>
                </a:tc>
                <a:tc>
                  <a:txBody>
                    <a:bodyPr/>
                    <a:lstStyle/>
                    <a:p>
                      <a:pPr algn="l" fontAlgn="t"/>
                      <a:r>
                        <a:rPr lang="en-US" dirty="0"/>
                        <a:t>NOIDA</a:t>
                      </a:r>
                    </a:p>
                  </a:txBody>
                  <a:tcPr marL="76200" marR="76200" marT="76200" marB="76200"/>
                </a:tc>
              </a:tr>
              <a:tr h="423333">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latin typeface="Calibri" pitchFamily="34" charset="0"/>
                <a:cs typeface="Calibri" pitchFamily="34" charset="0"/>
              </a:rPr>
              <a:t>Example of Left Outer Join</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Left Outer Join</a:t>
            </a:r>
            <a:r>
              <a:rPr lang="en-US" dirty="0" smtClean="0">
                <a:latin typeface="Calibri" pitchFamily="34" charset="0"/>
                <a:cs typeface="Calibri" pitchFamily="34" charset="0"/>
              </a:rPr>
              <a:t> query will be,</a:t>
            </a:r>
          </a:p>
          <a:p>
            <a:r>
              <a:rPr lang="en-US" dirty="0" smtClean="0">
                <a:latin typeface="Calibri" pitchFamily="34" charset="0"/>
                <a:cs typeface="Calibri" pitchFamily="34" charset="0"/>
              </a:rPr>
              <a:t>SELECT * FROM class LEFT OUTER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 ON (class.id=class_info.id);</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640112" y="3657600"/>
          <a:ext cx="5979888" cy="2560320"/>
        </p:xfrm>
        <a:graphic>
          <a:graphicData uri="http://schemas.openxmlformats.org/drawingml/2006/table">
            <a:tbl>
              <a:tblPr firstRow="1" bandRow="1">
                <a:tableStyleId>{5C22544A-7EE6-4342-B048-85BDC9FD1C3A}</a:tableStyleId>
              </a:tblPr>
              <a:tblGrid>
                <a:gridCol w="1494972"/>
                <a:gridCol w="1494972"/>
                <a:gridCol w="1494972"/>
                <a:gridCol w="1494972"/>
              </a:tblGrid>
              <a:tr h="377855">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377855">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377855">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377855">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377855">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r>
              <a:tr h="377855">
                <a:tc>
                  <a:txBody>
                    <a:bodyPr/>
                    <a:lstStyle/>
                    <a:p>
                      <a:pPr algn="l" fontAlgn="t"/>
                      <a:r>
                        <a:rPr lang="en-US"/>
                        <a:t>5</a:t>
                      </a:r>
                    </a:p>
                  </a:txBody>
                  <a:tcPr marL="76200" marR="76200" marT="76200" marB="76200"/>
                </a:tc>
                <a:tc>
                  <a:txBody>
                    <a:bodyPr/>
                    <a:lstStyle/>
                    <a:p>
                      <a:pPr algn="l" fontAlgn="t"/>
                      <a:r>
                        <a:rPr lang="en-US"/>
                        <a:t>ashish</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dirty="0"/>
                        <a:t>null</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Right Outer Join</a:t>
            </a:r>
            <a:br>
              <a:rPr lang="en-US" sz="4000" b="1"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204686"/>
            <a:ext cx="7467600" cy="5269266"/>
          </a:xfrm>
        </p:spPr>
        <p:txBody>
          <a:bodyPr/>
          <a:lstStyle/>
          <a:p>
            <a:r>
              <a:rPr lang="en-US" dirty="0" smtClean="0">
                <a:latin typeface="Calibri" pitchFamily="34" charset="0"/>
                <a:cs typeface="Calibri" pitchFamily="34" charset="0"/>
              </a:rPr>
              <a:t>The right outer join returns a result table with the </a:t>
            </a:r>
            <a:r>
              <a:rPr lang="en-US" b="1" dirty="0" smtClean="0">
                <a:latin typeface="Calibri" pitchFamily="34" charset="0"/>
                <a:cs typeface="Calibri" pitchFamily="34" charset="0"/>
              </a:rPr>
              <a:t>matched data</a:t>
            </a:r>
            <a:r>
              <a:rPr lang="en-US" dirty="0" smtClean="0">
                <a:latin typeface="Calibri" pitchFamily="34" charset="0"/>
                <a:cs typeface="Calibri" pitchFamily="34" charset="0"/>
              </a:rPr>
              <a:t> of two tables then remaining rows of the </a:t>
            </a:r>
            <a:r>
              <a:rPr lang="en-US" b="1" dirty="0" smtClean="0">
                <a:latin typeface="Calibri" pitchFamily="34" charset="0"/>
                <a:cs typeface="Calibri" pitchFamily="34" charset="0"/>
              </a:rPr>
              <a:t>right table</a:t>
            </a:r>
            <a:r>
              <a:rPr lang="en-US" dirty="0" smtClean="0">
                <a:latin typeface="Calibri" pitchFamily="34" charset="0"/>
                <a:cs typeface="Calibri" pitchFamily="34" charset="0"/>
              </a:rPr>
              <a:t> and null for the </a:t>
            </a:r>
            <a:r>
              <a:rPr lang="en-US" b="1" dirty="0" smtClean="0">
                <a:latin typeface="Calibri" pitchFamily="34" charset="0"/>
                <a:cs typeface="Calibri" pitchFamily="34" charset="0"/>
              </a:rPr>
              <a:t>left</a:t>
            </a:r>
            <a:r>
              <a:rPr lang="en-US" dirty="0" smtClean="0">
                <a:latin typeface="Calibri" pitchFamily="34" charset="0"/>
                <a:cs typeface="Calibri" pitchFamily="34" charset="0"/>
              </a:rPr>
              <a:t> table's columns.</a:t>
            </a:r>
          </a:p>
          <a:p>
            <a:r>
              <a:rPr lang="en-US" dirty="0" smtClean="0">
                <a:latin typeface="Calibri" pitchFamily="34" charset="0"/>
                <a:cs typeface="Calibri" pitchFamily="34" charset="0"/>
              </a:rPr>
              <a:t>Right Outer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RIGHT OUTER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    (or)</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a:t>
            </a:r>
            <a:r>
              <a:rPr lang="en-US" b="1" dirty="0" smtClean="0">
                <a:latin typeface="Calibri" pitchFamily="34" charset="0"/>
                <a:cs typeface="Calibri" pitchFamily="34" charset="0"/>
              </a:rPr>
              <a:t>+</a:t>
            </a:r>
            <a:r>
              <a:rPr lang="en-US" dirty="0" smtClean="0">
                <a:latin typeface="Calibri" pitchFamily="34" charset="0"/>
                <a:cs typeface="Calibri" pitchFamily="34" charset="0"/>
              </a:rPr>
              <a:t>) = table-name2.column-name;</a:t>
            </a:r>
            <a:endParaRPr lang="en-US" dirty="0">
              <a:latin typeface="Calibri" pitchFamily="34" charset="0"/>
              <a:cs typeface="Calibri" pitchFamily="34" charset="0"/>
            </a:endParaRPr>
          </a:p>
        </p:txBody>
      </p:sp>
      <p:pic>
        <p:nvPicPr>
          <p:cNvPr id="184322" name="Picture 2" descr="SQL RIGHT JOIN"/>
          <p:cNvPicPr>
            <a:picLocks noChangeAspect="1" noChangeArrowheads="1"/>
          </p:cNvPicPr>
          <p:nvPr/>
        </p:nvPicPr>
        <p:blipFill>
          <a:blip r:embed="rId2"/>
          <a:srcRect/>
          <a:stretch>
            <a:fillRect/>
          </a:stretch>
        </p:blipFill>
        <p:spPr bwMode="auto">
          <a:xfrm>
            <a:off x="3396343" y="5283199"/>
            <a:ext cx="2002971" cy="1183595"/>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86505"/>
          </a:xfrm>
        </p:spPr>
        <p:txBody>
          <a:bodyPr>
            <a:normAutofit fontScale="90000"/>
          </a:bodyPr>
          <a:lstStyle/>
          <a:p>
            <a:r>
              <a:rPr lang="en-US" sz="4000" b="1" dirty="0" smtClean="0">
                <a:solidFill>
                  <a:srgbClr val="FF0000"/>
                </a:solidFill>
                <a:latin typeface="Calibri" pitchFamily="34" charset="0"/>
                <a:cs typeface="Calibri" pitchFamily="34" charset="0"/>
              </a:rPr>
              <a:t>Example of Right Outer Join</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016000"/>
            <a:ext cx="7467600" cy="5457952"/>
          </a:xfrm>
        </p:spPr>
        <p:txBody>
          <a:bodyPr/>
          <a:lstStyle/>
          <a:p>
            <a:pPr>
              <a:buNone/>
            </a:pPr>
            <a:r>
              <a:rPr lang="en-US" dirty="0" smtClean="0"/>
              <a:t>                                            The </a:t>
            </a:r>
            <a:r>
              <a:rPr lang="en-US" b="1" dirty="0" smtClean="0"/>
              <a:t>class</a:t>
            </a:r>
            <a:r>
              <a:rPr lang="en-US" dirty="0" smtClean="0"/>
              <a:t> table,</a:t>
            </a:r>
          </a:p>
          <a:p>
            <a:endParaRPr lang="en-US" dirty="0"/>
          </a:p>
        </p:txBody>
      </p:sp>
      <p:graphicFrame>
        <p:nvGraphicFramePr>
          <p:cNvPr id="4" name="Table 3"/>
          <p:cNvGraphicFramePr>
            <a:graphicFrameLocks noGrp="1"/>
          </p:cNvGraphicFramePr>
          <p:nvPr/>
        </p:nvGraphicFramePr>
        <p:xfrm>
          <a:off x="5399313" y="1494969"/>
          <a:ext cx="2786744" cy="2589348"/>
        </p:xfrm>
        <a:graphic>
          <a:graphicData uri="http://schemas.openxmlformats.org/drawingml/2006/table">
            <a:tbl>
              <a:tblPr firstRow="1" bandRow="1">
                <a:tableStyleId>{5C22544A-7EE6-4342-B048-85BDC9FD1C3A}</a:tableStyleId>
              </a:tblPr>
              <a:tblGrid>
                <a:gridCol w="1393372"/>
                <a:gridCol w="1393372"/>
              </a:tblGrid>
              <a:tr h="431558">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431558">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431558">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r>
              <a:tr h="431558">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431558">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r>
              <a:tr h="431558">
                <a:tc>
                  <a:txBody>
                    <a:bodyPr/>
                    <a:lstStyle/>
                    <a:p>
                      <a:pPr algn="l" fontAlgn="t"/>
                      <a:r>
                        <a:rPr lang="en-US"/>
                        <a:t>5</a:t>
                      </a:r>
                    </a:p>
                  </a:txBody>
                  <a:tcPr marL="76200" marR="76200" marT="76200" marB="76200"/>
                </a:tc>
                <a:tc>
                  <a:txBody>
                    <a:bodyPr/>
                    <a:lstStyle/>
                    <a:p>
                      <a:pPr algn="l" fontAlgn="t"/>
                      <a:r>
                        <a:rPr lang="en-US" dirty="0" err="1"/>
                        <a:t>ashish</a:t>
                      </a:r>
                      <a:endParaRPr lang="en-US" dirty="0"/>
                    </a:p>
                  </a:txBody>
                  <a:tcPr marL="76200" marR="76200" marT="76200" marB="76200"/>
                </a:tc>
              </a:tr>
            </a:tbl>
          </a:graphicData>
        </a:graphic>
      </p:graphicFrame>
      <p:sp>
        <p:nvSpPr>
          <p:cNvPr id="5" name="Rectangle 4"/>
          <p:cNvSpPr/>
          <p:nvPr/>
        </p:nvSpPr>
        <p:spPr>
          <a:xfrm>
            <a:off x="435430" y="3585028"/>
            <a:ext cx="3193141" cy="461665"/>
          </a:xfrm>
          <a:prstGeom prst="rect">
            <a:avLst/>
          </a:prstGeom>
        </p:spPr>
        <p:txBody>
          <a:bodyPr wrap="square">
            <a:spAutoFit/>
          </a:bodyPr>
          <a:lstStyle/>
          <a:p>
            <a:r>
              <a:rPr lang="en-US" sz="2400" dirty="0" smtClean="0">
                <a:latin typeface="Calibri" pitchFamily="34" charset="0"/>
                <a:cs typeface="Calibri" pitchFamily="34" charset="0"/>
              </a:rPr>
              <a:t>The </a:t>
            </a:r>
            <a:r>
              <a:rPr lang="en-US" sz="2400" b="1" dirty="0" err="1" smtClean="0">
                <a:latin typeface="Calibri" pitchFamily="34" charset="0"/>
                <a:cs typeface="Calibri" pitchFamily="34" charset="0"/>
              </a:rPr>
              <a:t>class_info</a:t>
            </a:r>
            <a:r>
              <a:rPr lang="en-US" sz="2400" dirty="0" smtClean="0">
                <a:latin typeface="Calibri" pitchFamily="34" charset="0"/>
                <a:cs typeface="Calibri" pitchFamily="34" charset="0"/>
              </a:rPr>
              <a:t> table,</a:t>
            </a:r>
            <a:endParaRPr lang="en-US" sz="2400" dirty="0">
              <a:latin typeface="Calibri" pitchFamily="34" charset="0"/>
              <a:cs typeface="Calibri" pitchFamily="34" charset="0"/>
            </a:endParaRPr>
          </a:p>
        </p:txBody>
      </p:sp>
      <p:graphicFrame>
        <p:nvGraphicFramePr>
          <p:cNvPr id="6" name="Table 5"/>
          <p:cNvGraphicFramePr>
            <a:graphicFrameLocks noGrp="1"/>
          </p:cNvGraphicFramePr>
          <p:nvPr/>
        </p:nvGraphicFramePr>
        <p:xfrm>
          <a:off x="856342" y="4020458"/>
          <a:ext cx="4354288" cy="2571930"/>
        </p:xfrm>
        <a:graphic>
          <a:graphicData uri="http://schemas.openxmlformats.org/drawingml/2006/table">
            <a:tbl>
              <a:tblPr firstRow="1" bandRow="1">
                <a:tableStyleId>{5C22544A-7EE6-4342-B048-85BDC9FD1C3A}</a:tableStyleId>
              </a:tblPr>
              <a:tblGrid>
                <a:gridCol w="2177144"/>
                <a:gridCol w="2177144"/>
              </a:tblGrid>
              <a:tr h="428655">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28655">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28655">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28655">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28655">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428655">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Example of Right Outer Join</a:t>
            </a: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600200"/>
            <a:ext cx="7467600" cy="5257800"/>
          </a:xfrm>
        </p:spPr>
        <p:txBody>
          <a:bodyPr/>
          <a:lstStyle/>
          <a:p>
            <a:r>
              <a:rPr lang="en-US" b="1" dirty="0" smtClean="0">
                <a:latin typeface="Calibri" pitchFamily="34" charset="0"/>
                <a:cs typeface="Calibri" pitchFamily="34" charset="0"/>
              </a:rPr>
              <a:t>Right Outer Join</a:t>
            </a:r>
            <a:r>
              <a:rPr lang="en-US" dirty="0" smtClean="0">
                <a:latin typeface="Calibri" pitchFamily="34" charset="0"/>
                <a:cs typeface="Calibri" pitchFamily="34" charset="0"/>
              </a:rPr>
              <a:t> query will be,</a:t>
            </a:r>
          </a:p>
          <a:p>
            <a:r>
              <a:rPr lang="en-US" dirty="0" smtClean="0">
                <a:latin typeface="Calibri" pitchFamily="34" charset="0"/>
                <a:cs typeface="Calibri" pitchFamily="34" charset="0"/>
              </a:rPr>
              <a:t>SELECT * FROM class RIGHT OUTER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 on (class.id=class_info.id);</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320799" y="3497945"/>
          <a:ext cx="5791200" cy="2846091"/>
        </p:xfrm>
        <a:graphic>
          <a:graphicData uri="http://schemas.openxmlformats.org/drawingml/2006/table">
            <a:tbl>
              <a:tblPr firstRow="1" bandRow="1">
                <a:tableStyleId>{5C22544A-7EE6-4342-B048-85BDC9FD1C3A}</a:tableStyleId>
              </a:tblPr>
              <a:tblGrid>
                <a:gridCol w="1447800"/>
                <a:gridCol w="1447800"/>
                <a:gridCol w="1447800"/>
                <a:gridCol w="1447800"/>
              </a:tblGrid>
              <a:tr h="416613">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416613">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52197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521977">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16613">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521977">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Full Outer Join</a:t>
            </a:r>
            <a:br>
              <a:rPr lang="en-US" sz="4000" b="1" dirty="0" smtClean="0">
                <a:solidFill>
                  <a:srgbClr val="FF0000"/>
                </a:solidFill>
                <a:latin typeface="Calibri" pitchFamily="34" charset="0"/>
                <a:cs typeface="Calibri" pitchFamily="34" charset="0"/>
              </a:rPr>
            </a:b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045029"/>
            <a:ext cx="7467600" cy="5428923"/>
          </a:xfrm>
        </p:spPr>
        <p:txBody>
          <a:bodyPr/>
          <a:lstStyle/>
          <a:p>
            <a:r>
              <a:rPr lang="en-US" dirty="0" smtClean="0">
                <a:latin typeface="Calibri" pitchFamily="34" charset="0"/>
                <a:cs typeface="Calibri" pitchFamily="34" charset="0"/>
              </a:rPr>
              <a:t>The full outer join returns a result table with the </a:t>
            </a:r>
            <a:r>
              <a:rPr lang="en-US" b="1" dirty="0" smtClean="0">
                <a:latin typeface="Calibri" pitchFamily="34" charset="0"/>
                <a:cs typeface="Calibri" pitchFamily="34" charset="0"/>
              </a:rPr>
              <a:t>matched data</a:t>
            </a:r>
            <a:r>
              <a:rPr lang="en-US" dirty="0" smtClean="0">
                <a:latin typeface="Calibri" pitchFamily="34" charset="0"/>
                <a:cs typeface="Calibri" pitchFamily="34" charset="0"/>
              </a:rPr>
              <a:t> of two table then remaining rows of both </a:t>
            </a:r>
            <a:r>
              <a:rPr lang="en-US" b="1" dirty="0" smtClean="0">
                <a:latin typeface="Calibri" pitchFamily="34" charset="0"/>
                <a:cs typeface="Calibri" pitchFamily="34" charset="0"/>
              </a:rPr>
              <a:t>left </a:t>
            </a:r>
            <a:r>
              <a:rPr lang="en-US" dirty="0" smtClean="0">
                <a:latin typeface="Calibri" pitchFamily="34" charset="0"/>
                <a:cs typeface="Calibri" pitchFamily="34" charset="0"/>
              </a:rPr>
              <a:t>table and then the </a:t>
            </a:r>
            <a:r>
              <a:rPr lang="en-US" b="1" dirty="0" smtClean="0">
                <a:latin typeface="Calibri" pitchFamily="34" charset="0"/>
                <a:cs typeface="Calibri" pitchFamily="34" charset="0"/>
              </a:rPr>
              <a:t>right</a:t>
            </a:r>
            <a:r>
              <a:rPr lang="en-US" dirty="0" smtClean="0">
                <a:latin typeface="Calibri" pitchFamily="34" charset="0"/>
                <a:cs typeface="Calibri" pitchFamily="34" charset="0"/>
              </a:rPr>
              <a:t> table.</a:t>
            </a:r>
          </a:p>
          <a:p>
            <a:r>
              <a:rPr lang="en-US" dirty="0" smtClean="0">
                <a:latin typeface="Calibri" pitchFamily="34" charset="0"/>
                <a:cs typeface="Calibri" pitchFamily="34" charset="0"/>
              </a:rPr>
              <a:t>Full Outer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FULL OUTER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74057"/>
          </a:xfrm>
        </p:spPr>
        <p:txBody>
          <a:bodyPr>
            <a:noAutofit/>
          </a:bodyPr>
          <a:lstStyle/>
          <a:p>
            <a:r>
              <a:rPr lang="en-US" sz="4000" dirty="0" smtClean="0">
                <a:solidFill>
                  <a:srgbClr val="FF0000"/>
                </a:solidFill>
                <a:latin typeface="Calibri" pitchFamily="34" charset="0"/>
                <a:cs typeface="Calibri" pitchFamily="34" charset="0"/>
              </a:rPr>
              <a:t/>
            </a:r>
            <a:br>
              <a:rPr lang="en-US" sz="4000" dirty="0" smtClean="0">
                <a:solidFill>
                  <a:srgbClr val="FF0000"/>
                </a:solidFill>
                <a:latin typeface="Calibri" pitchFamily="34" charset="0"/>
                <a:cs typeface="Calibri" pitchFamily="34" charset="0"/>
              </a:rPr>
            </a:br>
            <a:r>
              <a:rPr lang="en-US" sz="3600" b="1" dirty="0" smtClean="0">
                <a:solidFill>
                  <a:srgbClr val="FF0000"/>
                </a:solidFill>
                <a:latin typeface="Calibri" pitchFamily="34" charset="0"/>
                <a:cs typeface="Calibri" pitchFamily="34" charset="0"/>
              </a:rPr>
              <a:t>Example of Full outer join </a:t>
            </a:r>
            <a:r>
              <a:rPr lang="en-US" sz="4000" dirty="0" smtClean="0">
                <a:solidFill>
                  <a:srgbClr val="FF0000"/>
                </a:solidFill>
                <a:latin typeface="Calibri" pitchFamily="34" charset="0"/>
                <a:cs typeface="Calibri" pitchFamily="34" charset="0"/>
              </a:rPr>
              <a:t/>
            </a:r>
            <a:br>
              <a:rPr lang="en-US" sz="4000"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667657"/>
            <a:ext cx="7467600" cy="5806295"/>
          </a:xfrm>
        </p:spPr>
        <p:txBody>
          <a:bodyPr/>
          <a:lstStyle/>
          <a:p>
            <a:pPr>
              <a:buNone/>
            </a:pPr>
            <a:r>
              <a:rPr lang="en-US" dirty="0" smtClean="0"/>
              <a:t>                                          The </a:t>
            </a:r>
            <a:r>
              <a:rPr lang="en-US" b="1" dirty="0" smtClean="0"/>
              <a:t>class</a:t>
            </a:r>
            <a:r>
              <a:rPr lang="en-US" dirty="0" smtClean="0"/>
              <a:t> table,</a:t>
            </a:r>
            <a:endParaRPr lang="en-US" dirty="0"/>
          </a:p>
        </p:txBody>
      </p:sp>
      <p:graphicFrame>
        <p:nvGraphicFramePr>
          <p:cNvPr id="4" name="Table 3"/>
          <p:cNvGraphicFramePr>
            <a:graphicFrameLocks noGrp="1"/>
          </p:cNvGraphicFramePr>
          <p:nvPr/>
        </p:nvGraphicFramePr>
        <p:xfrm>
          <a:off x="4441372" y="1146631"/>
          <a:ext cx="3251200" cy="2560320"/>
        </p:xfrm>
        <a:graphic>
          <a:graphicData uri="http://schemas.openxmlformats.org/drawingml/2006/table">
            <a:tbl>
              <a:tblPr firstRow="1" bandRow="1">
                <a:tableStyleId>{5C22544A-7EE6-4342-B048-85BDC9FD1C3A}</a:tableStyleId>
              </a:tblPr>
              <a:tblGrid>
                <a:gridCol w="1625600"/>
                <a:gridCol w="1625600"/>
              </a:tblGrid>
              <a:tr h="399143">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399143">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399143">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r>
              <a:tr h="399143">
                <a:tc>
                  <a:txBody>
                    <a:bodyPr/>
                    <a:lstStyle/>
                    <a:p>
                      <a:pPr algn="l" fontAlgn="t"/>
                      <a:r>
                        <a:rPr lang="en-US" dirty="0"/>
                        <a:t>3</a:t>
                      </a:r>
                    </a:p>
                  </a:txBody>
                  <a:tcPr marL="76200" marR="76200" marT="76200" marB="76200"/>
                </a:tc>
                <a:tc>
                  <a:txBody>
                    <a:bodyPr/>
                    <a:lstStyle/>
                    <a:p>
                      <a:pPr algn="l" fontAlgn="t"/>
                      <a:r>
                        <a:rPr lang="en-US"/>
                        <a:t>alex</a:t>
                      </a:r>
                    </a:p>
                  </a:txBody>
                  <a:tcPr marL="76200" marR="76200" marT="76200" marB="76200"/>
                </a:tc>
              </a:tr>
              <a:tr h="399143">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r>
              <a:tr h="399143">
                <a:tc>
                  <a:txBody>
                    <a:bodyPr/>
                    <a:lstStyle/>
                    <a:p>
                      <a:pPr algn="l" fontAlgn="t"/>
                      <a:r>
                        <a:rPr lang="en-US"/>
                        <a:t>5</a:t>
                      </a:r>
                    </a:p>
                  </a:txBody>
                  <a:tcPr marL="76200" marR="76200" marT="76200" marB="76200"/>
                </a:tc>
                <a:tc>
                  <a:txBody>
                    <a:bodyPr/>
                    <a:lstStyle/>
                    <a:p>
                      <a:pPr algn="l" fontAlgn="t"/>
                      <a:r>
                        <a:rPr lang="en-US" dirty="0" err="1"/>
                        <a:t>ashish</a:t>
                      </a:r>
                      <a:endParaRPr lang="en-US" dirty="0"/>
                    </a:p>
                  </a:txBody>
                  <a:tcPr marL="76200" marR="76200" marT="76200" marB="76200"/>
                </a:tc>
              </a:tr>
            </a:tbl>
          </a:graphicData>
        </a:graphic>
      </p:graphicFrame>
      <p:sp>
        <p:nvSpPr>
          <p:cNvPr id="5" name="Rectangle 4"/>
          <p:cNvSpPr/>
          <p:nvPr/>
        </p:nvSpPr>
        <p:spPr>
          <a:xfrm>
            <a:off x="725714" y="3715657"/>
            <a:ext cx="2989943" cy="400110"/>
          </a:xfrm>
          <a:prstGeom prst="rect">
            <a:avLst/>
          </a:prstGeom>
        </p:spPr>
        <p:txBody>
          <a:bodyPr wrap="square">
            <a:spAutoFit/>
          </a:bodyPr>
          <a:lstStyle/>
          <a:p>
            <a:r>
              <a:rPr lang="en-US" sz="2000" dirty="0" smtClean="0">
                <a:latin typeface="Calibri" pitchFamily="34" charset="0"/>
                <a:cs typeface="Calibri" pitchFamily="34" charset="0"/>
              </a:rPr>
              <a:t>The </a:t>
            </a:r>
            <a:r>
              <a:rPr lang="en-US" sz="2000" b="1" dirty="0" err="1" smtClean="0">
                <a:latin typeface="Calibri" pitchFamily="34" charset="0"/>
                <a:cs typeface="Calibri" pitchFamily="34" charset="0"/>
              </a:rPr>
              <a:t>class_info</a:t>
            </a:r>
            <a:r>
              <a:rPr lang="en-US" sz="2000" dirty="0" smtClean="0">
                <a:latin typeface="Calibri" pitchFamily="34" charset="0"/>
                <a:cs typeface="Calibri" pitchFamily="34" charset="0"/>
              </a:rPr>
              <a:t> table,</a:t>
            </a:r>
            <a:endParaRPr lang="en-US" sz="2000" dirty="0">
              <a:latin typeface="Calibri" pitchFamily="34" charset="0"/>
              <a:cs typeface="Calibri" pitchFamily="34" charset="0"/>
            </a:endParaRPr>
          </a:p>
        </p:txBody>
      </p:sp>
      <p:graphicFrame>
        <p:nvGraphicFramePr>
          <p:cNvPr id="6" name="Table 5"/>
          <p:cNvGraphicFramePr>
            <a:graphicFrameLocks noGrp="1"/>
          </p:cNvGraphicFramePr>
          <p:nvPr/>
        </p:nvGraphicFramePr>
        <p:xfrm>
          <a:off x="986971" y="4107536"/>
          <a:ext cx="3802744" cy="2560320"/>
        </p:xfrm>
        <a:graphic>
          <a:graphicData uri="http://schemas.openxmlformats.org/drawingml/2006/table">
            <a:tbl>
              <a:tblPr firstRow="1" bandRow="1">
                <a:tableStyleId>{5C22544A-7EE6-4342-B048-85BDC9FD1C3A}</a:tableStyleId>
              </a:tblPr>
              <a:tblGrid>
                <a:gridCol w="1756229"/>
                <a:gridCol w="2046515"/>
              </a:tblGrid>
              <a:tr h="403982">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03982">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03982">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03982">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03982">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403982">
                <a:tc>
                  <a:txBody>
                    <a:bodyPr/>
                    <a:lstStyle/>
                    <a:p>
                      <a:pPr algn="l" fontAlgn="t"/>
                      <a:r>
                        <a:rPr lang="en-US" dirty="0"/>
                        <a:t>8</a:t>
                      </a:r>
                    </a:p>
                  </a:txBody>
                  <a:tcPr marL="76200" marR="76200" marT="76200" marB="76200"/>
                </a:tc>
                <a:tc>
                  <a:txBody>
                    <a:bodyPr/>
                    <a:lstStyle/>
                    <a:p>
                      <a:pPr algn="l" fontAlgn="t"/>
                      <a:r>
                        <a:rPr lang="en-US" dirty="0"/>
                        <a:t>PANIPAT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772" y="274638"/>
            <a:ext cx="7467600" cy="1143000"/>
          </a:xfrm>
        </p:spPr>
        <p:txBody>
          <a:bodyPr>
            <a:normAutofit fontScale="90000"/>
          </a:bodyPr>
          <a:lstStyle/>
          <a:p>
            <a:r>
              <a:rPr lang="en-US" sz="4000" b="1" dirty="0" smtClean="0">
                <a:solidFill>
                  <a:srgbClr val="FF0000"/>
                </a:solidFill>
                <a:latin typeface="Calibri" pitchFamily="34" charset="0"/>
                <a:cs typeface="Calibri" pitchFamily="34" charset="0"/>
              </a:rPr>
              <a:t>Example of Full outer join </a:t>
            </a:r>
            <a:r>
              <a:rPr lang="en-US" b="1" dirty="0" smtClean="0"/>
              <a:t/>
            </a:r>
            <a:br>
              <a:rPr lang="en-US" b="1" dirty="0" smtClean="0"/>
            </a:br>
            <a:endParaRPr lang="en-US" dirty="0"/>
          </a:p>
        </p:txBody>
      </p:sp>
      <p:sp>
        <p:nvSpPr>
          <p:cNvPr id="3" name="Content Placeholder 2"/>
          <p:cNvSpPr>
            <a:spLocks noGrp="1"/>
          </p:cNvSpPr>
          <p:nvPr>
            <p:ph sz="quarter" idx="1"/>
          </p:nvPr>
        </p:nvSpPr>
        <p:spPr>
          <a:xfrm>
            <a:off x="457199" y="1306285"/>
            <a:ext cx="7714343" cy="5326743"/>
          </a:xfrm>
        </p:spPr>
        <p:txBody>
          <a:bodyPr/>
          <a:lstStyle/>
          <a:p>
            <a:r>
              <a:rPr lang="en-US" b="1" dirty="0" smtClean="0">
                <a:latin typeface="Calibri" pitchFamily="34" charset="0"/>
                <a:cs typeface="Calibri" pitchFamily="34" charset="0"/>
              </a:rPr>
              <a:t>Full Outer Join</a:t>
            </a:r>
            <a:r>
              <a:rPr lang="en-US" dirty="0" smtClean="0">
                <a:latin typeface="Calibri" pitchFamily="34" charset="0"/>
                <a:cs typeface="Calibri" pitchFamily="34" charset="0"/>
              </a:rPr>
              <a:t> query will be like,</a:t>
            </a:r>
          </a:p>
          <a:p>
            <a:endParaRPr lang="en-US" dirty="0"/>
          </a:p>
        </p:txBody>
      </p:sp>
      <p:graphicFrame>
        <p:nvGraphicFramePr>
          <p:cNvPr id="4" name="Table 3"/>
          <p:cNvGraphicFramePr>
            <a:graphicFrameLocks noGrp="1"/>
          </p:cNvGraphicFramePr>
          <p:nvPr/>
        </p:nvGraphicFramePr>
        <p:xfrm>
          <a:off x="1117600" y="2409374"/>
          <a:ext cx="6502400" cy="3413760"/>
        </p:xfrm>
        <a:graphic>
          <a:graphicData uri="http://schemas.openxmlformats.org/drawingml/2006/table">
            <a:tbl>
              <a:tblPr firstRow="1" bandRow="1">
                <a:tableStyleId>{5C22544A-7EE6-4342-B048-85BDC9FD1C3A}</a:tableStyleId>
              </a:tblPr>
              <a:tblGrid>
                <a:gridCol w="1625600"/>
                <a:gridCol w="1625600"/>
                <a:gridCol w="1625600"/>
                <a:gridCol w="1625600"/>
              </a:tblGrid>
              <a:tr h="374831">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374831">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374831">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374831">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r h="374831">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r>
              <a:tr h="374831">
                <a:tc>
                  <a:txBody>
                    <a:bodyPr/>
                    <a:lstStyle/>
                    <a:p>
                      <a:pPr algn="l" fontAlgn="t"/>
                      <a:r>
                        <a:rPr lang="en-US"/>
                        <a:t>5</a:t>
                      </a:r>
                    </a:p>
                  </a:txBody>
                  <a:tcPr marL="76200" marR="76200" marT="76200" marB="76200"/>
                </a:tc>
                <a:tc>
                  <a:txBody>
                    <a:bodyPr/>
                    <a:lstStyle/>
                    <a:p>
                      <a:pPr algn="l" fontAlgn="t"/>
                      <a:r>
                        <a:rPr lang="en-US"/>
                        <a:t>ashish</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dirty="0"/>
                        <a:t>null</a:t>
                      </a:r>
                    </a:p>
                  </a:txBody>
                  <a:tcPr marL="76200" marR="76200" marT="76200" marB="76200"/>
                </a:tc>
              </a:tr>
              <a:tr h="374831">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374831">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4294967295"/>
          </p:nvPr>
        </p:nvSpPr>
        <p:spPr>
          <a:xfrm>
            <a:off x="6553200" y="6245225"/>
            <a:ext cx="2133600" cy="476250"/>
          </a:xfrm>
          <a:prstGeom prst="rect">
            <a:avLst/>
          </a:prstGeom>
          <a:noFill/>
        </p:spPr>
        <p:txBody>
          <a:bodyPr/>
          <a:lstStyle/>
          <a:p>
            <a:fld id="{6442587C-48EF-4832-895E-F9B7CA5F25AA}" type="slidenum">
              <a:rPr lang="en-US"/>
              <a:pPr/>
              <a:t>6</a:t>
            </a:fld>
            <a:endParaRPr lang="en-US"/>
          </a:p>
        </p:txBody>
      </p:sp>
      <p:sp>
        <p:nvSpPr>
          <p:cNvPr id="10243" name="Rectangle 2"/>
          <p:cNvSpPr>
            <a:spLocks noGrp="1" noChangeArrowheads="1"/>
          </p:cNvSpPr>
          <p:nvPr>
            <p:ph type="title"/>
          </p:nvPr>
        </p:nvSpPr>
        <p:spPr>
          <a:xfrm>
            <a:off x="609600" y="304800"/>
            <a:ext cx="8077200" cy="1143000"/>
          </a:xfrm>
        </p:spPr>
        <p:txBody>
          <a:bodyPr>
            <a:normAutofit/>
          </a:bodyPr>
          <a:lstStyle/>
          <a:p>
            <a:r>
              <a:rPr lang="en-US" sz="4000" b="1" dirty="0" smtClean="0">
                <a:solidFill>
                  <a:srgbClr val="FF0000"/>
                </a:solidFill>
                <a:latin typeface="Calibri" pitchFamily="34" charset="0"/>
                <a:cs typeface="Calibri" pitchFamily="34" charset="0"/>
              </a:rPr>
              <a:t>Domain Types in SQL</a:t>
            </a:r>
          </a:p>
        </p:txBody>
      </p:sp>
      <p:sp>
        <p:nvSpPr>
          <p:cNvPr id="10244" name="Rectangle 3"/>
          <p:cNvSpPr>
            <a:spLocks noGrp="1" noChangeArrowheads="1"/>
          </p:cNvSpPr>
          <p:nvPr>
            <p:ph type="body" idx="1"/>
          </p:nvPr>
        </p:nvSpPr>
        <p:spPr>
          <a:xfrm>
            <a:off x="685800" y="1600199"/>
            <a:ext cx="7772400" cy="4858657"/>
          </a:xfrm>
        </p:spPr>
        <p:txBody>
          <a:bodyPr>
            <a:normAutofit fontScale="92500" lnSpcReduction="10000"/>
          </a:bodyPr>
          <a:lstStyle/>
          <a:p>
            <a:pPr eaLnBrk="1" hangingPunct="1">
              <a:lnSpc>
                <a:spcPct val="90000"/>
              </a:lnSpc>
            </a:pPr>
            <a:r>
              <a:rPr lang="en-US" dirty="0" smtClean="0">
                <a:latin typeface="Calibri" pitchFamily="34" charset="0"/>
                <a:cs typeface="Calibri" pitchFamily="34" charset="0"/>
              </a:rPr>
              <a:t>String types</a:t>
            </a:r>
          </a:p>
          <a:p>
            <a:pPr lvl="1" eaLnBrk="1" hangingPunct="1">
              <a:lnSpc>
                <a:spcPct val="90000"/>
              </a:lnSpc>
            </a:pPr>
            <a:r>
              <a:rPr lang="en-US" sz="2400" u="sng" dirty="0" smtClean="0">
                <a:solidFill>
                  <a:srgbClr val="990000"/>
                </a:solidFill>
                <a:latin typeface="Calibri" pitchFamily="34" charset="0"/>
                <a:cs typeface="Calibri" pitchFamily="34" charset="0"/>
              </a:rPr>
              <a:t>CHAR</a:t>
            </a:r>
            <a:r>
              <a:rPr lang="en-US" sz="2400" dirty="0" smtClean="0">
                <a:latin typeface="Calibri" pitchFamily="34" charset="0"/>
                <a:cs typeface="Calibri" pitchFamily="34" charset="0"/>
              </a:rPr>
              <a:t>(n) – fixed-length character data, n characters long Maximum length = 2000 bytes</a:t>
            </a:r>
          </a:p>
          <a:p>
            <a:pPr lvl="1" eaLnBrk="1" hangingPunct="1">
              <a:lnSpc>
                <a:spcPct val="90000"/>
              </a:lnSpc>
            </a:pPr>
            <a:r>
              <a:rPr lang="en-US" sz="2400" u="sng" dirty="0" smtClean="0">
                <a:solidFill>
                  <a:srgbClr val="990000"/>
                </a:solidFill>
                <a:latin typeface="Calibri" pitchFamily="34" charset="0"/>
                <a:cs typeface="Calibri" pitchFamily="34" charset="0"/>
              </a:rPr>
              <a:t>VARCHAR2</a:t>
            </a:r>
            <a:r>
              <a:rPr lang="en-US" sz="2400" dirty="0" smtClean="0">
                <a:latin typeface="Calibri" pitchFamily="34" charset="0"/>
                <a:cs typeface="Calibri" pitchFamily="34" charset="0"/>
              </a:rPr>
              <a:t>(n) – variable length character data, maximum 4000 bytes</a:t>
            </a:r>
          </a:p>
          <a:p>
            <a:pPr lvl="1" eaLnBrk="1" hangingPunct="1">
              <a:lnSpc>
                <a:spcPct val="90000"/>
              </a:lnSpc>
            </a:pPr>
            <a:r>
              <a:rPr lang="en-US" sz="2400" u="sng" dirty="0" smtClean="0">
                <a:solidFill>
                  <a:srgbClr val="990000"/>
                </a:solidFill>
                <a:latin typeface="Calibri" pitchFamily="34" charset="0"/>
                <a:cs typeface="Calibri" pitchFamily="34" charset="0"/>
              </a:rPr>
              <a:t>LONG</a:t>
            </a:r>
            <a:r>
              <a:rPr lang="en-US" sz="2400" dirty="0" smtClean="0">
                <a:latin typeface="Calibri" pitchFamily="34" charset="0"/>
                <a:cs typeface="Calibri" pitchFamily="34" charset="0"/>
              </a:rPr>
              <a:t> – variable-length character data, up to 4GB. Maximum 1 per table</a:t>
            </a:r>
          </a:p>
          <a:p>
            <a:pPr eaLnBrk="1" hangingPunct="1">
              <a:lnSpc>
                <a:spcPct val="90000"/>
              </a:lnSpc>
            </a:pPr>
            <a:r>
              <a:rPr lang="en-US" dirty="0" smtClean="0">
                <a:latin typeface="Calibri" pitchFamily="34" charset="0"/>
                <a:cs typeface="Calibri" pitchFamily="34" charset="0"/>
              </a:rPr>
              <a:t>Numeric types</a:t>
            </a:r>
          </a:p>
          <a:p>
            <a:pPr lvl="1" eaLnBrk="1" hangingPunct="1">
              <a:lnSpc>
                <a:spcPct val="90000"/>
              </a:lnSpc>
            </a:pPr>
            <a:r>
              <a:rPr lang="en-US" sz="2400" u="sng" dirty="0" smtClean="0">
                <a:solidFill>
                  <a:srgbClr val="990000"/>
                </a:solidFill>
                <a:latin typeface="Calibri" pitchFamily="34" charset="0"/>
                <a:cs typeface="Calibri" pitchFamily="34" charset="0"/>
              </a:rPr>
              <a:t>NUMBER</a:t>
            </a:r>
            <a:r>
              <a:rPr lang="en-US" sz="2400" dirty="0" smtClean="0">
                <a:latin typeface="Calibri" pitchFamily="34" charset="0"/>
                <a:cs typeface="Calibri" pitchFamily="34" charset="0"/>
              </a:rPr>
              <a:t>(</a:t>
            </a:r>
            <a:r>
              <a:rPr lang="en-US" sz="2400" dirty="0" err="1" smtClean="0">
                <a:latin typeface="Calibri" pitchFamily="34" charset="0"/>
                <a:cs typeface="Calibri" pitchFamily="34" charset="0"/>
              </a:rPr>
              <a:t>p,q</a:t>
            </a:r>
            <a:r>
              <a:rPr lang="en-US" sz="2400" dirty="0" smtClean="0">
                <a:latin typeface="Calibri" pitchFamily="34" charset="0"/>
                <a:cs typeface="Calibri" pitchFamily="34" charset="0"/>
              </a:rPr>
              <a:t>) – general purpose numeric data type</a:t>
            </a:r>
          </a:p>
          <a:p>
            <a:pPr lvl="1" eaLnBrk="1" hangingPunct="1">
              <a:lnSpc>
                <a:spcPct val="90000"/>
              </a:lnSpc>
            </a:pPr>
            <a:r>
              <a:rPr lang="en-US" sz="2400" u="sng" dirty="0" smtClean="0">
                <a:solidFill>
                  <a:srgbClr val="990000"/>
                </a:solidFill>
                <a:latin typeface="Calibri" pitchFamily="34" charset="0"/>
                <a:cs typeface="Calibri" pitchFamily="34" charset="0"/>
              </a:rPr>
              <a:t>INTEGER</a:t>
            </a:r>
            <a:r>
              <a:rPr lang="en-US" sz="2400" dirty="0" smtClean="0">
                <a:latin typeface="Calibri" pitchFamily="34" charset="0"/>
                <a:cs typeface="Calibri" pitchFamily="34" charset="0"/>
              </a:rPr>
              <a:t>(p) – signed integer, p digits wide</a:t>
            </a:r>
          </a:p>
          <a:p>
            <a:pPr lvl="1" eaLnBrk="1" hangingPunct="1">
              <a:lnSpc>
                <a:spcPct val="90000"/>
              </a:lnSpc>
            </a:pPr>
            <a:r>
              <a:rPr lang="en-US" sz="2400" u="sng" dirty="0" smtClean="0">
                <a:solidFill>
                  <a:srgbClr val="990000"/>
                </a:solidFill>
                <a:latin typeface="Calibri" pitchFamily="34" charset="0"/>
                <a:cs typeface="Calibri" pitchFamily="34" charset="0"/>
              </a:rPr>
              <a:t>FLOAT</a:t>
            </a:r>
            <a:r>
              <a:rPr lang="en-US" sz="2400" dirty="0" smtClean="0">
                <a:latin typeface="Calibri" pitchFamily="34" charset="0"/>
                <a:cs typeface="Calibri" pitchFamily="34" charset="0"/>
              </a:rPr>
              <a:t>(p) – floating point in scientific notation with p binary digits precision</a:t>
            </a:r>
          </a:p>
          <a:p>
            <a:pPr eaLnBrk="1" hangingPunct="1">
              <a:lnSpc>
                <a:spcPct val="90000"/>
              </a:lnSpc>
            </a:pPr>
            <a:r>
              <a:rPr lang="en-US" dirty="0" smtClean="0">
                <a:latin typeface="Calibri" pitchFamily="34" charset="0"/>
                <a:cs typeface="Calibri" pitchFamily="34" charset="0"/>
              </a:rPr>
              <a:t>Date/time type</a:t>
            </a:r>
          </a:p>
          <a:p>
            <a:pPr lvl="1" eaLnBrk="1" hangingPunct="1">
              <a:lnSpc>
                <a:spcPct val="90000"/>
              </a:lnSpc>
            </a:pPr>
            <a:r>
              <a:rPr lang="en-US" sz="2400" u="sng" dirty="0" smtClean="0">
                <a:solidFill>
                  <a:srgbClr val="990000"/>
                </a:solidFill>
                <a:latin typeface="Calibri" pitchFamily="34" charset="0"/>
                <a:cs typeface="Calibri" pitchFamily="34" charset="0"/>
              </a:rPr>
              <a:t>DATE</a:t>
            </a:r>
            <a:r>
              <a:rPr lang="en-US" sz="2400" dirty="0" smtClean="0">
                <a:latin typeface="Calibri" pitchFamily="34" charset="0"/>
                <a:cs typeface="Calibri" pitchFamily="34" charset="0"/>
              </a:rPr>
              <a:t> – fixed-length date/time in </a:t>
            </a:r>
            <a:r>
              <a:rPr lang="en-US" sz="2400" dirty="0" err="1" smtClean="0">
                <a:latin typeface="Calibri" pitchFamily="34" charset="0"/>
                <a:cs typeface="Calibri" pitchFamily="34" charset="0"/>
              </a:rPr>
              <a:t>dd</a:t>
            </a:r>
            <a:r>
              <a:rPr lang="en-US" sz="2400" dirty="0" smtClean="0">
                <a:latin typeface="Calibri" pitchFamily="34" charset="0"/>
                <a:cs typeface="Calibri" pitchFamily="34" charset="0"/>
              </a:rPr>
              <a:t>-mm-</a:t>
            </a:r>
            <a:r>
              <a:rPr lang="en-US" sz="2400" dirty="0" err="1" smtClean="0">
                <a:latin typeface="Calibri" pitchFamily="34" charset="0"/>
                <a:cs typeface="Calibri" pitchFamily="34" charset="0"/>
              </a:rPr>
              <a:t>yy</a:t>
            </a:r>
            <a:r>
              <a:rPr lang="en-US" sz="2400" dirty="0" smtClean="0">
                <a:latin typeface="Calibri" pitchFamily="34" charset="0"/>
                <a:cs typeface="Calibri" pitchFamily="34" charset="0"/>
              </a:rPr>
              <a:t> form</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ctr"/>
            <a:endParaRPr lang="en-IN" sz="6000" dirty="0" smtClean="0"/>
          </a:p>
          <a:p>
            <a:pPr marL="0" indent="0" algn="ctr">
              <a:buNone/>
            </a:pPr>
            <a:r>
              <a:rPr lang="en-IN" sz="6000" dirty="0" smtClean="0"/>
              <a:t>Thank You</a:t>
            </a:r>
            <a:endParaRPr lang="en-IN" sz="6000" dirty="0"/>
          </a:p>
        </p:txBody>
      </p:sp>
    </p:spTree>
    <p:extLst>
      <p:ext uri="{BB962C8B-B14F-4D97-AF65-F5344CB8AC3E}">
        <p14:creationId xmlns:p14="http://schemas.microsoft.com/office/powerpoint/2010/main" val="4023459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fld id="{B0C5DBC8-8B89-4B17-8252-097752D34D62}" type="slidenum">
              <a:rPr lang="en-US"/>
              <a:pPr/>
              <a:t>7</a:t>
            </a:fld>
            <a:endParaRPr lang="en-US"/>
          </a:p>
        </p:txBody>
      </p:sp>
      <p:pic>
        <p:nvPicPr>
          <p:cNvPr id="11267" name="Picture 3" descr="FIG7-4"/>
          <p:cNvPicPr>
            <a:picLocks noChangeAspect="1" noChangeArrowheads="1"/>
          </p:cNvPicPr>
          <p:nvPr/>
        </p:nvPicPr>
        <p:blipFill>
          <a:blip r:embed="rId2"/>
          <a:srcRect/>
          <a:stretch>
            <a:fillRect/>
          </a:stretch>
        </p:blipFill>
        <p:spPr bwMode="auto">
          <a:xfrm>
            <a:off x="0" y="0"/>
            <a:ext cx="9144000" cy="6691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latin typeface="Calibri" pitchFamily="34" charset="0"/>
                <a:cs typeface="Calibri" pitchFamily="34" charset="0"/>
              </a:rPr>
              <a:t>DDL,DML,DCL COMMANDS</a:t>
            </a:r>
            <a:r>
              <a:rPr lang="en-US" sz="3200" b="1" dirty="0" smtClean="0">
                <a:solidFill>
                  <a:srgbClr val="FF0000"/>
                </a:solidFill>
                <a:latin typeface="Calibri" pitchFamily="34" charset="0"/>
                <a:cs typeface="Calibri" pitchFamily="34" charset="0"/>
              </a:rPr>
              <a:t/>
            </a:r>
            <a:br>
              <a:rPr lang="en-US" sz="3200" b="1" dirty="0" smtClean="0">
                <a:solidFill>
                  <a:srgbClr val="FF0000"/>
                </a:solidFill>
                <a:latin typeface="Calibri" pitchFamily="34" charset="0"/>
                <a:cs typeface="Calibri" pitchFamily="34" charset="0"/>
              </a:rPr>
            </a:br>
            <a:endParaRPr lang="en-US" dirty="0"/>
          </a:p>
        </p:txBody>
      </p:sp>
      <p:sp>
        <p:nvSpPr>
          <p:cNvPr id="3" name="Content Placeholder 2"/>
          <p:cNvSpPr>
            <a:spLocks noGrp="1"/>
          </p:cNvSpPr>
          <p:nvPr>
            <p:ph sz="quarter" idx="1"/>
          </p:nvPr>
        </p:nvSpPr>
        <p:spPr/>
        <p:txBody>
          <a:bodyPr/>
          <a:lstStyle/>
          <a:p>
            <a:pPr>
              <a:buFont typeface="Courier New" pitchFamily="49" charset="0"/>
              <a:buChar char="o"/>
            </a:pPr>
            <a:r>
              <a:rPr lang="en-US" b="1" dirty="0" smtClean="0">
                <a:latin typeface="Calibri" pitchFamily="34" charset="0"/>
                <a:cs typeface="Calibri" pitchFamily="34" charset="0"/>
              </a:rPr>
              <a:t>DDL Commands:</a:t>
            </a:r>
            <a:r>
              <a:rPr lang="en-US" dirty="0" smtClean="0">
                <a:latin typeface="Calibri" pitchFamily="34" charset="0"/>
                <a:cs typeface="Calibri" pitchFamily="34" charset="0"/>
              </a:rPr>
              <a:t> Create, </a:t>
            </a:r>
            <a:r>
              <a:rPr lang="en-US" dirty="0" err="1" smtClean="0">
                <a:latin typeface="Calibri" pitchFamily="34" charset="0"/>
                <a:cs typeface="Calibri" pitchFamily="34" charset="0"/>
              </a:rPr>
              <a:t>Alter,Drop</a:t>
            </a:r>
            <a:r>
              <a:rPr lang="en-US" dirty="0" smtClean="0">
                <a:latin typeface="Calibri" pitchFamily="34" charset="0"/>
                <a:cs typeface="Calibri" pitchFamily="34" charset="0"/>
              </a:rPr>
              <a:t>, Truncate, Rename</a:t>
            </a:r>
          </a:p>
          <a:p>
            <a:pPr>
              <a:buNone/>
            </a:pPr>
            <a:endParaRPr lang="en-US" dirty="0" smtClean="0">
              <a:latin typeface="Calibri" pitchFamily="34" charset="0"/>
              <a:cs typeface="Calibri" pitchFamily="34" charset="0"/>
            </a:endParaRPr>
          </a:p>
          <a:p>
            <a:pPr>
              <a:buFont typeface="Courier New" pitchFamily="49" charset="0"/>
              <a:buChar char="o"/>
            </a:pPr>
            <a:r>
              <a:rPr lang="en-US" b="1" dirty="0" smtClean="0">
                <a:latin typeface="Calibri" pitchFamily="34" charset="0"/>
                <a:cs typeface="Calibri" pitchFamily="34" charset="0"/>
              </a:rPr>
              <a:t>DML Commands</a:t>
            </a:r>
            <a:r>
              <a:rPr lang="en-US" dirty="0" smtClean="0">
                <a:latin typeface="Calibri" pitchFamily="34" charset="0"/>
                <a:cs typeface="Calibri" pitchFamily="34" charset="0"/>
              </a:rPr>
              <a:t>:  </a:t>
            </a:r>
            <a:r>
              <a:rPr lang="en-US" dirty="0" err="1" smtClean="0">
                <a:latin typeface="Calibri" pitchFamily="34" charset="0"/>
                <a:cs typeface="Calibri" pitchFamily="34" charset="0"/>
              </a:rPr>
              <a:t>Insert,Update,Delete,Select</a:t>
            </a:r>
            <a:endParaRPr lang="en-US" dirty="0" smtClean="0">
              <a:latin typeface="Calibri" pitchFamily="34" charset="0"/>
              <a:cs typeface="Calibri" pitchFamily="34" charset="0"/>
            </a:endParaRPr>
          </a:p>
          <a:p>
            <a:pPr>
              <a:buNone/>
            </a:pPr>
            <a:endParaRPr lang="en-US" dirty="0" smtClean="0">
              <a:latin typeface="Calibri" pitchFamily="34" charset="0"/>
              <a:cs typeface="Calibri" pitchFamily="34" charset="0"/>
            </a:endParaRPr>
          </a:p>
          <a:p>
            <a:pPr>
              <a:buFont typeface="Courier New" pitchFamily="49" charset="0"/>
              <a:buChar char="o"/>
            </a:pPr>
            <a:r>
              <a:rPr lang="en-US" b="1" dirty="0" smtClean="0">
                <a:latin typeface="Calibri" pitchFamily="34" charset="0"/>
                <a:cs typeface="Calibri" pitchFamily="34" charset="0"/>
              </a:rPr>
              <a:t>DCL Commands: </a:t>
            </a:r>
            <a:r>
              <a:rPr lang="en-US" dirty="0" err="1" smtClean="0">
                <a:latin typeface="Calibri" pitchFamily="34" charset="0"/>
                <a:cs typeface="Calibri" pitchFamily="34" charset="0"/>
              </a:rPr>
              <a:t>Grant,Revoke</a:t>
            </a:r>
            <a:r>
              <a:rPr lang="en-US" dirty="0" smtClean="0">
                <a:latin typeface="Calibri" pitchFamily="34" charset="0"/>
                <a:cs typeface="Calibri" pitchFamily="34" charset="0"/>
              </a:rPr>
              <a:t>.</a:t>
            </a:r>
          </a:p>
          <a:p>
            <a:pPr>
              <a:buNone/>
            </a:pPr>
            <a:r>
              <a:rPr lang="en-US" dirty="0" smtClean="0">
                <a:latin typeface="Calibri" pitchFamily="34" charset="0"/>
                <a:cs typeface="Calibri" pitchFamily="34" charset="0"/>
              </a:rPr>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274638"/>
            <a:ext cx="7467600" cy="799419"/>
          </a:xfrm>
        </p:spPr>
        <p:txBody>
          <a:bodyPr>
            <a:normAutofit/>
          </a:bodyPr>
          <a:lstStyle/>
          <a:p>
            <a:pPr>
              <a:defRPr/>
            </a:pPr>
            <a:r>
              <a:rPr lang="en-US" sz="4000" b="1" dirty="0" smtClean="0">
                <a:solidFill>
                  <a:srgbClr val="FF0000"/>
                </a:solidFill>
                <a:latin typeface="Calibri" pitchFamily="34" charset="0"/>
                <a:cs typeface="Calibri" pitchFamily="34" charset="0"/>
              </a:rPr>
              <a:t>DDL</a:t>
            </a:r>
          </a:p>
        </p:txBody>
      </p:sp>
      <p:sp>
        <p:nvSpPr>
          <p:cNvPr id="8195" name="Rectangle 3"/>
          <p:cNvSpPr>
            <a:spLocks noGrp="1" noChangeArrowheads="1"/>
          </p:cNvSpPr>
          <p:nvPr>
            <p:ph type="body" idx="1"/>
          </p:nvPr>
        </p:nvSpPr>
        <p:spPr>
          <a:xfrm>
            <a:off x="435429" y="2090057"/>
            <a:ext cx="8075159" cy="3773715"/>
          </a:xfrm>
        </p:spPr>
        <p:txBody>
          <a:bodyPr>
            <a:normAutofit/>
          </a:bodyPr>
          <a:lstStyle/>
          <a:p>
            <a:r>
              <a:rPr lang="en-US" dirty="0" smtClean="0">
                <a:latin typeface="Calibri" pitchFamily="34" charset="0"/>
                <a:cs typeface="Calibri" pitchFamily="34" charset="0"/>
              </a:rPr>
              <a:t>The schema for each relation.</a:t>
            </a:r>
          </a:p>
          <a:p>
            <a:r>
              <a:rPr lang="en-US" dirty="0" smtClean="0">
                <a:latin typeface="Calibri" pitchFamily="34" charset="0"/>
                <a:cs typeface="Calibri" pitchFamily="34" charset="0"/>
              </a:rPr>
              <a:t>The domain of values associated with each attribute.</a:t>
            </a:r>
          </a:p>
          <a:p>
            <a:r>
              <a:rPr lang="en-US" dirty="0" smtClean="0">
                <a:latin typeface="Calibri" pitchFamily="34" charset="0"/>
                <a:cs typeface="Calibri" pitchFamily="34" charset="0"/>
              </a:rPr>
              <a:t>Integrity constraints</a:t>
            </a:r>
          </a:p>
        </p:txBody>
      </p:sp>
      <p:sp>
        <p:nvSpPr>
          <p:cNvPr id="8196" name="Text Box 4"/>
          <p:cNvSpPr txBox="1">
            <a:spLocks noChangeArrowheads="1"/>
          </p:cNvSpPr>
          <p:nvPr/>
        </p:nvSpPr>
        <p:spPr bwMode="auto">
          <a:xfrm>
            <a:off x="739775" y="1161143"/>
            <a:ext cx="7239000" cy="830997"/>
          </a:xfrm>
          <a:prstGeom prst="rect">
            <a:avLst/>
          </a:prstGeom>
          <a:noFill/>
          <a:ln w="12700">
            <a:noFill/>
            <a:miter lim="800000"/>
            <a:headEnd/>
            <a:tailEnd/>
          </a:ln>
        </p:spPr>
        <p:txBody>
          <a:bodyPr wrap="square">
            <a:spAutoFit/>
          </a:bodyPr>
          <a:lstStyle/>
          <a:p>
            <a:pPr>
              <a:spcBef>
                <a:spcPct val="50000"/>
              </a:spcBef>
            </a:pPr>
            <a:r>
              <a:rPr lang="en-US" sz="2400" dirty="0">
                <a:latin typeface="Calibri" pitchFamily="34" charset="0"/>
                <a:cs typeface="Calibri" pitchFamily="34" charset="0"/>
              </a:rPr>
              <a:t>The SQL </a:t>
            </a:r>
            <a:r>
              <a:rPr lang="en-US" sz="2400" b="1" dirty="0">
                <a:latin typeface="Calibri" pitchFamily="34" charset="0"/>
                <a:cs typeface="Calibri" pitchFamily="34" charset="0"/>
              </a:rPr>
              <a:t>data-definition language (DDL)</a:t>
            </a:r>
            <a:r>
              <a:rPr lang="en-US" sz="2400" dirty="0">
                <a:latin typeface="Calibri" pitchFamily="34" charset="0"/>
                <a:cs typeface="Calibri" pitchFamily="34" charset="0"/>
              </a:rPr>
              <a:t> allows the specification of information about relations, including:</a:t>
            </a: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NANI">
  <a:themeElements>
    <a:clrScheme name="zo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zoom">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lnDef>
  </a:objectDefaults>
  <a:extraClrSchemeLst>
    <a:extraClrScheme>
      <a:clrScheme name="zo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zoo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zoo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zoo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zoo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zoo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zoo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NANI</Template>
  <TotalTime>11572</TotalTime>
  <Words>2051</Words>
  <Application>Microsoft Office PowerPoint</Application>
  <PresentationFormat>On-screen Show (4:3)</PresentationFormat>
  <Paragraphs>600</Paragraphs>
  <Slides>60</Slides>
  <Notes>4</Notes>
  <HiddenSlides>4</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60</vt:i4>
      </vt:variant>
    </vt:vector>
  </HeadingPairs>
  <TitlesOfParts>
    <vt:vector size="73" baseType="lpstr">
      <vt:lpstr>Arial</vt:lpstr>
      <vt:lpstr>Arial Black</vt:lpstr>
      <vt:lpstr>Calibri</vt:lpstr>
      <vt:lpstr>Century Schoolbook</vt:lpstr>
      <vt:lpstr>Courier New</vt:lpstr>
      <vt:lpstr>Helvetica</vt:lpstr>
      <vt:lpstr>Times New Roman</vt:lpstr>
      <vt:lpstr>Wingdings</vt:lpstr>
      <vt:lpstr>Wingdings 2</vt:lpstr>
      <vt:lpstr>NANI</vt:lpstr>
      <vt:lpstr>Default Design</vt:lpstr>
      <vt:lpstr>Oriel</vt:lpstr>
      <vt:lpstr>Bitmap Image</vt:lpstr>
      <vt:lpstr>DBMS</vt:lpstr>
      <vt:lpstr>Unit 2:  THE RELATIONAL DATA MODEL</vt:lpstr>
      <vt:lpstr>History</vt:lpstr>
      <vt:lpstr>PowerPoint Presentation</vt:lpstr>
      <vt:lpstr>SQL Environment</vt:lpstr>
      <vt:lpstr>Domain Types in SQL</vt:lpstr>
      <vt:lpstr>PowerPoint Presentation</vt:lpstr>
      <vt:lpstr>DDL,DML,DCL COMMANDS </vt:lpstr>
      <vt:lpstr>DDL</vt:lpstr>
      <vt:lpstr>SQL Database Definition</vt:lpstr>
      <vt:lpstr>The following slides create tables for this enterprise data model</vt:lpstr>
      <vt:lpstr>PowerPoint Presentation</vt:lpstr>
      <vt:lpstr>PowerPoint Presentation</vt:lpstr>
      <vt:lpstr>PowerPoint Presentation</vt:lpstr>
      <vt:lpstr>PowerPoint Presentation</vt:lpstr>
      <vt:lpstr>PowerPoint Presentation</vt:lpstr>
      <vt:lpstr>Data Integrity Controls</vt:lpstr>
      <vt:lpstr>PowerPoint Presentation</vt:lpstr>
      <vt:lpstr>Using and Defining Views</vt:lpstr>
      <vt:lpstr>Sample CREATE VIEW</vt:lpstr>
      <vt:lpstr>Advantages of Views</vt:lpstr>
      <vt:lpstr>Disadvantages of Views</vt:lpstr>
      <vt:lpstr>Changing and Removing Tables(ddl commands)</vt:lpstr>
      <vt:lpstr>DML commands</vt:lpstr>
      <vt:lpstr>Delete Statement</vt:lpstr>
      <vt:lpstr>Update Statement </vt:lpstr>
      <vt:lpstr>SELECT Statement</vt:lpstr>
      <vt:lpstr>PowerPoint Presentation</vt:lpstr>
      <vt:lpstr>SELECT Example</vt:lpstr>
      <vt:lpstr>PowerPoint Presentation</vt:lpstr>
      <vt:lpstr>SELECT Example using Alias</vt:lpstr>
      <vt:lpstr>SELECT Example Using a Function</vt:lpstr>
      <vt:lpstr>SELECT Example – Boolean Operators</vt:lpstr>
      <vt:lpstr>SELECT Example –  Sorting Results with the ORDER BY Clause</vt:lpstr>
      <vt:lpstr>SELECT Example –  Categorizing Results Using the GROUP BY Clause</vt:lpstr>
      <vt:lpstr>SELECT Example –  Qualifying Results by Categories  Using the HAVING Clause</vt:lpstr>
      <vt:lpstr>DCL Commands</vt:lpstr>
      <vt:lpstr>Dcl commands</vt:lpstr>
      <vt:lpstr>joins</vt:lpstr>
      <vt:lpstr>Types of join</vt:lpstr>
      <vt:lpstr>Cross JOIN or Cartesian Product </vt:lpstr>
      <vt:lpstr>Cross JOIN or Cartesian Product</vt:lpstr>
      <vt:lpstr>Cross join</vt:lpstr>
      <vt:lpstr>INNER Join or EQUI Join </vt:lpstr>
      <vt:lpstr>Example for INNER Join </vt:lpstr>
      <vt:lpstr>Example for INNER Join </vt:lpstr>
      <vt:lpstr>Natural JOIN </vt:lpstr>
      <vt:lpstr>Natural join</vt:lpstr>
      <vt:lpstr>Example of natural join</vt:lpstr>
      <vt:lpstr>Outer join</vt:lpstr>
      <vt:lpstr>Left outer join</vt:lpstr>
      <vt:lpstr>Example of Left Outer Join </vt:lpstr>
      <vt:lpstr>Example of Left Outer Join </vt:lpstr>
      <vt:lpstr>Right Outer Join </vt:lpstr>
      <vt:lpstr>Example of Right Outer Join </vt:lpstr>
      <vt:lpstr>Example of Right Outer Join</vt:lpstr>
      <vt:lpstr>Full Outer Join </vt:lpstr>
      <vt:lpstr> Example of Full outer join  </vt:lpstr>
      <vt:lpstr>Example of Full outer join  </vt:lpstr>
      <vt:lpstr>PowerPoint Presentation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Sambhaji</cp:lastModifiedBy>
  <cp:revision>521</cp:revision>
  <cp:lastPrinted>2005-01-10T21:51:57Z</cp:lastPrinted>
  <dcterms:created xsi:type="dcterms:W3CDTF">1999-11-04T20:50:09Z</dcterms:created>
  <dcterms:modified xsi:type="dcterms:W3CDTF">2018-08-28T17:10:28Z</dcterms:modified>
</cp:coreProperties>
</file>