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1" r:id="rId3"/>
    <p:sldId id="382" r:id="rId4"/>
    <p:sldId id="298" r:id="rId5"/>
    <p:sldId id="375" r:id="rId6"/>
    <p:sldId id="352" r:id="rId7"/>
    <p:sldId id="383" r:id="rId8"/>
    <p:sldId id="384" r:id="rId9"/>
    <p:sldId id="385" r:id="rId10"/>
    <p:sldId id="386" r:id="rId11"/>
    <p:sldId id="387" r:id="rId12"/>
    <p:sldId id="388" r:id="rId13"/>
    <p:sldId id="389" r:id="rId14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C896760-3973-4B00-B732-736CEA163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1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0D8FD5E-8BDD-410E-9BA4-BC1885C4F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88BD3-7A69-4E5C-AD06-E47AC160CA9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9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800C4ECD-D59C-4267-8040-D1DB25A9EE1B}" type="slidenum">
              <a:rPr lang="en-US" sz="1200"/>
              <a:pPr algn="r" defTabSz="930275"/>
              <a:t>3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4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A48EAD3E-6015-43D2-9086-2FFA9296297F}" type="slidenum">
              <a:rPr lang="en-US" sz="1200"/>
              <a:pPr algn="r" defTabSz="930275"/>
              <a:t>4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5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F37CBB6B-1ADF-4C06-8DFA-BB309FCEBEF2}" type="slidenum">
              <a:rPr lang="en-US" sz="1200"/>
              <a:pPr algn="r" defTabSz="930275"/>
              <a:t>6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8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ED6391-4A3B-4960-ACBF-02942AB43CDA}" type="datetime1">
              <a:rPr lang="en-US"/>
              <a:pPr>
                <a:defRPr/>
              </a:pPr>
              <a:t>8/1/2018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6F1B4C-B36C-4855-A866-2A9CD657B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0B3BA-B8BF-4FCA-9A94-40C556D20E1E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57C7-E560-40C9-B33E-3C7A809FA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B92000-E107-4EA1-AC6D-5049EC634FCE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23684-59C0-418C-A7F8-BD1C0B271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A2BEFB-E862-4CF7-9736-2D1E3F279C38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8DA6-76F4-4815-9D6A-43DDAB69A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90E23-2DF9-4C56-A9AC-615CC9438C74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4CAB2-F533-4DCF-96D3-96F45564D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5303C9-7C29-4114-927F-E1E19A5DFB1C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FA6CC-5BF8-4CC4-9B75-C703C49B2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890E03-32D7-4F97-8DF7-9A98D0FEF80C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C6A32-E729-421A-BDD9-EA07F8201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43C82C-B0A0-4A72-93D0-799C0309C739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1CEC-A208-4236-BB13-FE1D35C35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74AA47-D368-4AA7-90CA-B6AA31AA8A72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45344-A4CF-479F-8625-883FE705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B4334B-7BF8-4DBF-8176-5138DF90F858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311CA-1248-487A-8689-AC3EA8A5E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98BB-3D8E-470E-B5E3-C7BB348696B4}" type="datetime1">
              <a:rPr lang="en-US"/>
              <a:pPr>
                <a:defRPr/>
              </a:pPr>
              <a:t>8/1/2018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FE03D-073C-4C22-AEA2-33AAC67997A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F36FE8-1F9F-40E2-9363-05D2FE1C5DBF}" type="datetime1">
              <a:rPr lang="en-US"/>
              <a:pPr>
                <a:defRPr/>
              </a:pPr>
              <a:t>8/1/2018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5AA438-8629-4BBB-AEAC-E75C10E3ED5A}" type="slidenum">
              <a:rPr lang="en-US"/>
              <a:pPr>
                <a:defRPr/>
              </a:pPr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UNIT </a:t>
            </a:r>
            <a:r>
              <a:rPr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3: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AND PL/SQL</a:t>
            </a:r>
            <a:endParaRPr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903788" y="5237163"/>
            <a:ext cx="3797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Prof. </a:t>
            </a:r>
            <a:r>
              <a:rPr lang="en-US" dirty="0" err="1" smtClean="0"/>
              <a:t>Sambhaji</a:t>
            </a:r>
            <a:r>
              <a:rPr lang="en-US" dirty="0" smtClean="0"/>
              <a:t> M </a:t>
            </a:r>
            <a:r>
              <a:rPr lang="en-US" dirty="0" err="1" smtClean="0"/>
              <a:t>Shedole</a:t>
            </a:r>
            <a:endParaRPr lang="en-US" dirty="0"/>
          </a:p>
          <a:p>
            <a:r>
              <a:rPr lang="en-US" dirty="0" smtClean="0"/>
              <a:t>SIT, </a:t>
            </a:r>
            <a:r>
              <a:rPr lang="en-US" dirty="0" err="1" smtClean="0"/>
              <a:t>Lonavala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E294C-3BB9-43E7-9930-B33370B51C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45344-A4CF-479F-8625-883FE705D9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2945" y="554182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View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74073" y="1274617"/>
            <a:ext cx="84097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To reduce redundant data to the minimum possible, db allows the creation of an object called a view.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View is mapped to select statements.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Views are created:-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For data security requirement.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Data redundancy to keep minimum.</a:t>
            </a:r>
          </a:p>
          <a:p>
            <a:pPr lvl="1">
              <a:buFont typeface="Arial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 smtClean="0"/>
              <a:t>Create view&lt;view name&gt; as select &lt;colname1&gt;,&lt;colname2&gt; from &lt;table name&gt; where &lt;</a:t>
            </a:r>
            <a:r>
              <a:rPr lang="en-US" sz="2000" dirty="0" err="1" smtClean="0"/>
              <a:t>colname</a:t>
            </a:r>
            <a:r>
              <a:rPr lang="en-US" sz="2000" dirty="0" smtClean="0"/>
              <a:t>&gt;=&lt;expression </a:t>
            </a:r>
            <a:r>
              <a:rPr lang="en-US" sz="2000" dirty="0" err="1" smtClean="0"/>
              <a:t>ist</a:t>
            </a:r>
            <a:r>
              <a:rPr lang="en-US" sz="2000" dirty="0" smtClean="0"/>
              <a:t>&gt;;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ORDER BY clause can not be used while creating views.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45344-A4CF-479F-8625-883FE705D9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2945" y="554182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Index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74073" y="1274617"/>
            <a:ext cx="84097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Indexing a table is an access strategy that is a way to sort and search records in the table. Indexes are essential to improve the speed with which records can be located and retrieved from a table. It is ordered list of contents of a column of a table.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Create index </a:t>
            </a:r>
            <a:r>
              <a:rPr lang="en-US" sz="2400" dirty="0" err="1" smtClean="0"/>
              <a:t>indexname</a:t>
            </a:r>
            <a:r>
              <a:rPr lang="en-US" sz="2400" dirty="0" smtClean="0"/>
              <a:t> on </a:t>
            </a:r>
            <a:r>
              <a:rPr lang="en-US" sz="2400" dirty="0" err="1" smtClean="0"/>
              <a:t>tablename</a:t>
            </a:r>
            <a:r>
              <a:rPr lang="en-US" sz="2400" dirty="0" smtClean="0"/>
              <a:t> (</a:t>
            </a:r>
            <a:r>
              <a:rPr lang="en-US" sz="2400" dirty="0" err="1" smtClean="0"/>
              <a:t>colname</a:t>
            </a:r>
            <a:r>
              <a:rPr lang="en-US" sz="2400" dirty="0" smtClean="0"/>
              <a:t>);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Create index </a:t>
            </a:r>
            <a:r>
              <a:rPr lang="en-US" sz="2400" dirty="0" err="1" smtClean="0"/>
              <a:t>idxacc</a:t>
            </a:r>
            <a:r>
              <a:rPr lang="en-US" sz="2400" dirty="0" smtClean="0"/>
              <a:t> on </a:t>
            </a:r>
            <a:r>
              <a:rPr lang="en-US" sz="2400" dirty="0" err="1" smtClean="0"/>
              <a:t>accountmaster</a:t>
            </a:r>
            <a:r>
              <a:rPr lang="en-US" sz="2400" dirty="0" smtClean="0"/>
              <a:t>(</a:t>
            </a:r>
            <a:r>
              <a:rPr lang="en-US" sz="2400" dirty="0" err="1" smtClean="0"/>
              <a:t>accno</a:t>
            </a:r>
            <a:r>
              <a:rPr lang="en-US" sz="2400" dirty="0" smtClean="0"/>
              <a:t>);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45344-A4CF-479F-8625-883FE705D9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4291" y="2798618"/>
            <a:ext cx="7287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7030A0"/>
                </a:solidFill>
              </a:rPr>
              <a:t>THANK YOU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CE53676C-9184-4BF8-A892-08A05E74267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DBMS Unit 1</a:t>
            </a:r>
          </a:p>
        </p:txBody>
      </p:sp>
      <p:sp>
        <p:nvSpPr>
          <p:cNvPr id="6147" name="Slide Number Placeholder 2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fontAlgn="base" hangingPunct="1"/>
            <a:fld id="{3507DABE-8018-4782-A905-C290C6769797}" type="slidenum">
              <a:rPr lang="en-US" sz="1200"/>
              <a:pPr algn="r" eaLnBrk="1" fontAlgn="base" hangingPunct="1"/>
              <a:t>13</a:t>
            </a:fld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820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/>
              <a:t>Text Books: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err="1" smtClean="0"/>
              <a:t>Silberschatz</a:t>
            </a:r>
            <a:r>
              <a:rPr lang="en-US" sz="2400" dirty="0" smtClean="0"/>
              <a:t> A., </a:t>
            </a:r>
            <a:r>
              <a:rPr lang="en-US" sz="2400" dirty="0" err="1" smtClean="0"/>
              <a:t>Korth</a:t>
            </a:r>
            <a:r>
              <a:rPr lang="en-US" sz="2400" dirty="0" smtClean="0"/>
              <a:t> H., </a:t>
            </a:r>
            <a:r>
              <a:rPr lang="en-US" sz="2400" dirty="0" err="1" smtClean="0"/>
              <a:t>Sudarshan</a:t>
            </a:r>
            <a:r>
              <a:rPr lang="en-US" sz="2400" dirty="0" smtClean="0"/>
              <a:t> S., "Database System Concepts", 5th Edition,  McGraw Hill Publishers, 2002, ISBN 0-07-120413-X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err="1" smtClean="0"/>
              <a:t>Elmasri</a:t>
            </a:r>
            <a:r>
              <a:rPr lang="en-US" sz="2400" dirty="0" smtClean="0"/>
              <a:t> R., </a:t>
            </a:r>
            <a:r>
              <a:rPr lang="en-US" sz="2400" dirty="0" err="1" smtClean="0"/>
              <a:t>Navathe</a:t>
            </a:r>
            <a:r>
              <a:rPr lang="en-US" sz="2400" dirty="0" smtClean="0"/>
              <a:t> S., "Fundamentals of Database Systems", 4* Edition, Pearson Education, 2003, ISBN 8129702282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/>
              <a:t>Reference Books: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err="1" smtClean="0"/>
              <a:t>Connally</a:t>
            </a:r>
            <a:r>
              <a:rPr lang="en-US" sz="2400" dirty="0" smtClean="0"/>
              <a:t> T., </a:t>
            </a:r>
            <a:r>
              <a:rPr lang="en-US" sz="2400" dirty="0" err="1" smtClean="0"/>
              <a:t>Begg</a:t>
            </a:r>
            <a:r>
              <a:rPr lang="en-US" sz="2400" dirty="0" smtClean="0"/>
              <a:t> C., "Database Systems", 3rd Edition, Pearson Education, 2002, ISBN 81-7808-861-4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smtClean="0"/>
              <a:t>Date C., "An Introduction to Database Systems", 7th Edition, Pearson Education, 2002, ISBN 81 -7808-231- 4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err="1" smtClean="0"/>
              <a:t>SQl,PL</a:t>
            </a:r>
            <a:r>
              <a:rPr lang="en-US" sz="2400" dirty="0" smtClean="0"/>
              <a:t>/SQL by Evan </a:t>
            </a:r>
            <a:r>
              <a:rPr lang="en-US" sz="2400" dirty="0" err="1" smtClean="0"/>
              <a:t>Bayross</a:t>
            </a:r>
            <a:endParaRPr lang="en-US" sz="2400" dirty="0" smtClean="0"/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SCOE - DBMS -MPW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F89713F-7989-4722-9997-358A3131BF2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/>
          </a:solidFill>
          <a:effectLst>
            <a:glow rad="101600">
              <a:schemeClr val="accent6">
                <a:lumMod val="60000"/>
                <a:lumOff val="40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+mn-lt"/>
              </a:rPr>
              <a:t>   </a:t>
            </a: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References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</a:t>
            </a:r>
            <a:r>
              <a:rPr lang="en-US" dirty="0" smtClean="0"/>
              <a:t>.Intro</a:t>
            </a:r>
            <a:r>
              <a:rPr lang="en-US" dirty="0" smtClean="0"/>
              <a:t>. to SQL using MYSQL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SQL –Structured query Language “see- quell”</a:t>
            </a:r>
          </a:p>
          <a:p>
            <a:pPr eaLnBrk="1" hangingPunct="1"/>
            <a:r>
              <a:rPr lang="en-US" sz="3200" smtClean="0"/>
              <a:t>DDL</a:t>
            </a:r>
          </a:p>
          <a:p>
            <a:pPr eaLnBrk="1" hangingPunct="1"/>
            <a:r>
              <a:rPr lang="en-US" sz="3200" smtClean="0"/>
              <a:t>DML</a:t>
            </a:r>
          </a:p>
          <a:p>
            <a:pPr eaLnBrk="1" hangingPunct="1"/>
            <a:r>
              <a:rPr lang="en-US" sz="3200" smtClean="0"/>
              <a:t>DCL</a:t>
            </a:r>
          </a:p>
          <a:p>
            <a:pPr eaLnBrk="1" hangingPunct="1"/>
            <a:r>
              <a:rPr lang="en-US" sz="3200" smtClean="0"/>
              <a:t>TCL</a:t>
            </a:r>
          </a:p>
          <a:p>
            <a:pPr eaLnBrk="1" hangingPunct="1"/>
            <a:r>
              <a:rPr lang="en-US" sz="3200" smtClean="0"/>
              <a:t>View</a:t>
            </a:r>
          </a:p>
          <a:p>
            <a:pPr eaLnBrk="1" hangingPunct="1"/>
            <a:r>
              <a:rPr lang="en-US" sz="3200" smtClean="0"/>
              <a:t>Index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28F23-79B8-4BB4-AA54-B0E9505B42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80963"/>
            <a:ext cx="8077200" cy="609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4247" y="654484"/>
            <a:ext cx="8404225" cy="51943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>
                <a:solidFill>
                  <a:srgbClr val="000099"/>
                </a:solidFill>
              </a:rPr>
              <a:t>SQL</a:t>
            </a:r>
            <a:r>
              <a:rPr lang="en-US" sz="2400" dirty="0" smtClean="0"/>
              <a:t>: widely used non-procedural language. DEVELOPED BY </a:t>
            </a:r>
            <a:r>
              <a:rPr lang="en-US" sz="2400" dirty="0" err="1" smtClean="0"/>
              <a:t>ibm</a:t>
            </a:r>
            <a:r>
              <a:rPr lang="en-US" sz="2400" dirty="0" smtClean="0"/>
              <a:t> IN MID 1970’S. </a:t>
            </a:r>
            <a:r>
              <a:rPr lang="en-US" sz="2400" dirty="0" err="1" smtClean="0"/>
              <a:t>ansi</a:t>
            </a:r>
            <a:r>
              <a:rPr lang="en-US" sz="2400" dirty="0" smtClean="0"/>
              <a:t> ADOPTED AS A STD. IN 1986.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Example: Find the name of the instructor with ID 22222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select	</a:t>
            </a:r>
            <a:r>
              <a:rPr lang="en-US" sz="2000" i="1" dirty="0" smtClean="0"/>
              <a:t>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b="1" dirty="0" smtClean="0"/>
              <a:t>from</a:t>
            </a:r>
            <a:r>
              <a:rPr lang="en-US" sz="2000" b="1" dirty="0" smtClean="0"/>
              <a:t>	</a:t>
            </a:r>
            <a:r>
              <a:rPr lang="en-US" sz="2000" i="1" dirty="0" smtClean="0"/>
              <a:t>instructor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where</a:t>
            </a:r>
            <a:r>
              <a:rPr lang="en-US" sz="2000" dirty="0" smtClean="0"/>
              <a:t>	</a:t>
            </a:r>
            <a:r>
              <a:rPr lang="en-US" sz="2000" i="1" dirty="0" smtClean="0"/>
              <a:t>instructor.ID </a:t>
            </a:r>
            <a:r>
              <a:rPr lang="en-US" sz="2000" dirty="0" smtClean="0"/>
              <a:t>= ‘22222’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Example: Find the ID and building of instructors in the Physics dept.</a:t>
            </a:r>
            <a:endParaRPr lang="en-US" sz="2000" b="1" dirty="0" smtClean="0"/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Monotype Sorts" charset="2"/>
              <a:buNone/>
              <a:defRPr/>
            </a:pPr>
            <a:r>
              <a:rPr lang="en-US" sz="2000" b="1" dirty="0" smtClean="0"/>
              <a:t>    select </a:t>
            </a:r>
            <a:r>
              <a:rPr lang="en-US" sz="2000" i="1" dirty="0" smtClean="0"/>
              <a:t>instructor</a:t>
            </a:r>
            <a:r>
              <a:rPr lang="en-US" sz="2000" dirty="0" smtClean="0"/>
              <a:t>.</a:t>
            </a:r>
            <a:r>
              <a:rPr lang="en-US" sz="2000" i="1" dirty="0" smtClean="0"/>
              <a:t>ID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department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building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r>
              <a:rPr lang="en-US" sz="2000" dirty="0" smtClean="0"/>
              <a:t>, </a:t>
            </a:r>
            <a:r>
              <a:rPr lang="en-US" sz="2000" i="1" dirty="0" smtClean="0"/>
              <a:t>department</a:t>
            </a:r>
            <a:br>
              <a:rPr lang="en-US" sz="2000" i="1" dirty="0" smtClean="0"/>
            </a:br>
            <a:r>
              <a:rPr lang="en-US" sz="2000" b="1" dirty="0" smtClean="0"/>
              <a:t>where </a:t>
            </a:r>
            <a:r>
              <a:rPr lang="en-US" sz="2000" i="1" dirty="0" err="1" smtClean="0"/>
              <a:t>instructor.dept_name</a:t>
            </a:r>
            <a:r>
              <a:rPr lang="en-US" sz="2000" i="1" dirty="0" smtClean="0"/>
              <a:t> = </a:t>
            </a:r>
            <a:r>
              <a:rPr lang="en-US" sz="2000" i="1" dirty="0" err="1" smtClean="0"/>
              <a:t>department.dept_name</a:t>
            </a:r>
            <a:r>
              <a:rPr lang="en-US" sz="2000" i="1" dirty="0" smtClean="0"/>
              <a:t> </a:t>
            </a:r>
            <a:r>
              <a:rPr lang="en-US" sz="2000" b="1" dirty="0" smtClean="0"/>
              <a:t>and </a:t>
            </a:r>
            <a:br>
              <a:rPr lang="en-US" sz="2000" b="1" dirty="0" smtClean="0"/>
            </a:br>
            <a:r>
              <a:rPr lang="en-US" sz="2000" b="1" dirty="0" smtClean="0"/>
              <a:t>           </a:t>
            </a:r>
            <a:r>
              <a:rPr lang="en-US" sz="2000" i="1" dirty="0" err="1" smtClean="0"/>
              <a:t>department.dept_name</a:t>
            </a:r>
            <a:r>
              <a:rPr lang="en-US" sz="2000" i="1" dirty="0" smtClean="0"/>
              <a:t> </a:t>
            </a:r>
            <a:r>
              <a:rPr lang="en-US" sz="2000" dirty="0" smtClean="0"/>
              <a:t>= ‘Physics’</a:t>
            </a:r>
            <a:br>
              <a:rPr lang="en-US" sz="2000" dirty="0" smtClean="0"/>
            </a:br>
            <a:r>
              <a:rPr lang="en-US" sz="2000" dirty="0" smtClean="0"/>
              <a:t>           </a:t>
            </a:r>
            <a:endParaRPr lang="en-US" sz="2000" i="1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Application programs generally access databases through one of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Language extensions to allow embedded SQL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Application program interface (e.g., ODBC/JDBC) which allow SQL queries to be sent to a database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E1FFA-03E2-41F4-ACE1-4E5B08F70D1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2382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 Definition Language (DDL)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5746" y="964767"/>
            <a:ext cx="8063345" cy="484505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Specification notation for defining the database schema</a:t>
            </a:r>
          </a:p>
          <a:p>
            <a:pPr lvl="1" eaLnBrk="1" hangingPunct="1">
              <a:buFont typeface="Monotype Sorts" charset="2"/>
              <a:buNone/>
            </a:pPr>
            <a:r>
              <a:rPr lang="en-US" sz="1800" dirty="0" smtClean="0"/>
              <a:t>Example:	</a:t>
            </a:r>
            <a:r>
              <a:rPr lang="en-US" sz="1800" b="1" dirty="0" smtClean="0"/>
              <a:t>create table</a:t>
            </a:r>
            <a:r>
              <a:rPr lang="en-US" sz="1800" dirty="0" smtClean="0"/>
              <a:t> </a:t>
            </a:r>
            <a:r>
              <a:rPr lang="en-US" sz="1800" i="1" dirty="0" smtClean="0"/>
              <a:t>instructor</a:t>
            </a:r>
            <a:r>
              <a:rPr lang="en-US" sz="1800" dirty="0" smtClean="0"/>
              <a:t> (</a:t>
            </a:r>
            <a:br>
              <a:rPr lang="en-US" sz="1800" dirty="0" smtClean="0"/>
            </a:br>
            <a:r>
              <a:rPr lang="en-US" sz="1800" dirty="0" smtClean="0"/>
              <a:t>                             </a:t>
            </a:r>
            <a:r>
              <a:rPr lang="en-US" sz="1800" i="1" dirty="0" smtClean="0"/>
              <a:t>ID</a:t>
            </a:r>
            <a:r>
              <a:rPr lang="en-US" sz="1800" dirty="0" smtClean="0"/>
              <a:t>                </a:t>
            </a:r>
            <a:r>
              <a:rPr lang="en-US" sz="1800" b="1" dirty="0" smtClean="0"/>
              <a:t>char</a:t>
            </a:r>
            <a:r>
              <a:rPr lang="en-US" sz="1800" dirty="0" smtClean="0"/>
              <a:t>(5),</a:t>
            </a:r>
            <a:br>
              <a:rPr lang="en-US" sz="1800" dirty="0" smtClean="0"/>
            </a:br>
            <a:r>
              <a:rPr lang="en-US" sz="1800" dirty="0" smtClean="0"/>
              <a:t>                             </a:t>
            </a:r>
            <a:r>
              <a:rPr lang="en-US" sz="1800" i="1" dirty="0" smtClean="0"/>
              <a:t>name           </a:t>
            </a:r>
            <a:r>
              <a:rPr lang="en-US" sz="1800" b="1" dirty="0" err="1" smtClean="0"/>
              <a:t>varchar</a:t>
            </a:r>
            <a:r>
              <a:rPr lang="en-US" sz="1800" dirty="0" smtClean="0"/>
              <a:t>(20)</a:t>
            </a:r>
            <a:r>
              <a:rPr lang="en-US" sz="1800" b="1" dirty="0" smtClean="0"/>
              <a:t>,</a:t>
            </a:r>
            <a:r>
              <a:rPr lang="en-US" sz="1800" b="1" i="1" dirty="0" smtClean="0"/>
              <a:t/>
            </a:r>
            <a:br>
              <a:rPr lang="en-US" sz="1800" b="1" i="1" dirty="0" smtClean="0"/>
            </a:br>
            <a:r>
              <a:rPr lang="en-US" sz="1800" b="1" i="1" dirty="0" smtClean="0"/>
              <a:t>                             </a:t>
            </a:r>
            <a:r>
              <a:rPr lang="en-US" sz="1800" i="1" dirty="0" err="1" smtClean="0"/>
              <a:t>dept_name</a:t>
            </a:r>
            <a:r>
              <a:rPr lang="en-US" sz="1800" i="1" dirty="0" smtClean="0"/>
              <a:t>  </a:t>
            </a:r>
            <a:r>
              <a:rPr lang="en-US" sz="1800" b="1" dirty="0" err="1" smtClean="0"/>
              <a:t>varchar</a:t>
            </a:r>
            <a:r>
              <a:rPr lang="en-US" sz="1800" dirty="0" smtClean="0"/>
              <a:t>(20),</a:t>
            </a:r>
            <a:br>
              <a:rPr lang="en-US" sz="1800" dirty="0" smtClean="0"/>
            </a:br>
            <a:r>
              <a:rPr lang="en-US" sz="1800" dirty="0" smtClean="0"/>
              <a:t>                             </a:t>
            </a:r>
            <a:r>
              <a:rPr lang="en-US" sz="1800" i="1" dirty="0" smtClean="0"/>
              <a:t>salary</a:t>
            </a:r>
            <a:r>
              <a:rPr lang="en-US" sz="1800" dirty="0" smtClean="0"/>
              <a:t>           </a:t>
            </a:r>
            <a:r>
              <a:rPr lang="en-US" sz="1800" b="1" dirty="0" smtClean="0"/>
              <a:t>numeric</a:t>
            </a:r>
            <a:r>
              <a:rPr lang="en-US" sz="1800" dirty="0" smtClean="0"/>
              <a:t>(8,2))</a:t>
            </a:r>
          </a:p>
          <a:p>
            <a:pPr eaLnBrk="1" hangingPunct="1"/>
            <a:r>
              <a:rPr lang="en-US" sz="1800" dirty="0" smtClean="0"/>
              <a:t>DDL compiler generates a set of table templates stored in a </a:t>
            </a:r>
            <a:r>
              <a:rPr lang="en-US" sz="2800" b="1" i="1" dirty="0" smtClean="0">
                <a:solidFill>
                  <a:srgbClr val="0066CC"/>
                </a:solidFill>
              </a:rPr>
              <a:t>data dictionary</a:t>
            </a:r>
          </a:p>
          <a:p>
            <a:pPr eaLnBrk="1" hangingPunct="1"/>
            <a:r>
              <a:rPr lang="en-US" sz="1800" dirty="0" smtClean="0"/>
              <a:t>Data dictionary contains metadata (i.e., data about data)</a:t>
            </a:r>
          </a:p>
          <a:p>
            <a:pPr lvl="1" eaLnBrk="1" hangingPunct="1"/>
            <a:r>
              <a:rPr lang="en-US" sz="1800" dirty="0" smtClean="0"/>
              <a:t>Database schema </a:t>
            </a:r>
          </a:p>
          <a:p>
            <a:pPr lvl="1" eaLnBrk="1" hangingPunct="1"/>
            <a:r>
              <a:rPr lang="en-US" sz="1800" dirty="0" smtClean="0"/>
              <a:t>Integrity constraints</a:t>
            </a:r>
          </a:p>
          <a:p>
            <a:pPr lvl="2" eaLnBrk="1" hangingPunct="1"/>
            <a:r>
              <a:rPr lang="en-US" sz="1800" dirty="0" smtClean="0"/>
              <a:t>Primary key (ID uniquely identifies instructors)</a:t>
            </a:r>
          </a:p>
          <a:p>
            <a:pPr lvl="2" eaLnBrk="1" hangingPunct="1"/>
            <a:r>
              <a:rPr lang="en-US" sz="1800" dirty="0" smtClean="0"/>
              <a:t>Referential integrity (</a:t>
            </a:r>
            <a:r>
              <a:rPr lang="en-US" sz="1800" b="1" dirty="0" smtClean="0"/>
              <a:t>references</a:t>
            </a:r>
            <a:r>
              <a:rPr lang="en-US" sz="1800" dirty="0" smtClean="0"/>
              <a:t> constraint in SQL)</a:t>
            </a:r>
          </a:p>
          <a:p>
            <a:pPr lvl="3" eaLnBrk="1" hangingPunct="1"/>
            <a:r>
              <a:rPr lang="en-US" sz="1800" dirty="0" smtClean="0"/>
              <a:t>e.g. </a:t>
            </a:r>
            <a:r>
              <a:rPr lang="en-US" sz="1800" i="1" dirty="0" err="1" smtClean="0"/>
              <a:t>dept_name</a:t>
            </a:r>
            <a:r>
              <a:rPr lang="en-US" sz="1800" i="1" dirty="0" smtClean="0"/>
              <a:t> </a:t>
            </a:r>
            <a:r>
              <a:rPr lang="en-US" sz="1800" dirty="0" smtClean="0"/>
              <a:t>value in any </a:t>
            </a:r>
            <a:r>
              <a:rPr lang="en-US" sz="1800" i="1" dirty="0" smtClean="0"/>
              <a:t>instructor </a:t>
            </a:r>
            <a:r>
              <a:rPr lang="en-US" sz="1800" dirty="0" err="1" smtClean="0"/>
              <a:t>tuple</a:t>
            </a:r>
            <a:r>
              <a:rPr lang="en-US" sz="1800" dirty="0" smtClean="0"/>
              <a:t> must appear in </a:t>
            </a:r>
            <a:r>
              <a:rPr lang="en-US" sz="1800" i="1" dirty="0" smtClean="0"/>
              <a:t>department</a:t>
            </a:r>
            <a:r>
              <a:rPr lang="en-US" sz="1800" dirty="0" smtClean="0"/>
              <a:t> relation</a:t>
            </a:r>
          </a:p>
          <a:p>
            <a:pPr lvl="1" eaLnBrk="1" hangingPunct="1"/>
            <a:r>
              <a:rPr lang="en-US" sz="1800" dirty="0" smtClean="0"/>
              <a:t>Authorization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76923-0776-4269-B90C-5CFCFCCB18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45344-A4CF-479F-8625-883FE705D9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3782" y="332509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DDL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5019" y="1039092"/>
            <a:ext cx="7716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Create:-</a:t>
            </a:r>
            <a:r>
              <a:rPr lang="en-US" sz="2800" b="1" dirty="0" smtClean="0"/>
              <a:t> </a:t>
            </a:r>
            <a:r>
              <a:rPr lang="en-US" sz="2000" b="1" dirty="0" smtClean="0"/>
              <a:t>db, table, view, function, procedure</a:t>
            </a:r>
            <a:endParaRPr lang="en-US" sz="2800" b="1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create table</a:t>
            </a:r>
            <a:r>
              <a:rPr lang="en-US" dirty="0" smtClean="0"/>
              <a:t> </a:t>
            </a:r>
            <a:r>
              <a:rPr lang="en-US" i="1" dirty="0" smtClean="0"/>
              <a:t>instructor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lang="en-US" i="1" dirty="0" smtClean="0"/>
              <a:t>ID</a:t>
            </a:r>
            <a:r>
              <a:rPr lang="en-US" dirty="0" smtClean="0"/>
              <a:t>                </a:t>
            </a:r>
            <a:r>
              <a:rPr lang="en-US" b="1" dirty="0" smtClean="0"/>
              <a:t>char</a:t>
            </a:r>
            <a:r>
              <a:rPr lang="en-US" dirty="0" smtClean="0"/>
              <a:t>(5),</a:t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lang="en-US" i="1" dirty="0" smtClean="0"/>
              <a:t>name           </a:t>
            </a:r>
            <a:r>
              <a:rPr lang="en-US" b="1" dirty="0" err="1" smtClean="0"/>
              <a:t>varchar</a:t>
            </a:r>
            <a:r>
              <a:rPr lang="en-US" dirty="0" smtClean="0"/>
              <a:t>(20)</a:t>
            </a:r>
            <a:r>
              <a:rPr lang="en-US" b="1" dirty="0" smtClean="0"/>
              <a:t>,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                         </a:t>
            </a:r>
            <a:r>
              <a:rPr lang="en-US" i="1" dirty="0" err="1" smtClean="0"/>
              <a:t>dept_name</a:t>
            </a:r>
            <a:r>
              <a:rPr lang="en-US" i="1" dirty="0" smtClean="0"/>
              <a:t>  </a:t>
            </a:r>
            <a:r>
              <a:rPr lang="en-US" b="1" dirty="0" err="1" smtClean="0"/>
              <a:t>varchar</a:t>
            </a:r>
            <a:r>
              <a:rPr lang="en-US" dirty="0" smtClean="0"/>
              <a:t>(20),</a:t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lang="en-US" i="1" dirty="0" smtClean="0"/>
              <a:t>salary</a:t>
            </a:r>
            <a:r>
              <a:rPr lang="en-US" dirty="0" smtClean="0"/>
              <a:t>           </a:t>
            </a:r>
            <a:r>
              <a:rPr lang="en-US" b="1" dirty="0" smtClean="0"/>
              <a:t>numeric</a:t>
            </a:r>
            <a:r>
              <a:rPr lang="en-US" dirty="0" smtClean="0"/>
              <a:t>(8,2)) 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Alter:- </a:t>
            </a:r>
            <a:r>
              <a:rPr lang="en-US" sz="1800" dirty="0" smtClean="0"/>
              <a:t>Alte</a:t>
            </a:r>
            <a:r>
              <a:rPr lang="en-US" sz="2000" dirty="0" smtClean="0"/>
              <a:t>r table </a:t>
            </a:r>
            <a:r>
              <a:rPr lang="en-US" sz="2000" dirty="0" err="1" smtClean="0"/>
              <a:t>emp</a:t>
            </a:r>
            <a:r>
              <a:rPr lang="en-US" sz="2000" dirty="0" smtClean="0"/>
              <a:t> add[column] bonus number(8,2) [first/after </a:t>
            </a:r>
            <a:r>
              <a:rPr lang="en-US" sz="2000" dirty="0" err="1" smtClean="0"/>
              <a:t>colname</a:t>
            </a:r>
            <a:r>
              <a:rPr lang="en-US" sz="2000" dirty="0" smtClean="0"/>
              <a:t>];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Drop :-drop table </a:t>
            </a:r>
            <a:r>
              <a:rPr lang="en-US" sz="2800" dirty="0" err="1" smtClean="0"/>
              <a:t>emp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Rename:- rename table </a:t>
            </a:r>
            <a:r>
              <a:rPr lang="en-US" sz="2800" dirty="0" err="1" smtClean="0"/>
              <a:t>emp</a:t>
            </a:r>
            <a:r>
              <a:rPr lang="en-US" sz="2800" dirty="0" smtClean="0"/>
              <a:t> as employee;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Truncate:-</a:t>
            </a:r>
            <a:r>
              <a:rPr lang="en-US" sz="2000" dirty="0" smtClean="0"/>
              <a:t>logically equivalent to delete. Empties a table.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 Manipulation Language (DML)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4903787"/>
          </a:xfrm>
        </p:spPr>
        <p:txBody>
          <a:bodyPr/>
          <a:lstStyle/>
          <a:p>
            <a:pPr eaLnBrk="1" hangingPunct="1"/>
            <a:r>
              <a:rPr lang="en-US" smtClean="0"/>
              <a:t>Language for accessing and manipulating the data organized by the appropriate data model</a:t>
            </a:r>
          </a:p>
          <a:p>
            <a:pPr lvl="1" eaLnBrk="1" hangingPunct="1"/>
            <a:r>
              <a:rPr lang="en-US" smtClean="0"/>
              <a:t>DML also known as query language</a:t>
            </a:r>
          </a:p>
          <a:p>
            <a:pPr eaLnBrk="1" hangingPunct="1"/>
            <a:r>
              <a:rPr lang="en-US" smtClean="0"/>
              <a:t>Two classes of languages </a:t>
            </a:r>
          </a:p>
          <a:p>
            <a:pPr lvl="1" eaLnBrk="1" hangingPunct="1"/>
            <a:r>
              <a:rPr lang="en-US" b="1" smtClean="0">
                <a:solidFill>
                  <a:srgbClr val="000099"/>
                </a:solidFill>
              </a:rPr>
              <a:t>Procedural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 user specifies what data is required and how to get those data </a:t>
            </a:r>
          </a:p>
          <a:p>
            <a:pPr lvl="1" eaLnBrk="1" hangingPunct="1"/>
            <a:r>
              <a:rPr lang="en-US" b="1" smtClean="0">
                <a:solidFill>
                  <a:srgbClr val="000099"/>
                </a:solidFill>
              </a:rPr>
              <a:t>Declarative (nonprocedural)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 user specifies what data is required without specifying how to get those data</a:t>
            </a:r>
          </a:p>
          <a:p>
            <a:pPr eaLnBrk="1" hangingPunct="1"/>
            <a:r>
              <a:rPr lang="en-US" smtClean="0"/>
              <a:t>SQL is the most widely used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99A60-ABAE-48D6-A193-D43795AFBF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45344-A4CF-479F-8625-883FE705D9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2945" y="554182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DML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74073" y="1274617"/>
            <a:ext cx="84097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Select</a:t>
            </a:r>
            <a:r>
              <a:rPr lang="en-US" sz="2000" dirty="0" smtClean="0"/>
              <a:t>:- select * from </a:t>
            </a:r>
            <a:r>
              <a:rPr lang="en-US" sz="2000" dirty="0" err="1" smtClean="0"/>
              <a:t>emp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Between, relational operators, aggregation, nested query, union etc….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Insert:- </a:t>
            </a:r>
            <a:r>
              <a:rPr lang="en-US" sz="2400" dirty="0" smtClean="0"/>
              <a:t>insert into </a:t>
            </a:r>
            <a:r>
              <a:rPr lang="en-US" sz="2400" dirty="0" err="1" smtClean="0"/>
              <a:t>emp</a:t>
            </a:r>
            <a:r>
              <a:rPr lang="en-US" sz="2400" dirty="0" smtClean="0"/>
              <a:t> values(, , ,);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Update:-</a:t>
            </a:r>
            <a:r>
              <a:rPr lang="en-US" dirty="0" smtClean="0"/>
              <a:t> </a:t>
            </a:r>
            <a:r>
              <a:rPr lang="en-US" sz="2000" dirty="0" smtClean="0"/>
              <a:t>update table </a:t>
            </a:r>
            <a:r>
              <a:rPr lang="en-US" sz="2000" dirty="0" err="1" smtClean="0"/>
              <a:t>emp</a:t>
            </a:r>
            <a:r>
              <a:rPr lang="en-US" sz="2000" dirty="0" smtClean="0"/>
              <a:t> set </a:t>
            </a:r>
            <a:r>
              <a:rPr lang="en-US" sz="2000" dirty="0" err="1" smtClean="0"/>
              <a:t>empid</a:t>
            </a:r>
            <a:r>
              <a:rPr lang="en-US" sz="2000" dirty="0" smtClean="0"/>
              <a:t>=1000 where </a:t>
            </a:r>
            <a:r>
              <a:rPr lang="en-US" sz="2000" dirty="0" err="1" smtClean="0"/>
              <a:t>ename</a:t>
            </a:r>
            <a:r>
              <a:rPr lang="en-US" sz="2000" dirty="0" smtClean="0"/>
              <a:t> like ‘</a:t>
            </a:r>
            <a:r>
              <a:rPr lang="en-US" sz="2000" dirty="0" err="1" smtClean="0"/>
              <a:t>scott</a:t>
            </a:r>
            <a:r>
              <a:rPr lang="en-US" sz="2000" dirty="0" smtClean="0"/>
              <a:t>’;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Delete:- </a:t>
            </a:r>
            <a:r>
              <a:rPr lang="en-US" sz="2000" dirty="0" smtClean="0"/>
              <a:t>delete from </a:t>
            </a:r>
            <a:r>
              <a:rPr lang="en-US" sz="2000" dirty="0" err="1" smtClean="0"/>
              <a:t>emp</a:t>
            </a:r>
            <a:r>
              <a:rPr lang="en-US" sz="2000" dirty="0" smtClean="0"/>
              <a:t> where </a:t>
            </a:r>
            <a:r>
              <a:rPr lang="en-US" sz="2000" dirty="0" err="1" smtClean="0"/>
              <a:t>empid</a:t>
            </a:r>
            <a:r>
              <a:rPr lang="en-US" sz="2000" dirty="0" smtClean="0"/>
              <a:t>=1000;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45344-A4CF-479F-8625-883FE705D9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54182"/>
            <a:ext cx="7190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DCL</a:t>
            </a:r>
            <a:r>
              <a:rPr lang="en-US" sz="2000" dirty="0" smtClean="0"/>
              <a:t>:-	 USED FOR CONTROLLING DATA AND ACCESS TO THE DATABASES.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79417"/>
            <a:ext cx="840970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Grant- </a:t>
            </a:r>
            <a:r>
              <a:rPr lang="en-US" sz="2400" dirty="0" smtClean="0"/>
              <a:t>gives user’s access privileges to 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Grant privilege on [object] to [user] [with grant permission];</a:t>
            </a:r>
          </a:p>
          <a:p>
            <a:r>
              <a:rPr lang="en-US" sz="2400" dirty="0" smtClean="0"/>
              <a:t>Grant all on </a:t>
            </a:r>
            <a:r>
              <a:rPr lang="en-US" sz="2400" dirty="0" err="1" smtClean="0"/>
              <a:t>emp</a:t>
            </a:r>
            <a:r>
              <a:rPr lang="en-US" sz="2400" dirty="0" smtClean="0"/>
              <a:t> to </a:t>
            </a:r>
            <a:r>
              <a:rPr lang="en-US" sz="2400" dirty="0" err="1" smtClean="0"/>
              <a:t>scott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Revoke- </a:t>
            </a:r>
            <a:r>
              <a:rPr lang="en-US" sz="2400" dirty="0" smtClean="0"/>
              <a:t>withdraw access privileges given with the grant command.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Revoke&lt;object privileges&gt; on &lt;object name&gt;;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Revoke all on </a:t>
            </a:r>
            <a:r>
              <a:rPr lang="en-US" sz="2400" dirty="0" err="1" smtClean="0"/>
              <a:t>nominee_master</a:t>
            </a:r>
            <a:r>
              <a:rPr lang="en-US" sz="2400" dirty="0" smtClean="0"/>
              <a:t> fro </a:t>
            </a:r>
            <a:r>
              <a:rPr lang="en-US" sz="2400" dirty="0" err="1" smtClean="0"/>
              <a:t>anil</a:t>
            </a:r>
            <a:r>
              <a:rPr lang="en-US" sz="2400" dirty="0" smtClean="0"/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45344-A4CF-479F-8625-883FE705D9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2945" y="554182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TCL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74073" y="1274617"/>
            <a:ext cx="84097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TCL statements are used to manage the changes made by DML statements. It allows statements to be grouped together into logical transactions.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Commit-save work done;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Savepoint</a:t>
            </a:r>
            <a:r>
              <a:rPr lang="en-US" sz="2400" dirty="0" smtClean="0"/>
              <a:t>- identify a point to which later you can rollback.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Rollback- restore db to original since last commit.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23812</TotalTime>
  <Words>603</Words>
  <Application>Microsoft Office PowerPoint</Application>
  <PresentationFormat>On-screen Show (4:3)</PresentationFormat>
  <Paragraphs>121</Paragraphs>
  <Slides>13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MS PGothic</vt:lpstr>
      <vt:lpstr>Arial</vt:lpstr>
      <vt:lpstr>Calibri</vt:lpstr>
      <vt:lpstr>Franklin Gothic Book</vt:lpstr>
      <vt:lpstr>Helvetica</vt:lpstr>
      <vt:lpstr>Monotype Sorts</vt:lpstr>
      <vt:lpstr>Perpetua</vt:lpstr>
      <vt:lpstr>Times New Roman</vt:lpstr>
      <vt:lpstr>Wingdings</vt:lpstr>
      <vt:lpstr>Wingdings 2</vt:lpstr>
      <vt:lpstr>Equity</vt:lpstr>
      <vt:lpstr>UNIT 3: SQL AND PL/SQL</vt:lpstr>
      <vt:lpstr>1.Intro. to SQL using MYSQL</vt:lpstr>
      <vt:lpstr>SQL</vt:lpstr>
      <vt:lpstr>Data Definition Language (DDL)</vt:lpstr>
      <vt:lpstr>PowerPoint Presentation</vt:lpstr>
      <vt:lpstr>Data Manipulation Language (DML)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Sambhaji</cp:lastModifiedBy>
  <cp:revision>286</cp:revision>
  <cp:lastPrinted>2005-01-10T21:51:57Z</cp:lastPrinted>
  <dcterms:created xsi:type="dcterms:W3CDTF">1999-11-04T20:50:09Z</dcterms:created>
  <dcterms:modified xsi:type="dcterms:W3CDTF">2018-08-01T17:47:05Z</dcterms:modified>
</cp:coreProperties>
</file>