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2" r:id="rId3"/>
  </p:sldMasterIdLst>
  <p:notesMasterIdLst>
    <p:notesMasterId r:id="rId73"/>
  </p:notesMasterIdLst>
  <p:handoutMasterIdLst>
    <p:handoutMasterId r:id="rId74"/>
  </p:handoutMasterIdLst>
  <p:sldIdLst>
    <p:sldId id="579" r:id="rId4"/>
    <p:sldId id="511" r:id="rId5"/>
    <p:sldId id="512" r:id="rId6"/>
    <p:sldId id="515" r:id="rId7"/>
    <p:sldId id="516" r:id="rId8"/>
    <p:sldId id="517" r:id="rId9"/>
    <p:sldId id="518" r:id="rId10"/>
    <p:sldId id="519" r:id="rId11"/>
    <p:sldId id="513" r:id="rId12"/>
    <p:sldId id="514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280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B17344-7B5D-4BEE-A0B0-CBC00372F6E3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2CF9EC-C90A-4848-966C-5EEEA4395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861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4E66A-815A-40BB-B56D-9C741C6F00C4}" type="datetimeFigureOut">
              <a:rPr lang="en-US"/>
              <a:pPr>
                <a:defRPr/>
              </a:pPr>
              <a:t>9/19/2017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DB1F07-26B0-4EAA-9DD6-335C182F6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9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DB1F07-26B0-4EAA-9DD6-335C182F6F3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D74A17-70A5-40D3-A7AE-BBD6F38A8C86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0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7A8C58-FAEF-4C38-97E8-2DE6D86E7FDA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7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8717B6-1219-4494-BFA6-0C8A263D64DB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7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66DEF-F2F1-48D7-8F81-37AB807E028B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5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146CB2-1005-49F6-AFA2-24C36FD0214D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0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7F6E0E-B32D-4876-AC6B-948F1ACB21EC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7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20D976-FE68-4B5F-845F-F956D0F2AB64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62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ABC6CA-8327-4079-93B3-346FD89F29A9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01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93AC2C-BF2D-4A1A-ABF9-F0080E722DFB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91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E0E2B7-77E6-4F6A-8CAB-3547D2BD6B5B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8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C36AB9-D2DD-43DD-BB3B-498F5AB97FD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3448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286DFA-8117-45DA-AB8F-60A026056E5A}" type="slidenum">
              <a:rPr lang="en-US" sz="1200">
                <a:latin typeface="Times New Roman" panose="02020603050405020304" pitchFamily="18" charset="0"/>
              </a:rPr>
              <a:pPr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6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F659EA-13D6-457E-9F01-7389B509E814}" type="slidenum">
              <a:rPr lang="en-US" sz="1200">
                <a:latin typeface="Times New Roman" panose="02020603050405020304" pitchFamily="18" charset="0"/>
              </a:rPr>
              <a:pPr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20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F1C048-9571-48EB-A4B0-77F15E3AA80F}" type="slidenum">
              <a:rPr lang="en-US" sz="1200">
                <a:latin typeface="Times New Roman" panose="02020603050405020304" pitchFamily="18" charset="0"/>
              </a:rPr>
              <a:pPr/>
              <a:t>27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43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A7F52-9667-421F-BFB3-A4500D202FF6}" type="slidenum">
              <a:rPr lang="en-US"/>
              <a:pPr/>
              <a:t>28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B92C9-E1A5-44A5-809C-2D38D740AA53}" type="slidenum">
              <a:rPr lang="en-US"/>
              <a:pPr/>
              <a:t>29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FA021-7E79-4038-A3EA-23A82F0DD7CC}" type="slidenum">
              <a:rPr lang="en-US"/>
              <a:pPr/>
              <a:t>30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2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9A532-485C-422D-A16A-9E9944B63279}" type="slidenum">
              <a:rPr lang="en-US"/>
              <a:pPr/>
              <a:t>31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5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F802F-E75C-4033-87D5-4033044F9611}" type="slidenum">
              <a:rPr lang="en-US"/>
              <a:pPr/>
              <a:t>32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8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52659-B9D7-4A11-94C1-21639E127953}" type="slidenum">
              <a:rPr lang="en-US"/>
              <a:pPr/>
              <a:t>33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2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6E7AA-8795-4907-9BEA-096E850FDC23}" type="slidenum">
              <a:rPr lang="en-US"/>
              <a:pPr/>
              <a:t>34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CEB6A7-F618-453A-B9F9-218B0CED63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0715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9C002-7098-4606-A12A-F1AD81DED114}" type="slidenum">
              <a:rPr lang="en-US"/>
              <a:pPr/>
              <a:t>35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3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F15C7-A060-44BF-BF35-B04C25972057}" type="slidenum">
              <a:rPr lang="en-US"/>
              <a:pPr/>
              <a:t>36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5747E-8DFF-4F3A-B8C9-B695F1A1537C}" type="slidenum">
              <a:rPr lang="en-US"/>
              <a:pPr/>
              <a:t>37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4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0F93-CCA2-4842-A969-B15131A19B1F}" type="slidenum">
              <a:rPr lang="en-US"/>
              <a:pPr/>
              <a:t>38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0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3F0C5-587F-4097-B29E-6775C8CCB26C}" type="slidenum">
              <a:rPr lang="en-US"/>
              <a:pPr/>
              <a:t>39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1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B4BB8-ECBE-4240-BF7F-6E63191D8F3E}" type="slidenum">
              <a:rPr lang="en-US"/>
              <a:pPr/>
              <a:t>40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EF513-C510-4684-B763-59CB58A0E5DE}" type="slidenum">
              <a:rPr lang="en-US"/>
              <a:pPr/>
              <a:t>41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30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91B08-9D9C-4EE9-ABE3-9AEB92518675}" type="slidenum">
              <a:rPr lang="en-US"/>
              <a:pPr/>
              <a:t>42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1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8527C-A8A0-420D-B915-457FD9A8262C}" type="slidenum">
              <a:rPr lang="en-US"/>
              <a:pPr/>
              <a:t>43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6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18631-26A4-4DDF-B733-826DFE0CC165}" type="slidenum">
              <a:rPr lang="en-US"/>
              <a:pPr/>
              <a:t>44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F18E6-1516-4B63-B891-1E893AA5A0D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60042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B1336-B7E5-4347-890A-6F1E2526E7E9}" type="slidenum">
              <a:rPr lang="en-US"/>
              <a:pPr/>
              <a:t>45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18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C1780-7E05-436B-BF87-A98FECFC38C9}" type="slidenum">
              <a:rPr lang="en-US"/>
              <a:pPr/>
              <a:t>46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03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0603F-5B62-47A8-99CB-2C01DFF029CA}" type="slidenum">
              <a:rPr lang="en-US"/>
              <a:pPr/>
              <a:t>47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3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E1074-AA8E-46D5-8C53-0B06219A4664}" type="slidenum">
              <a:rPr lang="en-US"/>
              <a:pPr/>
              <a:t>48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5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31C83-2758-4797-B603-961B1AFEF00E}" type="slidenum">
              <a:rPr lang="en-US"/>
              <a:pPr/>
              <a:t>49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68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E20D8-BD3D-4FE5-8CF9-1E198B2B17F2}" type="slidenum">
              <a:rPr lang="en-US"/>
              <a:pPr/>
              <a:t>50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1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FA054-866D-4E7A-B6DE-C590901C5138}" type="slidenum">
              <a:rPr lang="en-US"/>
              <a:pPr/>
              <a:t>51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14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DBD5D-2511-4968-A41F-129A4B4673BC}" type="slidenum">
              <a:rPr lang="en-US"/>
              <a:pPr/>
              <a:t>52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358BF-59B5-4B12-88A5-6B1F4BCFDB9A}" type="slidenum">
              <a:rPr lang="en-US"/>
              <a:pPr/>
              <a:t>53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7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66907-1AE4-4B8C-ABEC-54ECFCB783CC}" type="slidenum">
              <a:rPr lang="en-US"/>
              <a:pPr/>
              <a:t>54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3D31-5B42-40FC-B295-E86E4EAFB274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42208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59D00-A0F9-4F04-9C4C-EAB0A49C27B1}" type="slidenum">
              <a:rPr lang="en-US"/>
              <a:pPr/>
              <a:t>55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92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FEF50-B5DC-4FAE-97D1-73EE36BD146A}" type="slidenum">
              <a:rPr lang="en-US"/>
              <a:pPr/>
              <a:t>56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370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F9936-4A67-4BFA-B066-B94AEAE5C2E5}" type="slidenum">
              <a:rPr lang="en-US"/>
              <a:pPr/>
              <a:t>57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2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EA924-6DED-480F-8DC6-1D58777FB7E7}" type="slidenum">
              <a:rPr lang="en-US"/>
              <a:pPr/>
              <a:t>58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81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AD93-3E37-4600-B439-C6718B7F9A8B}" type="slidenum">
              <a:rPr lang="en-US"/>
              <a:pPr/>
              <a:t>59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7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FA231-F5CC-453A-B8C2-77ADF1EBEDEF}" type="slidenum">
              <a:rPr lang="en-US"/>
              <a:pPr/>
              <a:t>60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3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AF688-1438-4F77-95E8-F0B6374F1567}" type="slidenum">
              <a:rPr lang="en-US"/>
              <a:pPr/>
              <a:t>61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82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3C4F3-32AC-4C83-BC32-ECC4533F2C5A}" type="slidenum">
              <a:rPr lang="en-US"/>
              <a:pPr/>
              <a:t>62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4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1CBDE-02D3-4837-8CB9-97C228267AC5}" type="slidenum">
              <a:rPr lang="en-US"/>
              <a:pPr/>
              <a:t>63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4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8DF44-A3A3-4C1B-AC4A-0FAE4C193274}" type="slidenum">
              <a:rPr lang="en-US"/>
              <a:pPr/>
              <a:t>64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BDA6EA-3198-4A53-A628-DC1BC21CD597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411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4A796-E60A-4F4B-A87B-0B5EC5359D4A}" type="slidenum">
              <a:rPr lang="en-US"/>
              <a:pPr/>
              <a:t>65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10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334E-84DD-4F66-A858-2DEAE02C583D}" type="slidenum">
              <a:rPr lang="en-US"/>
              <a:pPr/>
              <a:t>66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83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55306-DDBF-4EB3-A613-52657E675934}" type="slidenum">
              <a:rPr lang="en-US"/>
              <a:pPr/>
              <a:t>67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49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76ABE-4D79-4966-A998-3EB48391F2F7}" type="slidenum">
              <a:rPr lang="en-US"/>
              <a:pPr/>
              <a:t>68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46E11A-F376-4E6A-879B-5A0D92CBE01E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3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0DEBA4-C216-49F9-BC23-B5B90323F976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2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B1ACEE-3A23-47B6-9E6C-24C17F0C8D13}" type="slidenum">
              <a:rPr 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jpeg"/><Relationship Id="rId4" Type="http://schemas.openxmlformats.org/officeDocument/2006/relationships/hyperlink" Target="http://www.db-boo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hyperlink" Target="http://www.db-boo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6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USER\Pictures\unipune 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"SOPC Based Convolution Encoding and Viterbi Decoding"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05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348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93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66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6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5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6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USER\Pictures\unipune 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0" y="1447800"/>
            <a:ext cx="9144000" cy="1588"/>
          </a:xfrm>
          <a:prstGeom prst="line">
            <a:avLst/>
          </a:prstGeom>
          <a:ln w="25400" cap="rnd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"SOPC Based Convolution Encoding and Viterbi Decoding"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838770C-7B5E-4FD6-86FD-8D92B3D0A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69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055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721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67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40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37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6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"SOPC Based Convolution Encoding and Viterbi Decoding"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33F263-60E8-435C-B3D8-DFBEB319F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17.</a:t>
            </a:r>
            <a:fld id="{18D9CC81-874F-43F6-A474-A7729AC0CECB}" type="slidenum">
              <a:rPr lang="en-US" sz="1000" b="1" smtClean="0">
                <a:solidFill>
                  <a:srgbClr val="000099"/>
                </a:solidFill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sz="1000" b="1" smtClean="0">
              <a:solidFill>
                <a:srgbClr val="000099"/>
              </a:solidFill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  <a:latin typeface="Helvetica" charset="0"/>
              </a:rPr>
              <a:t>Database System Concepts - 6</a:t>
            </a:r>
            <a:r>
              <a:rPr lang="en-US" sz="1000" b="1" baseline="3000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CC3300"/>
                </a:solidFill>
                <a:latin typeface="Helvetica" charset="0"/>
              </a:rPr>
              <a:t> Edition</a:t>
            </a:r>
          </a:p>
        </p:txBody>
      </p:sp>
      <p:sp>
        <p:nvSpPr>
          <p:cNvPr id="1607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8" name="Text Box 10"/>
          <p:cNvSpPr txBox="1">
            <a:spLocks noChangeArrowheads="1"/>
          </p:cNvSpPr>
          <p:nvPr userDrawn="1"/>
        </p:nvSpPr>
        <p:spPr bwMode="auto">
          <a:xfrm>
            <a:off x="0" y="6613525"/>
            <a:ext cx="260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rgbClr val="000099"/>
                </a:solidFill>
              </a:rPr>
              <a:t>th</a:t>
            </a:r>
            <a:r>
              <a:rPr lang="en-US" sz="1000" b="1" smtClean="0">
                <a:solidFill>
                  <a:srgbClr val="000099"/>
                </a:solidFill>
              </a:rPr>
              <a:t> Edition</a:t>
            </a:r>
            <a:r>
              <a:rPr lang="en-US" sz="1000" b="1" smtClean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87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17.</a:t>
            </a:r>
            <a:fld id="{18D9CC81-874F-43F6-A474-A7729AC0CECB}" type="slidenum">
              <a:rPr lang="en-US" sz="1000" b="1" smtClean="0">
                <a:solidFill>
                  <a:srgbClr val="000099"/>
                </a:solidFill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sz="1000" b="1" smtClean="0">
              <a:solidFill>
                <a:srgbClr val="000099"/>
              </a:solidFill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  <a:latin typeface="Helvetica" charset="0"/>
              </a:rPr>
              <a:t>Database System Concepts - 6</a:t>
            </a:r>
            <a:r>
              <a:rPr lang="en-US" sz="1000" b="1" baseline="30000">
                <a:solidFill>
                  <a:srgbClr val="CC3300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CC3300"/>
                </a:solidFill>
                <a:latin typeface="Helvetica" charset="0"/>
              </a:rPr>
              <a:t> Edition</a:t>
            </a:r>
          </a:p>
        </p:txBody>
      </p:sp>
      <p:sp>
        <p:nvSpPr>
          <p:cNvPr id="1607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 sz="1600">
              <a:solidFill>
                <a:srgbClr val="000000"/>
              </a:solidFill>
              <a:latin typeface="Helvetica" charset="0"/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8" name="Text Box 10"/>
          <p:cNvSpPr txBox="1">
            <a:spLocks noChangeArrowheads="1"/>
          </p:cNvSpPr>
          <p:nvPr userDrawn="1"/>
        </p:nvSpPr>
        <p:spPr bwMode="auto">
          <a:xfrm>
            <a:off x="0" y="6613525"/>
            <a:ext cx="2609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1000" b="1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rgbClr val="000099"/>
                </a:solidFill>
              </a:rPr>
              <a:t>th</a:t>
            </a:r>
            <a:r>
              <a:rPr lang="en-US" sz="1000" b="1" smtClean="0">
                <a:solidFill>
                  <a:srgbClr val="000099"/>
                </a:solidFill>
              </a:rPr>
              <a:t> Edition</a:t>
            </a:r>
            <a:r>
              <a:rPr lang="en-US" sz="1000" b="1" smtClean="0">
                <a:solidFill>
                  <a:srgbClr val="CC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1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132856"/>
            <a:ext cx="7776864" cy="1470025"/>
          </a:xfrm>
        </p:spPr>
        <p:txBody>
          <a:bodyPr/>
          <a:lstStyle/>
          <a:p>
            <a:r>
              <a:rPr lang="en-IN" dirty="0" smtClean="0"/>
              <a:t>UNIT 5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/>
              <a:t>Parallel  and Distributed Databases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024" y="5013176"/>
            <a:ext cx="4248472" cy="625624"/>
          </a:xfrm>
        </p:spPr>
        <p:txBody>
          <a:bodyPr/>
          <a:lstStyle/>
          <a:p>
            <a:r>
              <a:rPr lang="en-IN" sz="2000" dirty="0"/>
              <a:t> </a:t>
            </a:r>
            <a:r>
              <a:rPr lang="en-IN" sz="2000" dirty="0" smtClean="0"/>
              <a:t>Prof. S M Shedole</a:t>
            </a:r>
          </a:p>
          <a:p>
            <a:r>
              <a:rPr lang="en-IN" sz="2000" b="1" dirty="0" smtClean="0"/>
              <a:t>Sinhgad Institute of Technology, Lonavala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377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6127" y="955346"/>
            <a:ext cx="7854287" cy="5514308"/>
          </a:xfr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7467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latin typeface="Calibri" pitchFamily="34" charset="0"/>
              </a:rPr>
              <a:t>Overall Structure Of DBMS</a:t>
            </a:r>
          </a:p>
        </p:txBody>
      </p:sp>
    </p:spTree>
    <p:extLst>
      <p:ext uri="{BB962C8B-B14F-4D97-AF65-F5344CB8AC3E}">
        <p14:creationId xmlns:p14="http://schemas.microsoft.com/office/powerpoint/2010/main" val="21701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Parallel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Parallel database systems consist of multiple processors and multiple disks connected by a fast interconnection network.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</a:rPr>
              <a:t>coarse-grain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>
                <a:solidFill>
                  <a:srgbClr val="000099"/>
                </a:solidFill>
              </a:rPr>
              <a:t>parallel</a:t>
            </a:r>
            <a:r>
              <a:rPr lang="en-US" dirty="0" smtClean="0"/>
              <a:t> machine consists of a small number of powerful processors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</a:rPr>
              <a:t>massively parallel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0099"/>
                </a:solidFill>
              </a:rPr>
              <a:t>fine grain parallel</a:t>
            </a:r>
            <a:r>
              <a:rPr lang="en-US" i="1" dirty="0" smtClean="0"/>
              <a:t> </a:t>
            </a:r>
            <a:r>
              <a:rPr lang="en-US" dirty="0" smtClean="0"/>
              <a:t>machine utilizes thousands of smaller processors.</a:t>
            </a:r>
          </a:p>
          <a:p>
            <a:r>
              <a:rPr lang="en-US" dirty="0" smtClean="0"/>
              <a:t>Two main performance measures: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throughput</a:t>
            </a:r>
            <a:r>
              <a:rPr lang="en-US" dirty="0" smtClean="0"/>
              <a:t> --- the number of tasks that can be completed in a given time interval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response time</a:t>
            </a:r>
            <a:r>
              <a:rPr lang="en-US" dirty="0" smtClean="0"/>
              <a:t> --- the amount of time it takes to complete a single task from the time it is submitted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Speed-Up and Scale-Up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050925"/>
            <a:ext cx="7661275" cy="4903788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Speedup</a:t>
            </a:r>
            <a:r>
              <a:rPr lang="en-US" smtClean="0"/>
              <a:t>: a fixed-sized problem executing on a small system is given to a system which is </a:t>
            </a:r>
            <a:r>
              <a:rPr lang="en-US" i="1" smtClean="0"/>
              <a:t>N</a:t>
            </a:r>
            <a:r>
              <a:rPr lang="en-US" smtClean="0"/>
              <a:t>-times larger.</a:t>
            </a:r>
          </a:p>
          <a:p>
            <a:pPr lvl="1"/>
            <a:r>
              <a:rPr lang="en-US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i="1" smtClean="0"/>
              <a:t>     speedup = small system elapsed time</a:t>
            </a:r>
          </a:p>
          <a:p>
            <a:pPr lvl="1">
              <a:buFont typeface="Monotype Sorts" charset="2"/>
              <a:buNone/>
            </a:pPr>
            <a:r>
              <a:rPr lang="en-US" i="1" smtClean="0"/>
              <a:t>                       large system elapsed time</a:t>
            </a:r>
          </a:p>
          <a:p>
            <a:pPr lvl="1"/>
            <a:r>
              <a:rPr lang="en-US" smtClean="0"/>
              <a:t>Speedup is </a:t>
            </a:r>
            <a:r>
              <a:rPr lang="en-US" b="1" smtClean="0"/>
              <a:t>linear</a:t>
            </a:r>
            <a:r>
              <a:rPr lang="en-US" smtClean="0"/>
              <a:t> if equation equals N.</a:t>
            </a:r>
          </a:p>
          <a:p>
            <a:r>
              <a:rPr lang="en-US" b="1" smtClean="0">
                <a:solidFill>
                  <a:srgbClr val="000099"/>
                </a:solidFill>
              </a:rPr>
              <a:t>Scaleup</a:t>
            </a:r>
            <a:r>
              <a:rPr lang="en-US" smtClean="0"/>
              <a:t>: increase the size of both the problem and the system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-times larger system used to perform </a:t>
            </a:r>
            <a:r>
              <a:rPr lang="en-US" i="1" smtClean="0"/>
              <a:t>N</a:t>
            </a:r>
            <a:r>
              <a:rPr lang="en-US" smtClean="0"/>
              <a:t>-times larger job</a:t>
            </a:r>
          </a:p>
          <a:p>
            <a:pPr lvl="1"/>
            <a:r>
              <a:rPr lang="en-US" smtClean="0"/>
              <a:t>Measured by:</a:t>
            </a:r>
          </a:p>
          <a:p>
            <a:pPr lvl="1">
              <a:buFont typeface="Monotype Sorts" charset="2"/>
              <a:buNone/>
            </a:pPr>
            <a:r>
              <a:rPr lang="en-US" i="1" smtClean="0"/>
              <a:t>     scaleup = small system small problem elapsed time</a:t>
            </a:r>
          </a:p>
          <a:p>
            <a:pPr lvl="1">
              <a:buFont typeface="Monotype Sorts" charset="2"/>
              <a:buNone/>
            </a:pPr>
            <a:r>
              <a:rPr lang="en-US" i="1" smtClean="0"/>
              <a:t>                         big system big problem elapsed time </a:t>
            </a:r>
          </a:p>
          <a:p>
            <a:pPr lvl="1"/>
            <a:r>
              <a:rPr lang="en-US" smtClean="0"/>
              <a:t>Scale up is </a:t>
            </a:r>
            <a:r>
              <a:rPr lang="en-US" b="1" smtClean="0"/>
              <a:t>linear</a:t>
            </a:r>
            <a:r>
              <a:rPr lang="en-US" smtClean="0"/>
              <a:t> if equation equals 1.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697163" y="243998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IN" sz="1600" smtClean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630488" y="467677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IN" sz="1600" smtClean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2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Speedup</a:t>
            </a:r>
          </a:p>
        </p:txBody>
      </p:sp>
      <p:pic>
        <p:nvPicPr>
          <p:cNvPr id="522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096963"/>
            <a:ext cx="7159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6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Scaleup</a:t>
            </a:r>
          </a:p>
        </p:txBody>
      </p:sp>
      <p:pic>
        <p:nvPicPr>
          <p:cNvPr id="542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928688"/>
            <a:ext cx="7940675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Batch and Transaction Scaleup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Batch scaleup</a:t>
            </a:r>
            <a:r>
              <a:rPr lang="en-US" b="1" smtClean="0"/>
              <a:t>:</a:t>
            </a:r>
            <a:endParaRPr lang="en-US" smtClean="0"/>
          </a:p>
          <a:p>
            <a:pPr lvl="1"/>
            <a:r>
              <a:rPr lang="en-US" smtClean="0"/>
              <a:t>A single large job; typical of most decision support queries and scientific simulation.</a:t>
            </a:r>
          </a:p>
          <a:p>
            <a:pPr lvl="1"/>
            <a:r>
              <a:rPr lang="en-US" smtClean="0"/>
              <a:t>Use an </a:t>
            </a:r>
            <a:r>
              <a:rPr lang="en-US" i="1" smtClean="0"/>
              <a:t>N</a:t>
            </a:r>
            <a:r>
              <a:rPr lang="en-US" smtClean="0"/>
              <a:t>-times larger computer on </a:t>
            </a:r>
            <a:r>
              <a:rPr lang="en-US" i="1" smtClean="0"/>
              <a:t>N</a:t>
            </a:r>
            <a:r>
              <a:rPr lang="en-US" smtClean="0"/>
              <a:t>-times larger problem.</a:t>
            </a:r>
          </a:p>
          <a:p>
            <a:r>
              <a:rPr lang="en-US" b="1" smtClean="0">
                <a:solidFill>
                  <a:srgbClr val="000099"/>
                </a:solidFill>
              </a:rPr>
              <a:t>Transaction scaleup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Numerous small queries submitted by independent users to a shared database; typical transaction processing and timesharing systems.</a:t>
            </a:r>
          </a:p>
          <a:p>
            <a:pPr lvl="1"/>
            <a:r>
              <a:rPr lang="en-US" i="1" smtClean="0"/>
              <a:t>N</a:t>
            </a:r>
            <a:r>
              <a:rPr lang="en-US" smtClean="0"/>
              <a:t>-times as many users submitting requests (hence, </a:t>
            </a:r>
            <a:r>
              <a:rPr lang="en-US" i="1" smtClean="0"/>
              <a:t>N</a:t>
            </a:r>
            <a:r>
              <a:rPr lang="en-US" smtClean="0"/>
              <a:t>-times as many requests) to an </a:t>
            </a:r>
            <a:r>
              <a:rPr lang="en-US" i="1" smtClean="0"/>
              <a:t>N</a:t>
            </a:r>
            <a:r>
              <a:rPr lang="en-US" smtClean="0"/>
              <a:t>-times larger database, on an </a:t>
            </a:r>
            <a:r>
              <a:rPr lang="en-US" i="1" smtClean="0"/>
              <a:t>N</a:t>
            </a:r>
            <a:r>
              <a:rPr lang="en-US" smtClean="0"/>
              <a:t>-times larger computer.</a:t>
            </a:r>
          </a:p>
          <a:p>
            <a:pPr lvl="1"/>
            <a:r>
              <a:rPr lang="en-US" smtClean="0"/>
              <a:t>Well-suited to parallel execution.</a:t>
            </a:r>
          </a:p>
        </p:txBody>
      </p:sp>
    </p:spTree>
    <p:extLst>
      <p:ext uri="{BB962C8B-B14F-4D97-AF65-F5344CB8AC3E}">
        <p14:creationId xmlns:p14="http://schemas.microsoft.com/office/powerpoint/2010/main" val="16775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Factors Limiting Speedup and Scaleup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Speedup and scaleup are often sublinear due to:</a:t>
            </a:r>
          </a:p>
          <a:p>
            <a:r>
              <a:rPr lang="en-US" b="1" smtClean="0">
                <a:solidFill>
                  <a:srgbClr val="000099"/>
                </a:solidFill>
              </a:rPr>
              <a:t>Startup costs</a:t>
            </a:r>
            <a:r>
              <a:rPr lang="en-US" smtClean="0"/>
              <a:t>: Cost of starting up multiple processes may dominate computation time, if the degree of parallelism is high.</a:t>
            </a:r>
          </a:p>
          <a:p>
            <a:r>
              <a:rPr lang="en-US" b="1" smtClean="0">
                <a:solidFill>
                  <a:srgbClr val="000099"/>
                </a:solidFill>
              </a:rPr>
              <a:t>Interference</a:t>
            </a:r>
            <a:r>
              <a:rPr lang="en-US" smtClean="0"/>
              <a:t>:  Processes accessing shared resources (e.g., system bus, disks, or locks) compete with each other, thus spending time waiting on other processes, rather than performing useful work.</a:t>
            </a:r>
          </a:p>
          <a:p>
            <a:r>
              <a:rPr lang="en-US" b="1" smtClean="0">
                <a:solidFill>
                  <a:srgbClr val="000099"/>
                </a:solidFill>
              </a:rPr>
              <a:t>Skew</a:t>
            </a:r>
            <a:r>
              <a:rPr lang="en-US" smtClean="0"/>
              <a:t>: Increasing the degree of parallelism increases the variance in service times of parallely executing tasks.  Overall execution time determined by </a:t>
            </a:r>
            <a:r>
              <a:rPr lang="en-US" b="1" smtClean="0"/>
              <a:t>slowest</a:t>
            </a:r>
            <a:r>
              <a:rPr lang="en-US" smtClean="0"/>
              <a:t> of parallely executing tasks.</a:t>
            </a:r>
          </a:p>
        </p:txBody>
      </p:sp>
    </p:spTree>
    <p:extLst>
      <p:ext uri="{BB962C8B-B14F-4D97-AF65-F5344CB8AC3E}">
        <p14:creationId xmlns:p14="http://schemas.microsoft.com/office/powerpoint/2010/main" val="33677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Interconnection Network Architectures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Bus</a:t>
            </a:r>
            <a:r>
              <a:rPr lang="en-US" smtClean="0"/>
              <a:t>. System components send data on and receive data from a single communication bus;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Does not scale well with increasing parallelism.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Mesh</a:t>
            </a:r>
            <a:r>
              <a:rPr lang="en-US" smtClean="0"/>
              <a:t>. Components are arranged as nodes in a grid, and each component is connected to all adjacent components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links grow with growing number of components, and so scales better. 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But may require 2</a:t>
            </a:r>
            <a:r>
              <a:rPr lang="en-US" smtClean="0">
                <a:sym typeface="Symbol" panose="05050102010706020507" pitchFamily="18" charset="2"/>
              </a:rPr>
              <a:t></a:t>
            </a:r>
            <a:r>
              <a:rPr lang="en-US" i="1" smtClean="0">
                <a:sym typeface="Symbol" panose="05050102010706020507" pitchFamily="18" charset="2"/>
              </a:rPr>
              <a:t>n</a:t>
            </a:r>
            <a:r>
              <a:rPr lang="en-US" smtClean="0"/>
              <a:t> hops to send message to a node (or </a:t>
            </a:r>
            <a:r>
              <a:rPr lang="en-US" smtClean="0">
                <a:sym typeface="Symbol" panose="05050102010706020507" pitchFamily="18" charset="2"/>
              </a:rPr>
              <a:t></a:t>
            </a:r>
            <a:r>
              <a:rPr lang="en-US" i="1" smtClean="0"/>
              <a:t>n</a:t>
            </a:r>
            <a:r>
              <a:rPr lang="en-US" smtClean="0"/>
              <a:t> with wraparound connections at edge of grid).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Hypercube</a:t>
            </a:r>
            <a:r>
              <a:rPr lang="en-US" smtClean="0"/>
              <a:t>.  Components are numbered in binary;  components are connected to one another if their binary representations differ in exactly one bit.</a:t>
            </a:r>
          </a:p>
          <a:p>
            <a:pPr lvl="1">
              <a:lnSpc>
                <a:spcPct val="90000"/>
              </a:lnSpc>
            </a:pPr>
            <a:r>
              <a:rPr lang="en-US" i="1" smtClean="0"/>
              <a:t>n</a:t>
            </a:r>
            <a:r>
              <a:rPr lang="en-US" smtClean="0"/>
              <a:t> components are connected to </a:t>
            </a:r>
            <a:r>
              <a:rPr lang="en-US" i="1" smtClean="0"/>
              <a:t>log(n) </a:t>
            </a:r>
            <a:r>
              <a:rPr lang="en-US" smtClean="0"/>
              <a:t>other components and can reach each other via at most </a:t>
            </a:r>
            <a:r>
              <a:rPr lang="en-US" i="1" smtClean="0"/>
              <a:t>log(n) </a:t>
            </a:r>
            <a:r>
              <a:rPr lang="en-US" smtClean="0"/>
              <a:t>links; reduces communication delays.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79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Interconnection Architectures</a:t>
            </a:r>
          </a:p>
        </p:txBody>
      </p:sp>
      <p:pic>
        <p:nvPicPr>
          <p:cNvPr id="6246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235075"/>
            <a:ext cx="82661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Parallel Database Architectures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/>
              <a:t>Shared memory</a:t>
            </a:r>
            <a:r>
              <a:rPr lang="en-US" smtClean="0"/>
              <a:t> -- processors share a common memory</a:t>
            </a:r>
          </a:p>
          <a:p>
            <a:r>
              <a:rPr lang="en-US" b="1" smtClean="0"/>
              <a:t>Shared disk</a:t>
            </a:r>
            <a:r>
              <a:rPr lang="en-US" smtClean="0"/>
              <a:t> -- processors share a common disk</a:t>
            </a:r>
          </a:p>
          <a:p>
            <a:r>
              <a:rPr lang="en-US" b="1" smtClean="0"/>
              <a:t>Shared nothing</a:t>
            </a:r>
            <a:r>
              <a:rPr lang="en-US" smtClean="0"/>
              <a:t> -- processors share neither a common memory nor common disk</a:t>
            </a:r>
          </a:p>
          <a:p>
            <a:r>
              <a:rPr lang="en-US" b="1" smtClean="0"/>
              <a:t>Hierarchical</a:t>
            </a:r>
            <a:r>
              <a:rPr lang="en-US" smtClean="0"/>
              <a:t> -- hybrid of the above architectures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79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2448272"/>
          </a:xfrm>
        </p:spPr>
        <p:txBody>
          <a:bodyPr/>
          <a:lstStyle/>
          <a:p>
            <a:r>
              <a:rPr lang="en-IN" dirty="0">
                <a:latin typeface="+mn-lt"/>
                <a:ea typeface="+mn-ea"/>
                <a:cs typeface="+mn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24847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Introduction </a:t>
            </a:r>
            <a:r>
              <a:rPr lang="en-IN" dirty="0"/>
              <a:t>to Database Architectures:</a:t>
            </a:r>
          </a:p>
          <a:p>
            <a:r>
              <a:rPr lang="en-IN" dirty="0"/>
              <a:t> Multi-user DBMS Architectures, </a:t>
            </a:r>
          </a:p>
          <a:p>
            <a:r>
              <a:rPr lang="en-IN" dirty="0"/>
              <a:t>Case study- </a:t>
            </a:r>
            <a:r>
              <a:rPr lang="en-IN" dirty="0" smtClean="0"/>
              <a:t>Oracle Architecture</a:t>
            </a:r>
            <a:r>
              <a:rPr lang="en-IN" dirty="0"/>
              <a:t>.</a:t>
            </a:r>
          </a:p>
          <a:p>
            <a:r>
              <a:rPr lang="en-IN" dirty="0"/>
              <a:t> Parallel Databases: Speedup and Scale up, </a:t>
            </a:r>
          </a:p>
          <a:p>
            <a:r>
              <a:rPr lang="en-IN" dirty="0"/>
              <a:t>Architectures of Parallel Databases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4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Parallel Database Architectures</a:t>
            </a:r>
          </a:p>
        </p:txBody>
      </p:sp>
      <p:pic>
        <p:nvPicPr>
          <p:cNvPr id="665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952500"/>
            <a:ext cx="795655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Memory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Processors and disks have access to a common memory, typically via a bus or through an interconnection network.</a:t>
            </a:r>
          </a:p>
          <a:p>
            <a:r>
              <a:rPr lang="en-US" smtClean="0"/>
              <a:t>Extremely efficient communication between processors — data in shared memory can be accessed by any processor without having to move it using software.</a:t>
            </a:r>
          </a:p>
          <a:p>
            <a:r>
              <a:rPr lang="en-US" smtClean="0"/>
              <a:t>Downside – architecture is not scalable beyond 32 or 64 processors since the bus or the interconnection network becomes a bottleneck</a:t>
            </a:r>
          </a:p>
          <a:p>
            <a:r>
              <a:rPr lang="en-US" smtClean="0"/>
              <a:t>Widely used for lower degrees of parallelism (4 to 8).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46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Disk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1108075"/>
            <a:ext cx="7469187" cy="4876800"/>
          </a:xfrm>
        </p:spPr>
        <p:txBody>
          <a:bodyPr/>
          <a:lstStyle/>
          <a:p>
            <a:r>
              <a:rPr lang="en-US" smtClean="0"/>
              <a:t>All processors can directly access all disks via an interconnection network, but the processors have private memories.</a:t>
            </a:r>
          </a:p>
          <a:p>
            <a:pPr lvl="1"/>
            <a:r>
              <a:rPr lang="en-US" smtClean="0"/>
              <a:t>The memory bus is not a bottleneck</a:t>
            </a:r>
          </a:p>
          <a:p>
            <a:pPr lvl="1"/>
            <a:r>
              <a:rPr lang="en-US" smtClean="0"/>
              <a:t>Architecture provides a degree of </a:t>
            </a:r>
            <a:r>
              <a:rPr lang="en-US" b="1" smtClean="0">
                <a:solidFill>
                  <a:srgbClr val="000099"/>
                </a:solidFill>
              </a:rPr>
              <a:t>fault-tolerance</a:t>
            </a:r>
            <a:r>
              <a:rPr lang="en-US" smtClean="0"/>
              <a:t> — if a processor fails, the other processors can take over its tasks since the database is resident on disks that are accessible from all processors.</a:t>
            </a:r>
          </a:p>
          <a:p>
            <a:r>
              <a:rPr lang="en-US" smtClean="0"/>
              <a:t>Examples:  IBM Sysplex and DEC clusters (now part of Compaq) running Rdb (now Oracle Rdb) were early commercial users </a:t>
            </a:r>
          </a:p>
          <a:p>
            <a:r>
              <a:rPr lang="en-US" smtClean="0"/>
              <a:t>Downside: bottleneck now occurs at interconnection to the disk subsystem.</a:t>
            </a:r>
          </a:p>
          <a:p>
            <a:r>
              <a:rPr lang="en-US" smtClean="0"/>
              <a:t>Shared-disk systems can scale to a somewhat larger number of processors, but communication between processors is slower.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12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Shared Nothing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Node consists of a processor, memory, and one or more disks. Processors at one node  communicate with another processor at another node using an interconnection network. A node functions as the server for the data on the disk or disks the node owns.</a:t>
            </a:r>
          </a:p>
          <a:p>
            <a:r>
              <a:rPr lang="en-US" smtClean="0"/>
              <a:t>Examples: Teradata, Tandem, Oracle-n CUBE</a:t>
            </a:r>
          </a:p>
          <a:p>
            <a:r>
              <a:rPr lang="en-US" smtClean="0"/>
              <a:t>Data accessed from local disks (and local memory accesses)  do not pass through interconnection network, thereby minimizing the interference of resource sharing.</a:t>
            </a:r>
          </a:p>
          <a:p>
            <a:r>
              <a:rPr lang="en-US" smtClean="0"/>
              <a:t>Shared-nothing multiprocessors can be scaled up to thousands of processors without interference.</a:t>
            </a:r>
          </a:p>
          <a:p>
            <a:r>
              <a:rPr lang="en-US" smtClean="0"/>
              <a:t>Main drawback: cost of communication and non-local disk access; sending data involves software interaction at both ends.</a:t>
            </a:r>
          </a:p>
        </p:txBody>
      </p:sp>
    </p:spTree>
    <p:extLst>
      <p:ext uri="{BB962C8B-B14F-4D97-AF65-F5344CB8AC3E}">
        <p14:creationId xmlns:p14="http://schemas.microsoft.com/office/powerpoint/2010/main" val="3639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Combines characteristics of shared-memory, shared-disk, and shared-nothing architectures.</a:t>
            </a:r>
          </a:p>
          <a:p>
            <a:r>
              <a:rPr lang="en-US" smtClean="0"/>
              <a:t>Top level is a shared-nothing architecture –  nodes connected by an interconnection network, and do not share disks or memory with each other.</a:t>
            </a:r>
          </a:p>
          <a:p>
            <a:r>
              <a:rPr lang="en-US" smtClean="0"/>
              <a:t>Each node of the system could be a shared-memory system with a few processors.</a:t>
            </a:r>
          </a:p>
          <a:p>
            <a:r>
              <a:rPr lang="en-US" smtClean="0"/>
              <a:t>Alternatively, each node could be a shared-disk system, and each of the systems sharing a set of disks could be a shared-memory system.</a:t>
            </a:r>
          </a:p>
          <a:p>
            <a:r>
              <a:rPr lang="en-US" smtClean="0"/>
              <a:t>Reduce the complexity of programming such systems by </a:t>
            </a:r>
            <a:r>
              <a:rPr lang="en-US" b="1" smtClean="0">
                <a:solidFill>
                  <a:srgbClr val="000099"/>
                </a:solidFill>
              </a:rPr>
              <a:t>distributed virtual-memory</a:t>
            </a:r>
            <a:r>
              <a:rPr lang="en-US" smtClean="0"/>
              <a:t> architectures</a:t>
            </a:r>
          </a:p>
          <a:p>
            <a:pPr lvl="1"/>
            <a:r>
              <a:rPr lang="en-US" smtClean="0"/>
              <a:t>Also called </a:t>
            </a:r>
            <a:r>
              <a:rPr lang="en-US" b="1" smtClean="0">
                <a:solidFill>
                  <a:srgbClr val="000099"/>
                </a:solidFill>
              </a:rPr>
              <a:t>non-uniform memory architecture (NUMA)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2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Distributed Systems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7725" y="860425"/>
            <a:ext cx="7848600" cy="4876800"/>
          </a:xfrm>
        </p:spPr>
        <p:txBody>
          <a:bodyPr/>
          <a:lstStyle/>
          <a:p>
            <a:r>
              <a:rPr lang="en-US" smtClean="0"/>
              <a:t>Data spread over multiple machines (also referred to as </a:t>
            </a:r>
            <a:r>
              <a:rPr lang="en-US" b="1" smtClean="0">
                <a:solidFill>
                  <a:srgbClr val="000099"/>
                </a:solidFill>
              </a:rPr>
              <a:t>sites</a:t>
            </a:r>
            <a:r>
              <a:rPr lang="en-US" smtClean="0"/>
              <a:t> or </a:t>
            </a:r>
            <a:r>
              <a:rPr lang="en-US" b="1" smtClean="0">
                <a:solidFill>
                  <a:srgbClr val="000099"/>
                </a:solidFill>
              </a:rPr>
              <a:t>nodes</a:t>
            </a:r>
            <a:r>
              <a:rPr lang="en-US" smtClean="0"/>
              <a:t>).</a:t>
            </a:r>
          </a:p>
          <a:p>
            <a:r>
              <a:rPr lang="en-US" smtClean="0"/>
              <a:t>Network interconnects the machines</a:t>
            </a:r>
          </a:p>
          <a:p>
            <a:r>
              <a:rPr lang="en-US" smtClean="0"/>
              <a:t>Data shared by users on multiple machines</a:t>
            </a:r>
          </a:p>
        </p:txBody>
      </p:sp>
      <p:pic>
        <p:nvPicPr>
          <p:cNvPr id="76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2306638"/>
            <a:ext cx="6027737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Distributed Databases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Homogeneous distributed databases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Same software/schema on all sites, data may be partitioned among sites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Goal: provide a view of a single database, hiding details of distribution</a:t>
            </a:r>
          </a:p>
          <a:p>
            <a:pPr>
              <a:lnSpc>
                <a:spcPct val="90000"/>
              </a:lnSpc>
            </a:pPr>
            <a:r>
              <a:rPr lang="en-US" smtClean="0"/>
              <a:t>Heterogeneous distributed databases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Different software/schema on different sites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Goal: integrate existing databases to provide useful functionality</a:t>
            </a:r>
          </a:p>
          <a:p>
            <a:pPr>
              <a:lnSpc>
                <a:spcPct val="90000"/>
              </a:lnSpc>
            </a:pPr>
            <a:r>
              <a:rPr lang="en-US" smtClean="0"/>
              <a:t>Differentiate between </a:t>
            </a:r>
            <a:r>
              <a:rPr lang="en-US" i="1" smtClean="0"/>
              <a:t>local </a:t>
            </a:r>
            <a:r>
              <a:rPr lang="en-US" smtClean="0"/>
              <a:t>and </a:t>
            </a:r>
            <a:r>
              <a:rPr lang="en-US" i="1" smtClean="0"/>
              <a:t>global</a:t>
            </a:r>
            <a:r>
              <a:rPr lang="en-US" smtClean="0"/>
              <a:t> transactions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local transaction</a:t>
            </a:r>
            <a:r>
              <a:rPr lang="en-US" smtClean="0"/>
              <a:t> accesses data in the </a:t>
            </a:r>
            <a:r>
              <a:rPr lang="en-US" i="1" smtClean="0"/>
              <a:t>single</a:t>
            </a:r>
            <a:r>
              <a:rPr lang="en-US" smtClean="0"/>
              <a:t> site at which the transaction was initiated.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global transaction</a:t>
            </a:r>
            <a:r>
              <a:rPr lang="en-US" smtClean="0"/>
              <a:t> either accesses data in a site different from the one at which the transaction was initiated or accesses data in several different sites.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05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Trade-offs in Distributed Systems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Sharing data – users at one site able to access the data residing at some other sites.</a:t>
            </a:r>
          </a:p>
          <a:p>
            <a:r>
              <a:rPr lang="en-US" smtClean="0"/>
              <a:t>Autonomy – each site is able to retain a degree of control over data stored locally.</a:t>
            </a:r>
          </a:p>
          <a:p>
            <a:r>
              <a:rPr lang="en-US" smtClean="0"/>
              <a:t>Higher system availability through redundancy — data can be replicated at remote sites, and system can function even if a site fails.</a:t>
            </a:r>
          </a:p>
          <a:p>
            <a:r>
              <a:rPr lang="en-US" smtClean="0"/>
              <a:t>Disadvantage: added complexity required to ensure proper coordination among sites.</a:t>
            </a:r>
          </a:p>
          <a:p>
            <a:pPr lvl="1"/>
            <a:r>
              <a:rPr lang="en-US" smtClean="0"/>
              <a:t>Software development cost.</a:t>
            </a:r>
          </a:p>
          <a:p>
            <a:pPr lvl="1"/>
            <a:r>
              <a:rPr lang="en-US" smtClean="0"/>
              <a:t>Greater potential for bugs.</a:t>
            </a:r>
          </a:p>
          <a:p>
            <a:pPr lvl="1"/>
            <a:r>
              <a:rPr lang="en-US" smtClean="0"/>
              <a:t>Increased processing overhead.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8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Distributed Databases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r>
              <a:rPr lang="en-US"/>
              <a:t>In a homogeneous distributed database</a:t>
            </a:r>
          </a:p>
          <a:p>
            <a:pPr lvl="1"/>
            <a:r>
              <a:rPr lang="en-US"/>
              <a:t>All sites have identical software </a:t>
            </a:r>
          </a:p>
          <a:p>
            <a:pPr lvl="1"/>
            <a:r>
              <a:rPr lang="en-US"/>
              <a:t>Are aware of each other and agree to cooperate in processing user requests.</a:t>
            </a:r>
          </a:p>
          <a:p>
            <a:pPr lvl="1"/>
            <a:r>
              <a:rPr lang="en-US"/>
              <a:t>Each site surrenders part of its autonomy in terms of right to change schemas or software</a:t>
            </a:r>
          </a:p>
          <a:p>
            <a:pPr lvl="1"/>
            <a:r>
              <a:rPr lang="en-US"/>
              <a:t>Appears to user as a single system</a:t>
            </a:r>
          </a:p>
          <a:p>
            <a:r>
              <a:rPr lang="en-US"/>
              <a:t>In a heterogeneous distributed database</a:t>
            </a:r>
          </a:p>
          <a:p>
            <a:pPr lvl="1"/>
            <a:r>
              <a:rPr lang="en-US"/>
              <a:t>Different sites may use different schemas and software</a:t>
            </a:r>
          </a:p>
          <a:p>
            <a:pPr lvl="2"/>
            <a:r>
              <a:rPr lang="en-US"/>
              <a:t>Difference in schema is a major problem for query processing</a:t>
            </a:r>
          </a:p>
          <a:p>
            <a:pPr lvl="2"/>
            <a:r>
              <a:rPr lang="en-US"/>
              <a:t>Difference in software is a major problem for transaction processing</a:t>
            </a:r>
          </a:p>
          <a:p>
            <a:pPr lvl="1"/>
            <a:r>
              <a:rPr lang="en-US"/>
              <a:t>Sites may not be aware of each other and may provide only </a:t>
            </a:r>
            <a:br>
              <a:rPr lang="en-US"/>
            </a:br>
            <a:r>
              <a:rPr lang="en-US"/>
              <a:t>limited facilities for cooperation in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895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/>
              <a:t>Data Replication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15262" cy="4710113"/>
          </a:xfrm>
        </p:spPr>
        <p:txBody>
          <a:bodyPr/>
          <a:lstStyle/>
          <a:p>
            <a:r>
              <a:rPr lang="en-US"/>
              <a:t>A relation or fragment of a relation is </a:t>
            </a:r>
            <a:r>
              <a:rPr lang="en-US" b="1">
                <a:solidFill>
                  <a:schemeClr val="tx2"/>
                </a:solidFill>
              </a:rPr>
              <a:t>replicated</a:t>
            </a:r>
            <a:r>
              <a:rPr lang="en-US"/>
              <a:t> if it is stored redundantly in two or more sites.</a:t>
            </a:r>
          </a:p>
          <a:p>
            <a:r>
              <a:rPr lang="en-US" b="1">
                <a:solidFill>
                  <a:schemeClr val="tx2"/>
                </a:solidFill>
              </a:rPr>
              <a:t>Full replication</a:t>
            </a:r>
            <a:r>
              <a:rPr lang="en-US"/>
              <a:t> of a relation is the case where the relation is stored at all sites.</a:t>
            </a:r>
          </a:p>
          <a:p>
            <a:r>
              <a:rPr lang="en-US"/>
              <a:t>Fully redundant databases are those in which every site contains a copy of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23789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Distributed Databases: </a:t>
            </a:r>
          </a:p>
          <a:p>
            <a:r>
              <a:rPr lang="en-IN" dirty="0"/>
              <a:t>Architecture of Distributed Databases,</a:t>
            </a:r>
          </a:p>
          <a:p>
            <a:r>
              <a:rPr lang="en-IN" dirty="0"/>
              <a:t> Distributed Database Design,</a:t>
            </a:r>
          </a:p>
          <a:p>
            <a:r>
              <a:rPr lang="en-IN" dirty="0"/>
              <a:t>Distributed Data Storage, </a:t>
            </a:r>
          </a:p>
          <a:p>
            <a:r>
              <a:rPr lang="en-IN" dirty="0"/>
              <a:t>Distributed Transaction: Basics,</a:t>
            </a:r>
          </a:p>
          <a:p>
            <a:r>
              <a:rPr lang="en-IN" dirty="0"/>
              <a:t> Failure modes, Commit Protocols,</a:t>
            </a:r>
          </a:p>
          <a:p>
            <a:r>
              <a:rPr lang="en-IN" dirty="0"/>
              <a:t>Concurrency Control in Distributed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6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Data Replication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305800" cy="4899025"/>
          </a:xfrm>
        </p:spPr>
        <p:txBody>
          <a:bodyPr/>
          <a:lstStyle/>
          <a:p>
            <a:r>
              <a:rPr lang="en-US"/>
              <a:t>Advantages of Replication</a:t>
            </a:r>
          </a:p>
          <a:p>
            <a:pPr lvl="1"/>
            <a:r>
              <a:rPr lang="en-US" b="1"/>
              <a:t>Availability</a:t>
            </a:r>
            <a:r>
              <a:rPr lang="en-US"/>
              <a:t>: failure of site containing relation </a:t>
            </a:r>
            <a:r>
              <a:rPr lang="en-US" i="1"/>
              <a:t>r </a:t>
            </a:r>
            <a:r>
              <a:rPr lang="en-US"/>
              <a:t>does not result in unavailability of </a:t>
            </a:r>
            <a:r>
              <a:rPr lang="en-US" i="1"/>
              <a:t>r</a:t>
            </a:r>
            <a:r>
              <a:rPr lang="en-US"/>
              <a:t> is replicas exist.</a:t>
            </a:r>
          </a:p>
          <a:p>
            <a:pPr lvl="1"/>
            <a:r>
              <a:rPr lang="en-US" b="1"/>
              <a:t>Parallelism</a:t>
            </a:r>
            <a:r>
              <a:rPr lang="en-US"/>
              <a:t>: queries on </a:t>
            </a:r>
            <a:r>
              <a:rPr lang="en-US" i="1"/>
              <a:t>r </a:t>
            </a:r>
            <a:r>
              <a:rPr lang="en-US"/>
              <a:t>may be processed by several nodes in parallel.</a:t>
            </a:r>
          </a:p>
          <a:p>
            <a:pPr lvl="1"/>
            <a:r>
              <a:rPr lang="en-US" b="1"/>
              <a:t>Reduced data transfer</a:t>
            </a:r>
            <a:r>
              <a:rPr lang="en-US"/>
              <a:t>: relation</a:t>
            </a:r>
            <a:r>
              <a:rPr lang="en-US" i="1"/>
              <a:t> r </a:t>
            </a:r>
            <a:r>
              <a:rPr lang="en-US"/>
              <a:t>is available locally at each site containing a replica of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Disadvantages of Replication</a:t>
            </a:r>
          </a:p>
          <a:p>
            <a:pPr lvl="1">
              <a:lnSpc>
                <a:spcPct val="80000"/>
              </a:lnSpc>
            </a:pPr>
            <a:r>
              <a:rPr lang="en-US"/>
              <a:t>Increased cost of updates: each replica of relation </a:t>
            </a:r>
            <a:r>
              <a:rPr lang="en-US" i="1"/>
              <a:t>r</a:t>
            </a:r>
            <a:r>
              <a:rPr lang="en-US"/>
              <a:t> must be updated.</a:t>
            </a:r>
          </a:p>
          <a:p>
            <a:pPr lvl="1">
              <a:lnSpc>
                <a:spcPct val="110000"/>
              </a:lnSpc>
            </a:pPr>
            <a:r>
              <a:rPr lang="en-US"/>
              <a:t>Increased complexity of concurrency control: concurrent updates to distinct replicas may lead to inconsistent data unless special concurrency control mechanisms are implemented.</a:t>
            </a:r>
          </a:p>
          <a:p>
            <a:pPr lvl="2"/>
            <a:r>
              <a:rPr lang="en-US"/>
              <a:t>One solution: choose one copy as </a:t>
            </a:r>
            <a:r>
              <a:rPr lang="en-US" b="1">
                <a:solidFill>
                  <a:schemeClr val="tx2"/>
                </a:solidFill>
              </a:rPr>
              <a:t>primary copy </a:t>
            </a:r>
            <a:r>
              <a:rPr lang="en-US"/>
              <a:t>and apply concurrency control operations on primary copy</a:t>
            </a:r>
            <a:endParaRPr lang="en-US" b="1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Data  </a:t>
            </a:r>
            <a:r>
              <a:rPr lang="en-US" sz="2800" dirty="0" smtClean="0"/>
              <a:t>Storage Fragmentation</a:t>
            </a:r>
            <a:endParaRPr lang="en-US" sz="28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r>
              <a:rPr lang="en-US"/>
              <a:t>Division of relation r into fragments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r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which contain sufficient information to reconstruct relation r.</a:t>
            </a:r>
          </a:p>
          <a:p>
            <a:r>
              <a:rPr lang="en-US" b="1">
                <a:solidFill>
                  <a:schemeClr val="tx2"/>
                </a:solidFill>
              </a:rPr>
              <a:t>Horizontal fragmentation</a:t>
            </a:r>
            <a:r>
              <a:rPr lang="en-US"/>
              <a:t>: each tuple of </a:t>
            </a:r>
            <a:r>
              <a:rPr lang="en-US" i="1"/>
              <a:t>r</a:t>
            </a:r>
            <a:r>
              <a:rPr lang="en-US"/>
              <a:t> is assigned to one or more fragments</a:t>
            </a:r>
          </a:p>
          <a:p>
            <a:r>
              <a:rPr lang="en-US" b="1">
                <a:solidFill>
                  <a:schemeClr val="tx2"/>
                </a:solidFill>
              </a:rPr>
              <a:t>Vertical fragmentation</a:t>
            </a:r>
            <a:r>
              <a:rPr lang="en-US"/>
              <a:t>: the schema for relation </a:t>
            </a:r>
            <a:r>
              <a:rPr lang="en-US" i="1"/>
              <a:t>r</a:t>
            </a:r>
            <a:r>
              <a:rPr lang="en-US"/>
              <a:t> is split into several smaller schemas</a:t>
            </a:r>
          </a:p>
          <a:p>
            <a:pPr lvl="1"/>
            <a:r>
              <a:rPr lang="en-US"/>
              <a:t>All schemas must contain a common candidate key (or superkey) to ensure lossless join property.</a:t>
            </a:r>
          </a:p>
          <a:p>
            <a:pPr lvl="1"/>
            <a:r>
              <a:rPr lang="en-US"/>
              <a:t>A special attribute, the tuple-id attribute may be added to each schema to serve as a candidate key.</a:t>
            </a:r>
          </a:p>
          <a:p>
            <a:r>
              <a:rPr lang="en-US"/>
              <a:t>Example : relation account  with following schema</a:t>
            </a:r>
          </a:p>
          <a:p>
            <a:r>
              <a:rPr lang="en-US" i="1"/>
              <a:t>Account</a:t>
            </a:r>
            <a:r>
              <a:rPr lang="en-US"/>
              <a:t> = (</a:t>
            </a:r>
            <a:r>
              <a:rPr lang="en-US" i="1"/>
              <a:t>account_number, branch_name , balance 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2385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2004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004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385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915400" cy="53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Horizontal Fragmentation of </a:t>
            </a:r>
            <a:r>
              <a:rPr lang="en-US" sz="2800" b="0" i="1"/>
              <a:t>account</a:t>
            </a:r>
            <a:r>
              <a:rPr lang="en-US" sz="2800"/>
              <a:t> Relation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049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24238" y="104775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31888" y="1050925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72100" y="962025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834063" y="110648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049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760788" y="1697038"/>
            <a:ext cx="1006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  <a:p>
            <a:r>
              <a:rPr lang="en-US" sz="2000"/>
              <a:t>Hillside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727200" y="1689100"/>
            <a:ext cx="862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A-305</a:t>
            </a:r>
          </a:p>
          <a:p>
            <a:r>
              <a:rPr lang="en-US" sz="2000"/>
              <a:t>A-226</a:t>
            </a:r>
          </a:p>
          <a:p>
            <a:r>
              <a:rPr lang="en-US" sz="2000"/>
              <a:t>A-155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372100" y="1647825"/>
            <a:ext cx="2133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102350" y="1693863"/>
            <a:ext cx="608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500</a:t>
            </a:r>
          </a:p>
          <a:p>
            <a:r>
              <a:rPr lang="en-US" sz="2000"/>
              <a:t>336</a:t>
            </a:r>
          </a:p>
          <a:p>
            <a:r>
              <a:rPr lang="en-US" sz="2000"/>
              <a:t>62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292350" y="2863850"/>
            <a:ext cx="467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/>
              <a:t>account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anose="05050102010706020507" pitchFamily="18" charset="2"/>
              </a:rPr>
              <a:t></a:t>
            </a:r>
            <a:r>
              <a:rPr lang="en-US" sz="2000" i="1" baseline="-25000">
                <a:sym typeface="Symbol" panose="05050102010706020507" pitchFamily="18" charset="2"/>
              </a:rPr>
              <a:t>branch_name=“Hillside”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account </a:t>
            </a:r>
            <a:r>
              <a:rPr lang="en-US" sz="2000">
                <a:sym typeface="Symbol" panose="05050102010706020507" pitchFamily="18" charset="2"/>
              </a:rPr>
              <a:t>)</a:t>
            </a:r>
            <a:endParaRPr lang="en-US" sz="2000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338513" y="36195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163638" y="3587750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334000" y="3505200"/>
            <a:ext cx="2133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795963" y="364966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0668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586163" y="4268788"/>
            <a:ext cx="1387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  <a:p>
            <a:r>
              <a:rPr lang="en-US" sz="2000"/>
              <a:t>Valleyview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1617663" y="4289425"/>
            <a:ext cx="8620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A-177</a:t>
            </a:r>
          </a:p>
          <a:p>
            <a:r>
              <a:rPr lang="en-US" sz="2000"/>
              <a:t>A-402</a:t>
            </a:r>
          </a:p>
          <a:p>
            <a:r>
              <a:rPr lang="en-US" sz="2000"/>
              <a:t>A-408</a:t>
            </a:r>
          </a:p>
          <a:p>
            <a:r>
              <a:rPr lang="en-US" sz="2000"/>
              <a:t>A-639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334000" y="4191000"/>
            <a:ext cx="2133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092825" y="4237038"/>
            <a:ext cx="89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205</a:t>
            </a:r>
          </a:p>
          <a:p>
            <a:pPr algn="ctr"/>
            <a:r>
              <a:rPr lang="en-US" sz="2000"/>
              <a:t>10000</a:t>
            </a:r>
          </a:p>
          <a:p>
            <a:pPr algn="ctr"/>
            <a:r>
              <a:rPr lang="en-US" sz="2000"/>
              <a:t>1123</a:t>
            </a:r>
          </a:p>
          <a:p>
            <a:pPr algn="ctr"/>
            <a:r>
              <a:rPr lang="en-US" sz="2000"/>
              <a:t>750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143125" y="5756275"/>
            <a:ext cx="4884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/>
              <a:t>account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anose="05050102010706020507" pitchFamily="18" charset="2"/>
              </a:rPr>
              <a:t></a:t>
            </a:r>
            <a:r>
              <a:rPr lang="en-US" sz="2000" i="1" baseline="-25000">
                <a:sym typeface="Symbol" panose="05050102010706020507" pitchFamily="18" charset="2"/>
              </a:rPr>
              <a:t>branch_name=“Valleyview”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account </a:t>
            </a:r>
            <a:r>
              <a:rPr lang="en-US" sz="2000">
                <a:sym typeface="Symbol" panose="05050102010706020507" pitchFamily="18" charset="2"/>
              </a:rPr>
              <a:t>)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65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324225" y="3740150"/>
            <a:ext cx="21145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390900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0"/>
            <a:ext cx="8201025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Vertical Fragmentation of </a:t>
            </a:r>
            <a:r>
              <a:rPr lang="en-US" sz="2400" i="1"/>
              <a:t>employee_info </a:t>
            </a:r>
            <a:r>
              <a:rPr lang="en-US" sz="2400"/>
              <a:t>Relation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2477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19225" y="760413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branch_name</a:t>
            </a:r>
            <a:endParaRPr lang="en-US" sz="2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413125" y="784225"/>
            <a:ext cx="200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customer_name</a:t>
            </a:r>
            <a:endParaRPr lang="en-US" sz="200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514975" y="773113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976938" y="755650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2477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276350" y="1273175"/>
            <a:ext cx="13843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Hillside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  <a:p>
            <a:pPr>
              <a:lnSpc>
                <a:spcPct val="90000"/>
              </a:lnSpc>
            </a:pPr>
            <a:r>
              <a:rPr lang="en-US" sz="2000"/>
              <a:t>Valleyview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381375" y="1255713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800475" y="1249363"/>
            <a:ext cx="1144588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Lowman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Camp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Kahn</a:t>
            </a:r>
          </a:p>
          <a:p>
            <a:pPr>
              <a:lnSpc>
                <a:spcPct val="90000"/>
              </a:lnSpc>
            </a:pPr>
            <a:r>
              <a:rPr lang="en-US" sz="2000"/>
              <a:t>Green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514975" y="1252538"/>
            <a:ext cx="2133600" cy="198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245225" y="17653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16013" y="3265488"/>
            <a:ext cx="728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/>
              <a:t>deposit</a:t>
            </a:r>
            <a:r>
              <a:rPr lang="en-US" sz="2000" i="1" baseline="-25000"/>
              <a:t>1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anose="05050102010706020507" pitchFamily="18" charset="2"/>
              </a:rPr>
              <a:t></a:t>
            </a:r>
            <a:r>
              <a:rPr lang="en-US" sz="2000" i="1" baseline="-25000">
                <a:sym typeface="Symbol" panose="05050102010706020507" pitchFamily="18" charset="2"/>
              </a:rPr>
              <a:t>branch_name, customer_name, tuple_id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employee_info </a:t>
            </a:r>
            <a:r>
              <a:rPr lang="en-US" sz="2000">
                <a:sym typeface="Symbol" panose="05050102010706020507" pitchFamily="18" charset="2"/>
              </a:rPr>
              <a:t>)</a:t>
            </a:r>
            <a:endParaRPr lang="en-US" sz="2000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527800" y="1255713"/>
            <a:ext cx="325438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1906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1231900" y="3751263"/>
            <a:ext cx="207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account_number</a:t>
            </a:r>
            <a:endParaRPr lang="en-US" sz="2000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810000" y="3779838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balance</a:t>
            </a:r>
            <a:endParaRPr lang="en-US" sz="200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457825" y="374015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919788" y="375126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tuple_id</a:t>
            </a:r>
            <a:endParaRPr lang="en-US" sz="2000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190625" y="4241800"/>
            <a:ext cx="2133600" cy="2052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324225" y="4235450"/>
            <a:ext cx="2133600" cy="2049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743325" y="4241800"/>
            <a:ext cx="890588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500</a:t>
            </a:r>
          </a:p>
          <a:p>
            <a:pPr>
              <a:lnSpc>
                <a:spcPct val="80000"/>
              </a:lnSpc>
            </a:pPr>
            <a:r>
              <a:rPr lang="en-US" sz="2000"/>
              <a:t>336</a:t>
            </a:r>
          </a:p>
          <a:p>
            <a:pPr>
              <a:lnSpc>
                <a:spcPct val="90000"/>
              </a:lnSpc>
            </a:pPr>
            <a:r>
              <a:rPr lang="en-US" sz="2000"/>
              <a:t>205</a:t>
            </a:r>
          </a:p>
          <a:p>
            <a:pPr>
              <a:lnSpc>
                <a:spcPct val="90000"/>
              </a:lnSpc>
            </a:pPr>
            <a:r>
              <a:rPr lang="en-US" sz="2000"/>
              <a:t>10000</a:t>
            </a:r>
          </a:p>
          <a:p>
            <a:pPr>
              <a:lnSpc>
                <a:spcPct val="90000"/>
              </a:lnSpc>
            </a:pPr>
            <a:r>
              <a:rPr lang="en-US" sz="2000"/>
              <a:t>62</a:t>
            </a:r>
          </a:p>
          <a:p>
            <a:r>
              <a:rPr lang="en-US" sz="2000"/>
              <a:t>1123</a:t>
            </a:r>
          </a:p>
          <a:p>
            <a:pPr>
              <a:lnSpc>
                <a:spcPct val="90000"/>
              </a:lnSpc>
            </a:pPr>
            <a:r>
              <a:rPr lang="en-US" sz="2000"/>
              <a:t>750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457825" y="4244975"/>
            <a:ext cx="2133600" cy="2046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470650" y="4287838"/>
            <a:ext cx="325438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pPr>
              <a:lnSpc>
                <a:spcPct val="90000"/>
              </a:lnSpc>
            </a:pPr>
            <a:r>
              <a:rPr lang="en-US" sz="2000"/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3</a:t>
            </a:r>
          </a:p>
          <a:p>
            <a:pPr>
              <a:lnSpc>
                <a:spcPct val="90000"/>
              </a:lnSpc>
            </a:pPr>
            <a:r>
              <a:rPr lang="en-US" sz="2000"/>
              <a:t>4</a:t>
            </a:r>
          </a:p>
          <a:p>
            <a:pPr>
              <a:lnSpc>
                <a:spcPct val="90000"/>
              </a:lnSpc>
            </a:pPr>
            <a:r>
              <a:rPr lang="en-US" sz="2000"/>
              <a:t>5</a:t>
            </a:r>
          </a:p>
          <a:p>
            <a:pPr>
              <a:lnSpc>
                <a:spcPct val="90000"/>
              </a:lnSpc>
            </a:pPr>
            <a:r>
              <a:rPr lang="en-US" sz="2000"/>
              <a:t>6</a:t>
            </a:r>
          </a:p>
          <a:p>
            <a:pPr>
              <a:lnSpc>
                <a:spcPct val="90000"/>
              </a:lnSpc>
            </a:pPr>
            <a:r>
              <a:rPr lang="en-US" sz="2000"/>
              <a:t>7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738313" y="4278313"/>
            <a:ext cx="862012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A-305</a:t>
            </a:r>
          </a:p>
          <a:p>
            <a:pPr>
              <a:lnSpc>
                <a:spcPct val="90000"/>
              </a:lnSpc>
            </a:pPr>
            <a:r>
              <a:rPr lang="en-US" sz="2000"/>
              <a:t>A-226</a:t>
            </a:r>
          </a:p>
          <a:p>
            <a:pPr>
              <a:lnSpc>
                <a:spcPct val="90000"/>
              </a:lnSpc>
            </a:pPr>
            <a:r>
              <a:rPr lang="en-US" sz="2000"/>
              <a:t>A-177</a:t>
            </a:r>
          </a:p>
          <a:p>
            <a:pPr>
              <a:lnSpc>
                <a:spcPct val="90000"/>
              </a:lnSpc>
            </a:pPr>
            <a:r>
              <a:rPr lang="en-US" sz="2000"/>
              <a:t>A-402</a:t>
            </a:r>
          </a:p>
          <a:p>
            <a:pPr>
              <a:lnSpc>
                <a:spcPct val="90000"/>
              </a:lnSpc>
            </a:pPr>
            <a:r>
              <a:rPr lang="en-US" sz="2000"/>
              <a:t>A-155</a:t>
            </a:r>
          </a:p>
          <a:p>
            <a:pPr>
              <a:lnSpc>
                <a:spcPct val="90000"/>
              </a:lnSpc>
            </a:pPr>
            <a:r>
              <a:rPr lang="en-US" sz="2000"/>
              <a:t>A-408</a:t>
            </a:r>
          </a:p>
          <a:p>
            <a:pPr>
              <a:lnSpc>
                <a:spcPct val="90000"/>
              </a:lnSpc>
            </a:pPr>
            <a:r>
              <a:rPr lang="en-US" sz="2000"/>
              <a:t>A-639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23900" y="6246813"/>
            <a:ext cx="6719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/>
              <a:t>deposit</a:t>
            </a:r>
            <a:r>
              <a:rPr lang="en-US" sz="2000" i="1" baseline="-25000"/>
              <a:t>2 </a:t>
            </a:r>
            <a:r>
              <a:rPr lang="en-US" sz="2000"/>
              <a:t>=</a:t>
            </a:r>
            <a:r>
              <a:rPr lang="en-US" sz="2000" i="1"/>
              <a:t> </a:t>
            </a:r>
            <a:r>
              <a:rPr lang="en-US" sz="2000" i="1">
                <a:sym typeface="Symbol" panose="05050102010706020507" pitchFamily="18" charset="2"/>
              </a:rPr>
              <a:t></a:t>
            </a:r>
            <a:r>
              <a:rPr lang="en-US" sz="2000" i="1" baseline="-25000">
                <a:sym typeface="Symbol" panose="05050102010706020507" pitchFamily="18" charset="2"/>
              </a:rPr>
              <a:t>account_number, balance, tuple_id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employee_info </a:t>
            </a:r>
            <a:r>
              <a:rPr lang="en-US" sz="2000">
                <a:sym typeface="Symbol" panose="05050102010706020507" pitchFamily="18" charset="2"/>
              </a:rPr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18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Transactions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12838"/>
            <a:ext cx="7661275" cy="4013200"/>
          </a:xfrm>
        </p:spPr>
        <p:txBody>
          <a:bodyPr/>
          <a:lstStyle/>
          <a:p>
            <a:r>
              <a:rPr lang="en-US"/>
              <a:t>Transaction may access data at several sites.</a:t>
            </a:r>
          </a:p>
          <a:p>
            <a:r>
              <a:rPr lang="en-US"/>
              <a:t>Each site has a local </a:t>
            </a:r>
            <a:r>
              <a:rPr lang="en-US">
                <a:solidFill>
                  <a:schemeClr val="tx2"/>
                </a:solidFill>
              </a:rPr>
              <a:t>transaction manager</a:t>
            </a:r>
            <a:r>
              <a:rPr lang="en-US"/>
              <a:t> responsible for:</a:t>
            </a:r>
          </a:p>
          <a:p>
            <a:pPr lvl="1"/>
            <a:r>
              <a:rPr lang="en-US"/>
              <a:t>Maintaining a log for recovery purposes</a:t>
            </a:r>
          </a:p>
          <a:p>
            <a:pPr lvl="1"/>
            <a:r>
              <a:rPr lang="en-US"/>
              <a:t>Participating in coordinating the concurrent execution of the transactions executing at that site.</a:t>
            </a:r>
          </a:p>
          <a:p>
            <a:r>
              <a:rPr lang="en-US"/>
              <a:t>Each site has a </a:t>
            </a:r>
            <a:r>
              <a:rPr lang="en-US">
                <a:solidFill>
                  <a:schemeClr val="tx2"/>
                </a:solidFill>
              </a:rPr>
              <a:t>transaction coordinator,</a:t>
            </a:r>
            <a:r>
              <a:rPr lang="en-US"/>
              <a:t> which is responsible for:</a:t>
            </a:r>
          </a:p>
          <a:p>
            <a:pPr lvl="1"/>
            <a:r>
              <a:rPr lang="en-US"/>
              <a:t>Starting the execution of transactions that originate at the site.</a:t>
            </a:r>
          </a:p>
          <a:p>
            <a:pPr lvl="1"/>
            <a:r>
              <a:rPr lang="en-US"/>
              <a:t>Distributing subtransactions at appropriate sites for execution.</a:t>
            </a:r>
          </a:p>
          <a:p>
            <a:pPr lvl="1"/>
            <a:r>
              <a:rPr lang="en-US"/>
              <a:t>Coordinating the termination of each transaction that originates at the site, which may result in the transaction being committed at all sites or aborted at all sites.</a:t>
            </a:r>
          </a:p>
        </p:txBody>
      </p:sp>
    </p:spTree>
    <p:extLst>
      <p:ext uri="{BB962C8B-B14F-4D97-AF65-F5344CB8AC3E}">
        <p14:creationId xmlns:p14="http://schemas.microsoft.com/office/powerpoint/2010/main" val="31897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System Architecture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14520" r="616" b="15068"/>
          <a:stretch>
            <a:fillRect/>
          </a:stretch>
        </p:blipFill>
        <p:spPr bwMode="auto">
          <a:xfrm>
            <a:off x="1419225" y="1171575"/>
            <a:ext cx="6881813" cy="36718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Failure Modes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Failures unique to distributed systems:</a:t>
            </a:r>
          </a:p>
          <a:p>
            <a:pPr lvl="1"/>
            <a:r>
              <a:rPr lang="en-US"/>
              <a:t>Failure of a site.</a:t>
            </a:r>
          </a:p>
          <a:p>
            <a:pPr lvl="1"/>
            <a:r>
              <a:rPr lang="en-US"/>
              <a:t>Loss of massages</a:t>
            </a:r>
          </a:p>
          <a:p>
            <a:pPr lvl="2"/>
            <a:r>
              <a:rPr lang="en-US"/>
              <a:t>Handled by network transmission control protocols such as TCP-IP</a:t>
            </a:r>
          </a:p>
          <a:p>
            <a:pPr lvl="1"/>
            <a:r>
              <a:rPr lang="en-US"/>
              <a:t>Failure of a communication link</a:t>
            </a:r>
          </a:p>
          <a:p>
            <a:pPr lvl="2"/>
            <a:r>
              <a:rPr lang="en-US"/>
              <a:t>Handled by network protocols, by routing messages via alternative links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Network partition</a:t>
            </a:r>
          </a:p>
          <a:p>
            <a:pPr lvl="2"/>
            <a:r>
              <a:rPr lang="en-US"/>
              <a:t>A network is said to be </a:t>
            </a:r>
            <a:r>
              <a:rPr lang="en-US" b="1">
                <a:solidFill>
                  <a:schemeClr val="tx2"/>
                </a:solidFill>
              </a:rPr>
              <a:t>partitioned</a:t>
            </a:r>
            <a:r>
              <a:rPr lang="en-US" b="1"/>
              <a:t> </a:t>
            </a:r>
            <a:r>
              <a:rPr lang="en-US"/>
              <a:t>when it has been split into two or more subsystems that lack any connection between them</a:t>
            </a:r>
          </a:p>
          <a:p>
            <a:pPr lvl="3"/>
            <a:r>
              <a:rPr lang="en-US"/>
              <a:t>Note: a subsystem may consist of a single node </a:t>
            </a:r>
          </a:p>
          <a:p>
            <a:r>
              <a:rPr lang="en-US"/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25342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 Protocols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Commit protocols are used to ensure atomicity across sites</a:t>
            </a:r>
          </a:p>
          <a:p>
            <a:pPr lvl="1"/>
            <a:r>
              <a:rPr lang="en-US"/>
              <a:t>a transaction which executes at multiple sites must either be committed at all the sites, or aborted at all the sites.</a:t>
            </a:r>
          </a:p>
          <a:p>
            <a:pPr lvl="1"/>
            <a:r>
              <a:rPr lang="en-US"/>
              <a:t>not acceptable to have a transaction committed at one site and aborted at another</a:t>
            </a:r>
          </a:p>
          <a:p>
            <a:r>
              <a:rPr lang="en-US"/>
              <a:t>The </a:t>
            </a:r>
            <a:r>
              <a:rPr lang="en-US" i="1"/>
              <a:t>two-phase commit </a:t>
            </a:r>
            <a:r>
              <a:rPr lang="en-US"/>
              <a:t>(2PC) protocol is widely used </a:t>
            </a:r>
          </a:p>
          <a:p>
            <a:r>
              <a:rPr lang="en-US"/>
              <a:t>The </a:t>
            </a:r>
            <a:r>
              <a:rPr lang="en-US" i="1"/>
              <a:t>three-phase commit </a:t>
            </a:r>
            <a:r>
              <a:rPr lang="en-US"/>
              <a:t>(3PC) protocol is more complicated and more expensive, but avoids some drawbacks of two-phase commit protocol.  This protocol is not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20633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Phase Commit Protocol (2PC)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Assumes </a:t>
            </a:r>
            <a:r>
              <a:rPr lang="en-US" b="1">
                <a:solidFill>
                  <a:schemeClr val="tx2"/>
                </a:solidFill>
              </a:rPr>
              <a:t>fail-stop</a:t>
            </a:r>
            <a:r>
              <a:rPr lang="en-US" i="1"/>
              <a:t> </a:t>
            </a:r>
            <a:r>
              <a:rPr lang="en-US"/>
              <a:t>model – failed sites simply stop working, and do not cause any other harm, such as sending incorrect messages to other sites.</a:t>
            </a:r>
          </a:p>
          <a:p>
            <a:r>
              <a:rPr lang="en-US"/>
              <a:t>Execution of the protocol is initiated by the coordinator after the last step of the transaction has been reached.</a:t>
            </a:r>
          </a:p>
          <a:p>
            <a:r>
              <a:rPr lang="en-US"/>
              <a:t>The protocol involves all the local sites at which the transaction executed</a:t>
            </a:r>
          </a:p>
          <a:p>
            <a:r>
              <a:rPr lang="en-US"/>
              <a:t>Let </a:t>
            </a:r>
            <a:r>
              <a:rPr lang="en-US" i="1"/>
              <a:t>T</a:t>
            </a:r>
            <a:r>
              <a:rPr lang="en-US"/>
              <a:t> be a transaction initiated at site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 i="1"/>
              <a:t>,</a:t>
            </a:r>
            <a:r>
              <a:rPr lang="en-US"/>
              <a:t> and let the transaction coordinator at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be </a:t>
            </a:r>
            <a:r>
              <a:rPr lang="en-US" i="1"/>
              <a:t>C</a:t>
            </a:r>
            <a:r>
              <a:rPr lang="en-US" i="1" baseline="-2500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Obtaining a Decision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Coordinator asks all participants to </a:t>
            </a:r>
            <a:r>
              <a:rPr lang="en-US" i="1">
                <a:solidFill>
                  <a:schemeClr val="tx2"/>
                </a:solidFill>
              </a:rPr>
              <a:t>prepare</a:t>
            </a:r>
            <a:r>
              <a:rPr lang="en-US" i="1"/>
              <a:t> </a:t>
            </a:r>
            <a:r>
              <a:rPr lang="en-US"/>
              <a:t>to commit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/>
            <a:r>
              <a:rPr lang="en-US"/>
              <a:t>C</a:t>
            </a:r>
            <a:r>
              <a:rPr lang="en-US" baseline="-25000"/>
              <a:t>i</a:t>
            </a:r>
            <a:r>
              <a:rPr lang="en-US"/>
              <a:t> adds the records &lt;</a:t>
            </a:r>
            <a:r>
              <a:rPr lang="en-US" b="1"/>
              <a:t>prepare </a:t>
            </a:r>
            <a:r>
              <a:rPr lang="en-US" i="1"/>
              <a:t>T</a:t>
            </a:r>
            <a:r>
              <a:rPr lang="en-US"/>
              <a:t>&gt; to the log and forces log to stable storage</a:t>
            </a:r>
          </a:p>
          <a:p>
            <a:pPr lvl="1"/>
            <a:r>
              <a:rPr lang="en-US"/>
              <a:t>sends </a:t>
            </a:r>
            <a:r>
              <a:rPr lang="en-US" b="1"/>
              <a:t>prepare </a:t>
            </a:r>
            <a:r>
              <a:rPr lang="en-US" i="1"/>
              <a:t>T</a:t>
            </a:r>
            <a:r>
              <a:rPr lang="en-US"/>
              <a:t> messages to all sites at which </a:t>
            </a:r>
            <a:r>
              <a:rPr lang="en-US" i="1"/>
              <a:t>T</a:t>
            </a:r>
            <a:r>
              <a:rPr lang="en-US"/>
              <a:t> executed</a:t>
            </a:r>
          </a:p>
          <a:p>
            <a:r>
              <a:rPr lang="en-US"/>
              <a:t>Upon receiving message, transaction manager at site determines if it can commit the transaction</a:t>
            </a:r>
          </a:p>
          <a:p>
            <a:pPr lvl="1"/>
            <a:r>
              <a:rPr lang="en-US"/>
              <a:t>if not, add a record &lt;</a:t>
            </a:r>
            <a:r>
              <a:rPr lang="en-US" b="1"/>
              <a:t>no </a:t>
            </a:r>
            <a:r>
              <a:rPr lang="en-US" i="1"/>
              <a:t>T</a:t>
            </a:r>
            <a:r>
              <a:rPr lang="en-US"/>
              <a:t>&gt; to the log and send </a:t>
            </a:r>
            <a:r>
              <a:rPr lang="en-US" b="1"/>
              <a:t>abort </a:t>
            </a:r>
            <a:r>
              <a:rPr lang="en-US" i="1"/>
              <a:t>T </a:t>
            </a:r>
            <a:r>
              <a:rPr lang="en-US"/>
              <a:t>message to </a:t>
            </a:r>
            <a:r>
              <a:rPr lang="en-US" i="1"/>
              <a:t>C</a:t>
            </a:r>
            <a:r>
              <a:rPr lang="en-US" i="1" baseline="-25000"/>
              <a:t>i</a:t>
            </a:r>
            <a:endParaRPr lang="en-US" i="1"/>
          </a:p>
          <a:p>
            <a:pPr lvl="1">
              <a:buSzPct val="85000"/>
            </a:pPr>
            <a:r>
              <a:rPr lang="en-US"/>
              <a:t>if the transaction can be committed, then:</a:t>
            </a:r>
          </a:p>
          <a:p>
            <a:pPr lvl="1">
              <a:buSzPct val="85000"/>
            </a:pPr>
            <a:r>
              <a:rPr lang="en-US"/>
              <a:t>add the record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 to the log</a:t>
            </a:r>
          </a:p>
          <a:p>
            <a:pPr lvl="1">
              <a:buSzPct val="85000"/>
            </a:pPr>
            <a:r>
              <a:rPr lang="en-US"/>
              <a:t>force </a:t>
            </a:r>
            <a:r>
              <a:rPr lang="en-US" i="1"/>
              <a:t>all records </a:t>
            </a:r>
            <a:r>
              <a:rPr lang="en-US"/>
              <a:t>for </a:t>
            </a:r>
            <a:r>
              <a:rPr lang="en-US" i="1"/>
              <a:t>T</a:t>
            </a:r>
            <a:r>
              <a:rPr lang="en-US"/>
              <a:t> to stable storage</a:t>
            </a:r>
          </a:p>
          <a:p>
            <a:pPr lvl="1">
              <a:buSzPct val="85000"/>
            </a:pPr>
            <a:r>
              <a:rPr lang="en-US"/>
              <a:t>send </a:t>
            </a:r>
            <a:r>
              <a:rPr lang="en-US" b="1"/>
              <a:t>ready</a:t>
            </a:r>
            <a:r>
              <a:rPr lang="en-US" b="1" i="1"/>
              <a:t> </a:t>
            </a:r>
            <a:r>
              <a:rPr lang="en-US" i="1"/>
              <a:t>T</a:t>
            </a:r>
            <a:r>
              <a:rPr lang="en-US"/>
              <a:t> message to C</a:t>
            </a:r>
            <a:r>
              <a:rPr lang="en-US" i="1" baseline="-2500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9512" y="908720"/>
            <a:ext cx="86787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Centralized Systems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on a single computer system and do not interact with other computer systems.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General-purpose computer system: one to a few CPUs and a number of device controllers that are connected through a common bus that provides access to shared memory.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Single-user system (e.g., personal computer or workstation): desk-top unit, single user, usually has only one CPU and one or two hard disks; the OS may support only one user.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Multi-user system: more disks, more memory, multiple CPUs, and a multi-user OS. Serve a large number of users who are connected to the system vie terminals. Often called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server systems.</a:t>
            </a:r>
          </a:p>
        </p:txBody>
      </p:sp>
    </p:spTree>
    <p:extLst>
      <p:ext uri="{BB962C8B-B14F-4D97-AF65-F5344CB8AC3E}">
        <p14:creationId xmlns:p14="http://schemas.microsoft.com/office/powerpoint/2010/main" val="9291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Recording the Decision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/>
              <a:t>T </a:t>
            </a:r>
            <a:r>
              <a:rPr lang="en-US"/>
              <a:t>can be committed of </a:t>
            </a:r>
            <a:r>
              <a:rPr lang="en-US" i="1"/>
              <a:t>C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received a 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 message from all the participating sites: otherwise </a:t>
            </a:r>
            <a:r>
              <a:rPr lang="en-US" i="1"/>
              <a:t>T </a:t>
            </a:r>
            <a:r>
              <a:rPr lang="en-US"/>
              <a:t>must be aborted.</a:t>
            </a:r>
          </a:p>
          <a:p>
            <a:r>
              <a:rPr lang="en-US"/>
              <a:t>Coordinator adds a decision record, &lt;</a:t>
            </a:r>
            <a:r>
              <a:rPr lang="en-US" b="1"/>
              <a:t>commit </a:t>
            </a:r>
            <a:r>
              <a:rPr lang="en-US" i="1"/>
              <a:t>T</a:t>
            </a:r>
            <a:r>
              <a:rPr lang="en-US"/>
              <a:t>&gt; or &lt;a</a:t>
            </a:r>
            <a:r>
              <a:rPr lang="en-US" b="1"/>
              <a:t>bort </a:t>
            </a:r>
            <a:r>
              <a:rPr lang="en-US" i="1"/>
              <a:t>T</a:t>
            </a:r>
            <a:r>
              <a:rPr lang="en-US"/>
              <a:t>&gt;, to the log and forces record onto stable storage. Once the record stable storage it is irrevocable (even if failures occur)</a:t>
            </a:r>
          </a:p>
          <a:p>
            <a:r>
              <a:rPr lang="en-US"/>
              <a:t>Coordinator sends a message to each participant informing it of the decision (commit or abort)</a:t>
            </a:r>
          </a:p>
          <a:p>
            <a:r>
              <a:rPr lang="en-US"/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18840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of Failures - Site Failure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When site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recovers, it examines its log to determine the fate of</a:t>
            </a:r>
          </a:p>
          <a:p>
            <a:pPr>
              <a:buFont typeface="Monotype Sorts" charset="2"/>
              <a:buNone/>
            </a:pPr>
            <a:r>
              <a:rPr lang="en-US"/>
              <a:t>transactions active at the time of the failure.</a:t>
            </a:r>
          </a:p>
          <a:p>
            <a:r>
              <a:rPr lang="en-US"/>
              <a:t>Log contain &lt;</a:t>
            </a:r>
            <a:r>
              <a:rPr lang="en-US" b="1"/>
              <a:t>commit </a:t>
            </a:r>
            <a:r>
              <a:rPr lang="en-US" i="1"/>
              <a:t>T</a:t>
            </a:r>
            <a:r>
              <a:rPr lang="en-US"/>
              <a:t>&gt; record: site executes </a:t>
            </a:r>
            <a:r>
              <a:rPr lang="en-US" b="1"/>
              <a:t>redo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/>
              <a:t>Log contains &lt;</a:t>
            </a:r>
            <a:r>
              <a:rPr lang="en-US" b="1"/>
              <a:t>abort </a:t>
            </a:r>
            <a:r>
              <a:rPr lang="en-US" i="1"/>
              <a:t>T</a:t>
            </a:r>
            <a:r>
              <a:rPr lang="en-US"/>
              <a:t>&gt; record: site executes </a:t>
            </a:r>
            <a:r>
              <a:rPr lang="en-US" b="1"/>
              <a:t>undo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/>
              <a:t>Log contains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 record: site must consult C</a:t>
            </a:r>
            <a:r>
              <a:rPr lang="en-US" i="1" baseline="-25000"/>
              <a:t>i</a:t>
            </a:r>
            <a:r>
              <a:rPr lang="en-US"/>
              <a:t> to determine the fate of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 lvl="1"/>
            <a:r>
              <a:rPr lang="en-US"/>
              <a:t>If </a:t>
            </a:r>
            <a:r>
              <a:rPr lang="en-US" i="1"/>
              <a:t>T</a:t>
            </a:r>
            <a:r>
              <a:rPr lang="en-US"/>
              <a:t> committed, </a:t>
            </a:r>
            <a:r>
              <a:rPr lang="en-US" b="1"/>
              <a:t>redo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 lvl="1"/>
            <a:r>
              <a:rPr lang="en-US"/>
              <a:t>If </a:t>
            </a:r>
            <a:r>
              <a:rPr lang="en-US" i="1"/>
              <a:t>T </a:t>
            </a:r>
            <a:r>
              <a:rPr lang="en-US"/>
              <a:t>aborted, </a:t>
            </a:r>
            <a:r>
              <a:rPr lang="en-US" b="1"/>
              <a:t>undo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/>
              <a:t>The log contains no control records concerning </a:t>
            </a:r>
            <a:r>
              <a:rPr lang="en-US" i="1"/>
              <a:t>T</a:t>
            </a:r>
            <a:r>
              <a:rPr lang="en-US"/>
              <a:t> </a:t>
            </a:r>
          </a:p>
          <a:p>
            <a:pPr lvl="1"/>
            <a:r>
              <a:rPr lang="en-US"/>
              <a:t>implies that S</a:t>
            </a:r>
            <a:r>
              <a:rPr lang="en-US" baseline="-25000"/>
              <a:t>k</a:t>
            </a:r>
            <a:r>
              <a:rPr lang="en-US"/>
              <a:t> failed before responding to the  </a:t>
            </a:r>
            <a:r>
              <a:rPr lang="en-US" b="1"/>
              <a:t>prepare </a:t>
            </a:r>
            <a:r>
              <a:rPr lang="en-US" i="1"/>
              <a:t>T </a:t>
            </a:r>
            <a:r>
              <a:rPr lang="en-US"/>
              <a:t>message from C</a:t>
            </a:r>
            <a:r>
              <a:rPr lang="en-US" baseline="-25000"/>
              <a:t>i </a:t>
            </a:r>
            <a:endParaRPr lang="en-US"/>
          </a:p>
          <a:p>
            <a:pPr lvl="1"/>
            <a:r>
              <a:rPr lang="en-US" i="1"/>
              <a:t>S</a:t>
            </a:r>
            <a:r>
              <a:rPr lang="en-US" i="1" baseline="-25000"/>
              <a:t>k </a:t>
            </a:r>
            <a:r>
              <a:rPr lang="en-US"/>
              <a:t>must execute </a:t>
            </a:r>
            <a:r>
              <a:rPr lang="en-US" b="1"/>
              <a:t>undo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Handling of Failures- Coordinator Failure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023225" cy="513715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/>
              <a:t>If coordinator fails while the commit protocol for </a:t>
            </a:r>
            <a:r>
              <a:rPr lang="en-US" i="1"/>
              <a:t>T</a:t>
            </a:r>
            <a:r>
              <a:rPr lang="en-US"/>
              <a:t> is executing then participating sites must decide on </a:t>
            </a:r>
            <a:r>
              <a:rPr lang="en-US" i="1"/>
              <a:t>T</a:t>
            </a:r>
            <a:r>
              <a:rPr lang="en-US"/>
              <a:t>’s fate: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/>
              <a:t>If an active site contains a &lt;</a:t>
            </a:r>
            <a:r>
              <a:rPr lang="en-US" b="1"/>
              <a:t>commit </a:t>
            </a:r>
            <a:r>
              <a:rPr lang="en-US" i="1"/>
              <a:t>T</a:t>
            </a:r>
            <a:r>
              <a:rPr lang="en-US"/>
              <a:t>&gt; record in its log, then </a:t>
            </a:r>
            <a:r>
              <a:rPr lang="en-US" i="1"/>
              <a:t>T</a:t>
            </a:r>
            <a:r>
              <a:rPr lang="en-US"/>
              <a:t> must be committed.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/>
              <a:t>If an active site contains an &lt;</a:t>
            </a:r>
            <a:r>
              <a:rPr lang="en-US" b="1"/>
              <a:t>abort </a:t>
            </a:r>
            <a:r>
              <a:rPr lang="en-US" i="1"/>
              <a:t>T</a:t>
            </a:r>
            <a:r>
              <a:rPr lang="en-US"/>
              <a:t>&gt; record in its log, then </a:t>
            </a:r>
            <a:r>
              <a:rPr lang="en-US" i="1"/>
              <a:t>T</a:t>
            </a:r>
            <a:r>
              <a:rPr lang="en-US"/>
              <a:t> must be aborted.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/>
              <a:t>If some active participating site does not contain a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 record in its log, then the failed coordinator </a:t>
            </a:r>
            <a:r>
              <a:rPr lang="en-US" i="1"/>
              <a:t>C</a:t>
            </a:r>
            <a:r>
              <a:rPr lang="en-US" i="1" baseline="-25000"/>
              <a:t>i</a:t>
            </a:r>
            <a:r>
              <a:rPr lang="en-US"/>
              <a:t> cannot have decided to commit </a:t>
            </a:r>
            <a:r>
              <a:rPr lang="en-US" i="1"/>
              <a:t>T</a:t>
            </a:r>
            <a:r>
              <a:rPr lang="en-US"/>
              <a:t>.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/>
              <a:t>Can therefore abort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/>
              <a:t>If none of the above cases holds, then all active sites must have a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 record in their logs, but no additional control records (such as &lt;</a:t>
            </a:r>
            <a:r>
              <a:rPr lang="en-US" b="1"/>
              <a:t>abort </a:t>
            </a:r>
            <a:r>
              <a:rPr lang="en-US" i="1"/>
              <a:t>T</a:t>
            </a:r>
            <a:r>
              <a:rPr lang="en-US"/>
              <a:t>&gt; of &lt;</a:t>
            </a:r>
            <a:r>
              <a:rPr lang="en-US" b="1"/>
              <a:t>commit </a:t>
            </a:r>
            <a:r>
              <a:rPr lang="en-US" i="1"/>
              <a:t>T</a:t>
            </a:r>
            <a:r>
              <a:rPr lang="en-US"/>
              <a:t>&gt;).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Char char="H"/>
            </a:pPr>
            <a:r>
              <a:rPr lang="en-US"/>
              <a:t>In this case active sites must wait for </a:t>
            </a:r>
            <a:r>
              <a:rPr lang="en-US" i="1"/>
              <a:t>C</a:t>
            </a:r>
            <a:r>
              <a:rPr lang="en-US" i="1" baseline="-25000"/>
              <a:t>i</a:t>
            </a:r>
            <a:r>
              <a:rPr lang="en-US" baseline="-25000"/>
              <a:t> </a:t>
            </a:r>
            <a:r>
              <a:rPr lang="en-US"/>
              <a:t>to recover, to find decision.</a:t>
            </a:r>
          </a:p>
          <a:p>
            <a:pPr marL="381000" indent="-381000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Blocking problem</a:t>
            </a:r>
            <a:r>
              <a:rPr lang="en-US"/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41935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/>
              <a:t>Handling of Failures - Network Partition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If the coordinator and all its participants remain in one partition, the failure has no effect on the commit protocol.</a:t>
            </a:r>
          </a:p>
          <a:p>
            <a:r>
              <a:rPr lang="en-US"/>
              <a:t>If the coordinator and its participants belong to several partitions:</a:t>
            </a:r>
          </a:p>
          <a:p>
            <a:pPr lvl="1"/>
            <a:r>
              <a:rPr lang="en-US"/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/>
              <a:t>No harm results, but sites may still have to wait for decision from coordinator.</a:t>
            </a:r>
          </a:p>
          <a:p>
            <a:r>
              <a:rPr lang="en-US"/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/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25870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Recovery and Concurrency Control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In-doubt</a:t>
            </a:r>
            <a:r>
              <a:rPr lang="en-US"/>
              <a:t> </a:t>
            </a:r>
            <a:r>
              <a:rPr lang="en-US" b="1">
                <a:solidFill>
                  <a:schemeClr val="tx2"/>
                </a:solidFill>
              </a:rPr>
              <a:t>transactions </a:t>
            </a:r>
            <a:r>
              <a:rPr lang="en-US"/>
              <a:t>have a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&gt;, but neither a </a:t>
            </a:r>
            <a:br>
              <a:rPr lang="en-US"/>
            </a:br>
            <a:r>
              <a:rPr lang="en-US"/>
              <a:t>&lt;</a:t>
            </a:r>
            <a:r>
              <a:rPr lang="en-US" b="1"/>
              <a:t>commit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&gt;, nor an &lt;</a:t>
            </a:r>
            <a:r>
              <a:rPr lang="en-US" b="1"/>
              <a:t>abort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&gt; log record.</a:t>
            </a:r>
          </a:p>
          <a:p>
            <a:r>
              <a:rPr lang="en-US"/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/>
              <a:t>Recovery algorithms can note lock information in the log.</a:t>
            </a:r>
          </a:p>
          <a:p>
            <a:pPr lvl="1"/>
            <a:r>
              <a:rPr lang="en-US"/>
              <a:t>Instead of &lt;</a:t>
            </a:r>
            <a:r>
              <a:rPr lang="en-US" b="1"/>
              <a:t>ready </a:t>
            </a:r>
            <a:r>
              <a:rPr lang="en-US" i="1"/>
              <a:t>T</a:t>
            </a:r>
            <a:r>
              <a:rPr lang="en-US"/>
              <a:t>&gt;, write out &lt;</a:t>
            </a:r>
            <a:r>
              <a:rPr lang="en-US" b="1"/>
              <a:t>ready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,</a:t>
            </a:r>
            <a:r>
              <a:rPr lang="en-US" i="1"/>
              <a:t> L</a:t>
            </a:r>
            <a:r>
              <a:rPr lang="en-US"/>
              <a:t>&gt; </a:t>
            </a:r>
            <a:r>
              <a:rPr lang="en-US" i="1"/>
              <a:t>L</a:t>
            </a:r>
            <a:r>
              <a:rPr lang="en-US"/>
              <a:t> = list of locks held by </a:t>
            </a:r>
            <a:r>
              <a:rPr lang="en-US" i="1"/>
              <a:t>T</a:t>
            </a:r>
            <a:r>
              <a:rPr lang="en-US"/>
              <a:t> when the log is written (read locks can be omitted).</a:t>
            </a:r>
          </a:p>
          <a:p>
            <a:pPr lvl="1"/>
            <a:r>
              <a:rPr lang="en-US"/>
              <a:t>For every in-doubt transaction </a:t>
            </a:r>
            <a:r>
              <a:rPr lang="en-US" i="1"/>
              <a:t>T</a:t>
            </a:r>
            <a:r>
              <a:rPr lang="en-US"/>
              <a:t>, all the locks noted in the </a:t>
            </a:r>
            <a:br>
              <a:rPr lang="en-US"/>
            </a:br>
            <a:r>
              <a:rPr lang="en-US"/>
              <a:t>&lt;</a:t>
            </a:r>
            <a:r>
              <a:rPr lang="en-US" b="1"/>
              <a:t>ready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, </a:t>
            </a:r>
            <a:r>
              <a:rPr lang="en-US" i="1"/>
              <a:t>L</a:t>
            </a:r>
            <a:r>
              <a:rPr lang="en-US"/>
              <a:t>&gt; log record are reacquired.</a:t>
            </a:r>
          </a:p>
          <a:p>
            <a:r>
              <a:rPr lang="en-US"/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7465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600"/>
            <a:ext cx="8077200" cy="609600"/>
          </a:xfrm>
        </p:spPr>
        <p:txBody>
          <a:bodyPr/>
          <a:lstStyle/>
          <a:p>
            <a:r>
              <a:rPr lang="en-US"/>
              <a:t>Alternative Models of Transaction Processing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Notion of a single transaction spanning multiple sites is inappropriate for many applications</a:t>
            </a:r>
          </a:p>
          <a:p>
            <a:pPr lvl="1">
              <a:lnSpc>
                <a:spcPct val="90000"/>
              </a:lnSpc>
            </a:pPr>
            <a:r>
              <a:rPr lang="en-US"/>
              <a:t>E.g. transaction crossing an organizational boundary</a:t>
            </a:r>
          </a:p>
          <a:p>
            <a:pPr lvl="1">
              <a:lnSpc>
                <a:spcPct val="90000"/>
              </a:lnSpc>
            </a:pPr>
            <a:r>
              <a:rPr lang="en-US"/>
              <a:t>No organization would like to permit an externally initiated transaction  to block local transactions for an indeterminate period</a:t>
            </a:r>
          </a:p>
          <a:p>
            <a:pPr>
              <a:lnSpc>
                <a:spcPct val="90000"/>
              </a:lnSpc>
            </a:pPr>
            <a:r>
              <a:rPr lang="en-US"/>
              <a:t>Alternative models carry out transactions by sending </a:t>
            </a:r>
            <a:r>
              <a:rPr lang="en-US" i="1"/>
              <a:t>messages</a:t>
            </a:r>
          </a:p>
          <a:p>
            <a:pPr lvl="1">
              <a:lnSpc>
                <a:spcPct val="90000"/>
              </a:lnSpc>
            </a:pPr>
            <a:r>
              <a:rPr lang="en-US"/>
              <a:t>Code to handle messages must be carefully designed to ensure atomicity and durability properties for updates</a:t>
            </a:r>
          </a:p>
          <a:p>
            <a:pPr lvl="2">
              <a:lnSpc>
                <a:spcPct val="90000"/>
              </a:lnSpc>
            </a:pPr>
            <a:r>
              <a:rPr lang="en-US"/>
              <a:t>Isolation cannot be guaranteed</a:t>
            </a:r>
          </a:p>
          <a:p>
            <a:pPr lvl="3">
              <a:lnSpc>
                <a:spcPct val="90000"/>
              </a:lnSpc>
            </a:pPr>
            <a:r>
              <a:rPr lang="en-US"/>
              <a:t>  but code must ensure no inconsistent states result due to concurrency 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Persistent messaging systems</a:t>
            </a:r>
            <a:r>
              <a:rPr lang="en-US"/>
              <a:t> are systems that provide transactional properties to messages </a:t>
            </a:r>
          </a:p>
          <a:p>
            <a:pPr lvl="2">
              <a:lnSpc>
                <a:spcPct val="90000"/>
              </a:lnSpc>
            </a:pPr>
            <a:r>
              <a:rPr lang="en-US"/>
              <a:t>Messages are guaranteed to be delivered exactly once</a:t>
            </a:r>
          </a:p>
          <a:p>
            <a:pPr lvl="2">
              <a:lnSpc>
                <a:spcPct val="90000"/>
              </a:lnSpc>
            </a:pPr>
            <a:r>
              <a:rPr lang="en-US"/>
              <a:t>Will discuss implementation techniques later</a:t>
            </a:r>
          </a:p>
        </p:txBody>
      </p:sp>
    </p:spTree>
    <p:extLst>
      <p:ext uri="{BB962C8B-B14F-4D97-AF65-F5344CB8AC3E}">
        <p14:creationId xmlns:p14="http://schemas.microsoft.com/office/powerpoint/2010/main" val="39865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077200" cy="609600"/>
          </a:xfrm>
        </p:spPr>
        <p:txBody>
          <a:bodyPr/>
          <a:lstStyle/>
          <a:p>
            <a:r>
              <a:rPr lang="en-US"/>
              <a:t>Alternative Models (Cont.)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92200"/>
            <a:ext cx="8081962" cy="5356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Motivating example:  funds transfer between two banks</a:t>
            </a:r>
          </a:p>
          <a:p>
            <a:pPr lvl="1">
              <a:lnSpc>
                <a:spcPct val="90000"/>
              </a:lnSpc>
            </a:pPr>
            <a:r>
              <a:rPr lang="en-US"/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</a:pPr>
            <a:r>
              <a:rPr lang="en-US"/>
              <a:t>Alternative solution:</a:t>
            </a:r>
          </a:p>
          <a:p>
            <a:pPr lvl="2">
              <a:lnSpc>
                <a:spcPct val="90000"/>
              </a:lnSpc>
            </a:pPr>
            <a:r>
              <a:rPr lang="en-US"/>
              <a:t>Debit money from source account and send a message to other site</a:t>
            </a:r>
          </a:p>
          <a:p>
            <a:pPr lvl="2">
              <a:lnSpc>
                <a:spcPct val="90000"/>
              </a:lnSpc>
            </a:pPr>
            <a:r>
              <a:rPr lang="en-US"/>
              <a:t>Site receives message and credits destination account</a:t>
            </a:r>
          </a:p>
          <a:p>
            <a:pPr lvl="1">
              <a:lnSpc>
                <a:spcPct val="90000"/>
              </a:lnSpc>
            </a:pPr>
            <a:r>
              <a:rPr lang="en-US"/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</a:pPr>
            <a:r>
              <a:rPr lang="en-US"/>
              <a:t>Atomicity issue</a:t>
            </a:r>
          </a:p>
          <a:p>
            <a:pPr lvl="1">
              <a:lnSpc>
                <a:spcPct val="90000"/>
              </a:lnSpc>
            </a:pPr>
            <a:r>
              <a:rPr lang="en-US"/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</a:pPr>
            <a:r>
              <a:rPr lang="en-US"/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</a:pPr>
            <a:r>
              <a:rPr lang="en-US"/>
              <a:t>e.g. credit money back to source account. </a:t>
            </a:r>
          </a:p>
          <a:p>
            <a:pPr lvl="1">
              <a:lnSpc>
                <a:spcPct val="90000"/>
              </a:lnSpc>
            </a:pPr>
            <a:r>
              <a:rPr lang="en-US"/>
              <a:t>If sending transaction aborts, message must not be sent </a:t>
            </a:r>
          </a:p>
        </p:txBody>
      </p:sp>
    </p:spTree>
    <p:extLst>
      <p:ext uri="{BB962C8B-B14F-4D97-AF65-F5344CB8AC3E}">
        <p14:creationId xmlns:p14="http://schemas.microsoft.com/office/powerpoint/2010/main" val="116799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482600"/>
            <a:ext cx="8077200" cy="609600"/>
          </a:xfrm>
        </p:spPr>
        <p:txBody>
          <a:bodyPr/>
          <a:lstStyle/>
          <a:p>
            <a:r>
              <a:rPr lang="en-US"/>
              <a:t>Error Conditions with Persistent Messaging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r>
              <a:rPr lang="en-US"/>
              <a:t>Code to handle messages has to take care of variety of failure situations (even assuming guaranteed message delivery)</a:t>
            </a:r>
          </a:p>
          <a:p>
            <a:pPr lvl="1"/>
            <a:r>
              <a:rPr lang="en-US"/>
              <a:t>E.g. if destination account does not exist, failure message must be sent back to source site</a:t>
            </a:r>
          </a:p>
          <a:p>
            <a:pPr lvl="1"/>
            <a:r>
              <a:rPr lang="en-US"/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/>
              <a:t>Problem if source account has been closed</a:t>
            </a:r>
          </a:p>
          <a:p>
            <a:pPr lvl="3"/>
            <a:r>
              <a:rPr lang="en-US"/>
              <a:t> get humans to take care of problem</a:t>
            </a:r>
          </a:p>
          <a:p>
            <a:r>
              <a:rPr lang="en-US"/>
              <a:t>User code executing transaction processing using 2PC does not have to deal with such failures</a:t>
            </a:r>
          </a:p>
          <a:p>
            <a:r>
              <a:rPr lang="en-US"/>
              <a:t>There are many situations where extra effort of error handling is worth the benefit of absence of blocking</a:t>
            </a:r>
          </a:p>
          <a:p>
            <a:pPr lvl="1"/>
            <a:r>
              <a:rPr lang="en-US"/>
              <a:t>E.g. pretty much all transactions across organizations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90513"/>
            <a:ext cx="8077200" cy="609600"/>
          </a:xfrm>
        </p:spPr>
        <p:txBody>
          <a:bodyPr/>
          <a:lstStyle/>
          <a:p>
            <a:r>
              <a:rPr lang="en-US"/>
              <a:t>Persistent Messaging and Workflows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Workflows </a:t>
            </a:r>
            <a:r>
              <a:rPr lang="en-US"/>
              <a:t>provide a general model of transactional processing involving multiple sites and possibly human processing of certain steps</a:t>
            </a:r>
          </a:p>
          <a:p>
            <a:pPr lvl="1"/>
            <a:r>
              <a:rPr lang="en-US"/>
              <a:t>E.g. when a bank receives a loan application, it may need to</a:t>
            </a:r>
          </a:p>
          <a:p>
            <a:pPr lvl="2"/>
            <a:r>
              <a:rPr lang="en-US"/>
              <a:t>Contact external credit-checking agencies</a:t>
            </a:r>
          </a:p>
          <a:p>
            <a:pPr lvl="2"/>
            <a:r>
              <a:rPr lang="en-US"/>
              <a:t>Get approvals of one or more managers</a:t>
            </a:r>
          </a:p>
          <a:p>
            <a:pPr lvl="1">
              <a:buFont typeface="Monotype Sorts" charset="2"/>
              <a:buNone/>
            </a:pPr>
            <a:r>
              <a:rPr lang="en-US"/>
              <a:t>    and then respond to the loan application</a:t>
            </a:r>
          </a:p>
          <a:p>
            <a:pPr lvl="1"/>
            <a:r>
              <a:rPr lang="en-US"/>
              <a:t>We study workflows in Chapter 25</a:t>
            </a:r>
          </a:p>
          <a:p>
            <a:pPr lvl="1"/>
            <a:r>
              <a:rPr lang="en-US"/>
              <a:t>Persistent messaging forms the underlying infrastructure for workflows in a distributed environment</a:t>
            </a:r>
          </a:p>
          <a:p>
            <a:pPr lvl="1">
              <a:buFont typeface="Monotype Sorts" charset="2"/>
              <a:buNone/>
            </a:pPr>
            <a:endParaRPr lang="en-US"/>
          </a:p>
          <a:p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2695575"/>
          </a:xfrm>
        </p:spPr>
        <p:txBody>
          <a:bodyPr/>
          <a:lstStyle/>
          <a:p>
            <a:r>
              <a:rPr lang="en-US"/>
              <a:t>Modify concurrency control schemes for use in distributed environment.</a:t>
            </a:r>
          </a:p>
          <a:p>
            <a:r>
              <a:rPr lang="en-US"/>
              <a:t>We assume that each site participates in the execution of a commit protocol to ensure global transaction automicity.</a:t>
            </a:r>
          </a:p>
          <a:p>
            <a:r>
              <a:rPr lang="en-US"/>
              <a:t>We assume all replicas of any item are updated </a:t>
            </a:r>
          </a:p>
          <a:p>
            <a:pPr lvl="1"/>
            <a:r>
              <a:rPr lang="en-US"/>
              <a:t>Will see how to relax this in case of site failures later</a:t>
            </a:r>
          </a:p>
        </p:txBody>
      </p:sp>
    </p:spTree>
    <p:extLst>
      <p:ext uri="{BB962C8B-B14F-4D97-AF65-F5344CB8AC3E}">
        <p14:creationId xmlns:p14="http://schemas.microsoft.com/office/powerpoint/2010/main" val="36926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00200"/>
            <a:ext cx="59939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64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Single-Lock-Manager Approach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661275" cy="3629025"/>
          </a:xfrm>
        </p:spPr>
        <p:txBody>
          <a:bodyPr/>
          <a:lstStyle/>
          <a:p>
            <a:r>
              <a:rPr lang="en-US"/>
              <a:t>System maintains a </a:t>
            </a:r>
            <a:r>
              <a:rPr lang="en-US" i="1"/>
              <a:t>single</a:t>
            </a:r>
            <a:r>
              <a:rPr lang="en-US"/>
              <a:t> lock manager that resides in a </a:t>
            </a:r>
            <a:r>
              <a:rPr lang="en-US" i="1"/>
              <a:t>single</a:t>
            </a:r>
            <a:r>
              <a:rPr lang="en-US"/>
              <a:t> chosen site, say S</a:t>
            </a:r>
            <a:r>
              <a:rPr lang="en-US" i="1" baseline="-25000"/>
              <a:t>i</a:t>
            </a:r>
            <a:r>
              <a:rPr lang="en-US"/>
              <a:t> </a:t>
            </a:r>
          </a:p>
          <a:p>
            <a:r>
              <a:rPr lang="en-US"/>
              <a:t>When a transaction needs to lock a data item, it sends a lock request to S</a:t>
            </a:r>
            <a:r>
              <a:rPr lang="en-US" i="1" baseline="-25000"/>
              <a:t>i</a:t>
            </a:r>
            <a:r>
              <a:rPr lang="en-US"/>
              <a:t> and lock manager determines whether the lock can be granted immediately</a:t>
            </a:r>
          </a:p>
          <a:p>
            <a:pPr lvl="1"/>
            <a:r>
              <a:rPr lang="en-US"/>
              <a:t>If yes, lock manager sends a message to the site which initiated the request</a:t>
            </a:r>
          </a:p>
          <a:p>
            <a:pPr lvl="1"/>
            <a:r>
              <a:rPr lang="en-US"/>
              <a:t>If no, request is delayed until it can be granted, at which time a message is sent to the initiating site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Single-Lock-Manager Approach (Cont.)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The transaction can read the data item from </a:t>
            </a:r>
            <a:r>
              <a:rPr lang="en-US" i="1"/>
              <a:t>any</a:t>
            </a:r>
            <a:r>
              <a:rPr lang="en-US"/>
              <a:t> one of the sites at which a replica of the data item resides.</a:t>
            </a:r>
          </a:p>
          <a:p>
            <a:r>
              <a:rPr lang="en-US"/>
              <a:t>Writes must be performed on all replicas of a data item</a:t>
            </a:r>
          </a:p>
          <a:p>
            <a:r>
              <a:rPr lang="en-US"/>
              <a:t>Advantages of scheme:</a:t>
            </a:r>
          </a:p>
          <a:p>
            <a:pPr lvl="1"/>
            <a:r>
              <a:rPr lang="en-US"/>
              <a:t>Simple implementation</a:t>
            </a:r>
          </a:p>
          <a:p>
            <a:pPr lvl="1"/>
            <a:r>
              <a:rPr lang="en-US"/>
              <a:t>Simple deadlock handling</a:t>
            </a:r>
          </a:p>
          <a:p>
            <a:r>
              <a:rPr lang="en-US"/>
              <a:t>Disadvantages of scheme are:</a:t>
            </a:r>
          </a:p>
          <a:p>
            <a:pPr lvl="1"/>
            <a:r>
              <a:rPr lang="en-US"/>
              <a:t>Bottleneck: lock manager site becomes a bottleneck</a:t>
            </a:r>
          </a:p>
          <a:p>
            <a:pPr lvl="1"/>
            <a:r>
              <a:rPr lang="en-US"/>
              <a:t>Vulnerability: system is vulnerable to lock manager site failure.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Lock Manager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approach, functionality of locking is implemented by lock managers at each site</a:t>
            </a:r>
          </a:p>
          <a:p>
            <a:pPr lvl="1"/>
            <a:r>
              <a:rPr lang="en-US"/>
              <a:t>Lock managers control access to local data items</a:t>
            </a:r>
          </a:p>
          <a:p>
            <a:pPr lvl="2"/>
            <a:r>
              <a:rPr lang="en-US"/>
              <a:t>But special protocols may be used for replicas</a:t>
            </a:r>
          </a:p>
          <a:p>
            <a:r>
              <a:rPr lang="en-US"/>
              <a:t>Advantage: work is distributed and can be made robust to failures</a:t>
            </a:r>
          </a:p>
          <a:p>
            <a:r>
              <a:rPr lang="en-US"/>
              <a:t>Disadvantage:  deadlock detection is more complicated</a:t>
            </a:r>
          </a:p>
          <a:p>
            <a:pPr lvl="1"/>
            <a:r>
              <a:rPr lang="en-US"/>
              <a:t>Lock managers cooperate for deadlock detection</a:t>
            </a:r>
          </a:p>
          <a:p>
            <a:pPr lvl="2"/>
            <a:r>
              <a:rPr lang="en-US"/>
              <a:t>More on this later</a:t>
            </a:r>
          </a:p>
          <a:p>
            <a:r>
              <a:rPr lang="en-US"/>
              <a:t>Several variants of this approach</a:t>
            </a:r>
          </a:p>
          <a:p>
            <a:pPr lvl="1"/>
            <a:r>
              <a:rPr lang="en-US"/>
              <a:t>Primary copy</a:t>
            </a:r>
          </a:p>
          <a:p>
            <a:pPr lvl="1"/>
            <a:r>
              <a:rPr lang="en-US"/>
              <a:t>Majority protocol</a:t>
            </a:r>
          </a:p>
          <a:p>
            <a:pPr lvl="1"/>
            <a:r>
              <a:rPr lang="en-US"/>
              <a:t>Biased protocol</a:t>
            </a:r>
          </a:p>
          <a:p>
            <a:pPr lvl="1"/>
            <a:r>
              <a:rPr lang="en-US"/>
              <a:t>Quorum consensus</a:t>
            </a:r>
          </a:p>
        </p:txBody>
      </p:sp>
    </p:spTree>
    <p:extLst>
      <p:ext uri="{BB962C8B-B14F-4D97-AF65-F5344CB8AC3E}">
        <p14:creationId xmlns:p14="http://schemas.microsoft.com/office/powerpoint/2010/main" val="10972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Copy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Choose one replica of data item to be the </a:t>
            </a:r>
            <a:r>
              <a:rPr lang="en-US" b="1">
                <a:solidFill>
                  <a:schemeClr val="tx2"/>
                </a:solidFill>
              </a:rPr>
              <a:t>primary copy</a:t>
            </a:r>
            <a:r>
              <a:rPr lang="en-US"/>
              <a:t>. </a:t>
            </a:r>
          </a:p>
          <a:p>
            <a:pPr lvl="1"/>
            <a:r>
              <a:rPr lang="en-US"/>
              <a:t>Site containing the replica is called  the </a:t>
            </a:r>
            <a:r>
              <a:rPr lang="en-US" b="1">
                <a:solidFill>
                  <a:schemeClr val="tx2"/>
                </a:solidFill>
              </a:rPr>
              <a:t>primary site </a:t>
            </a:r>
            <a:r>
              <a:rPr lang="en-US"/>
              <a:t>for that data item</a:t>
            </a:r>
          </a:p>
          <a:p>
            <a:pPr lvl="1"/>
            <a:r>
              <a:rPr lang="en-US"/>
              <a:t>Different data items can have different primary sites</a:t>
            </a:r>
            <a:endParaRPr lang="en-US" b="1">
              <a:solidFill>
                <a:schemeClr val="tx2"/>
              </a:solidFill>
            </a:endParaRPr>
          </a:p>
          <a:p>
            <a:r>
              <a:rPr lang="en-US"/>
              <a:t>When a transaction needs to lock a data item </a:t>
            </a:r>
            <a:r>
              <a:rPr lang="en-US" i="1"/>
              <a:t>Q</a:t>
            </a:r>
            <a:r>
              <a:rPr lang="en-US"/>
              <a:t>, it requests a lock at the primary site of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pPr lvl="1"/>
            <a:r>
              <a:rPr lang="en-US"/>
              <a:t>Implicitly gets lock on all replicas of the data item</a:t>
            </a:r>
          </a:p>
          <a:p>
            <a:r>
              <a:rPr lang="en-US"/>
              <a:t>Benefit</a:t>
            </a:r>
          </a:p>
          <a:p>
            <a:pPr lvl="1"/>
            <a:r>
              <a:rPr lang="en-US"/>
              <a:t>Concurrency control for replicated data handled similarly to unreplicated data - simple implementation.</a:t>
            </a:r>
          </a:p>
          <a:p>
            <a:r>
              <a:rPr lang="en-US"/>
              <a:t>Drawback</a:t>
            </a:r>
          </a:p>
          <a:p>
            <a:pPr lvl="1"/>
            <a:r>
              <a:rPr lang="en-US"/>
              <a:t>If the primary site of  </a:t>
            </a:r>
            <a:r>
              <a:rPr lang="en-US" i="1"/>
              <a:t>Q</a:t>
            </a:r>
            <a:r>
              <a:rPr lang="en-US"/>
              <a:t> fails, </a:t>
            </a:r>
            <a:r>
              <a:rPr lang="en-US" i="1"/>
              <a:t>Q</a:t>
            </a:r>
            <a:r>
              <a:rPr lang="en-US"/>
              <a:t> is inaccessible even though other  sites containing a replica may be accessible.</a:t>
            </a:r>
          </a:p>
        </p:txBody>
      </p:sp>
    </p:spTree>
    <p:extLst>
      <p:ext uri="{BB962C8B-B14F-4D97-AF65-F5344CB8AC3E}">
        <p14:creationId xmlns:p14="http://schemas.microsoft.com/office/powerpoint/2010/main" val="12254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Protocol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Local lock manager at each site administers lock and unlock requests for data items stored at that site.</a:t>
            </a:r>
          </a:p>
          <a:p>
            <a:r>
              <a:rPr lang="en-US"/>
              <a:t>When a transaction wishes to lock an unreplicated data item </a:t>
            </a:r>
            <a:r>
              <a:rPr lang="en-US" i="1"/>
              <a:t>Q</a:t>
            </a:r>
            <a:r>
              <a:rPr lang="en-US"/>
              <a:t> residing at site S</a:t>
            </a:r>
            <a:r>
              <a:rPr lang="en-US" i="1" baseline="-25000"/>
              <a:t>i</a:t>
            </a:r>
            <a:r>
              <a:rPr lang="en-US"/>
              <a:t>, a message is sent to S</a:t>
            </a:r>
            <a:r>
              <a:rPr lang="en-US" i="1" baseline="-25000"/>
              <a:t>i</a:t>
            </a:r>
            <a:r>
              <a:rPr lang="en-US"/>
              <a:t> ‘s lock manager.</a:t>
            </a:r>
          </a:p>
          <a:p>
            <a:pPr lvl="1"/>
            <a:r>
              <a:rPr lang="en-US"/>
              <a:t>If </a:t>
            </a:r>
            <a:r>
              <a:rPr lang="en-US" i="1"/>
              <a:t>Q</a:t>
            </a:r>
            <a:r>
              <a:rPr lang="en-US"/>
              <a:t> is locked in an incompatible mode, then the request is delayed until it can be granted.</a:t>
            </a:r>
          </a:p>
          <a:p>
            <a:pPr lvl="1"/>
            <a:r>
              <a:rPr lang="en-US"/>
              <a:t>When the lock request can be granted, the lock manager sends a message back to the initiator indicating that the lock request has been granted.</a:t>
            </a:r>
          </a:p>
        </p:txBody>
      </p:sp>
    </p:spTree>
    <p:extLst>
      <p:ext uri="{BB962C8B-B14F-4D97-AF65-F5344CB8AC3E}">
        <p14:creationId xmlns:p14="http://schemas.microsoft.com/office/powerpoint/2010/main" val="12638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Protocol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case of replicated data</a:t>
            </a:r>
          </a:p>
          <a:p>
            <a:pPr lvl="1"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Q </a:t>
            </a:r>
            <a:r>
              <a:rPr lang="en-US"/>
              <a:t>is replicated at n sites, then a lock request message must be sent to more than half of the n sites in which </a:t>
            </a:r>
            <a:r>
              <a:rPr lang="en-US" i="1"/>
              <a:t>Q</a:t>
            </a:r>
            <a:r>
              <a:rPr lang="en-US"/>
              <a:t> is stored.</a:t>
            </a:r>
          </a:p>
          <a:p>
            <a:pPr lvl="1">
              <a:lnSpc>
                <a:spcPct val="90000"/>
              </a:lnSpc>
            </a:pPr>
            <a:r>
              <a:rPr lang="en-US"/>
              <a:t>The transaction does not operate on </a:t>
            </a:r>
            <a:r>
              <a:rPr lang="en-US" i="1"/>
              <a:t>Q</a:t>
            </a:r>
            <a:r>
              <a:rPr lang="en-US"/>
              <a:t> until it has obtained a lock on a majority of the replicas of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When writing the data item, transaction performs writes on </a:t>
            </a:r>
            <a:r>
              <a:rPr lang="en-US" i="1"/>
              <a:t>all</a:t>
            </a:r>
            <a:r>
              <a:rPr lang="en-US"/>
              <a:t> replicas.</a:t>
            </a:r>
          </a:p>
          <a:p>
            <a:pPr>
              <a:lnSpc>
                <a:spcPct val="90000"/>
              </a:lnSpc>
            </a:pPr>
            <a:r>
              <a:rPr lang="en-US"/>
              <a:t>Benefit</a:t>
            </a:r>
          </a:p>
          <a:p>
            <a:pPr lvl="1">
              <a:lnSpc>
                <a:spcPct val="90000"/>
              </a:lnSpc>
            </a:pPr>
            <a:r>
              <a:rPr lang="en-US"/>
              <a:t>Can be used even when some sites are unavailable</a:t>
            </a:r>
          </a:p>
          <a:p>
            <a:pPr lvl="2">
              <a:lnSpc>
                <a:spcPct val="90000"/>
              </a:lnSpc>
            </a:pPr>
            <a:r>
              <a:rPr lang="en-US"/>
              <a:t>details on how handle writes in the presence of site failure later</a:t>
            </a:r>
          </a:p>
          <a:p>
            <a:pPr>
              <a:lnSpc>
                <a:spcPct val="90000"/>
              </a:lnSpc>
            </a:pPr>
            <a:r>
              <a:rPr lang="en-US"/>
              <a:t>Drawback</a:t>
            </a:r>
          </a:p>
          <a:p>
            <a:pPr lvl="1">
              <a:lnSpc>
                <a:spcPct val="90000"/>
              </a:lnSpc>
            </a:pPr>
            <a:r>
              <a:rPr lang="en-US"/>
              <a:t>Requires 2(</a:t>
            </a:r>
            <a:r>
              <a:rPr lang="en-US" i="1"/>
              <a:t>n</a:t>
            </a:r>
            <a:r>
              <a:rPr lang="en-US"/>
              <a:t>/2 + 1) messages for handling lock requests, and (</a:t>
            </a:r>
            <a:r>
              <a:rPr lang="en-US" i="1"/>
              <a:t>n</a:t>
            </a:r>
            <a:r>
              <a:rPr lang="en-US"/>
              <a:t>/2 + 1) messages for handling unlock requests.</a:t>
            </a:r>
          </a:p>
          <a:p>
            <a:pPr lvl="1">
              <a:lnSpc>
                <a:spcPct val="90000"/>
              </a:lnSpc>
            </a:pPr>
            <a:r>
              <a:rPr lang="en-US"/>
              <a:t>Potential for deadlock even with single item - e.g., each of 3 transactions may have locks on 1/3rd of the replicas of a data.</a:t>
            </a:r>
          </a:p>
        </p:txBody>
      </p:sp>
    </p:spTree>
    <p:extLst>
      <p:ext uri="{BB962C8B-B14F-4D97-AF65-F5344CB8AC3E}">
        <p14:creationId xmlns:p14="http://schemas.microsoft.com/office/powerpoint/2010/main" val="29426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Biased Protocol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Local lock manager at each site as in majority protocol, however, requests for shared locks are handled differently than requests for exclusive locks.</a:t>
            </a:r>
          </a:p>
          <a:p>
            <a:r>
              <a:rPr lang="en-US" b="1"/>
              <a:t>Shared locks</a:t>
            </a:r>
            <a:r>
              <a:rPr lang="en-US"/>
              <a:t>. When a transaction needs to lock data item </a:t>
            </a:r>
            <a:r>
              <a:rPr lang="en-US" i="1"/>
              <a:t>Q</a:t>
            </a:r>
            <a:r>
              <a:rPr lang="en-US"/>
              <a:t>, it simply requests a lock on </a:t>
            </a:r>
            <a:r>
              <a:rPr lang="en-US" i="1"/>
              <a:t>Q</a:t>
            </a:r>
            <a:r>
              <a:rPr lang="en-US"/>
              <a:t> from the lock manager at one site containing a replica of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r>
              <a:rPr lang="en-US" b="1"/>
              <a:t>Exclusive locks</a:t>
            </a:r>
            <a:r>
              <a:rPr lang="en-US"/>
              <a:t>. When transaction needs to lock data item </a:t>
            </a:r>
            <a:r>
              <a:rPr lang="en-US" i="1"/>
              <a:t>Q</a:t>
            </a:r>
            <a:r>
              <a:rPr lang="en-US"/>
              <a:t>, it requests a lock on </a:t>
            </a:r>
            <a:r>
              <a:rPr lang="en-US" i="1"/>
              <a:t>Q</a:t>
            </a:r>
            <a:r>
              <a:rPr lang="en-US"/>
              <a:t> from the lock manager at all sites containing a replica of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r>
              <a:rPr lang="en-US"/>
              <a:t>Advantage - imposes less overhead on </a:t>
            </a:r>
            <a:r>
              <a:rPr lang="en-US" b="1"/>
              <a:t>read </a:t>
            </a:r>
            <a:r>
              <a:rPr lang="en-US"/>
              <a:t>operations.</a:t>
            </a:r>
          </a:p>
          <a:p>
            <a:r>
              <a:rPr lang="en-US"/>
              <a:t>Disadvantage - additional overhead on writes</a:t>
            </a:r>
          </a:p>
        </p:txBody>
      </p:sp>
    </p:spTree>
    <p:extLst>
      <p:ext uri="{BB962C8B-B14F-4D97-AF65-F5344CB8AC3E}">
        <p14:creationId xmlns:p14="http://schemas.microsoft.com/office/powerpoint/2010/main" val="2465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Quorum Consensus Protocol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generalization of both majority and biased protocols</a:t>
            </a:r>
          </a:p>
          <a:p>
            <a:r>
              <a:rPr lang="en-US"/>
              <a:t>Each site is assigned a weight.</a:t>
            </a:r>
          </a:p>
          <a:p>
            <a:pPr lvl="1"/>
            <a:r>
              <a:rPr lang="en-US"/>
              <a:t>Let S be the total of all site weights</a:t>
            </a:r>
          </a:p>
          <a:p>
            <a:r>
              <a:rPr lang="en-US"/>
              <a:t>Choose two values  </a:t>
            </a:r>
            <a:r>
              <a:rPr lang="en-US">
                <a:solidFill>
                  <a:schemeClr val="tx2"/>
                </a:solidFill>
              </a:rPr>
              <a:t>read quorum</a:t>
            </a:r>
            <a:r>
              <a:rPr lang="en-US"/>
              <a:t> Q</a:t>
            </a:r>
            <a:r>
              <a:rPr lang="en-US" sz="2400" baseline="-25000"/>
              <a:t>r</a:t>
            </a:r>
            <a:r>
              <a:rPr lang="en-US"/>
              <a:t> and </a:t>
            </a:r>
            <a:r>
              <a:rPr lang="en-US">
                <a:solidFill>
                  <a:schemeClr val="tx2"/>
                </a:solidFill>
              </a:rPr>
              <a:t>write quorum</a:t>
            </a:r>
            <a:r>
              <a:rPr lang="en-US"/>
              <a:t> Q</a:t>
            </a:r>
            <a:r>
              <a:rPr lang="en-US" sz="2400" baseline="-25000"/>
              <a:t>w</a:t>
            </a:r>
          </a:p>
          <a:p>
            <a:pPr lvl="1"/>
            <a:r>
              <a:rPr lang="en-US"/>
              <a:t>Such that    Q</a:t>
            </a:r>
            <a:r>
              <a:rPr lang="en-US" sz="2400" baseline="-25000"/>
              <a:t>r </a:t>
            </a:r>
            <a:r>
              <a:rPr lang="en-US"/>
              <a:t>+</a:t>
            </a:r>
            <a:r>
              <a:rPr lang="en-US" sz="2400" baseline="-25000"/>
              <a:t> </a:t>
            </a:r>
            <a:r>
              <a:rPr lang="en-US"/>
              <a:t>Q</a:t>
            </a:r>
            <a:r>
              <a:rPr lang="en-US" sz="2400" baseline="-25000"/>
              <a:t>w </a:t>
            </a:r>
            <a:r>
              <a:rPr lang="en-US"/>
              <a:t>&gt; S     and    2 *</a:t>
            </a:r>
            <a:r>
              <a:rPr lang="en-US" sz="2400" baseline="-25000"/>
              <a:t>  </a:t>
            </a:r>
            <a:r>
              <a:rPr lang="en-US"/>
              <a:t>Q</a:t>
            </a:r>
            <a:r>
              <a:rPr lang="en-US" sz="2400" baseline="-25000"/>
              <a:t>w</a:t>
            </a:r>
            <a:r>
              <a:rPr lang="en-US"/>
              <a:t> &gt;  S</a:t>
            </a:r>
          </a:p>
          <a:p>
            <a:pPr lvl="1"/>
            <a:r>
              <a:rPr lang="en-US"/>
              <a:t>Quorums can be chosen (and S computed) separately for each item </a:t>
            </a:r>
          </a:p>
          <a:p>
            <a:r>
              <a:rPr lang="en-US"/>
              <a:t>Each read must lock enough replicas that the sum of the site weights is &gt;= Q</a:t>
            </a:r>
            <a:r>
              <a:rPr lang="en-US" sz="2400" baseline="-25000"/>
              <a:t>r</a:t>
            </a:r>
          </a:p>
          <a:p>
            <a:r>
              <a:rPr lang="en-US"/>
              <a:t>Each write must lock enough replicas that the sum of the site weights is &gt;= Q</a:t>
            </a:r>
            <a:r>
              <a:rPr lang="en-US" sz="2400" baseline="-25000"/>
              <a:t>w</a:t>
            </a:r>
          </a:p>
          <a:p>
            <a:r>
              <a:rPr lang="en-US"/>
              <a:t>For now we assume all replicas are written</a:t>
            </a:r>
          </a:p>
          <a:p>
            <a:pPr lvl="1"/>
            <a:r>
              <a:rPr lang="en-US"/>
              <a:t>Extensions to allow some sites to be unavailable described later</a:t>
            </a:r>
            <a:endParaRPr lang="en-US" sz="2400" baseline="-25000"/>
          </a:p>
        </p:txBody>
      </p:sp>
    </p:spTree>
    <p:extLst>
      <p:ext uri="{BB962C8B-B14F-4D97-AF65-F5344CB8AC3E}">
        <p14:creationId xmlns:p14="http://schemas.microsoft.com/office/powerpoint/2010/main" val="1163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Timestamping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r>
              <a:rPr lang="en-US"/>
              <a:t>Timestamp based concurrency-control protocols can be used in distributed systems</a:t>
            </a:r>
          </a:p>
          <a:p>
            <a:r>
              <a:rPr lang="en-US"/>
              <a:t>Each transaction must be given a unique timestamp</a:t>
            </a:r>
          </a:p>
          <a:p>
            <a:r>
              <a:rPr lang="en-US"/>
              <a:t>Main problem:  how to generate a timestamp in a distributed fashion</a:t>
            </a:r>
          </a:p>
          <a:p>
            <a:pPr lvl="1"/>
            <a:r>
              <a:rPr lang="en-US"/>
              <a:t>Each site generates a unique local timestamp using either a logical counter or the local clock.</a:t>
            </a:r>
          </a:p>
          <a:p>
            <a:pPr lvl="1"/>
            <a:r>
              <a:rPr lang="en-US"/>
              <a:t>Global unique timestamp is obtained by concatenating the unique local timestamp with the unique identifier.</a:t>
            </a:r>
          </a:p>
        </p:txBody>
      </p:sp>
      <p:pic>
        <p:nvPicPr>
          <p:cNvPr id="136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35446" r="432" b="35159"/>
          <a:stretch>
            <a:fillRect/>
          </a:stretch>
        </p:blipFill>
        <p:spPr bwMode="auto">
          <a:xfrm>
            <a:off x="827088" y="4310063"/>
            <a:ext cx="7475537" cy="16621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Timestamping (Cont.)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 site with a slow clock will assign smaller timestamps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Still logically correct: serializability not affected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But: “disadvantages” transactions</a:t>
            </a:r>
          </a:p>
          <a:p>
            <a:r>
              <a:rPr lang="en-US">
                <a:sym typeface="Symbol" panose="05050102010706020507" pitchFamily="18" charset="2"/>
              </a:rPr>
              <a:t>To fix this problem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Define within each site </a:t>
            </a:r>
            <a:r>
              <a:rPr lang="en-US"/>
              <a:t>S</a:t>
            </a:r>
            <a:r>
              <a:rPr lang="en-US" i="1" baseline="-25000"/>
              <a:t>i  </a:t>
            </a: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logical clock</a:t>
            </a:r>
            <a:r>
              <a:rPr lang="en-US" i="1"/>
              <a:t>  </a:t>
            </a:r>
            <a:r>
              <a:rPr lang="en-US"/>
              <a:t>(</a:t>
            </a:r>
            <a:r>
              <a:rPr lang="en-US" i="1"/>
              <a:t>LC</a:t>
            </a:r>
            <a:r>
              <a:rPr lang="en-US" i="1" baseline="-25000"/>
              <a:t>i</a:t>
            </a:r>
            <a:r>
              <a:rPr lang="en-US"/>
              <a:t>), which generates the unique local timestamp</a:t>
            </a:r>
          </a:p>
          <a:p>
            <a:pPr lvl="1"/>
            <a:r>
              <a:rPr lang="en-US"/>
              <a:t>Require that S</a:t>
            </a:r>
            <a:r>
              <a:rPr lang="en-US" i="1" baseline="-25000"/>
              <a:t>i </a:t>
            </a:r>
            <a:r>
              <a:rPr lang="en-US"/>
              <a:t>advance its logical clock whenever a request is received from a transaction Ti with timestamp &lt; </a:t>
            </a:r>
            <a:r>
              <a:rPr lang="en-US" i="1"/>
              <a:t>x,y</a:t>
            </a:r>
            <a:r>
              <a:rPr lang="en-US"/>
              <a:t>&gt; and x is greater that the current value of </a:t>
            </a:r>
            <a:r>
              <a:rPr lang="en-US" i="1"/>
              <a:t>LC</a:t>
            </a:r>
            <a:r>
              <a:rPr lang="en-US" i="1" baseline="-25000"/>
              <a:t>i</a:t>
            </a:r>
            <a:r>
              <a:rPr lang="en-US" i="1"/>
              <a:t>.</a:t>
            </a:r>
            <a:endParaRPr lang="en-US"/>
          </a:p>
          <a:p>
            <a:pPr lvl="1"/>
            <a:r>
              <a:rPr lang="en-US"/>
              <a:t>In this case, site S</a:t>
            </a:r>
            <a:r>
              <a:rPr lang="en-US" i="1" baseline="-25000"/>
              <a:t>i  </a:t>
            </a:r>
            <a:r>
              <a:rPr lang="en-US"/>
              <a:t>advances its logical clock to the value </a:t>
            </a:r>
            <a:r>
              <a:rPr lang="en-US" i="1"/>
              <a:t>x</a:t>
            </a:r>
            <a:r>
              <a:rPr lang="en-US"/>
              <a:t> + 1.</a:t>
            </a:r>
            <a:endParaRPr lang="en-US" i="1" baseline="-25000"/>
          </a:p>
        </p:txBody>
      </p:sp>
    </p:spTree>
    <p:extLst>
      <p:ext uri="{BB962C8B-B14F-4D97-AF65-F5344CB8AC3E}">
        <p14:creationId xmlns:p14="http://schemas.microsoft.com/office/powerpoint/2010/main" val="6329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229600" cy="1143000"/>
          </a:xfrm>
        </p:spPr>
        <p:txBody>
          <a:bodyPr/>
          <a:lstStyle/>
          <a:p>
            <a:r>
              <a:rPr lang="en-IN" sz="4000" b="1" dirty="0" smtClean="0"/>
              <a:t>Client-Server Systems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00200"/>
            <a:ext cx="8472518" cy="4757758"/>
          </a:xfrm>
        </p:spPr>
        <p:txBody>
          <a:bodyPr/>
          <a:lstStyle/>
          <a:p>
            <a:r>
              <a:rPr lang="en-IN" dirty="0" smtClean="0"/>
              <a:t>Server systems satisfy requests generated at </a:t>
            </a:r>
            <a:r>
              <a:rPr lang="en-IN" i="1" dirty="0" smtClean="0"/>
              <a:t>m client systems, whose general structure is shown below:</a:t>
            </a:r>
          </a:p>
          <a:p>
            <a:r>
              <a:rPr lang="en-IN" i="1" dirty="0" smtClean="0"/>
              <a:t/>
            </a:r>
            <a:br>
              <a:rPr lang="en-IN" i="1" dirty="0" smtClean="0"/>
            </a:br>
            <a:endParaRPr lang="en-IN" dirty="0" smtClean="0"/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8496944" cy="282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0183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 with Weak Consistency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commercial databases support replication of data with weak degrees of consistency (I.e., without a guarantee of serializabiliy)</a:t>
            </a:r>
          </a:p>
          <a:p>
            <a:r>
              <a:rPr lang="en-US"/>
              <a:t>E.g.:  </a:t>
            </a:r>
            <a:r>
              <a:rPr lang="en-US" b="1">
                <a:solidFill>
                  <a:schemeClr val="tx2"/>
                </a:solidFill>
              </a:rPr>
              <a:t>master-slave replication</a:t>
            </a:r>
            <a:r>
              <a:rPr lang="en-US"/>
              <a:t>: updates are performed at a single “master” site, and propagated to “slave” sites.  </a:t>
            </a:r>
          </a:p>
          <a:p>
            <a:pPr lvl="1"/>
            <a:r>
              <a:rPr lang="en-US"/>
              <a:t>Propagation is not part of the update transaction: its is decoupled</a:t>
            </a:r>
          </a:p>
          <a:p>
            <a:pPr lvl="2"/>
            <a:r>
              <a:rPr lang="en-US"/>
              <a:t>May be immediately after transaction commits</a:t>
            </a:r>
          </a:p>
          <a:p>
            <a:pPr lvl="2"/>
            <a:r>
              <a:rPr lang="en-US"/>
              <a:t>May be periodic</a:t>
            </a:r>
          </a:p>
          <a:p>
            <a:pPr lvl="1"/>
            <a:r>
              <a:rPr lang="en-US"/>
              <a:t>Data may only be read at slave sites, not updated</a:t>
            </a:r>
          </a:p>
          <a:p>
            <a:pPr lvl="2"/>
            <a:r>
              <a:rPr lang="en-US"/>
              <a:t>No need to obtain locks at any remote site</a:t>
            </a:r>
          </a:p>
          <a:p>
            <a:pPr lvl="1"/>
            <a:r>
              <a:rPr lang="en-US"/>
              <a:t>Particularly useful for distributing information</a:t>
            </a:r>
          </a:p>
          <a:p>
            <a:pPr lvl="2"/>
            <a:r>
              <a:rPr lang="en-US"/>
              <a:t>E.g. from central office to branch-office </a:t>
            </a:r>
          </a:p>
          <a:p>
            <a:pPr lvl="1"/>
            <a:r>
              <a:rPr lang="en-US"/>
              <a:t>Also useful for running read-only queries offline from the main database</a:t>
            </a:r>
          </a:p>
        </p:txBody>
      </p:sp>
    </p:spTree>
    <p:extLst>
      <p:ext uri="{BB962C8B-B14F-4D97-AF65-F5344CB8AC3E}">
        <p14:creationId xmlns:p14="http://schemas.microsoft.com/office/powerpoint/2010/main" val="30072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8077200" cy="609600"/>
          </a:xfrm>
        </p:spPr>
        <p:txBody>
          <a:bodyPr/>
          <a:lstStyle/>
          <a:p>
            <a:r>
              <a:rPr lang="en-US" sz="2800"/>
              <a:t>Replication with Weak Consistency (Cont.)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Replicas should see a </a:t>
            </a:r>
            <a:r>
              <a:rPr lang="en-US" b="1">
                <a:solidFill>
                  <a:schemeClr val="tx2"/>
                </a:solidFill>
              </a:rPr>
              <a:t>transaction-consistent</a:t>
            </a:r>
            <a:r>
              <a:rPr lang="en-US"/>
              <a:t> </a:t>
            </a:r>
            <a:r>
              <a:rPr lang="en-US" b="1">
                <a:solidFill>
                  <a:schemeClr val="tx2"/>
                </a:solidFill>
              </a:rPr>
              <a:t>snapshot </a:t>
            </a:r>
            <a:r>
              <a:rPr lang="en-US"/>
              <a:t>of the database</a:t>
            </a:r>
          </a:p>
          <a:p>
            <a:pPr lvl="1"/>
            <a:r>
              <a:rPr lang="en-US"/>
              <a:t>That is, a state of the database reflecting all effects of all transactions up to some point in the serialization order, and no effects of any later transactions. </a:t>
            </a:r>
          </a:p>
          <a:p>
            <a:r>
              <a:rPr lang="en-US"/>
              <a:t>E.g. Oracle provides a </a:t>
            </a:r>
            <a:r>
              <a:rPr lang="en-US" b="1">
                <a:latin typeface="Microsoft Sans Serif" panose="020B0604020202020204" pitchFamily="34" charset="0"/>
              </a:rPr>
              <a:t>create snapshot</a:t>
            </a:r>
            <a:r>
              <a:rPr lang="en-US"/>
              <a:t> statement to create a snapshot of a relation or a set of relations at a remote site</a:t>
            </a:r>
          </a:p>
          <a:p>
            <a:pPr lvl="1"/>
            <a:r>
              <a:rPr lang="en-US"/>
              <a:t>snapshot refresh either by recomputation or by incremental update</a:t>
            </a:r>
          </a:p>
          <a:p>
            <a:pPr lvl="1"/>
            <a:r>
              <a:rPr lang="en-US"/>
              <a:t>Automatic refresh (continuous or periodic) or  manual refresh</a:t>
            </a:r>
          </a:p>
        </p:txBody>
      </p:sp>
    </p:spTree>
    <p:extLst>
      <p:ext uri="{BB962C8B-B14F-4D97-AF65-F5344CB8AC3E}">
        <p14:creationId xmlns:p14="http://schemas.microsoft.com/office/powerpoint/2010/main" val="14364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Multimaster and Lazy Replication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multimaster replication (also called update-anywhere replication) updates are permitted at any replica, and are automatically propagated to all replicas</a:t>
            </a:r>
          </a:p>
          <a:p>
            <a:pPr lvl="1"/>
            <a:r>
              <a:rPr lang="en-US"/>
              <a:t>Basic model in distributed databases, where transactions are unaware of the details of replication, and database system propagates updates as part of the same transaction</a:t>
            </a:r>
          </a:p>
          <a:p>
            <a:pPr lvl="2"/>
            <a:r>
              <a:rPr lang="en-US"/>
              <a:t>Coupled with 2 phase commit</a:t>
            </a:r>
          </a:p>
          <a:p>
            <a:r>
              <a:rPr lang="en-US"/>
              <a:t>Many systems support </a:t>
            </a:r>
            <a:r>
              <a:rPr lang="en-US" b="1">
                <a:solidFill>
                  <a:schemeClr val="tx2"/>
                </a:solidFill>
              </a:rPr>
              <a:t>lazy propagation</a:t>
            </a:r>
            <a:r>
              <a:rPr lang="en-US"/>
              <a:t> where  updates are transmitted after transaction commits</a:t>
            </a:r>
          </a:p>
          <a:p>
            <a:pPr lvl="1"/>
            <a:r>
              <a:rPr lang="en-US"/>
              <a:t>Allows updates to occur even if some sites are disconnected from the network, but at the cost of consistency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Handling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920037" cy="7699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Consider the following two transactions and history, with item X and transaction T</a:t>
            </a:r>
            <a:r>
              <a:rPr lang="en-US" sz="2400" baseline="-25000"/>
              <a:t>1</a:t>
            </a:r>
            <a:r>
              <a:rPr lang="en-US"/>
              <a:t> at site 1, and item Y and transaction T</a:t>
            </a:r>
            <a:r>
              <a:rPr lang="en-US" sz="2400" baseline="-25000"/>
              <a:t>2</a:t>
            </a:r>
            <a:r>
              <a:rPr lang="en-US"/>
              <a:t> at site 2: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398588" y="1841500"/>
            <a:ext cx="2044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1</a:t>
            </a:r>
            <a:r>
              <a:rPr lang="en-US" sz="2000"/>
              <a:t>:     	write (X)</a:t>
            </a:r>
          </a:p>
          <a:p>
            <a:r>
              <a:rPr lang="en-US" sz="2000"/>
              <a:t>	write (Y)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665788" y="1841500"/>
            <a:ext cx="2044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2</a:t>
            </a:r>
            <a:r>
              <a:rPr lang="en-US" sz="2000"/>
              <a:t>:     	write (Y)</a:t>
            </a:r>
          </a:p>
          <a:p>
            <a:r>
              <a:rPr lang="en-US" sz="2000"/>
              <a:t>	write (X)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914400" y="3048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>
            <a:off x="7391400" y="3048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639763" y="3276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4267200" y="3048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050925" y="3440113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X-lock on X</a:t>
            </a:r>
          </a:p>
          <a:p>
            <a:r>
              <a:rPr lang="en-US" sz="2000"/>
              <a:t>write (X)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4464050" y="3757613"/>
            <a:ext cx="2371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X-lock on Y</a:t>
            </a:r>
          </a:p>
          <a:p>
            <a:r>
              <a:rPr lang="en-US" sz="2000"/>
              <a:t>write (Y)</a:t>
            </a:r>
          </a:p>
          <a:p>
            <a:r>
              <a:rPr lang="en-US" sz="2000"/>
              <a:t>wait for X-lock on X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050925" y="5121275"/>
            <a:ext cx="242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Wait for X-lock on Y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652463" y="5745163"/>
            <a:ext cx="7243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Result: deadlock which cannot be detected locally at either site</a:t>
            </a:r>
          </a:p>
        </p:txBody>
      </p:sp>
    </p:spTree>
    <p:extLst>
      <p:ext uri="{BB962C8B-B14F-4D97-AF65-F5344CB8AC3E}">
        <p14:creationId xmlns:p14="http://schemas.microsoft.com/office/powerpoint/2010/main" val="26067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Approach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A global  wait-for graph is constructed and maintained in a </a:t>
            </a:r>
            <a:r>
              <a:rPr lang="en-US" i="1"/>
              <a:t>single </a:t>
            </a:r>
            <a:r>
              <a:rPr lang="en-US"/>
              <a:t>site; the deadlock-detection coordinator</a:t>
            </a:r>
          </a:p>
          <a:p>
            <a:pPr lvl="1"/>
            <a:r>
              <a:rPr lang="en-US" i="1"/>
              <a:t>Real graph</a:t>
            </a:r>
            <a:r>
              <a:rPr lang="en-US"/>
              <a:t>: Real, but unknown, state of the system.</a:t>
            </a:r>
          </a:p>
          <a:p>
            <a:pPr lvl="1"/>
            <a:r>
              <a:rPr lang="en-US" i="1"/>
              <a:t>Constructed graph</a:t>
            </a:r>
            <a:r>
              <a:rPr lang="en-US"/>
              <a:t>:Approximation generated by the controller during the execution of its algorithm .</a:t>
            </a:r>
          </a:p>
          <a:p>
            <a:r>
              <a:rPr lang="en-US"/>
              <a:t>the global wait-for graph can be constructed when:</a:t>
            </a:r>
          </a:p>
          <a:p>
            <a:pPr lvl="1"/>
            <a:r>
              <a:rPr lang="en-US"/>
              <a:t>a new edge is inserted in or removed from one of the local  wait-for graphs.</a:t>
            </a:r>
          </a:p>
          <a:p>
            <a:pPr lvl="1"/>
            <a:r>
              <a:rPr lang="en-US"/>
              <a:t>a number of changes  have occurred in a local wait-for graph.</a:t>
            </a:r>
          </a:p>
          <a:p>
            <a:pPr lvl="1"/>
            <a:r>
              <a:rPr lang="en-US"/>
              <a:t>the coordinator needs to invoke cycle-detection.</a:t>
            </a:r>
          </a:p>
          <a:p>
            <a:r>
              <a:rPr lang="en-US"/>
              <a:t>If the coordinator finds a cycle, it selects a victim and notifies all sites. The sites roll back the victim transaction.</a:t>
            </a:r>
          </a:p>
        </p:txBody>
      </p:sp>
    </p:spTree>
    <p:extLst>
      <p:ext uri="{BB962C8B-B14F-4D97-AF65-F5344CB8AC3E}">
        <p14:creationId xmlns:p14="http://schemas.microsoft.com/office/powerpoint/2010/main" val="3849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and Global Wait-For Graphs</a:t>
            </a:r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22917" r="977" b="23177"/>
          <a:stretch>
            <a:fillRect/>
          </a:stretch>
        </p:blipFill>
        <p:spPr bwMode="auto">
          <a:xfrm>
            <a:off x="1225550" y="758825"/>
            <a:ext cx="6375400" cy="2628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2597" r="1462" b="2597"/>
          <a:stretch>
            <a:fillRect/>
          </a:stretch>
        </p:blipFill>
        <p:spPr bwMode="auto">
          <a:xfrm>
            <a:off x="2576513" y="3765550"/>
            <a:ext cx="3486150" cy="2552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7848600" y="1801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Local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6343650" y="47879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197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 Wait-For Graph for False Cycles</a:t>
            </a:r>
          </a:p>
        </p:txBody>
      </p:sp>
      <p:pic>
        <p:nvPicPr>
          <p:cNvPr id="281603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1164" r="16376" b="1747"/>
          <a:stretch>
            <a:fillRect/>
          </a:stretch>
        </p:blipFill>
        <p:spPr bwMode="auto">
          <a:xfrm>
            <a:off x="2603500" y="1643063"/>
            <a:ext cx="3898900" cy="423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604" name="Text Box 1028"/>
          <p:cNvSpPr txBox="1">
            <a:spLocks noChangeArrowheads="1"/>
          </p:cNvSpPr>
          <p:nvPr/>
        </p:nvSpPr>
        <p:spPr bwMode="auto">
          <a:xfrm>
            <a:off x="1054100" y="10683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Initial state:</a:t>
            </a:r>
          </a:p>
        </p:txBody>
      </p:sp>
    </p:spTree>
    <p:extLst>
      <p:ext uri="{BB962C8B-B14F-4D97-AF65-F5344CB8AC3E}">
        <p14:creationId xmlns:p14="http://schemas.microsoft.com/office/powerpoint/2010/main" val="37375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Cycles (Cont.)</a:t>
            </a:r>
          </a:p>
        </p:txBody>
      </p:sp>
      <p:sp>
        <p:nvSpPr>
          <p:cNvPr id="14643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r>
              <a:rPr lang="en-US"/>
              <a:t>Suppose that starting from the state shown in figure,</a:t>
            </a:r>
          </a:p>
          <a:p>
            <a:pPr>
              <a:buFont typeface="Monotype Sorts" charset="2"/>
              <a:buNone/>
            </a:pPr>
            <a:r>
              <a:rPr lang="en-US"/>
              <a:t>	1. 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releases resources at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</a:t>
            </a:r>
          </a:p>
          <a:p>
            <a:pPr lvl="2"/>
            <a:r>
              <a:rPr lang="en-US"/>
              <a:t>resulting in a message remove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 message from  the Transaction</a:t>
            </a:r>
            <a:r>
              <a:rPr lang="en-US"/>
              <a:t>  Manager at site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to the coordinator)</a:t>
            </a:r>
          </a:p>
          <a:p>
            <a:pPr>
              <a:buFont typeface="Monotype Sorts" charset="2"/>
              <a:buNone/>
            </a:pPr>
            <a:r>
              <a:rPr lang="en-US"/>
              <a:t>	2.  And then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requests a resource held by </a:t>
            </a:r>
            <a:r>
              <a:rPr lang="en-US" i="1"/>
              <a:t>T</a:t>
            </a:r>
            <a:r>
              <a:rPr lang="en-US" baseline="-25000"/>
              <a:t>3</a:t>
            </a:r>
            <a:r>
              <a:rPr lang="en-US"/>
              <a:t> at site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</a:t>
            </a:r>
          </a:p>
          <a:p>
            <a:pPr lvl="2"/>
            <a:r>
              <a:rPr lang="en-US"/>
              <a:t>resulting in a message insert </a:t>
            </a:r>
            <a:r>
              <a:rPr lang="en-US" i="1"/>
              <a:t>T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3</a:t>
            </a:r>
            <a:r>
              <a:rPr lang="en-US">
                <a:sym typeface="Symbol" panose="05050102010706020507" pitchFamily="18" charset="2"/>
              </a:rPr>
              <a:t> from </a:t>
            </a:r>
            <a:r>
              <a:rPr lang="en-US" i="1">
                <a:sym typeface="Symbol" panose="05050102010706020507" pitchFamily="18" charset="2"/>
              </a:rPr>
              <a:t>S</a:t>
            </a:r>
            <a:r>
              <a:rPr lang="en-US" baseline="-25000">
                <a:sym typeface="Symbol" panose="05050102010706020507" pitchFamily="18" charset="2"/>
              </a:rPr>
              <a:t>2</a:t>
            </a:r>
            <a:r>
              <a:rPr lang="en-US">
                <a:sym typeface="Symbol" panose="05050102010706020507" pitchFamily="18" charset="2"/>
              </a:rPr>
              <a:t> to the coordinator</a:t>
            </a:r>
          </a:p>
          <a:p>
            <a:r>
              <a:rPr lang="en-US">
                <a:sym typeface="Symbol" panose="05050102010706020507" pitchFamily="18" charset="2"/>
              </a:rPr>
              <a:t>Suppose further that the insert message reaches before the </a:t>
            </a:r>
            <a:r>
              <a:rPr lang="en-US" b="1">
                <a:sym typeface="Symbol" panose="05050102010706020507" pitchFamily="18" charset="2"/>
              </a:rPr>
              <a:t>delete</a:t>
            </a:r>
            <a:r>
              <a:rPr lang="en-US">
                <a:sym typeface="Symbol" panose="05050102010706020507" pitchFamily="18" charset="2"/>
              </a:rPr>
              <a:t> message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this can happen due to network delays</a:t>
            </a:r>
          </a:p>
          <a:p>
            <a:r>
              <a:rPr lang="en-US">
                <a:sym typeface="Symbol" panose="05050102010706020507" pitchFamily="18" charset="2"/>
              </a:rPr>
              <a:t>The coordinator would then find a false cycle </a:t>
            </a:r>
          </a:p>
          <a:p>
            <a:pPr>
              <a:buFont typeface="Monotype Sorts" charset="2"/>
              <a:buNone/>
            </a:pPr>
            <a:r>
              <a:rPr lang="en-US">
                <a:sym typeface="Symbol" panose="05050102010706020507" pitchFamily="18" charset="2"/>
              </a:rPr>
              <a:t>			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 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2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3</a:t>
            </a:r>
            <a:r>
              <a:rPr lang="en-US">
                <a:sym typeface="Symbol" panose="05050102010706020507" pitchFamily="18" charset="2"/>
              </a:rPr>
              <a:t>  </a:t>
            </a:r>
            <a:r>
              <a:rPr lang="en-US" i="1">
                <a:sym typeface="Symbol" panose="05050102010706020507" pitchFamily="18" charset="2"/>
              </a:rPr>
              <a:t>T</a:t>
            </a:r>
            <a:r>
              <a:rPr lang="en-US" baseline="-25000">
                <a:sym typeface="Symbol" panose="05050102010706020507" pitchFamily="18" charset="2"/>
              </a:rPr>
              <a:t>1</a:t>
            </a:r>
          </a:p>
          <a:p>
            <a:r>
              <a:rPr lang="en-US">
                <a:sym typeface="Symbol" panose="05050102010706020507" pitchFamily="18" charset="2"/>
              </a:rPr>
              <a:t>The false cycle above never existed in reality.</a:t>
            </a:r>
          </a:p>
          <a:p>
            <a:r>
              <a:rPr lang="en-US">
                <a:sym typeface="Symbol" panose="05050102010706020507" pitchFamily="18" charset="2"/>
              </a:rPr>
              <a:t>False cycles cannot occur if two-phase locking is used.</a:t>
            </a:r>
          </a:p>
        </p:txBody>
      </p:sp>
    </p:spTree>
    <p:extLst>
      <p:ext uri="{BB962C8B-B14F-4D97-AF65-F5344CB8AC3E}">
        <p14:creationId xmlns:p14="http://schemas.microsoft.com/office/powerpoint/2010/main" val="3945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Unnecessary Rollbacks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Unnecessary rollbacks may result when deadlock has indeed occurred and a victim has been picked, and meanwhile one of the transactions was aborted for reasons unrelated to the deadlock.</a:t>
            </a:r>
          </a:p>
          <a:p>
            <a:r>
              <a:rPr lang="en-US"/>
              <a:t>Unnecessary rollbacks can result from false cycles in the global wait-for graph; however, likelihood of false cycles is low.</a:t>
            </a:r>
          </a:p>
        </p:txBody>
      </p:sp>
    </p:spTree>
    <p:extLst>
      <p:ext uri="{BB962C8B-B14F-4D97-AF65-F5344CB8AC3E}">
        <p14:creationId xmlns:p14="http://schemas.microsoft.com/office/powerpoint/2010/main" val="3140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6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 descr="C:\Users\USER\Pictures\unipune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eaLnBrk="1" hangingPunct="1">
              <a:buFont typeface="Arial" charset="0"/>
              <a:buNone/>
            </a:pPr>
            <a:endParaRPr lang="en-US" sz="4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			THANK YOU!!!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Client-Server Systems (Cont.)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Database functionality can be divided into: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Back-end: manages access structures, query evaluation and optimization, concurrency control and recovery.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Front-end: consists of tools such as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forms, report-writers, and graphical user interface facilities.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interface between the front-end and the back-end is through SQL or through an application program interface.</a:t>
            </a:r>
          </a:p>
          <a:p>
            <a:pPr lvl="1" algn="just">
              <a:lnSpc>
                <a:spcPct val="9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28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IN" sz="4000" b="1" dirty="0" smtClean="0"/>
              <a:t>Client-Server Systems (Cont.)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90674"/>
            <a:ext cx="8496944" cy="500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57875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b="1" dirty="0" smtClean="0">
                <a:latin typeface="Calibri" pitchFamily="34" charset="0"/>
              </a:rPr>
              <a:t>Architecture Of DBMS</a:t>
            </a:r>
          </a:p>
        </p:txBody>
      </p:sp>
      <p:pic>
        <p:nvPicPr>
          <p:cNvPr id="5" name="Content Placeholder 4" descr="n.bmp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678675" y="980728"/>
            <a:ext cx="5568286" cy="5877272"/>
          </a:xfrm>
        </p:spPr>
      </p:pic>
    </p:spTree>
    <p:extLst>
      <p:ext uri="{BB962C8B-B14F-4D97-AF65-F5344CB8AC3E}">
        <p14:creationId xmlns:p14="http://schemas.microsoft.com/office/powerpoint/2010/main" val="2014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-2 DBMS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UNIT-2 DBMSA</Template>
  <TotalTime>403</TotalTime>
  <Words>5022</Words>
  <Application>Microsoft Office PowerPoint</Application>
  <PresentationFormat>On-screen Show (4:3)</PresentationFormat>
  <Paragraphs>586</Paragraphs>
  <Slides>69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ＭＳ Ｐゴシック</vt:lpstr>
      <vt:lpstr>ＭＳ Ｐゴシック</vt:lpstr>
      <vt:lpstr>Arial</vt:lpstr>
      <vt:lpstr>Calibri</vt:lpstr>
      <vt:lpstr>Helvetica</vt:lpstr>
      <vt:lpstr>Microsoft Sans Serif</vt:lpstr>
      <vt:lpstr>Monotype Sorts</vt:lpstr>
      <vt:lpstr>Symbol</vt:lpstr>
      <vt:lpstr>Times New Roman</vt:lpstr>
      <vt:lpstr>Webdings</vt:lpstr>
      <vt:lpstr>UNIT-2 DBMSA</vt:lpstr>
      <vt:lpstr>2_db-5-grey</vt:lpstr>
      <vt:lpstr>3_db-5-grey</vt:lpstr>
      <vt:lpstr>Clip</vt:lpstr>
      <vt:lpstr>UNIT 5  Parallel  and Distributed Databases </vt:lpstr>
      <vt:lpstr>Contents</vt:lpstr>
      <vt:lpstr>Contents</vt:lpstr>
      <vt:lpstr>PowerPoint Presentation</vt:lpstr>
      <vt:lpstr>Centralized System</vt:lpstr>
      <vt:lpstr>Client-Server Systems</vt:lpstr>
      <vt:lpstr>Client-Server Systems (Cont.) </vt:lpstr>
      <vt:lpstr>Client-Server Systems (Cont.) </vt:lpstr>
      <vt:lpstr>Architecture Of DBMS</vt:lpstr>
      <vt:lpstr>Overall Structure Of DBMS</vt:lpstr>
      <vt:lpstr>Parallel Systems</vt:lpstr>
      <vt:lpstr>Speed-Up and Scale-Up</vt:lpstr>
      <vt:lpstr>Speedup</vt:lpstr>
      <vt:lpstr>Scaleup</vt:lpstr>
      <vt:lpstr>Batch and Transaction Scaleup</vt:lpstr>
      <vt:lpstr>Factors Limiting Speedup and Scaleup</vt:lpstr>
      <vt:lpstr>Interconnection Network Architectures</vt:lpstr>
      <vt:lpstr>Interconnection Architectures</vt:lpstr>
      <vt:lpstr>Parallel Database Architectures</vt:lpstr>
      <vt:lpstr>Parallel Database Architectures</vt:lpstr>
      <vt:lpstr>Shared Memory</vt:lpstr>
      <vt:lpstr>Shared Disk</vt:lpstr>
      <vt:lpstr>Shared Nothing</vt:lpstr>
      <vt:lpstr>Hierarchical</vt:lpstr>
      <vt:lpstr>Distributed Systems</vt:lpstr>
      <vt:lpstr>Distributed Databases</vt:lpstr>
      <vt:lpstr>Trade-offs in Distributed Systems</vt:lpstr>
      <vt:lpstr>Homogeneous Distributed Databases</vt:lpstr>
      <vt:lpstr>Data Replication</vt:lpstr>
      <vt:lpstr>Data Replication (Cont.)</vt:lpstr>
      <vt:lpstr>Data  Storage Fragmentation</vt:lpstr>
      <vt:lpstr>Horizontal Fragmentation of account Relation</vt:lpstr>
      <vt:lpstr>Vertical Fragmentation of employee_info Relation</vt:lpstr>
      <vt:lpstr>Distributed Transactions</vt:lpstr>
      <vt:lpstr>Transaction System Architecture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Alternative Models of Transaction Processing</vt:lpstr>
      <vt:lpstr>Alternative Models (Cont.)</vt:lpstr>
      <vt:lpstr>Error Conditions with Persistent Messaging</vt:lpstr>
      <vt:lpstr>Persistent Messaging and Workflows</vt:lpstr>
      <vt:lpstr>Concurrency Control</vt:lpstr>
      <vt:lpstr>Single-Lock-Manager Approach</vt:lpstr>
      <vt:lpstr>Single-Lock-Manager Approach (Cont.)</vt:lpstr>
      <vt:lpstr>Distributed Lock Manager</vt:lpstr>
      <vt:lpstr>Primary Copy</vt:lpstr>
      <vt:lpstr>Majority Protocol</vt:lpstr>
      <vt:lpstr>Majority Protocol (Cont.)</vt:lpstr>
      <vt:lpstr>Biased Protocol</vt:lpstr>
      <vt:lpstr>Quorum Consensus Protocol</vt:lpstr>
      <vt:lpstr>Timestamping</vt:lpstr>
      <vt:lpstr>Timestamping (Cont.)</vt:lpstr>
      <vt:lpstr>Replication with Weak Consistency</vt:lpstr>
      <vt:lpstr>Replication with Weak Consistency (Cont.)</vt:lpstr>
      <vt:lpstr>Multimaster and Lazy Replication</vt:lpstr>
      <vt:lpstr>Deadlock Handling</vt:lpstr>
      <vt:lpstr>Centralized Approach</vt:lpstr>
      <vt:lpstr>Local and Global Wait-For Graphs</vt:lpstr>
      <vt:lpstr>Example Wait-For Graph for False Cycles</vt:lpstr>
      <vt:lpstr>False Cycles (Cont.)</vt:lpstr>
      <vt:lpstr>Unnecessary Rollbacks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Chapter-2</dc:title>
  <dc:creator>ADITYA</dc:creator>
  <cp:lastModifiedBy>Windows User</cp:lastModifiedBy>
  <cp:revision>62</cp:revision>
  <dcterms:created xsi:type="dcterms:W3CDTF">2014-06-17T16:45:29Z</dcterms:created>
  <dcterms:modified xsi:type="dcterms:W3CDTF">2017-09-18T19:32:15Z</dcterms:modified>
</cp:coreProperties>
</file>