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7" r:id="rId1"/>
    <p:sldMasterId id="2147483809" r:id="rId2"/>
    <p:sldMasterId id="2147483821" r:id="rId3"/>
    <p:sldMasterId id="2147483833" r:id="rId4"/>
    <p:sldMasterId id="2147483839" r:id="rId5"/>
  </p:sldMasterIdLst>
  <p:notesMasterIdLst>
    <p:notesMasterId r:id="rId77"/>
  </p:notesMasterIdLst>
  <p:sldIdLst>
    <p:sldId id="257" r:id="rId6"/>
    <p:sldId id="325" r:id="rId7"/>
    <p:sldId id="278" r:id="rId8"/>
    <p:sldId id="277" r:id="rId9"/>
    <p:sldId id="285" r:id="rId10"/>
    <p:sldId id="281" r:id="rId11"/>
    <p:sldId id="282" r:id="rId12"/>
    <p:sldId id="283" r:id="rId13"/>
    <p:sldId id="284" r:id="rId14"/>
    <p:sldId id="288" r:id="rId15"/>
    <p:sldId id="280" r:id="rId16"/>
    <p:sldId id="286" r:id="rId17"/>
    <p:sldId id="287" r:id="rId18"/>
    <p:sldId id="289" r:id="rId19"/>
    <p:sldId id="290" r:id="rId20"/>
    <p:sldId id="332" r:id="rId21"/>
    <p:sldId id="323" r:id="rId22"/>
    <p:sldId id="324" r:id="rId23"/>
    <p:sldId id="291" r:id="rId24"/>
    <p:sldId id="292" r:id="rId25"/>
    <p:sldId id="333"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26" r:id="rId43"/>
    <p:sldId id="327" r:id="rId44"/>
    <p:sldId id="317" r:id="rId45"/>
    <p:sldId id="318" r:id="rId46"/>
    <p:sldId id="328" r:id="rId47"/>
    <p:sldId id="319" r:id="rId48"/>
    <p:sldId id="320" r:id="rId49"/>
    <p:sldId id="321" r:id="rId50"/>
    <p:sldId id="330" r:id="rId51"/>
    <p:sldId id="331" r:id="rId52"/>
    <p:sldId id="271" r:id="rId53"/>
    <p:sldId id="274" r:id="rId54"/>
    <p:sldId id="275" r:id="rId55"/>
    <p:sldId id="276" r:id="rId56"/>
    <p:sldId id="258" r:id="rId57"/>
    <p:sldId id="267" r:id="rId58"/>
    <p:sldId id="266" r:id="rId59"/>
    <p:sldId id="270" r:id="rId60"/>
    <p:sldId id="268" r:id="rId61"/>
    <p:sldId id="269" r:id="rId62"/>
    <p:sldId id="259" r:id="rId63"/>
    <p:sldId id="260" r:id="rId64"/>
    <p:sldId id="261" r:id="rId65"/>
    <p:sldId id="262" r:id="rId66"/>
    <p:sldId id="263" r:id="rId67"/>
    <p:sldId id="264" r:id="rId68"/>
    <p:sldId id="265" r:id="rId69"/>
    <p:sldId id="329" r:id="rId70"/>
    <p:sldId id="334" r:id="rId71"/>
    <p:sldId id="336" r:id="rId72"/>
    <p:sldId id="337" r:id="rId73"/>
    <p:sldId id="338" r:id="rId74"/>
    <p:sldId id="339" r:id="rId75"/>
    <p:sldId id="335" r:id="rId7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itchFamily="34" charset="0"/>
        <a:ea typeface="Microsoft YaHei" pitchFamily="34" charset="-122"/>
        <a:cs typeface="+mn-cs"/>
      </a:defRPr>
    </a:lvl1pPr>
    <a:lvl2pPr marL="457200" algn="ctr" rtl="0" fontAlgn="base">
      <a:spcBef>
        <a:spcPct val="0"/>
      </a:spcBef>
      <a:spcAft>
        <a:spcPct val="0"/>
      </a:spcAft>
      <a:defRPr sz="2400" kern="1200">
        <a:solidFill>
          <a:schemeClr val="tx1"/>
        </a:solidFill>
        <a:latin typeface="Arial" pitchFamily="34" charset="0"/>
        <a:ea typeface="Microsoft YaHei" pitchFamily="34" charset="-122"/>
        <a:cs typeface="+mn-cs"/>
      </a:defRPr>
    </a:lvl2pPr>
    <a:lvl3pPr marL="914400" algn="ctr" rtl="0" fontAlgn="base">
      <a:spcBef>
        <a:spcPct val="0"/>
      </a:spcBef>
      <a:spcAft>
        <a:spcPct val="0"/>
      </a:spcAft>
      <a:defRPr sz="2400" kern="1200">
        <a:solidFill>
          <a:schemeClr val="tx1"/>
        </a:solidFill>
        <a:latin typeface="Arial" pitchFamily="34" charset="0"/>
        <a:ea typeface="Microsoft YaHei" pitchFamily="34" charset="-122"/>
        <a:cs typeface="+mn-cs"/>
      </a:defRPr>
    </a:lvl3pPr>
    <a:lvl4pPr marL="1371600" algn="ctr" rtl="0" fontAlgn="base">
      <a:spcBef>
        <a:spcPct val="0"/>
      </a:spcBef>
      <a:spcAft>
        <a:spcPct val="0"/>
      </a:spcAft>
      <a:defRPr sz="2400" kern="1200">
        <a:solidFill>
          <a:schemeClr val="tx1"/>
        </a:solidFill>
        <a:latin typeface="Arial" pitchFamily="34" charset="0"/>
        <a:ea typeface="Microsoft YaHei" pitchFamily="34" charset="-122"/>
        <a:cs typeface="+mn-cs"/>
      </a:defRPr>
    </a:lvl4pPr>
    <a:lvl5pPr marL="1828800" algn="ctr" rtl="0" fontAlgn="base">
      <a:spcBef>
        <a:spcPct val="0"/>
      </a:spcBef>
      <a:spcAft>
        <a:spcPct val="0"/>
      </a:spcAft>
      <a:defRPr sz="2400" kern="1200">
        <a:solidFill>
          <a:schemeClr val="tx1"/>
        </a:solidFill>
        <a:latin typeface="Arial" pitchFamily="34" charset="0"/>
        <a:ea typeface="Microsoft YaHei" pitchFamily="34" charset="-122"/>
        <a:cs typeface="+mn-cs"/>
      </a:defRPr>
    </a:lvl5pPr>
    <a:lvl6pPr marL="2286000" algn="l" defTabSz="914400" rtl="0" eaLnBrk="1" latinLnBrk="0" hangingPunct="1">
      <a:defRPr sz="2400" kern="1200">
        <a:solidFill>
          <a:schemeClr val="tx1"/>
        </a:solidFill>
        <a:latin typeface="Arial" pitchFamily="34" charset="0"/>
        <a:ea typeface="Microsoft YaHei" pitchFamily="34" charset="-122"/>
        <a:cs typeface="+mn-cs"/>
      </a:defRPr>
    </a:lvl6pPr>
    <a:lvl7pPr marL="2743200" algn="l" defTabSz="914400" rtl="0" eaLnBrk="1" latinLnBrk="0" hangingPunct="1">
      <a:defRPr sz="2400" kern="1200">
        <a:solidFill>
          <a:schemeClr val="tx1"/>
        </a:solidFill>
        <a:latin typeface="Arial" pitchFamily="34" charset="0"/>
        <a:ea typeface="Microsoft YaHei" pitchFamily="34" charset="-122"/>
        <a:cs typeface="+mn-cs"/>
      </a:defRPr>
    </a:lvl7pPr>
    <a:lvl8pPr marL="3200400" algn="l" defTabSz="914400" rtl="0" eaLnBrk="1" latinLnBrk="0" hangingPunct="1">
      <a:defRPr sz="2400" kern="1200">
        <a:solidFill>
          <a:schemeClr val="tx1"/>
        </a:solidFill>
        <a:latin typeface="Arial" pitchFamily="34" charset="0"/>
        <a:ea typeface="Microsoft YaHei" pitchFamily="34" charset="-122"/>
        <a:cs typeface="+mn-cs"/>
      </a:defRPr>
    </a:lvl8pPr>
    <a:lvl9pPr marL="3657600" algn="l" defTabSz="914400" rtl="0" eaLnBrk="1" latinLnBrk="0" hangingPunct="1">
      <a:defRPr sz="2400" kern="1200">
        <a:solidFill>
          <a:schemeClr val="tx1"/>
        </a:solidFill>
        <a:latin typeface="Arial" pitchFamily="34" charset="0"/>
        <a:ea typeface="Microsoft YaHei"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0000"/>
    <a:srgbClr val="FFFF00"/>
    <a:srgbClr val="B3D3EA"/>
    <a:srgbClr val="78AD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8" autoAdjust="0"/>
    <p:restoredTop sz="86559" autoAdjust="0"/>
  </p:normalViewPr>
  <p:slideViewPr>
    <p:cSldViewPr>
      <p:cViewPr varScale="1">
        <p:scale>
          <a:sx n="64" d="100"/>
          <a:sy n="64" d="100"/>
        </p:scale>
        <p:origin x="-264"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3312"/>
    </p:cViewPr>
  </p:sorter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宋体" pitchFamily="2" charset="-122"/>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B300A6A1-9D78-405E-A4A0-3C59C7F69AD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Arial" pitchFamily="34" charset="0"/>
                <a:ea typeface="+mn-ea"/>
                <a:cs typeface="+mn-cs"/>
              </a:rPr>
              <a:t>a </a:t>
            </a:r>
            <a:r>
              <a:rPr lang="en-US" sz="1200" b="1" i="0" kern="1200" dirty="0" smtClean="0">
                <a:solidFill>
                  <a:schemeClr val="tx1"/>
                </a:solidFill>
                <a:latin typeface="Arial" pitchFamily="34" charset="0"/>
                <a:ea typeface="+mn-ea"/>
                <a:cs typeface="+mn-cs"/>
              </a:rPr>
              <a:t>template</a:t>
            </a:r>
            <a:r>
              <a:rPr lang="en-US" sz="1200" b="0" i="0" kern="1200" dirty="0" smtClean="0">
                <a:solidFill>
                  <a:schemeClr val="tx1"/>
                </a:solidFill>
                <a:latin typeface="Arial" pitchFamily="34" charset="0"/>
                <a:ea typeface="+mn-ea"/>
                <a:cs typeface="+mn-cs"/>
              </a:rPr>
              <a:t> is a mechanism that allows a programmer to use types as parameters for a class or a function. The compiler then generates a specific class or function when we later provide specific types as arguments. In a sense, templates provide </a:t>
            </a:r>
            <a:r>
              <a:rPr lang="en-US" sz="1200" b="1" i="0" kern="1200" dirty="0" smtClean="0">
                <a:solidFill>
                  <a:schemeClr val="tx1"/>
                </a:solidFill>
                <a:latin typeface="Arial" pitchFamily="34" charset="0"/>
                <a:ea typeface="+mn-ea"/>
                <a:cs typeface="+mn-cs"/>
              </a:rPr>
              <a:t>static (compile-time) polymorphism</a:t>
            </a:r>
            <a:r>
              <a:rPr lang="en-US" sz="1200" b="0" i="0" kern="1200" dirty="0" smtClean="0">
                <a:solidFill>
                  <a:schemeClr val="tx1"/>
                </a:solidFill>
                <a:latin typeface="Arial" pitchFamily="34" charset="0"/>
                <a:ea typeface="+mn-ea"/>
                <a:cs typeface="+mn-cs"/>
              </a:rPr>
              <a:t>, as opposed to dynamic (run-time) polymorphism. A function/class defined using template is called a </a:t>
            </a:r>
            <a:r>
              <a:rPr lang="en-US" sz="1200" b="1" i="0" kern="1200" dirty="0" smtClean="0">
                <a:solidFill>
                  <a:schemeClr val="tx1"/>
                </a:solidFill>
                <a:latin typeface="Arial" pitchFamily="34" charset="0"/>
                <a:ea typeface="+mn-ea"/>
                <a:cs typeface="+mn-cs"/>
              </a:rPr>
              <a:t>generic function/class</a:t>
            </a:r>
            <a:r>
              <a:rPr lang="en-US" sz="1200" b="0" i="0" kern="1200" dirty="0" smtClean="0">
                <a:solidFill>
                  <a:schemeClr val="tx1"/>
                </a:solidFill>
                <a:latin typeface="Arial" pitchFamily="34" charset="0"/>
                <a:ea typeface="+mn-ea"/>
                <a:cs typeface="+mn-cs"/>
              </a:rPr>
              <a:t>, and the ability to use and create generic functions/classes is one of the key features of C++.</a:t>
            </a:r>
          </a:p>
          <a:p>
            <a:r>
              <a:rPr lang="en-US" sz="1200" b="0" i="0" kern="1200" dirty="0" smtClean="0">
                <a:solidFill>
                  <a:schemeClr val="tx1"/>
                </a:solidFill>
                <a:latin typeface="Arial" pitchFamily="34" charset="0"/>
                <a:ea typeface="+mn-ea"/>
                <a:cs typeface="+mn-cs"/>
              </a:rPr>
              <a:t>We can think of a class template as a </a:t>
            </a:r>
            <a:r>
              <a:rPr lang="en-US" sz="1200" b="1" i="0" kern="1200" dirty="0" smtClean="0">
                <a:solidFill>
                  <a:schemeClr val="tx1"/>
                </a:solidFill>
                <a:latin typeface="Arial" pitchFamily="34" charset="0"/>
                <a:ea typeface="+mn-ea"/>
                <a:cs typeface="+mn-cs"/>
              </a:rPr>
              <a:t>type generator</a:t>
            </a:r>
            <a:r>
              <a:rPr lang="en-US" sz="1200" b="0" i="0" kern="1200" dirty="0" smtClean="0">
                <a:solidFill>
                  <a:schemeClr val="tx1"/>
                </a:solidFill>
                <a:latin typeface="Arial" pitchFamily="34" charset="0"/>
                <a:ea typeface="+mn-ea"/>
                <a:cs typeface="+mn-cs"/>
              </a:rPr>
              <a:t>. The process of generating types from a class template is called </a:t>
            </a:r>
            <a:r>
              <a:rPr lang="en-US" sz="1200" b="1" i="0" kern="1200" dirty="0" smtClean="0">
                <a:solidFill>
                  <a:schemeClr val="tx1"/>
                </a:solidFill>
                <a:latin typeface="Arial" pitchFamily="34" charset="0"/>
                <a:ea typeface="+mn-ea"/>
                <a:cs typeface="+mn-cs"/>
              </a:rPr>
              <a:t>specialization</a:t>
            </a:r>
            <a:r>
              <a:rPr lang="en-US" sz="1200" b="0" i="0" kern="1200" dirty="0" smtClean="0">
                <a:solidFill>
                  <a:schemeClr val="tx1"/>
                </a:solidFill>
                <a:latin typeface="Arial" pitchFamily="34" charset="0"/>
                <a:ea typeface="+mn-ea"/>
                <a:cs typeface="+mn-cs"/>
              </a:rPr>
              <a:t> or </a:t>
            </a:r>
            <a:r>
              <a:rPr lang="en-US" sz="1200" b="1" i="0" kern="1200" dirty="0" smtClean="0">
                <a:solidFill>
                  <a:schemeClr val="tx1"/>
                </a:solidFill>
                <a:latin typeface="Arial" pitchFamily="34" charset="0"/>
                <a:ea typeface="+mn-ea"/>
                <a:cs typeface="+mn-cs"/>
              </a:rPr>
              <a:t>template instantiation</a:t>
            </a:r>
            <a:r>
              <a:rPr lang="en-US" sz="1200" b="0" i="0" kern="1200" dirty="0" smtClean="0">
                <a:solidFill>
                  <a:schemeClr val="tx1"/>
                </a:solidFill>
                <a:latin typeface="Arial" pitchFamily="34" charset="0"/>
                <a:ea typeface="+mn-ea"/>
                <a:cs typeface="+mn-cs"/>
              </a:rPr>
              <a:t>.</a:t>
            </a:r>
          </a:p>
          <a:p>
            <a:r>
              <a:rPr lang="en-US" sz="1200" b="0" i="0" kern="1200" dirty="0" smtClean="0">
                <a:solidFill>
                  <a:schemeClr val="tx1"/>
                </a:solidFill>
                <a:latin typeface="Arial" pitchFamily="34" charset="0"/>
                <a:ea typeface="+mn-ea"/>
                <a:cs typeface="+mn-cs"/>
              </a:rPr>
              <a:t>In most of the cases, template instantiation is very complicated, but that complexity is in the domain of compiler writer, not the template user. Template instantiation takes place at compile time or link time, not at run time.</a:t>
            </a: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Templates are the foundation of generic programming. Generic programming relies on polymorphism. Though there are several differences between OOP (class hierarchies and virtual functions) and generic programming (templates), the major difference is:</a:t>
            </a:r>
          </a:p>
          <a:p>
            <a:r>
              <a:rPr lang="en-US" sz="1200" b="1" i="0" kern="1200" dirty="0" smtClean="0">
                <a:solidFill>
                  <a:schemeClr val="tx1"/>
                </a:solidFill>
                <a:latin typeface="Arial" pitchFamily="34" charset="0"/>
                <a:ea typeface="+mn-ea"/>
                <a:cs typeface="+mn-cs"/>
              </a:rPr>
              <a:t>Generic (templates)</a:t>
            </a:r>
            <a:r>
              <a:rPr lang="en-US" sz="1200" b="0" i="0" kern="1200" dirty="0" smtClean="0">
                <a:solidFill>
                  <a:schemeClr val="tx1"/>
                </a:solidFill>
                <a:latin typeface="Arial" pitchFamily="34" charset="0"/>
                <a:ea typeface="+mn-ea"/>
                <a:cs typeface="+mn-cs"/>
              </a:rPr>
              <a:t> : compile time resolution.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 The choice of function invoked when we use is determined by the compiler at compile time.</a:t>
            </a:r>
          </a:p>
          <a:p>
            <a:r>
              <a:rPr lang="en-US" sz="1200" b="1" i="0" kern="1200" dirty="0" smtClean="0">
                <a:solidFill>
                  <a:schemeClr val="tx1"/>
                </a:solidFill>
                <a:latin typeface="Arial" pitchFamily="34" charset="0"/>
                <a:ea typeface="+mn-ea"/>
                <a:cs typeface="+mn-cs"/>
              </a:rPr>
              <a:t>OOP (virtual functions)</a:t>
            </a:r>
            <a:r>
              <a:rPr lang="en-US" sz="1200" b="0" i="0" kern="1200" dirty="0" smtClean="0">
                <a:solidFill>
                  <a:schemeClr val="tx1"/>
                </a:solidFill>
                <a:latin typeface="Arial" pitchFamily="34" charset="0"/>
                <a:ea typeface="+mn-ea"/>
                <a:cs typeface="+mn-cs"/>
              </a:rPr>
              <a:t> : run time resolution.</a:t>
            </a: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Generic programming lets us write classes and functions that are polymorphic across unrelated types at compile time. A single class or function can be used to manipulate objects of a variety of types. The standard library containers, </a:t>
            </a:r>
            <a:r>
              <a:rPr lang="en-US" sz="1200" b="0" i="0" kern="1200" dirty="0" err="1" smtClean="0">
                <a:solidFill>
                  <a:schemeClr val="tx1"/>
                </a:solidFill>
                <a:latin typeface="Arial" pitchFamily="34" charset="0"/>
                <a:ea typeface="+mn-ea"/>
                <a:cs typeface="+mn-cs"/>
              </a:rPr>
              <a:t>iterators</a:t>
            </a:r>
            <a:r>
              <a:rPr lang="en-US" sz="1200" b="0" i="0" kern="1200" dirty="0" smtClean="0">
                <a:solidFill>
                  <a:schemeClr val="tx1"/>
                </a:solidFill>
                <a:latin typeface="Arial" pitchFamily="34" charset="0"/>
                <a:ea typeface="+mn-ea"/>
                <a:cs typeface="+mn-cs"/>
              </a:rPr>
              <a:t>, and algorithms are examples of generic programming. We can use library classes and functions on any kind of type.</a:t>
            </a:r>
          </a:p>
          <a:p>
            <a:r>
              <a:rPr lang="en-US" sz="1200" b="0" i="0" kern="1200" dirty="0" smtClean="0">
                <a:solidFill>
                  <a:schemeClr val="tx1"/>
                </a:solidFill>
                <a:latin typeface="Arial" pitchFamily="34" charset="0"/>
                <a:ea typeface="+mn-ea"/>
                <a:cs typeface="+mn-cs"/>
              </a:rPr>
              <a:t>When we parameterize a class, we get a </a:t>
            </a:r>
            <a:r>
              <a:rPr lang="en-US" sz="1200" b="1" i="0" kern="1200" dirty="0" smtClean="0">
                <a:solidFill>
                  <a:schemeClr val="tx1"/>
                </a:solidFill>
                <a:latin typeface="Arial" pitchFamily="34" charset="0"/>
                <a:ea typeface="+mn-ea"/>
                <a:cs typeface="+mn-cs"/>
              </a:rPr>
              <a:t>class template</a:t>
            </a:r>
            <a:r>
              <a:rPr lang="en-US" sz="1200" b="0" i="0" kern="1200" dirty="0" smtClean="0">
                <a:solidFill>
                  <a:schemeClr val="tx1"/>
                </a:solidFill>
                <a:latin typeface="Arial" pitchFamily="34" charset="0"/>
                <a:ea typeface="+mn-ea"/>
                <a:cs typeface="+mn-cs"/>
              </a:rPr>
              <a:t>, and when we parameterize a function, we get a </a:t>
            </a:r>
            <a:r>
              <a:rPr lang="en-US" sz="1200" b="1" i="0" kern="1200" dirty="0" smtClean="0">
                <a:solidFill>
                  <a:schemeClr val="tx1"/>
                </a:solidFill>
                <a:latin typeface="Arial" pitchFamily="34" charset="0"/>
                <a:ea typeface="+mn-ea"/>
                <a:cs typeface="+mn-cs"/>
              </a:rPr>
              <a:t>function template</a:t>
            </a:r>
            <a:r>
              <a:rPr lang="en-US" sz="1200" b="0" i="0" kern="1200" dirty="0" smtClean="0">
                <a:solidFill>
                  <a:schemeClr val="tx1"/>
                </a:solidFill>
                <a:latin typeface="Arial" pitchFamily="34" charset="0"/>
                <a:ea typeface="+mn-ea"/>
                <a:cs typeface="+mn-cs"/>
              </a:rPr>
              <a:t>.</a:t>
            </a:r>
          </a:p>
          <a:p>
            <a:r>
              <a:rPr lang="en-US" sz="1200" b="0" i="0" kern="1200" dirty="0" smtClean="0">
                <a:solidFill>
                  <a:schemeClr val="tx1"/>
                </a:solidFill>
                <a:latin typeface="Arial" pitchFamily="34" charset="0"/>
                <a:ea typeface="+mn-ea"/>
                <a:cs typeface="+mn-cs"/>
              </a:rPr>
              <a:t>So, what do people actually use template for?</a:t>
            </a:r>
          </a:p>
          <a:p>
            <a:r>
              <a:rPr lang="en-US" sz="1200" b="0" i="0" kern="1200" dirty="0" smtClean="0">
                <a:solidFill>
                  <a:schemeClr val="tx1"/>
                </a:solidFill>
                <a:latin typeface="Arial" pitchFamily="34" charset="0"/>
                <a:ea typeface="+mn-ea"/>
                <a:cs typeface="+mn-cs"/>
              </a:rPr>
              <a:t>When performance is essential.</a:t>
            </a:r>
          </a:p>
          <a:p>
            <a:r>
              <a:rPr lang="en-US" sz="1200" b="0" i="0" kern="1200" dirty="0" smtClean="0">
                <a:solidFill>
                  <a:schemeClr val="tx1"/>
                </a:solidFill>
                <a:latin typeface="Arial" pitchFamily="34" charset="0"/>
                <a:ea typeface="+mn-ea"/>
                <a:cs typeface="+mn-cs"/>
              </a:rPr>
              <a:t>When flexibility in combining information from several types is essential.</a:t>
            </a:r>
          </a:p>
          <a:p>
            <a:endParaRPr lang="en-US" sz="1200" b="0" i="0" kern="1200" dirty="0" smtClean="0">
              <a:solidFill>
                <a:schemeClr val="tx1"/>
              </a:solidFill>
              <a:latin typeface="Arial" pitchFamily="34" charset="0"/>
              <a:ea typeface="+mn-ea"/>
              <a:cs typeface="+mn-cs"/>
            </a:endParaRPr>
          </a:p>
          <a:p>
            <a:r>
              <a:rPr lang="en-US" sz="1200" b="1" i="0" kern="1200" dirty="0" smtClean="0">
                <a:solidFill>
                  <a:schemeClr val="tx1"/>
                </a:solidFill>
                <a:latin typeface="Arial" pitchFamily="34" charset="0"/>
                <a:ea typeface="+mn-ea"/>
                <a:cs typeface="+mn-cs"/>
              </a:rPr>
              <a:t>Template Parameters</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These names are listed after the template keyword in a template declarations. As shown in the example, </a:t>
            </a:r>
            <a:r>
              <a:rPr lang="en-US" sz="1200" b="1" i="0" kern="1200" dirty="0" smtClean="0">
                <a:solidFill>
                  <a:schemeClr val="tx1"/>
                </a:solidFill>
                <a:latin typeface="Arial" pitchFamily="34" charset="0"/>
                <a:ea typeface="+mn-ea"/>
                <a:cs typeface="+mn-cs"/>
              </a:rPr>
              <a:t>T</a:t>
            </a:r>
            <a:r>
              <a:rPr lang="en-US" sz="1200" b="0" i="0" kern="1200" dirty="0" smtClean="0">
                <a:solidFill>
                  <a:schemeClr val="tx1"/>
                </a:solidFill>
                <a:latin typeface="Arial" pitchFamily="34" charset="0"/>
                <a:ea typeface="+mn-ea"/>
                <a:cs typeface="+mn-cs"/>
              </a:rPr>
              <a:t> is the single template parameter specified in the </a:t>
            </a:r>
            <a:r>
              <a:rPr lang="en-US" sz="1200" b="1" i="0" kern="1200" dirty="0" smtClean="0">
                <a:solidFill>
                  <a:schemeClr val="tx1"/>
                </a:solidFill>
                <a:latin typeface="Arial" pitchFamily="34" charset="0"/>
                <a:ea typeface="+mn-ea"/>
                <a:cs typeface="+mn-cs"/>
              </a:rPr>
              <a:t>Stack</a:t>
            </a:r>
            <a:r>
              <a:rPr lang="en-US" sz="1200" b="0" i="0" kern="1200" dirty="0" smtClean="0">
                <a:solidFill>
                  <a:schemeClr val="tx1"/>
                </a:solidFill>
                <a:latin typeface="Arial" pitchFamily="34" charset="0"/>
                <a:ea typeface="+mn-ea"/>
                <a:cs typeface="+mn-cs"/>
              </a:rPr>
              <a:t> class.</a:t>
            </a:r>
          </a:p>
          <a:p>
            <a:r>
              <a:rPr lang="en-US" sz="1200" b="1" i="0" kern="1200" dirty="0" smtClean="0">
                <a:solidFill>
                  <a:schemeClr val="tx1"/>
                </a:solidFill>
                <a:latin typeface="Arial" pitchFamily="34" charset="0"/>
                <a:ea typeface="+mn-ea"/>
                <a:cs typeface="+mn-cs"/>
              </a:rPr>
              <a:t>Template Arguments</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These are substituted for template parameters during specialization. In our example, given a specialization </a:t>
            </a:r>
            <a:r>
              <a:rPr lang="en-US" sz="1200" b="1" i="0" kern="1200" dirty="0" smtClean="0">
                <a:solidFill>
                  <a:schemeClr val="tx1"/>
                </a:solidFill>
                <a:latin typeface="Arial" pitchFamily="34" charset="0"/>
                <a:ea typeface="+mn-ea"/>
                <a:cs typeface="+mn-cs"/>
              </a:rPr>
              <a:t>Stack&lt;</a:t>
            </a:r>
            <a:r>
              <a:rPr lang="en-US" sz="1200" b="1" i="0" kern="1200" dirty="0" err="1" smtClean="0">
                <a:solidFill>
                  <a:schemeClr val="tx1"/>
                </a:solidFill>
                <a:latin typeface="Arial" pitchFamily="34" charset="0"/>
                <a:ea typeface="+mn-ea"/>
                <a:cs typeface="+mn-cs"/>
              </a:rPr>
              <a:t>int</a:t>
            </a:r>
            <a:r>
              <a:rPr lang="en-US" sz="1200" b="1" i="0" kern="1200" dirty="0" smtClean="0">
                <a:solidFill>
                  <a:schemeClr val="tx1"/>
                </a:solidFill>
                <a:latin typeface="Arial" pitchFamily="34" charset="0"/>
                <a:ea typeface="+mn-ea"/>
                <a:cs typeface="+mn-cs"/>
              </a:rPr>
              <a:t>&gt;</a:t>
            </a:r>
            <a:r>
              <a:rPr lang="en-US" sz="1200" b="0" i="0" kern="1200" dirty="0" smtClean="0">
                <a:solidFill>
                  <a:schemeClr val="tx1"/>
                </a:solidFill>
                <a:latin typeface="Arial" pitchFamily="34" charset="0"/>
                <a:ea typeface="+mn-ea"/>
                <a:cs typeface="+mn-cs"/>
              </a:rPr>
              <a:t>, the </a:t>
            </a:r>
            <a:r>
              <a:rPr lang="en-US" sz="1200" b="1"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is a template argument.</a:t>
            </a:r>
          </a:p>
          <a:p>
            <a:r>
              <a:rPr lang="en-US" sz="1200" b="1" i="0" kern="1200" dirty="0" smtClean="0">
                <a:solidFill>
                  <a:schemeClr val="tx1"/>
                </a:solidFill>
                <a:latin typeface="Arial" pitchFamily="34" charset="0"/>
                <a:ea typeface="+mn-ea"/>
                <a:cs typeface="+mn-cs"/>
              </a:rPr>
              <a:t>Instantiation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This is when the compiler generates a regular class, method, or function by substituting each of the template's parameters with a concrete type. This can happen implicitly when we create an object based on a template or explicitly if we want to control when the code generation happens. For instance, the following code creates two specific stack instances and will normally cause the compiler to generate code for these two different types:</a:t>
            </a:r>
          </a:p>
          <a:p>
            <a:r>
              <a:rPr lang="en-US" sz="1200" b="0" i="0" kern="1200" dirty="0" smtClean="0">
                <a:solidFill>
                  <a:schemeClr val="tx1"/>
                </a:solidFill>
                <a:latin typeface="Arial" pitchFamily="34" charset="0"/>
                <a:ea typeface="+mn-ea"/>
                <a:cs typeface="+mn-cs"/>
              </a:rPr>
              <a:t>Stack&lt;T&gt; </a:t>
            </a:r>
            <a:r>
              <a:rPr lang="en-US" sz="1200" b="0" i="0" kern="1200" dirty="0" err="1" smtClean="0">
                <a:solidFill>
                  <a:schemeClr val="tx1"/>
                </a:solidFill>
                <a:latin typeface="Arial" pitchFamily="34" charset="0"/>
                <a:ea typeface="+mn-ea"/>
                <a:cs typeface="+mn-cs"/>
              </a:rPr>
              <a:t>myIntStack</a:t>
            </a:r>
            <a:r>
              <a:rPr lang="en-US" sz="1200" b="0" i="0" kern="1200" dirty="0" smtClean="0">
                <a:solidFill>
                  <a:schemeClr val="tx1"/>
                </a:solidFill>
                <a:latin typeface="Arial" pitchFamily="34" charset="0"/>
                <a:ea typeface="+mn-ea"/>
                <a:cs typeface="+mn-cs"/>
              </a:rPr>
              <a:t>; Stack&lt;T&gt; </a:t>
            </a:r>
            <a:r>
              <a:rPr lang="en-US" sz="1200" b="0" i="0" kern="1200" dirty="0" err="1" smtClean="0">
                <a:solidFill>
                  <a:schemeClr val="tx1"/>
                </a:solidFill>
                <a:latin typeface="Arial" pitchFamily="34" charset="0"/>
                <a:ea typeface="+mn-ea"/>
                <a:cs typeface="+mn-cs"/>
              </a:rPr>
              <a:t>myStringStack</a:t>
            </a:r>
            <a:r>
              <a:rPr lang="en-US" sz="1200" b="0" i="0" kern="1200" dirty="0" smtClean="0">
                <a:solidFill>
                  <a:schemeClr val="tx1"/>
                </a:solidFill>
                <a:latin typeface="Arial" pitchFamily="34" charset="0"/>
                <a:ea typeface="+mn-ea"/>
                <a:cs typeface="+mn-cs"/>
              </a:rPr>
              <a:t>; </a:t>
            </a:r>
          </a:p>
          <a:p>
            <a:r>
              <a:rPr lang="en-US" sz="1200" b="1" i="0" kern="1200" dirty="0" smtClean="0">
                <a:solidFill>
                  <a:schemeClr val="tx1"/>
                </a:solidFill>
                <a:latin typeface="Arial" pitchFamily="34" charset="0"/>
                <a:ea typeface="+mn-ea"/>
                <a:cs typeface="+mn-cs"/>
              </a:rPr>
              <a:t>Implicit Instantiation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This is when the compiler decides when to generate code for our template instances. Leaving the decision to the compiler means that it must find an appropriate place to insert the code, and it must also make sure that only one instance of the code exists to avoid duplicate symbol errors. This is non-trivial problem and can cause extra bloat in our object files or longer compile time. Most importantly, implicit instantiation means that we have to include the template definitions in our header files so that the compiler has an access to the definitions whenever it needs to generate the instantiation code.</a:t>
            </a:r>
          </a:p>
          <a:p>
            <a:r>
              <a:rPr lang="en-US" sz="1200" b="1" i="0" kern="1200" dirty="0" err="1" smtClean="0">
                <a:solidFill>
                  <a:schemeClr val="tx1"/>
                </a:solidFill>
                <a:latin typeface="Arial" pitchFamily="34" charset="0"/>
                <a:ea typeface="+mn-ea"/>
                <a:cs typeface="+mn-cs"/>
              </a:rPr>
              <a:t>Emplicit</a:t>
            </a:r>
            <a:r>
              <a:rPr lang="en-US" sz="1200" b="1" i="0" kern="1200" dirty="0" smtClean="0">
                <a:solidFill>
                  <a:schemeClr val="tx1"/>
                </a:solidFill>
                <a:latin typeface="Arial" pitchFamily="34" charset="0"/>
                <a:ea typeface="+mn-ea"/>
                <a:cs typeface="+mn-cs"/>
              </a:rPr>
              <a:t> Instantiation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This is when the programmer determine when the compiler should generate the code for a specific specialization. This can make for much more efficient compilation and link times because the compiler no longer needs to maintain bookkeeping information for all of its implicit instantiations. The onus, however, is then placed on the programmer to ensure that a particular specialization is explicitly instantiated only once. So, explicit instantiation allows us to move the template implementation into the </a:t>
            </a:r>
            <a:r>
              <a:rPr lang="en-US" sz="1200" b="1" i="0" kern="1200" dirty="0" smtClean="0">
                <a:solidFill>
                  <a:schemeClr val="tx1"/>
                </a:solidFill>
                <a:latin typeface="Arial" pitchFamily="34" charset="0"/>
                <a:ea typeface="+mn-ea"/>
                <a:cs typeface="+mn-cs"/>
              </a:rPr>
              <a:t>.</a:t>
            </a:r>
            <a:r>
              <a:rPr lang="en-US" sz="1200" b="1" i="0" kern="1200" dirty="0" err="1" smtClean="0">
                <a:solidFill>
                  <a:schemeClr val="tx1"/>
                </a:solidFill>
                <a:latin typeface="Arial" pitchFamily="34" charset="0"/>
                <a:ea typeface="+mn-ea"/>
                <a:cs typeface="+mn-cs"/>
              </a:rPr>
              <a:t>cpp</a:t>
            </a:r>
            <a:r>
              <a:rPr lang="en-US" sz="1200" b="0" i="0" kern="1200" dirty="0" smtClean="0">
                <a:solidFill>
                  <a:schemeClr val="tx1"/>
                </a:solidFill>
                <a:latin typeface="Arial" pitchFamily="34" charset="0"/>
                <a:ea typeface="+mn-ea"/>
                <a:cs typeface="+mn-cs"/>
              </a:rPr>
              <a:t> file, and so hide from the user.</a:t>
            </a:r>
          </a:p>
          <a:p>
            <a:r>
              <a:rPr lang="en-US" sz="1200" b="1" i="0" kern="1200" dirty="0" smtClean="0">
                <a:solidFill>
                  <a:schemeClr val="tx1"/>
                </a:solidFill>
                <a:latin typeface="Arial" pitchFamily="34" charset="0"/>
                <a:ea typeface="+mn-ea"/>
                <a:cs typeface="+mn-cs"/>
              </a:rPr>
              <a:t>Lazy Instantiation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This describes the standard implicit </a:t>
            </a:r>
            <a:r>
              <a:rPr lang="en-US" sz="1200" b="0" i="0" kern="1200" dirty="0" err="1" smtClean="0">
                <a:solidFill>
                  <a:schemeClr val="tx1"/>
                </a:solidFill>
                <a:latin typeface="Arial" pitchFamily="34" charset="0"/>
                <a:ea typeface="+mn-ea"/>
                <a:cs typeface="+mn-cs"/>
              </a:rPr>
              <a:t>instantation</a:t>
            </a:r>
            <a:r>
              <a:rPr lang="en-US" sz="1200" b="0" i="0" kern="1200" dirty="0" smtClean="0">
                <a:solidFill>
                  <a:schemeClr val="tx1"/>
                </a:solidFill>
                <a:latin typeface="Arial" pitchFamily="34" charset="0"/>
                <a:ea typeface="+mn-ea"/>
                <a:cs typeface="+mn-cs"/>
              </a:rPr>
              <a:t> behavior of a C++ compiler wherein it will only generate code for the parts of a template that are actually used. Given the previous two instantiations, for example, if we never called </a:t>
            </a:r>
            <a:r>
              <a:rPr lang="en-US" sz="1200" b="1" i="0" kern="1200" dirty="0" err="1" smtClean="0">
                <a:solidFill>
                  <a:schemeClr val="tx1"/>
                </a:solidFill>
                <a:latin typeface="Arial" pitchFamily="34" charset="0"/>
                <a:ea typeface="+mn-ea"/>
                <a:cs typeface="+mn-cs"/>
              </a:rPr>
              <a:t>isEmpty</a:t>
            </a:r>
            <a:r>
              <a:rPr lang="en-US" sz="1200" b="1" i="0" kern="1200" dirty="0" smtClean="0">
                <a:solidFill>
                  <a:schemeClr val="tx1"/>
                </a:solidFill>
                <a:latin typeface="Arial" pitchFamily="34" charset="0"/>
                <a:ea typeface="+mn-ea"/>
                <a:cs typeface="+mn-cs"/>
              </a:rPr>
              <a:t>()</a:t>
            </a:r>
            <a:r>
              <a:rPr lang="en-US" sz="1200" b="0" i="0" kern="1200" dirty="0" smtClean="0">
                <a:solidFill>
                  <a:schemeClr val="tx1"/>
                </a:solidFill>
                <a:latin typeface="Arial" pitchFamily="34" charset="0"/>
                <a:ea typeface="+mn-ea"/>
                <a:cs typeface="+mn-cs"/>
              </a:rPr>
              <a:t> on the </a:t>
            </a:r>
            <a:r>
              <a:rPr lang="en-US" sz="1200" b="1" i="0" kern="1200" dirty="0" err="1" smtClean="0">
                <a:solidFill>
                  <a:schemeClr val="tx1"/>
                </a:solidFill>
                <a:latin typeface="Arial" pitchFamily="34" charset="0"/>
                <a:ea typeface="+mn-ea"/>
                <a:cs typeface="+mn-cs"/>
              </a:rPr>
              <a:t>myStringStack</a:t>
            </a:r>
            <a:r>
              <a:rPr lang="en-US" sz="1200" b="0" i="0" kern="1200" dirty="0" smtClean="0">
                <a:solidFill>
                  <a:schemeClr val="tx1"/>
                </a:solidFill>
                <a:latin typeface="Arial" pitchFamily="34" charset="0"/>
                <a:ea typeface="+mn-ea"/>
                <a:cs typeface="+mn-cs"/>
              </a:rPr>
              <a:t> object, then the compiler would not generate code for the </a:t>
            </a:r>
            <a:r>
              <a:rPr lang="en-US" sz="1200" b="1" i="0" kern="1200" dirty="0" smtClean="0">
                <a:solidFill>
                  <a:schemeClr val="tx1"/>
                </a:solidFill>
                <a:latin typeface="Arial" pitchFamily="34" charset="0"/>
                <a:ea typeface="+mn-ea"/>
                <a:cs typeface="+mn-cs"/>
              </a:rPr>
              <a:t>std::string</a:t>
            </a:r>
            <a:r>
              <a:rPr lang="en-US" sz="1200" b="0" i="0" kern="1200" dirty="0" smtClean="0">
                <a:solidFill>
                  <a:schemeClr val="tx1"/>
                </a:solidFill>
                <a:latin typeface="Arial" pitchFamily="34" charset="0"/>
                <a:ea typeface="+mn-ea"/>
                <a:cs typeface="+mn-cs"/>
              </a:rPr>
              <a:t> specialization of that method. This means that we can instantiate a template with a type that can be used by some, but not all methods of a class template. If one method uses the </a:t>
            </a:r>
            <a:r>
              <a:rPr lang="en-US" sz="1200" b="1" i="0" kern="1200" dirty="0" smtClean="0">
                <a:solidFill>
                  <a:schemeClr val="tx1"/>
                </a:solidFill>
                <a:latin typeface="Arial" pitchFamily="34" charset="0"/>
                <a:ea typeface="+mn-ea"/>
                <a:cs typeface="+mn-cs"/>
              </a:rPr>
              <a:t>&gt;=</a:t>
            </a:r>
            <a:r>
              <a:rPr lang="en-US" sz="1200" b="0" i="0" kern="1200" dirty="0" smtClean="0">
                <a:solidFill>
                  <a:schemeClr val="tx1"/>
                </a:solidFill>
                <a:latin typeface="Arial" pitchFamily="34" charset="0"/>
                <a:ea typeface="+mn-ea"/>
                <a:cs typeface="+mn-cs"/>
              </a:rPr>
              <a:t> operator, but the type we want to instantiate does not define this operator. This is fine as long as we don't call the particular method that attempts to use the </a:t>
            </a:r>
            <a:r>
              <a:rPr lang="en-US" sz="1200" b="1" i="0" kern="1200" dirty="0" smtClean="0">
                <a:solidFill>
                  <a:schemeClr val="tx1"/>
                </a:solidFill>
                <a:latin typeface="Arial" pitchFamily="34" charset="0"/>
                <a:ea typeface="+mn-ea"/>
                <a:cs typeface="+mn-cs"/>
              </a:rPr>
              <a:t>&gt;=</a:t>
            </a:r>
            <a:r>
              <a:rPr lang="en-US" sz="1200" b="0" i="0" kern="1200" dirty="0" smtClean="0">
                <a:solidFill>
                  <a:schemeClr val="tx1"/>
                </a:solidFill>
                <a:latin typeface="Arial" pitchFamily="34" charset="0"/>
                <a:ea typeface="+mn-ea"/>
                <a:cs typeface="+mn-cs"/>
              </a:rPr>
              <a:t> operator.</a:t>
            </a:r>
          </a:p>
          <a:p>
            <a:r>
              <a:rPr lang="en-US" sz="1200" b="1" i="0" kern="1200" dirty="0" smtClean="0">
                <a:solidFill>
                  <a:schemeClr val="tx1"/>
                </a:solidFill>
                <a:latin typeface="Arial" pitchFamily="34" charset="0"/>
                <a:ea typeface="+mn-ea"/>
                <a:cs typeface="+mn-cs"/>
              </a:rPr>
              <a:t>Specialization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When a template is instantiated, the resulting class, method, or function is called a specialization. More specifically, this is an instantiated (or generated) specialization. However, the term specialization can also be used when we provide a custom implementation for a function by specifying concrete types for all the template parameters. The following is called an explicit specialization:</a:t>
            </a:r>
          </a:p>
          <a:p>
            <a:r>
              <a:rPr lang="en-US" sz="1200" b="0" i="0" kern="1200" dirty="0" err="1" smtClean="0">
                <a:solidFill>
                  <a:schemeClr val="tx1"/>
                </a:solidFill>
                <a:latin typeface="Arial" pitchFamily="34" charset="0"/>
                <a:ea typeface="+mn-ea"/>
                <a:cs typeface="+mn-cs"/>
              </a:rPr>
              <a:t>tempate</a:t>
            </a:r>
            <a:r>
              <a:rPr lang="en-US" sz="1200" b="0" i="0" kern="1200" dirty="0" smtClean="0">
                <a:solidFill>
                  <a:schemeClr val="tx1"/>
                </a:solidFill>
                <a:latin typeface="Arial" pitchFamily="34" charset="0"/>
                <a:ea typeface="+mn-ea"/>
                <a:cs typeface="+mn-cs"/>
              </a:rPr>
              <a:t>&lt;&gt; void Stack&lt;</a:t>
            </a:r>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&gt;::push(</a:t>
            </a:r>
            <a:r>
              <a:rPr lang="en-US" sz="1200" b="0" i="0" kern="1200" dirty="0" err="1" smtClean="0">
                <a:solidFill>
                  <a:schemeClr val="tx1"/>
                </a:solidFill>
                <a:latin typeface="Arial" pitchFamily="34" charset="0"/>
                <a:ea typeface="+mn-ea"/>
                <a:cs typeface="+mn-cs"/>
              </a:rPr>
              <a:t>int</a:t>
            </a:r>
            <a:r>
              <a:rPr lang="en-US" sz="1200" b="0" i="0" kern="1200" dirty="0" smtClean="0">
                <a:solidFill>
                  <a:schemeClr val="tx1"/>
                </a:solidFill>
                <a:latin typeface="Arial" pitchFamily="34" charset="0"/>
                <a:ea typeface="+mn-ea"/>
                <a:cs typeface="+mn-cs"/>
              </a:rPr>
              <a:t> </a:t>
            </a:r>
            <a:r>
              <a:rPr lang="en-US" sz="1200" b="0" i="0" kern="1200" dirty="0" err="1" smtClean="0">
                <a:solidFill>
                  <a:schemeClr val="tx1"/>
                </a:solidFill>
                <a:latin typeface="Arial" pitchFamily="34" charset="0"/>
                <a:ea typeface="+mn-ea"/>
                <a:cs typeface="+mn-cs"/>
              </a:rPr>
              <a:t>val</a:t>
            </a:r>
            <a:r>
              <a:rPr lang="en-US" sz="1200" b="0" i="0" kern="1200" dirty="0" smtClean="0">
                <a:solidFill>
                  <a:schemeClr val="tx1"/>
                </a:solidFill>
                <a:latin typeface="Arial" pitchFamily="34" charset="0"/>
                <a:ea typeface="+mn-ea"/>
                <a:cs typeface="+mn-cs"/>
              </a:rPr>
              <a:t>) { // integer specific push implementation } </a:t>
            </a:r>
          </a:p>
          <a:p>
            <a:r>
              <a:rPr lang="en-US" sz="1200" b="1" i="0" kern="1200" dirty="0" smtClean="0">
                <a:solidFill>
                  <a:schemeClr val="tx1"/>
                </a:solidFill>
                <a:latin typeface="Arial" pitchFamily="34" charset="0"/>
                <a:ea typeface="+mn-ea"/>
                <a:cs typeface="+mn-cs"/>
              </a:rPr>
              <a:t>Partial Specialization</a:t>
            </a:r>
            <a:r>
              <a:rPr lang="en-US" sz="1200" b="0" i="0" kern="1200" dirty="0" smtClean="0">
                <a:solidFill>
                  <a:schemeClr val="tx1"/>
                </a:solidFill>
                <a:latin typeface="Arial" pitchFamily="34" charset="0"/>
                <a:ea typeface="+mn-ea"/>
                <a:cs typeface="+mn-cs"/>
              </a:rPr>
              <a:t/>
            </a:r>
            <a:br>
              <a:rPr lang="en-US" sz="1200" b="0" i="0" kern="1200" dirty="0" smtClean="0">
                <a:solidFill>
                  <a:schemeClr val="tx1"/>
                </a:solidFill>
                <a:latin typeface="Arial" pitchFamily="34" charset="0"/>
                <a:ea typeface="+mn-ea"/>
                <a:cs typeface="+mn-cs"/>
              </a:rPr>
            </a:br>
            <a:r>
              <a:rPr lang="en-US" sz="1200" b="0" i="0" kern="1200" dirty="0" smtClean="0">
                <a:solidFill>
                  <a:schemeClr val="tx1"/>
                </a:solidFill>
                <a:latin typeface="Arial" pitchFamily="34" charset="0"/>
                <a:ea typeface="+mn-ea"/>
                <a:cs typeface="+mn-cs"/>
              </a:rPr>
              <a:t>This is when we provide a specialization of the template for a subset of all possible cases. In other words, we specialize one feature of the template but still allow the user to specify other features. For example, if our template accepts multiple parameters, we could partially specialize it by defining a case where we specify a concrete type for only one of the parameters. In our </a:t>
            </a:r>
            <a:r>
              <a:rPr lang="en-US" sz="1200" b="1" i="0" kern="1200" dirty="0" smtClean="0">
                <a:solidFill>
                  <a:schemeClr val="tx1"/>
                </a:solidFill>
                <a:latin typeface="Arial" pitchFamily="34" charset="0"/>
                <a:ea typeface="+mn-ea"/>
                <a:cs typeface="+mn-cs"/>
              </a:rPr>
              <a:t>Stack</a:t>
            </a:r>
            <a:r>
              <a:rPr lang="en-US" sz="1200" b="0" i="0" kern="1200" dirty="0" smtClean="0">
                <a:solidFill>
                  <a:schemeClr val="tx1"/>
                </a:solidFill>
                <a:latin typeface="Arial" pitchFamily="34" charset="0"/>
                <a:ea typeface="+mn-ea"/>
                <a:cs typeface="+mn-cs"/>
              </a:rPr>
              <a:t> example with a single template parameter, we could partially specialize this template to specifically handle </a:t>
            </a:r>
            <a:r>
              <a:rPr lang="en-US" sz="1200" b="1" i="0" kern="1200" dirty="0" smtClean="0">
                <a:solidFill>
                  <a:schemeClr val="tx1"/>
                </a:solidFill>
                <a:latin typeface="Arial" pitchFamily="34" charset="0"/>
                <a:ea typeface="+mn-ea"/>
                <a:cs typeface="+mn-cs"/>
              </a:rPr>
              <a:t>pointers(*)</a:t>
            </a:r>
            <a:r>
              <a:rPr lang="en-US" sz="1200" b="0" i="0" kern="1200" dirty="0" smtClean="0">
                <a:solidFill>
                  <a:schemeClr val="tx1"/>
                </a:solidFill>
                <a:latin typeface="Arial" pitchFamily="34" charset="0"/>
                <a:ea typeface="+mn-ea"/>
                <a:cs typeface="+mn-cs"/>
              </a:rPr>
              <a:t> to any type </a:t>
            </a:r>
            <a:r>
              <a:rPr lang="en-US" sz="1200" b="1" i="0" kern="1200" dirty="0" smtClean="0">
                <a:solidFill>
                  <a:schemeClr val="tx1"/>
                </a:solidFill>
                <a:latin typeface="Arial" pitchFamily="34" charset="0"/>
                <a:ea typeface="+mn-ea"/>
                <a:cs typeface="+mn-cs"/>
              </a:rPr>
              <a:t>T</a:t>
            </a:r>
            <a:r>
              <a:rPr lang="en-US" sz="1200" b="0" i="0" kern="1200" dirty="0" smtClean="0">
                <a:solidFill>
                  <a:schemeClr val="tx1"/>
                </a:solidFill>
                <a:latin typeface="Arial" pitchFamily="34" charset="0"/>
                <a:ea typeface="+mn-ea"/>
                <a:cs typeface="+mn-cs"/>
              </a:rPr>
              <a:t>. This still lets users create a stack of any type, but it also lets us write specific logic to handle the case where users create a stack of pointers. This partially specialized class declaration looks like this:</a:t>
            </a:r>
          </a:p>
          <a:p>
            <a:r>
              <a:rPr lang="en-US" sz="1200" b="0" i="0" kern="1200" dirty="0" smtClean="0">
                <a:solidFill>
                  <a:schemeClr val="tx1"/>
                </a:solidFill>
                <a:latin typeface="Arial" pitchFamily="34" charset="0"/>
                <a:ea typeface="+mn-ea"/>
                <a:cs typeface="+mn-cs"/>
              </a:rPr>
              <a:t>template &lt;</a:t>
            </a:r>
            <a:r>
              <a:rPr lang="en-US" sz="1200" b="0" i="0" kern="1200" dirty="0" err="1" smtClean="0">
                <a:solidFill>
                  <a:schemeClr val="tx1"/>
                </a:solidFill>
                <a:latin typeface="Arial" pitchFamily="34" charset="0"/>
                <a:ea typeface="+mn-ea"/>
                <a:cs typeface="+mn-cs"/>
              </a:rPr>
              <a:t>typename</a:t>
            </a:r>
            <a:r>
              <a:rPr lang="en-US" sz="1200" b="0" i="0" kern="1200" dirty="0" smtClean="0">
                <a:solidFill>
                  <a:schemeClr val="tx1"/>
                </a:solidFill>
                <a:latin typeface="Arial" pitchFamily="34" charset="0"/>
                <a:ea typeface="+mn-ea"/>
                <a:cs typeface="+mn-cs"/>
              </a:rPr>
              <a:t> T&gt;</a:t>
            </a:r>
          </a:p>
          <a:p>
            <a:endParaRPr lang="en-US" sz="1200" b="0" i="0" kern="1200" dirty="0" smtClean="0">
              <a:solidFill>
                <a:schemeClr val="tx1"/>
              </a:solidFill>
              <a:latin typeface="Arial" pitchFamily="34" charset="0"/>
              <a:ea typeface="+mn-ea"/>
              <a:cs typeface="+mn-cs"/>
            </a:endParaRPr>
          </a:p>
          <a:p>
            <a:r>
              <a:rPr lang="en-US" sz="1200" b="0" i="0" kern="1200" dirty="0" smtClean="0">
                <a:solidFill>
                  <a:schemeClr val="tx1"/>
                </a:solidFill>
                <a:latin typeface="Arial" pitchFamily="34" charset="0"/>
                <a:ea typeface="+mn-ea"/>
                <a:cs typeface="+mn-cs"/>
              </a:rPr>
              <a:t>Pros and Cons of Templates</a:t>
            </a:r>
          </a:p>
          <a:p>
            <a:r>
              <a:rPr lang="en-US" sz="1200" b="1" i="0" kern="1200" dirty="0" smtClean="0">
                <a:solidFill>
                  <a:schemeClr val="tx1"/>
                </a:solidFill>
                <a:latin typeface="Arial" pitchFamily="34" charset="0"/>
                <a:ea typeface="+mn-ea"/>
                <a:cs typeface="+mn-cs"/>
              </a:rPr>
              <a:t>Pros</a:t>
            </a:r>
            <a:endParaRPr lang="en-US" sz="1200" b="0" i="0" kern="1200" dirty="0" smtClean="0">
              <a:solidFill>
                <a:schemeClr val="tx1"/>
              </a:solidFill>
              <a:latin typeface="Arial" pitchFamily="34" charset="0"/>
              <a:ea typeface="+mn-ea"/>
              <a:cs typeface="+mn-cs"/>
            </a:endParaRPr>
          </a:p>
          <a:p>
            <a:pPr lvl="1"/>
            <a:r>
              <a:rPr lang="en-US" sz="1200" b="0" i="0" kern="1200" dirty="0" smtClean="0">
                <a:solidFill>
                  <a:schemeClr val="tx1"/>
                </a:solidFill>
                <a:latin typeface="Arial" pitchFamily="34" charset="0"/>
                <a:ea typeface="+mn-ea"/>
                <a:cs typeface="+mn-cs"/>
              </a:rPr>
              <a:t>It provides us </a:t>
            </a:r>
            <a:r>
              <a:rPr lang="en-US" sz="1200" b="1" i="0" kern="1200" dirty="0" smtClean="0">
                <a:solidFill>
                  <a:schemeClr val="tx1"/>
                </a:solidFill>
                <a:latin typeface="Arial" pitchFamily="34" charset="0"/>
                <a:ea typeface="+mn-ea"/>
                <a:cs typeface="+mn-cs"/>
              </a:rPr>
              <a:t>type-safe</a:t>
            </a:r>
            <a:r>
              <a:rPr lang="en-US" sz="1200" b="0" i="0" kern="1200" dirty="0" smtClean="0">
                <a:solidFill>
                  <a:schemeClr val="tx1"/>
                </a:solidFill>
                <a:latin typeface="Arial" pitchFamily="34" charset="0"/>
                <a:ea typeface="+mn-ea"/>
                <a:cs typeface="+mn-cs"/>
              </a:rPr>
              <a:t>, </a:t>
            </a:r>
            <a:r>
              <a:rPr lang="en-US" sz="1200" b="1" i="0" kern="1200" dirty="0" smtClean="0">
                <a:solidFill>
                  <a:schemeClr val="tx1"/>
                </a:solidFill>
                <a:latin typeface="Arial" pitchFamily="34" charset="0"/>
                <a:ea typeface="+mn-ea"/>
                <a:cs typeface="+mn-cs"/>
              </a:rPr>
              <a:t>efficient</a:t>
            </a:r>
            <a:r>
              <a:rPr lang="en-US" sz="1200" b="0" i="0" kern="1200" dirty="0" smtClean="0">
                <a:solidFill>
                  <a:schemeClr val="tx1"/>
                </a:solidFill>
                <a:latin typeface="Arial" pitchFamily="34" charset="0"/>
                <a:ea typeface="+mn-ea"/>
                <a:cs typeface="+mn-cs"/>
              </a:rPr>
              <a:t> generic containers and generic algorithms</a:t>
            </a:r>
          </a:p>
          <a:p>
            <a:pPr lvl="1"/>
            <a:r>
              <a:rPr lang="en-US" sz="1200" b="0" i="0" kern="1200" dirty="0" smtClean="0">
                <a:solidFill>
                  <a:schemeClr val="tx1"/>
                </a:solidFill>
                <a:latin typeface="Arial" pitchFamily="34" charset="0"/>
                <a:ea typeface="+mn-ea"/>
                <a:cs typeface="+mn-cs"/>
              </a:rPr>
              <a:t>The main reason for using C++ and templates is the trade-offs in performance and maintainability outweigh the bigger size of the resulting code and longer compile times.</a:t>
            </a:r>
          </a:p>
          <a:p>
            <a:pPr lvl="1"/>
            <a:r>
              <a:rPr lang="en-US" sz="1200" b="0" i="0" kern="1200" dirty="0" smtClean="0">
                <a:solidFill>
                  <a:schemeClr val="tx1"/>
                </a:solidFill>
                <a:latin typeface="Arial" pitchFamily="34" charset="0"/>
                <a:ea typeface="+mn-ea"/>
                <a:cs typeface="+mn-cs"/>
              </a:rPr>
              <a:t>The drawbacks of not using them are likely to be much greater.</a:t>
            </a:r>
          </a:p>
          <a:p>
            <a:r>
              <a:rPr lang="en-US" sz="1200" b="1" i="0" kern="1200" dirty="0" smtClean="0">
                <a:solidFill>
                  <a:schemeClr val="tx1"/>
                </a:solidFill>
                <a:latin typeface="Arial" pitchFamily="34" charset="0"/>
                <a:ea typeface="+mn-ea"/>
                <a:cs typeface="+mn-cs"/>
              </a:rPr>
              <a:t>Cons</a:t>
            </a:r>
            <a:endParaRPr lang="en-US" sz="1200" b="0" i="0" kern="1200" dirty="0" smtClean="0">
              <a:solidFill>
                <a:schemeClr val="tx1"/>
              </a:solidFill>
              <a:latin typeface="Arial" pitchFamily="34" charset="0"/>
              <a:ea typeface="+mn-ea"/>
              <a:cs typeface="+mn-cs"/>
            </a:endParaRPr>
          </a:p>
          <a:p>
            <a:pPr lvl="1"/>
            <a:r>
              <a:rPr lang="en-US" sz="1200" b="0" i="0" kern="1200" dirty="0" smtClean="0">
                <a:solidFill>
                  <a:schemeClr val="tx1"/>
                </a:solidFill>
                <a:latin typeface="Arial" pitchFamily="34" charset="0"/>
                <a:ea typeface="+mn-ea"/>
                <a:cs typeface="+mn-cs"/>
              </a:rPr>
              <a:t>Templates can lead to slower compile-times and possibly larger executable.</a:t>
            </a:r>
          </a:p>
          <a:p>
            <a:pPr lvl="1"/>
            <a:r>
              <a:rPr lang="en-US" sz="1200" b="0" i="0" kern="1200" dirty="0" smtClean="0">
                <a:solidFill>
                  <a:schemeClr val="tx1"/>
                </a:solidFill>
                <a:latin typeface="Arial" pitchFamily="34" charset="0"/>
                <a:ea typeface="+mn-ea"/>
                <a:cs typeface="+mn-cs"/>
              </a:rPr>
              <a:t>Compilers often produce incomprehensible poor error diagnostics and poor error messages.</a:t>
            </a:r>
          </a:p>
          <a:p>
            <a:pPr lvl="1"/>
            <a:r>
              <a:rPr lang="en-US" sz="1200" b="0" i="0" kern="1200" dirty="0" smtClean="0">
                <a:solidFill>
                  <a:schemeClr val="tx1"/>
                </a:solidFill>
                <a:latin typeface="Arial" pitchFamily="34" charset="0"/>
                <a:ea typeface="+mn-ea"/>
                <a:cs typeface="+mn-cs"/>
              </a:rPr>
              <a:t>The design of the STL collections tends to lead to a lot of copying of objects. The original smart pointer, std::</a:t>
            </a:r>
            <a:r>
              <a:rPr lang="en-US" sz="1200" b="0" i="0" kern="1200" dirty="0" err="1" smtClean="0">
                <a:solidFill>
                  <a:schemeClr val="tx1"/>
                </a:solidFill>
                <a:latin typeface="Arial" pitchFamily="34" charset="0"/>
                <a:ea typeface="+mn-ea"/>
                <a:cs typeface="+mn-cs"/>
              </a:rPr>
              <a:t>auto_ptr</a:t>
            </a:r>
            <a:r>
              <a:rPr lang="en-US" sz="1200" b="0" i="0" kern="1200" dirty="0" smtClean="0">
                <a:solidFill>
                  <a:schemeClr val="tx1"/>
                </a:solidFill>
                <a:latin typeface="Arial" pitchFamily="34" charset="0"/>
                <a:ea typeface="+mn-ea"/>
                <a:cs typeface="+mn-cs"/>
              </a:rPr>
              <a:t>, wasn't suitable for use in most collections. Things could be improved if we use other smart pointers from boost or C11.</a:t>
            </a:r>
          </a:p>
          <a:p>
            <a:r>
              <a:rPr lang="en-US" smtClean="0"/>
              <a:t/>
            </a:r>
            <a:br>
              <a:rPr lang="en-US" smtClean="0"/>
            </a:br>
            <a:endParaRPr lang="en-US" sz="1200" b="0" i="0" kern="1200" smtClean="0">
              <a:solidFill>
                <a:schemeClr val="tx1"/>
              </a:solidFill>
              <a:latin typeface="Arial" pitchFamily="34" charset="0"/>
              <a:ea typeface="+mn-ea"/>
              <a:cs typeface="+mn-cs"/>
            </a:endParaRPr>
          </a:p>
          <a:p>
            <a:endParaRPr lang="en-US" sz="1200" b="0" i="0" kern="1200" dirty="0" smtClean="0">
              <a:solidFill>
                <a:schemeClr val="tx1"/>
              </a:solidFill>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300A6A1-9D78-405E-A4A0-3C59C7F69AD4}" type="slidenum">
              <a:rPr lang="en-US" smtClean="0"/>
              <a:pPr>
                <a:defRPr/>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5F074-FEAB-4A18-9A70-F956E53F7574}" type="slidenum">
              <a:rPr lang="en-US"/>
              <a:pPr/>
              <a:t>53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xfrm>
            <a:off x="686991" y="4343400"/>
            <a:ext cx="5484019"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FC774-5563-4D7D-BF1B-B2BC63C380CE}"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 xmlns:p14="http://schemas.microsoft.com/office/powerpoint/2010/main" val="78983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 xmlns:p14="http://schemas.microsoft.com/office/powerpoint/2010/main" val="366156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78120" y="1172210"/>
            <a:ext cx="3774440" cy="392937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6" name="Holder 6"/>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 xmlns:p14="http://schemas.microsoft.com/office/powerpoint/2010/main" val="400413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4" name="Holder 4"/>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 xmlns:p14="http://schemas.microsoft.com/office/powerpoint/2010/main" val="282293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3" name="Holder 3"/>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 xmlns:p14="http://schemas.microsoft.com/office/powerpoint/2010/main" val="210230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CAFC774-5563-4D7D-BF1B-B2BC63C380CE}" type="datetime1">
              <a:rPr lang="en-US" smtClean="0">
                <a:solidFill>
                  <a:srgbClr val="575F6D"/>
                </a:solidFill>
              </a:rPr>
              <a:pPr/>
              <a:t>1/24/2017</a:t>
            </a:fld>
            <a:endParaRPr lang="en-US">
              <a:solidFill>
                <a:srgbClr val="575F6D"/>
              </a:solidFill>
            </a:endParaRPr>
          </a:p>
        </p:txBody>
      </p:sp>
      <p:sp>
        <p:nvSpPr>
          <p:cNvPr id="17" name="Footer Placeholder 16"/>
          <p:cNvSpPr>
            <a:spLocks noGrp="1"/>
          </p:cNvSpPr>
          <p:nvPr>
            <p:ph type="ftr" sz="quarter" idx="11"/>
          </p:nvPr>
        </p:nvSpPr>
        <p:spPr>
          <a:xfrm>
            <a:off x="2898648" y="6355080"/>
            <a:ext cx="3474720" cy="365760"/>
          </a:xfrm>
        </p:spPr>
        <p:txBody>
          <a:bodyPr/>
          <a:lstStyle/>
          <a:p>
            <a:r>
              <a:rPr lang="en-US" smtClean="0">
                <a:solidFill>
                  <a:srgbClr val="575F6D"/>
                </a:solidFill>
              </a:rPr>
              <a:t>PPL UNIT - 2  SE(Computer)</a:t>
            </a:r>
            <a:endParaRPr lang="en-US">
              <a:solidFill>
                <a:srgbClr val="575F6D"/>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E5AA4-9763-439A-A7C1-25932290B05B}"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5746616-BEED-4E0C-9249-B5309D39BC5B}" type="datetime1">
              <a:rPr lang="en-US" smtClean="0">
                <a:solidFill>
                  <a:srgbClr val="FFF39D"/>
                </a:solidFill>
              </a:rPr>
              <a:pPr/>
              <a:t>1/24/2017</a:t>
            </a:fld>
            <a:endParaRPr lang="en-US">
              <a:solidFill>
                <a:srgbClr val="FFF39D"/>
              </a:solidFill>
            </a:endParaRPr>
          </a:p>
        </p:txBody>
      </p:sp>
      <p:sp>
        <p:nvSpPr>
          <p:cNvPr id="5" name="Footer Placeholder 4"/>
          <p:cNvSpPr>
            <a:spLocks noGrp="1"/>
          </p:cNvSpPr>
          <p:nvPr>
            <p:ph type="ftr" sz="quarter" idx="11"/>
          </p:nvPr>
        </p:nvSpPr>
        <p:spPr>
          <a:xfrm>
            <a:off x="2898648" y="6355080"/>
            <a:ext cx="3474720" cy="365760"/>
          </a:xfrm>
        </p:spPr>
        <p:txBody>
          <a:bodyPr/>
          <a:lstStyle/>
          <a:p>
            <a:r>
              <a:rPr lang="en-US" smtClean="0">
                <a:solidFill>
                  <a:srgbClr val="FFF39D"/>
                </a:solidFill>
              </a:rPr>
              <a:t>PPL UNIT - 2  SE(Computer)</a:t>
            </a:r>
            <a:endParaRPr lang="en-US">
              <a:solidFill>
                <a:srgbClr val="FFF39D"/>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DE5AA4-9763-439A-A7C1-25932290B05B}"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1/24/2017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98FE59-8458-409F-B18D-AF51E0953A31}" type="datetime1">
              <a:rPr lang="en-US" smtClean="0">
                <a:solidFill>
                  <a:srgbClr val="575F6D"/>
                </a:solidFill>
              </a:rPr>
              <a:pPr/>
              <a:t>1/24/2017</a:t>
            </a:fld>
            <a:endParaRPr lang="en-US">
              <a:solidFill>
                <a:srgbClr val="575F6D"/>
              </a:solidFill>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1/24/2017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1749D3-4320-4155-B3B7-1BCEC32CFD70}"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B0557C-8285-41DA-8060-86EA1E586692}"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B00834-ACC1-4F51-906A-5A0F065A82F0}"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5765DB-9400-4318-ABBB-59DF5C14F9BC}" type="datetime1">
              <a:rPr lang="en-US" smtClean="0">
                <a:solidFill>
                  <a:srgbClr val="575F6D"/>
                </a:solidFill>
              </a:rPr>
              <a:pPr/>
              <a:t>1/24/2017</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789835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36615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46616-BEED-4E0C-9249-B5309D39BC5B}" type="datetime1">
              <a:rPr lang="en-US" smtClean="0">
                <a:solidFill>
                  <a:srgbClr val="FFF39D"/>
                </a:solidFill>
              </a:rPr>
              <a:pPr/>
              <a:t>1/24/2017</a:t>
            </a:fld>
            <a:endParaRPr lang="en-US">
              <a:solidFill>
                <a:srgbClr val="FFF39D"/>
              </a:solidFill>
            </a:endParaRPr>
          </a:p>
        </p:txBody>
      </p:sp>
      <p:sp>
        <p:nvSpPr>
          <p:cNvPr id="5" name="Footer Placeholder 4"/>
          <p:cNvSpPr>
            <a:spLocks noGrp="1"/>
          </p:cNvSpPr>
          <p:nvPr>
            <p:ph type="ftr" sz="quarter" idx="11"/>
          </p:nvPr>
        </p:nvSpPr>
        <p:spPr/>
        <p:txBody>
          <a:bodyPr/>
          <a:lstStyle/>
          <a:p>
            <a:r>
              <a:rPr lang="en-US" smtClean="0">
                <a:solidFill>
                  <a:srgbClr val="FFF39D"/>
                </a:solidFill>
              </a:rPr>
              <a:t>PPL UNIT - 2  SE(Computer)</a:t>
            </a:r>
            <a:endParaRPr lang="en-US">
              <a:solidFill>
                <a:srgbClr val="FFF39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78120" y="1172210"/>
            <a:ext cx="3774440" cy="392937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6" name="Holder 6"/>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4004138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4" name="Holder 4"/>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282293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3" name="Holder 3"/>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2102304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789835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36615605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78120" y="1172210"/>
            <a:ext cx="3774440" cy="392937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6" name="Holder 6"/>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40041383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4" name="Holder 4"/>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2822935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Tahoma"/>
                <a:cs typeface="Tahoma"/>
              </a:defRPr>
            </a:lvl1pPr>
          </a:lstStyle>
          <a:p>
            <a:pPr marL="12700">
              <a:lnSpc>
                <a:spcPts val="1895"/>
              </a:lnSpc>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3" name="Holder 3"/>
          <p:cNvSpPr>
            <a:spLocks noGrp="1"/>
          </p:cNvSpPr>
          <p:nvPr>
            <p:ph type="dt" sz="half" idx="6"/>
          </p:nvPr>
        </p:nvSpPr>
        <p:spPr/>
        <p:txBody>
          <a:bodyPr lIns="0" tIns="0" rIns="0" bIns="0"/>
          <a:lstStyle>
            <a:lvl1pPr>
              <a:defRPr sz="1800" b="0" i="0">
                <a:solidFill>
                  <a:schemeClr val="bg1"/>
                </a:solidFill>
                <a:latin typeface="Tahoma"/>
                <a:cs typeface="Tahoma"/>
              </a:defRPr>
            </a:lvl1pPr>
          </a:lstStyle>
          <a:p>
            <a:pPr marL="12700">
              <a:lnSpc>
                <a:spcPts val="1895"/>
              </a:lnSpc>
            </a:pPr>
            <a:endParaRPr spc="140" dirty="0">
              <a:solidFill>
                <a:prstClr val="white"/>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210230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211894-D1B1-4546-8F6E-B092CA452D75}"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04B014-0C6C-4046-AD76-96C1FCFC6C41}" type="datetime1">
              <a:rPr lang="en-US" smtClean="0">
                <a:solidFill>
                  <a:srgbClr val="575F6D"/>
                </a:solidFill>
              </a:rPr>
              <a:pPr/>
              <a:t>1/24/2017</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9" name="Slide Number Placeholder 8"/>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8FE59-8458-409F-B18D-AF51E0953A31}" type="datetime1">
              <a:rPr lang="en-US" smtClean="0">
                <a:solidFill>
                  <a:srgbClr val="575F6D"/>
                </a:solidFill>
              </a:rPr>
              <a:pPr/>
              <a:t>1/24/2017</a:t>
            </a:fld>
            <a:endParaRPr lang="en-US">
              <a:solidFill>
                <a:srgbClr val="575F6D"/>
              </a:solidFill>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FD5BE-3514-4F4A-8D03-7BD6FF385415}" type="datetime1">
              <a:rPr lang="en-US" smtClean="0">
                <a:solidFill>
                  <a:srgbClr val="575F6D"/>
                </a:solidFill>
              </a:rPr>
              <a:pPr/>
              <a:t>1/24/2017</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1749D3-4320-4155-B3B7-1BCEC32CFD70}"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0557C-8285-41DA-8060-86EA1E586692}" type="datetime1">
              <a:rPr lang="en-US" smtClean="0">
                <a:solidFill>
                  <a:srgbClr val="575F6D"/>
                </a:solidFill>
              </a:rPr>
              <a:pPr/>
              <a:t>1/24/2017</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7" name="Slide Number Placeholder 6"/>
          <p:cNvSpPr>
            <a:spLocks noGrp="1"/>
          </p:cNvSpPr>
          <p:nvPr>
            <p:ph type="sldNum" sz="quarter" idx="12"/>
          </p:nvPr>
        </p:nvSpPr>
        <p:spPr/>
        <p:txBody>
          <a:bodyPr/>
          <a:lstStyle/>
          <a:p>
            <a:fld id="{81118C7B-98AB-449A-8A07-D4B6B3875F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BC443B4A-01D1-469E-916F-AFAF70074EFB}" type="datetime1">
              <a:rPr lang="en-US" smtClean="0"/>
              <a:pPr algn="r" eaLnBrk="1" latinLnBrk="0" hangingPunct="1"/>
              <a:t>1/24/2017</a:t>
            </a:fld>
            <a:endParaRPr lang="en-US"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smtClean="0">
                <a:solidFill>
                  <a:schemeClr val="tx2"/>
                </a:solidFill>
              </a:rPr>
              <a:t>PPL UNIT - 2  SE(Computer)</a:t>
            </a:r>
            <a:endParaRPr kumimoji="0" lang="en-US"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6540" y="-7620"/>
            <a:ext cx="8630919" cy="989330"/>
          </a:xfrm>
          <a:prstGeom prst="rect">
            <a:avLst/>
          </a:prstGeom>
        </p:spPr>
        <p:txBody>
          <a:bodyPr wrap="square" lIns="0" tIns="0" rIns="0" bIns="0">
            <a:spAutoFit/>
          </a:bodyPr>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a:xfrm>
            <a:off x="1816100" y="1996440"/>
            <a:ext cx="5511799" cy="2858770"/>
          </a:xfrm>
          <a:prstGeom prst="rect">
            <a:avLst/>
          </a:prstGeom>
        </p:spPr>
        <p:txBody>
          <a:bodyPr wrap="square" lIns="0" tIns="0" rIns="0" bIns="0">
            <a:spAutoFit/>
          </a:bodyPr>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a:xfrm>
            <a:off x="77469" y="6312494"/>
            <a:ext cx="895985"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r>
              <a:rPr spc="175" dirty="0">
                <a:solidFill>
                  <a:prstClr val="white"/>
                </a:solidFill>
                <a:ea typeface="+mn-ea"/>
              </a:rPr>
              <a:t>CC</a:t>
            </a:r>
            <a:r>
              <a:rPr spc="140" dirty="0">
                <a:solidFill>
                  <a:prstClr val="white"/>
                </a:solidFill>
                <a:ea typeface="+mn-ea"/>
              </a:rPr>
              <a:t>O</a:t>
            </a:r>
            <a:r>
              <a:rPr spc="125" dirty="0">
                <a:solidFill>
                  <a:prstClr val="white"/>
                </a:solidFill>
                <a:ea typeface="+mn-ea"/>
              </a:rPr>
              <a:t>E</a:t>
            </a:r>
            <a:r>
              <a:rPr spc="155" dirty="0">
                <a:solidFill>
                  <a:prstClr val="white"/>
                </a:solidFill>
                <a:ea typeface="+mn-ea"/>
              </a:rPr>
              <a:t>W</a:t>
            </a:r>
          </a:p>
        </p:txBody>
      </p:sp>
      <p:sp>
        <p:nvSpPr>
          <p:cNvPr id="5" name="Holder 5"/>
          <p:cNvSpPr>
            <a:spLocks noGrp="1"/>
          </p:cNvSpPr>
          <p:nvPr>
            <p:ph type="dt" sz="half" idx="6"/>
          </p:nvPr>
        </p:nvSpPr>
        <p:spPr>
          <a:xfrm>
            <a:off x="6935469" y="6312494"/>
            <a:ext cx="1738629"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endParaRPr spc="140" dirty="0">
              <a:solidFill>
                <a:prstClr val="white"/>
              </a:solidFill>
              <a:ea typeface="+mn-ea"/>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pPr fontAlgn="auto">
              <a:spcBef>
                <a:spcPts val="0"/>
              </a:spcBef>
              <a:spcAft>
                <a:spcPts val="0"/>
              </a:spcAft>
            </a:pPr>
            <a:fld id="{B6F15528-21DE-4FAA-801E-634DDDAF4B2B}" type="slidenum">
              <a:rPr sz="1800">
                <a:solidFill>
                  <a:prstClr val="black">
                    <a:tint val="75000"/>
                  </a:prstClr>
                </a:solidFill>
                <a:latin typeface="Calibri"/>
                <a:ea typeface="+mn-ea"/>
              </a:rPr>
              <a:pPr fontAlgn="auto">
                <a:spcBef>
                  <a:spcPts val="0"/>
                </a:spcBef>
                <a:spcAft>
                  <a:spcPts val="0"/>
                </a:spcAft>
              </a:pPr>
              <a:t>‹#›</a:t>
            </a:fld>
            <a:endParaRPr sz="1800">
              <a:solidFill>
                <a:prstClr val="black">
                  <a:tint val="75000"/>
                </a:prstClr>
              </a:solidFill>
              <a:latin typeface="Calibri"/>
              <a:ea typeface="+mn-ea"/>
            </a:endParaRPr>
          </a:p>
        </p:txBody>
      </p:sp>
    </p:spTree>
    <p:extLst>
      <p:ext uri="{BB962C8B-B14F-4D97-AF65-F5344CB8AC3E}">
        <p14:creationId xmlns="" xmlns:p14="http://schemas.microsoft.com/office/powerpoint/2010/main" val="6823875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lgn="r"/>
            <a:fld id="{BC443B4A-01D1-469E-916F-AFAF70074EFB}" type="datetime1">
              <a:rPr lang="en-US" smtClean="0">
                <a:solidFill>
                  <a:srgbClr val="464653"/>
                </a:solidFill>
              </a:rPr>
              <a:pPr algn="r"/>
              <a:t>1/24/2017</a:t>
            </a:fld>
            <a:endParaRPr lang="en-US" dirty="0">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l"/>
            <a:r>
              <a:rPr lang="en-US" smtClean="0">
                <a:solidFill>
                  <a:srgbClr val="464653"/>
                </a:solidFill>
              </a:rPr>
              <a:t>PPL UNIT - 2  SE(Computer)</a:t>
            </a:r>
            <a:endParaRPr lang="en-US" dirty="0">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ctr"/>
            <a:fld id="{2BBB5E19-F10A-4C2F-BF6F-11C513378A2E}" type="slidenum">
              <a:rPr lang="en-US" smtClean="0">
                <a:solidFill>
                  <a:srgbClr val="464653"/>
                </a:solidFill>
              </a:rPr>
              <a:pPr algn="ctr"/>
              <a:t>‹#›</a:t>
            </a:fld>
            <a:endParaRPr lang="en-US" b="1" dirty="0">
              <a:solidFill>
                <a:srgbClr val="FFFFFF"/>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6540" y="-7620"/>
            <a:ext cx="8630919" cy="989330"/>
          </a:xfrm>
          <a:prstGeom prst="rect">
            <a:avLst/>
          </a:prstGeom>
        </p:spPr>
        <p:txBody>
          <a:bodyPr wrap="square" lIns="0" tIns="0" rIns="0" bIns="0">
            <a:spAutoFit/>
          </a:bodyPr>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a:xfrm>
            <a:off x="1816100" y="1996440"/>
            <a:ext cx="5511799" cy="2858770"/>
          </a:xfrm>
          <a:prstGeom prst="rect">
            <a:avLst/>
          </a:prstGeom>
        </p:spPr>
        <p:txBody>
          <a:bodyPr wrap="square" lIns="0" tIns="0" rIns="0" bIns="0">
            <a:spAutoFit/>
          </a:bodyPr>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a:xfrm>
            <a:off x="77469" y="6312494"/>
            <a:ext cx="895985"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r>
              <a:rPr spc="175" dirty="0">
                <a:solidFill>
                  <a:prstClr val="white"/>
                </a:solidFill>
              </a:rPr>
              <a:t>CC</a:t>
            </a:r>
            <a:r>
              <a:rPr spc="140" dirty="0">
                <a:solidFill>
                  <a:prstClr val="white"/>
                </a:solidFill>
              </a:rPr>
              <a:t>O</a:t>
            </a:r>
            <a:r>
              <a:rPr spc="125" dirty="0">
                <a:solidFill>
                  <a:prstClr val="white"/>
                </a:solidFill>
              </a:rPr>
              <a:t>E</a:t>
            </a:r>
            <a:r>
              <a:rPr spc="155" dirty="0">
                <a:solidFill>
                  <a:prstClr val="white"/>
                </a:solidFill>
              </a:rPr>
              <a:t>W</a:t>
            </a:r>
          </a:p>
        </p:txBody>
      </p:sp>
      <p:sp>
        <p:nvSpPr>
          <p:cNvPr id="5" name="Holder 5"/>
          <p:cNvSpPr>
            <a:spLocks noGrp="1"/>
          </p:cNvSpPr>
          <p:nvPr>
            <p:ph type="dt" sz="half" idx="6"/>
          </p:nvPr>
        </p:nvSpPr>
        <p:spPr>
          <a:xfrm>
            <a:off x="6935469" y="6312494"/>
            <a:ext cx="1738629"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endParaRPr spc="140" dirty="0">
              <a:solidFill>
                <a:prstClr val="white"/>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pPr fontAlgn="auto">
              <a:spcBef>
                <a:spcPts val="0"/>
              </a:spcBef>
              <a:spcAft>
                <a:spcPts val="0"/>
              </a:spcAft>
            </a:pPr>
            <a:fld id="{B6F15528-21DE-4FAA-801E-634DDDAF4B2B}" type="slidenum">
              <a:rPr sz="1800">
                <a:solidFill>
                  <a:prstClr val="black">
                    <a:tint val="75000"/>
                  </a:prstClr>
                </a:solidFill>
                <a:latin typeface="Calibri"/>
              </a:rPr>
              <a:pPr fontAlgn="auto">
                <a:spcBef>
                  <a:spcPts val="0"/>
                </a:spcBef>
                <a:spcAft>
                  <a:spcPts val="0"/>
                </a:spcAft>
              </a:pPr>
              <a:t>‹#›</a:t>
            </a:fld>
            <a:endParaRPr sz="1800">
              <a:solidFill>
                <a:prstClr val="black">
                  <a:tint val="75000"/>
                </a:prstClr>
              </a:solidFill>
              <a:latin typeface="Calibri"/>
            </a:endParaRPr>
          </a:p>
        </p:txBody>
      </p:sp>
    </p:spTree>
    <p:extLst>
      <p:ext uri="{BB962C8B-B14F-4D97-AF65-F5344CB8AC3E}">
        <p14:creationId xmlns:p14="http://schemas.microsoft.com/office/powerpoint/2010/main" xmlns="" val="6823875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6540" y="-7620"/>
            <a:ext cx="8630919" cy="989330"/>
          </a:xfrm>
          <a:prstGeom prst="rect">
            <a:avLst/>
          </a:prstGeom>
        </p:spPr>
        <p:txBody>
          <a:bodyPr wrap="square" lIns="0" tIns="0" rIns="0" bIns="0">
            <a:spAutoFit/>
          </a:bodyPr>
          <a:lstStyle>
            <a:lvl1pPr>
              <a:defRPr sz="2400" b="0" i="0">
                <a:solidFill>
                  <a:schemeClr val="bg1"/>
                </a:solidFill>
                <a:latin typeface="Tahoma"/>
                <a:cs typeface="Tahoma"/>
              </a:defRPr>
            </a:lvl1pPr>
          </a:lstStyle>
          <a:p>
            <a:endParaRPr/>
          </a:p>
        </p:txBody>
      </p:sp>
      <p:sp>
        <p:nvSpPr>
          <p:cNvPr id="3" name="Holder 3"/>
          <p:cNvSpPr>
            <a:spLocks noGrp="1"/>
          </p:cNvSpPr>
          <p:nvPr>
            <p:ph type="body" idx="1"/>
          </p:nvPr>
        </p:nvSpPr>
        <p:spPr>
          <a:xfrm>
            <a:off x="1816100" y="1996440"/>
            <a:ext cx="5511799" cy="2858770"/>
          </a:xfrm>
          <a:prstGeom prst="rect">
            <a:avLst/>
          </a:prstGeom>
        </p:spPr>
        <p:txBody>
          <a:bodyPr wrap="square" lIns="0" tIns="0" rIns="0" bIns="0">
            <a:spAutoFit/>
          </a:bodyPr>
          <a:lstStyle>
            <a:lvl1pPr>
              <a:defRPr sz="2200" b="0" i="0">
                <a:solidFill>
                  <a:srgbClr val="191919"/>
                </a:solidFill>
                <a:latin typeface="Arial"/>
                <a:cs typeface="Arial"/>
              </a:defRPr>
            </a:lvl1pPr>
          </a:lstStyle>
          <a:p>
            <a:endParaRPr/>
          </a:p>
        </p:txBody>
      </p:sp>
      <p:sp>
        <p:nvSpPr>
          <p:cNvPr id="4" name="Holder 4"/>
          <p:cNvSpPr>
            <a:spLocks noGrp="1"/>
          </p:cNvSpPr>
          <p:nvPr>
            <p:ph type="ftr" sz="quarter" idx="5"/>
          </p:nvPr>
        </p:nvSpPr>
        <p:spPr>
          <a:xfrm>
            <a:off x="77469" y="6312494"/>
            <a:ext cx="895985"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r>
              <a:rPr spc="175" dirty="0">
                <a:solidFill>
                  <a:prstClr val="white"/>
                </a:solidFill>
                <a:ea typeface="+mn-ea"/>
              </a:rPr>
              <a:t>CC</a:t>
            </a:r>
            <a:r>
              <a:rPr spc="140" dirty="0">
                <a:solidFill>
                  <a:prstClr val="white"/>
                </a:solidFill>
                <a:ea typeface="+mn-ea"/>
              </a:rPr>
              <a:t>O</a:t>
            </a:r>
            <a:r>
              <a:rPr spc="125" dirty="0">
                <a:solidFill>
                  <a:prstClr val="white"/>
                </a:solidFill>
                <a:ea typeface="+mn-ea"/>
              </a:rPr>
              <a:t>E</a:t>
            </a:r>
            <a:r>
              <a:rPr spc="155" dirty="0">
                <a:solidFill>
                  <a:prstClr val="white"/>
                </a:solidFill>
                <a:ea typeface="+mn-ea"/>
              </a:rPr>
              <a:t>W</a:t>
            </a:r>
          </a:p>
        </p:txBody>
      </p:sp>
      <p:sp>
        <p:nvSpPr>
          <p:cNvPr id="5" name="Holder 5"/>
          <p:cNvSpPr>
            <a:spLocks noGrp="1"/>
          </p:cNvSpPr>
          <p:nvPr>
            <p:ph type="dt" sz="half" idx="6"/>
          </p:nvPr>
        </p:nvSpPr>
        <p:spPr>
          <a:xfrm>
            <a:off x="6935469" y="6312494"/>
            <a:ext cx="1738629" cy="254000"/>
          </a:xfrm>
          <a:prstGeom prst="rect">
            <a:avLst/>
          </a:prstGeom>
        </p:spPr>
        <p:txBody>
          <a:bodyPr wrap="square" lIns="0" tIns="0" rIns="0" bIns="0">
            <a:spAutoFit/>
          </a:bodyPr>
          <a:lstStyle>
            <a:lvl1pPr>
              <a:defRPr sz="1800" b="0" i="0">
                <a:solidFill>
                  <a:schemeClr val="bg1"/>
                </a:solidFill>
                <a:latin typeface="Tahoma"/>
                <a:cs typeface="Tahoma"/>
              </a:defRPr>
            </a:lvl1pPr>
          </a:lstStyle>
          <a:p>
            <a:pPr marL="12700" algn="l" fontAlgn="auto">
              <a:lnSpc>
                <a:spcPts val="1895"/>
              </a:lnSpc>
              <a:spcBef>
                <a:spcPts val="0"/>
              </a:spcBef>
              <a:spcAft>
                <a:spcPts val="0"/>
              </a:spcAft>
            </a:pPr>
            <a:endParaRPr spc="140" dirty="0">
              <a:solidFill>
                <a:prstClr val="white"/>
              </a:solidFill>
              <a:ea typeface="+mn-ea"/>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pPr fontAlgn="auto">
              <a:spcBef>
                <a:spcPts val="0"/>
              </a:spcBef>
              <a:spcAft>
                <a:spcPts val="0"/>
              </a:spcAft>
            </a:pPr>
            <a:fld id="{B6F15528-21DE-4FAA-801E-634DDDAF4B2B}" type="slidenum">
              <a:rPr sz="1800">
                <a:solidFill>
                  <a:prstClr val="black">
                    <a:tint val="75000"/>
                  </a:prstClr>
                </a:solidFill>
                <a:latin typeface="Calibri"/>
                <a:ea typeface="+mn-ea"/>
              </a:rPr>
              <a:pPr fontAlgn="auto">
                <a:spcBef>
                  <a:spcPts val="0"/>
                </a:spcBef>
                <a:spcAft>
                  <a:spcPts val="0"/>
                </a:spcAft>
              </a:pPr>
              <a:t>‹#›</a:t>
            </a:fld>
            <a:endParaRPr sz="1800">
              <a:solidFill>
                <a:prstClr val="black">
                  <a:tint val="75000"/>
                </a:prstClr>
              </a:solidFill>
              <a:latin typeface="Calibri"/>
              <a:ea typeface="+mn-ea"/>
            </a:endParaRPr>
          </a:p>
        </p:txBody>
      </p:sp>
    </p:spTree>
    <p:extLst>
      <p:ext uri="{BB962C8B-B14F-4D97-AF65-F5344CB8AC3E}">
        <p14:creationId xmlns:p14="http://schemas.microsoft.com/office/powerpoint/2010/main" xmlns="" val="6823875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Type_safety"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quiz.geeksforgeeks.org/void-pointer-c/"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hyperlink" Target="http://quiz.geeksforgeeks.org/few-bytes-on-null-pointer-in-c/"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1219288" y="3657594"/>
            <a:ext cx="6934018" cy="1208572"/>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b="1" dirty="0" smtClean="0">
                <a:latin typeface="Times New Roman"/>
                <a:ea typeface="Times New Roman"/>
              </a:rPr>
              <a:t>Structuring the Data, Computations and Program</a:t>
            </a:r>
            <a:endParaRPr lang="en-US" cap="none" dirty="0" smtClean="0"/>
          </a:p>
        </p:txBody>
      </p:sp>
      <p:sp>
        <p:nvSpPr>
          <p:cNvPr id="5" name="Text Placeholder 4"/>
          <p:cNvSpPr>
            <a:spLocks noGrp="1"/>
          </p:cNvSpPr>
          <p:nvPr>
            <p:ph type="subTitle" idx="1"/>
          </p:nvPr>
        </p:nvSpPr>
        <p:spPr>
          <a:xfrm>
            <a:off x="228714" y="304882"/>
            <a:ext cx="8686572" cy="2819326"/>
          </a:xfrm>
          <a:gradFill>
            <a:gsLst>
              <a:gs pos="5000">
                <a:schemeClr val="accent1">
                  <a:lumMod val="60000"/>
                  <a:lumOff val="40000"/>
                </a:schemeClr>
              </a:gs>
              <a:gs pos="80000">
                <a:schemeClr val="accent3">
                  <a:shade val="93000"/>
                  <a:satMod val="130000"/>
                </a:schemeClr>
              </a:gs>
              <a:gs pos="100000">
                <a:schemeClr val="accent3">
                  <a:shade val="94000"/>
                  <a:satMod val="135000"/>
                </a:schemeClr>
              </a:gs>
            </a:gsLst>
          </a:gradFill>
        </p:spPr>
        <p:style>
          <a:lnRef idx="1">
            <a:schemeClr val="accent3"/>
          </a:lnRef>
          <a:fillRef idx="3">
            <a:schemeClr val="accent3"/>
          </a:fillRef>
          <a:effectRef idx="2">
            <a:schemeClr val="accent3"/>
          </a:effectRef>
          <a:fontRef idx="minor">
            <a:schemeClr val="lt1"/>
          </a:fontRef>
        </p:style>
        <p:txBody>
          <a:bodyPr>
            <a:normAutofit/>
          </a:bodyPr>
          <a:lstStyle/>
          <a:p>
            <a:pPr algn="ctr">
              <a:spcBef>
                <a:spcPct val="0"/>
              </a:spcBef>
              <a:defRPr/>
            </a:pPr>
            <a:r>
              <a:rPr lang="en-US" sz="4000" b="1" cap="all" dirty="0" smtClean="0">
                <a:solidFill>
                  <a:srgbClr val="000000"/>
                </a:solidFill>
                <a:latin typeface="+mj-lt"/>
                <a:ea typeface="+mj-ea"/>
                <a:cs typeface="Times New Roman" pitchFamily="18" charset="0"/>
              </a:rPr>
              <a:t>PRINCIPLES OF PROGRAMMING LANGUAGES</a:t>
            </a:r>
          </a:p>
          <a:p>
            <a:pPr algn="ctr">
              <a:spcBef>
                <a:spcPct val="0"/>
              </a:spcBef>
              <a:defRPr/>
            </a:pPr>
            <a:endParaRPr lang="en-US" sz="4000" b="1" cap="all" dirty="0" smtClean="0">
              <a:solidFill>
                <a:srgbClr val="000000"/>
              </a:solidFill>
              <a:latin typeface="+mj-lt"/>
              <a:ea typeface="+mj-ea"/>
              <a:cs typeface="Times New Roman" pitchFamily="18" charset="0"/>
            </a:endParaRPr>
          </a:p>
          <a:p>
            <a:pPr algn="ctr">
              <a:spcBef>
                <a:spcPct val="0"/>
              </a:spcBef>
              <a:defRPr/>
            </a:pPr>
            <a:r>
              <a:rPr lang="en-US" sz="4000" b="1" cap="all" dirty="0" smtClean="0">
                <a:solidFill>
                  <a:srgbClr val="000000"/>
                </a:solidFill>
                <a:latin typeface="+mj-lt"/>
                <a:ea typeface="+mj-ea"/>
                <a:cs typeface="Times New Roman" pitchFamily="18" charset="0"/>
              </a:rPr>
              <a:t>UNIT -II</a:t>
            </a:r>
          </a:p>
        </p:txBody>
      </p:sp>
      <p:sp>
        <p:nvSpPr>
          <p:cNvPr id="4" name="Rectangle 3"/>
          <p:cNvSpPr txBox="1">
            <a:spLocks noChangeArrowheads="1"/>
          </p:cNvSpPr>
          <p:nvPr/>
        </p:nvSpPr>
        <p:spPr>
          <a:xfrm>
            <a:off x="2819446" y="5181554"/>
            <a:ext cx="3505108" cy="457200"/>
          </a:xfrm>
          <a:prstGeom prst="rect">
            <a:avLst/>
          </a:prstGeom>
        </p:spPr>
        <p:style>
          <a:lnRef idx="1">
            <a:schemeClr val="accent3"/>
          </a:lnRef>
          <a:fillRef idx="3">
            <a:schemeClr val="accent3"/>
          </a:fillRef>
          <a:effectRef idx="2">
            <a:schemeClr val="accent3"/>
          </a:effectRef>
          <a:fontRef idx="minor">
            <a:schemeClr val="lt1"/>
          </a:fontRef>
        </p:style>
        <p:txBody>
          <a:bodyPr vert="horz">
            <a:noAutofit/>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rgbClr val="006600"/>
                </a:solidFill>
                <a:effectLst/>
                <a:uLnTx/>
                <a:uFillTx/>
                <a:latin typeface="+mn-lt"/>
                <a:ea typeface="+mn-ea"/>
                <a:cs typeface="Times New Roman" pitchFamily="18" charset="0"/>
              </a:rPr>
              <a:t>PPL - SE SEM II (</a:t>
            </a:r>
            <a:r>
              <a:rPr kumimoji="0" lang="en-US" sz="1800" b="1" i="0" u="none" strike="noStrike" kern="1200" cap="none" spc="0" normalizeH="0" baseline="0" noProof="0" dirty="0" smtClean="0">
                <a:ln>
                  <a:noFill/>
                </a:ln>
                <a:solidFill>
                  <a:srgbClr val="006600"/>
                </a:solidFill>
                <a:effectLst/>
                <a:uLnTx/>
                <a:uFillTx/>
                <a:latin typeface="+mn-lt"/>
                <a:ea typeface="+mn-ea"/>
                <a:cs typeface="Times New Roman" pitchFamily="18" charset="0"/>
              </a:rPr>
              <a:t>2016-17</a:t>
            </a:r>
            <a:r>
              <a:rPr kumimoji="0" lang="en-US" sz="1800" b="1" i="0" u="none" strike="noStrike" kern="1200" cap="none" spc="0" normalizeH="0" baseline="0" noProof="0" dirty="0" smtClean="0">
                <a:ln>
                  <a:noFill/>
                </a:ln>
                <a:solidFill>
                  <a:srgbClr val="006600"/>
                </a:solidFill>
                <a:effectLst/>
                <a:uLnTx/>
                <a:uFillTx/>
                <a:latin typeface="+mn-lt"/>
                <a:ea typeface="+mn-ea"/>
                <a:cs typeface="Times New Roman" pitchFamily="18" charset="0"/>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spc="140" dirty="0" smtClean="0">
                <a:solidFill>
                  <a:srgbClr val="000099"/>
                </a:solidFill>
              </a:rPr>
              <a:t>3. Data Aggregates and type constructors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1888" cy="762066"/>
          </a:xfrm>
        </p:spPr>
        <p:txBody>
          <a:bodyPr>
            <a:noAutofit/>
          </a:bodyPr>
          <a:lstStyle/>
          <a:p>
            <a:pPr lvl="1" algn="l" rtl="0">
              <a:spcBef>
                <a:spcPct val="0"/>
              </a:spcBef>
            </a:pPr>
            <a:r>
              <a:rPr lang="en-US" sz="2800" b="1" kern="1200" spc="140" dirty="0" smtClean="0">
                <a:solidFill>
                  <a:srgbClr val="000099"/>
                </a:solidFill>
                <a:latin typeface="+mj-lt"/>
                <a:ea typeface="+mj-ea"/>
                <a:cs typeface="+mj-cs"/>
              </a:rPr>
              <a:t>Introduction</a:t>
            </a:r>
            <a:endParaRPr lang="en-US" sz="2800" b="1" kern="1200" spc="140" dirty="0">
              <a:solidFill>
                <a:srgbClr val="000099"/>
              </a:solidFill>
              <a:latin typeface="+mj-lt"/>
              <a:ea typeface="+mj-ea"/>
              <a:cs typeface="+mj-cs"/>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11</a:t>
            </a:fld>
            <a:endParaRPr lang="en-US">
              <a:solidFill>
                <a:srgbClr val="464653"/>
              </a:solidFill>
            </a:endParaRPr>
          </a:p>
        </p:txBody>
      </p:sp>
      <p:sp>
        <p:nvSpPr>
          <p:cNvPr id="5" name="Content Placeholder 4"/>
          <p:cNvSpPr>
            <a:spLocks noGrp="1"/>
          </p:cNvSpPr>
          <p:nvPr>
            <p:ph sz="quarter" idx="1"/>
          </p:nvPr>
        </p:nvSpPr>
        <p:spPr/>
        <p:txBody>
          <a:bodyPr>
            <a:normAutofit/>
          </a:bodyPr>
          <a:lstStyle/>
          <a:p>
            <a:pPr marL="355600" indent="-342900" algn="just">
              <a:buFont typeface="Wingdings" pitchFamily="2" charset="2"/>
              <a:buChar char="q"/>
              <a:tabLst>
                <a:tab pos="354965" algn="l"/>
                <a:tab pos="355600" algn="l"/>
              </a:tabLst>
            </a:pPr>
            <a:r>
              <a:rPr lang="en-US" sz="3200" dirty="0" smtClean="0">
                <a:solidFill>
                  <a:prstClr val="black"/>
                </a:solidFill>
                <a:latin typeface="Cambria" pitchFamily="18" charset="0"/>
                <a:cs typeface="Arial"/>
              </a:rPr>
              <a:t>Aggregates Derived </a:t>
            </a:r>
            <a:r>
              <a:rPr lang="en-US" sz="3200" spc="-5" dirty="0" smtClean="0">
                <a:solidFill>
                  <a:prstClr val="black"/>
                </a:solidFill>
                <a:latin typeface="Cambria" pitchFamily="18" charset="0"/>
                <a:cs typeface="Arial"/>
              </a:rPr>
              <a:t>from </a:t>
            </a:r>
            <a:r>
              <a:rPr lang="en-US" sz="3200" dirty="0" smtClean="0">
                <a:solidFill>
                  <a:prstClr val="black"/>
                </a:solidFill>
                <a:latin typeface="Cambria" pitchFamily="18" charset="0"/>
                <a:cs typeface="Arial"/>
              </a:rPr>
              <a:t>basic or elementary data</a:t>
            </a:r>
            <a:r>
              <a:rPr lang="en-US" sz="3200" spc="-70" dirty="0" smtClean="0">
                <a:solidFill>
                  <a:prstClr val="black"/>
                </a:solidFill>
                <a:latin typeface="Cambria" pitchFamily="18" charset="0"/>
                <a:cs typeface="Arial"/>
              </a:rPr>
              <a:t> </a:t>
            </a:r>
            <a:r>
              <a:rPr lang="en-US" sz="3200" spc="-5" dirty="0" smtClean="0">
                <a:solidFill>
                  <a:prstClr val="black"/>
                </a:solidFill>
                <a:latin typeface="Cambria" pitchFamily="18" charset="0"/>
                <a:cs typeface="Arial"/>
              </a:rPr>
              <a:t>types</a:t>
            </a:r>
            <a:endParaRPr lang="en-US" sz="3200" dirty="0" smtClean="0">
              <a:solidFill>
                <a:prstClr val="black"/>
              </a:solidFill>
              <a:latin typeface="Cambria" pitchFamily="18" charset="0"/>
              <a:cs typeface="Arial"/>
            </a:endParaRPr>
          </a:p>
          <a:p>
            <a:pPr marL="355600" marR="5080" indent="-342900" algn="just">
              <a:spcBef>
                <a:spcPts val="790"/>
              </a:spcBef>
              <a:buFont typeface="Wingdings" pitchFamily="2" charset="2"/>
              <a:buChar char="q"/>
              <a:tabLst>
                <a:tab pos="354965" algn="l"/>
                <a:tab pos="355600" algn="l"/>
              </a:tabLst>
            </a:pPr>
            <a:r>
              <a:rPr lang="en-US" sz="3200" dirty="0" smtClean="0">
                <a:solidFill>
                  <a:prstClr val="black"/>
                </a:solidFill>
                <a:latin typeface="Cambria" pitchFamily="18" charset="0"/>
                <a:cs typeface="Arial"/>
              </a:rPr>
              <a:t>“A data-object that </a:t>
            </a:r>
            <a:r>
              <a:rPr lang="en-US" sz="3200" spc="-5" dirty="0" smtClean="0">
                <a:solidFill>
                  <a:prstClr val="black"/>
                </a:solidFill>
                <a:latin typeface="Cambria" pitchFamily="18" charset="0"/>
                <a:cs typeface="Arial"/>
              </a:rPr>
              <a:t>is </a:t>
            </a:r>
            <a:r>
              <a:rPr lang="en-US" sz="3200" dirty="0" smtClean="0">
                <a:solidFill>
                  <a:prstClr val="black"/>
                </a:solidFill>
                <a:latin typeface="Cambria" pitchFamily="18" charset="0"/>
                <a:cs typeface="Arial"/>
              </a:rPr>
              <a:t>constructed as</a:t>
            </a:r>
            <a:r>
              <a:rPr lang="en-US" sz="3200" spc="-114" dirty="0" smtClean="0">
                <a:solidFill>
                  <a:prstClr val="black"/>
                </a:solidFill>
                <a:latin typeface="Cambria" pitchFamily="18" charset="0"/>
                <a:cs typeface="Arial"/>
              </a:rPr>
              <a:t> </a:t>
            </a:r>
            <a:r>
              <a:rPr lang="en-US" sz="3200" dirty="0" smtClean="0">
                <a:solidFill>
                  <a:prstClr val="black"/>
                </a:solidFill>
                <a:latin typeface="Cambria" pitchFamily="18" charset="0"/>
                <a:cs typeface="Arial"/>
              </a:rPr>
              <a:t>an  aggregate </a:t>
            </a:r>
            <a:r>
              <a:rPr lang="en-US" sz="3200" spc="-5" dirty="0" smtClean="0">
                <a:solidFill>
                  <a:prstClr val="black"/>
                </a:solidFill>
                <a:latin typeface="Cambria" pitchFamily="18" charset="0"/>
                <a:cs typeface="Arial"/>
              </a:rPr>
              <a:t>of </a:t>
            </a:r>
            <a:r>
              <a:rPr lang="en-US" sz="3200" dirty="0" smtClean="0">
                <a:solidFill>
                  <a:prstClr val="black"/>
                </a:solidFill>
                <a:latin typeface="Cambria" pitchFamily="18" charset="0"/>
                <a:cs typeface="Arial"/>
              </a:rPr>
              <a:t>other </a:t>
            </a:r>
            <a:r>
              <a:rPr lang="en-US" sz="3200" spc="-5" dirty="0" smtClean="0">
                <a:solidFill>
                  <a:prstClr val="black"/>
                </a:solidFill>
                <a:latin typeface="Cambria" pitchFamily="18" charset="0"/>
                <a:cs typeface="Arial"/>
              </a:rPr>
              <a:t>data-objects called  </a:t>
            </a:r>
            <a:r>
              <a:rPr lang="en-US" sz="3200" dirty="0" smtClean="0">
                <a:solidFill>
                  <a:prstClr val="black"/>
                </a:solidFill>
                <a:latin typeface="Cambria" pitchFamily="18" charset="0"/>
                <a:cs typeface="Arial"/>
              </a:rPr>
              <a:t>components.”</a:t>
            </a:r>
          </a:p>
          <a:p>
            <a:pPr marL="355600" marR="5080" indent="-342900" algn="just">
              <a:spcBef>
                <a:spcPts val="790"/>
              </a:spcBef>
              <a:buFont typeface="Wingdings" pitchFamily="2" charset="2"/>
              <a:buChar char="q"/>
              <a:tabLst>
                <a:tab pos="354965" algn="l"/>
                <a:tab pos="355600" algn="l"/>
              </a:tabLst>
            </a:pPr>
            <a:r>
              <a:rPr lang="en-US" sz="3200" dirty="0" smtClean="0">
                <a:solidFill>
                  <a:prstClr val="black"/>
                </a:solidFill>
                <a:latin typeface="Cambria" pitchFamily="18" charset="0"/>
                <a:cs typeface="Arial"/>
              </a:rPr>
              <a:t>Example: array which aggregates homogeneous type elements</a:t>
            </a:r>
          </a:p>
          <a:p>
            <a:pPr marL="355600" marR="5080" indent="-342900" algn="just">
              <a:spcBef>
                <a:spcPts val="790"/>
              </a:spcBef>
              <a:buFont typeface="Wingdings" pitchFamily="2" charset="2"/>
              <a:buChar char="q"/>
              <a:tabLst>
                <a:tab pos="354965" algn="l"/>
                <a:tab pos="355600" algn="l"/>
              </a:tabLst>
            </a:pPr>
            <a:endParaRPr lang="en-US" sz="2400" dirty="0" smtClean="0">
              <a:solidFill>
                <a:prstClr val="black"/>
              </a:solidFill>
              <a:latin typeface="Cambria" pitchFamily="18" charset="0"/>
              <a:cs typeface="Arial"/>
            </a:endParaRPr>
          </a:p>
          <a:p>
            <a:pPr marL="355600" marR="5080" indent="-342900" algn="just">
              <a:spcBef>
                <a:spcPts val="790"/>
              </a:spcBef>
              <a:buFont typeface="Wingdings" pitchFamily="2" charset="2"/>
              <a:buChar char="q"/>
              <a:tabLst>
                <a:tab pos="354965" algn="l"/>
                <a:tab pos="355600" algn="l"/>
              </a:tabLst>
            </a:pPr>
            <a:endParaRPr lang="en-US" sz="2400" dirty="0" smtClean="0">
              <a:solidFill>
                <a:prstClr val="black"/>
              </a:solidFill>
              <a:latin typeface="Cambria" pitchFamily="18" charset="0"/>
              <a:cs typeface="Arial"/>
            </a:endParaRPr>
          </a:p>
          <a:p>
            <a:pPr marL="355600" marR="5080" indent="-342900" algn="just">
              <a:spcBef>
                <a:spcPts val="790"/>
              </a:spcBef>
              <a:buFont typeface="Wingdings" pitchFamily="2" charset="2"/>
              <a:buChar char="q"/>
              <a:tabLst>
                <a:tab pos="354965" algn="l"/>
                <a:tab pos="355600" algn="l"/>
              </a:tabLst>
            </a:pPr>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Array</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12</a:t>
            </a:fld>
            <a:endParaRPr lang="en-US">
              <a:solidFill>
                <a:srgbClr val="464653"/>
              </a:solidFill>
            </a:endParaRPr>
          </a:p>
        </p:txBody>
      </p:sp>
      <p:sp>
        <p:nvSpPr>
          <p:cNvPr id="5" name="Content Placeholder 4"/>
          <p:cNvSpPr>
            <a:spLocks noGrp="1"/>
          </p:cNvSpPr>
          <p:nvPr>
            <p:ph sz="quarter" idx="1"/>
          </p:nvPr>
        </p:nvSpPr>
        <p:spPr/>
        <p:txBody>
          <a:bodyPr/>
          <a:lstStyle/>
          <a:p>
            <a:pPr marL="355600" indent="-342900">
              <a:buFontTx/>
              <a:buChar char="•"/>
              <a:tabLst>
                <a:tab pos="354965" algn="l"/>
                <a:tab pos="355600" algn="l"/>
              </a:tabLst>
            </a:pPr>
            <a:r>
              <a:rPr lang="en-US" sz="3200" spc="-5" dirty="0" smtClean="0">
                <a:solidFill>
                  <a:prstClr val="black"/>
                </a:solidFill>
                <a:latin typeface="Cambria" pitchFamily="18" charset="0"/>
                <a:cs typeface="Arial"/>
              </a:rPr>
              <a:t>Attributes</a:t>
            </a:r>
            <a:endParaRPr lang="en-US" sz="3200" dirty="0" smtClean="0">
              <a:solidFill>
                <a:prstClr val="black"/>
              </a:solidFill>
              <a:latin typeface="Cambria" pitchFamily="18" charset="0"/>
              <a:cs typeface="Arial"/>
            </a:endParaRPr>
          </a:p>
          <a:p>
            <a:pPr marL="755650" lvl="1" indent="-285750">
              <a:spcBef>
                <a:spcPts val="690"/>
              </a:spcBef>
              <a:buFontTx/>
              <a:buChar char="–"/>
              <a:tabLst>
                <a:tab pos="755650" algn="l"/>
              </a:tabLst>
            </a:pPr>
            <a:r>
              <a:rPr lang="en-US" sz="2800" spc="-5" dirty="0" smtClean="0">
                <a:solidFill>
                  <a:prstClr val="black"/>
                </a:solidFill>
                <a:latin typeface="Cambria" pitchFamily="18" charset="0"/>
                <a:cs typeface="Arial"/>
              </a:rPr>
              <a:t>Number of components (Array</a:t>
            </a:r>
            <a:r>
              <a:rPr lang="en-US" sz="2800" dirty="0" smtClean="0">
                <a:solidFill>
                  <a:prstClr val="black"/>
                </a:solidFill>
                <a:latin typeface="Cambria" pitchFamily="18" charset="0"/>
                <a:cs typeface="Arial"/>
              </a:rPr>
              <a:t> </a:t>
            </a:r>
            <a:r>
              <a:rPr lang="en-US" sz="2800" spc="-5" dirty="0" smtClean="0">
                <a:solidFill>
                  <a:prstClr val="black"/>
                </a:solidFill>
                <a:latin typeface="Cambria" pitchFamily="18" charset="0"/>
                <a:cs typeface="Arial"/>
              </a:rPr>
              <a:t>Size)</a:t>
            </a:r>
            <a:endParaRPr lang="en-US" sz="2800" dirty="0" smtClean="0">
              <a:solidFill>
                <a:prstClr val="black"/>
              </a:solidFill>
              <a:latin typeface="Cambria" pitchFamily="18" charset="0"/>
              <a:cs typeface="Arial"/>
            </a:endParaRPr>
          </a:p>
          <a:p>
            <a:pPr marL="755650" lvl="1" indent="-285750">
              <a:spcBef>
                <a:spcPts val="700"/>
              </a:spcBef>
              <a:buFontTx/>
              <a:buChar char="–"/>
              <a:tabLst>
                <a:tab pos="755650" algn="l"/>
              </a:tabLst>
            </a:pPr>
            <a:r>
              <a:rPr lang="en-US" sz="2800" spc="-5" dirty="0" smtClean="0">
                <a:solidFill>
                  <a:prstClr val="black"/>
                </a:solidFill>
                <a:latin typeface="Cambria" pitchFamily="18" charset="0"/>
                <a:cs typeface="Arial"/>
              </a:rPr>
              <a:t>Data </a:t>
            </a:r>
            <a:r>
              <a:rPr lang="en-US" sz="2800" spc="-10" dirty="0" smtClean="0">
                <a:solidFill>
                  <a:prstClr val="black"/>
                </a:solidFill>
                <a:latin typeface="Cambria" pitchFamily="18" charset="0"/>
                <a:cs typeface="Arial"/>
              </a:rPr>
              <a:t>Type </a:t>
            </a:r>
            <a:r>
              <a:rPr lang="en-US" sz="2800" spc="-5" dirty="0" smtClean="0">
                <a:solidFill>
                  <a:prstClr val="black"/>
                </a:solidFill>
                <a:latin typeface="Cambria" pitchFamily="18" charset="0"/>
                <a:cs typeface="Arial"/>
              </a:rPr>
              <a:t>of</a:t>
            </a:r>
            <a:r>
              <a:rPr lang="en-US" sz="2800" spc="-35" dirty="0" smtClean="0">
                <a:solidFill>
                  <a:prstClr val="black"/>
                </a:solidFill>
                <a:latin typeface="Cambria" pitchFamily="18" charset="0"/>
                <a:cs typeface="Arial"/>
              </a:rPr>
              <a:t> </a:t>
            </a:r>
            <a:r>
              <a:rPr lang="en-US" sz="2800" spc="-5" dirty="0" smtClean="0">
                <a:solidFill>
                  <a:prstClr val="black"/>
                </a:solidFill>
                <a:latin typeface="Cambria" pitchFamily="18" charset="0"/>
                <a:cs typeface="Arial"/>
              </a:rPr>
              <a:t>Components</a:t>
            </a:r>
            <a:endParaRPr lang="en-US" sz="2800" dirty="0" smtClean="0">
              <a:solidFill>
                <a:prstClr val="black"/>
              </a:solidFill>
              <a:latin typeface="Cambria" pitchFamily="18" charset="0"/>
              <a:cs typeface="Arial"/>
            </a:endParaRPr>
          </a:p>
          <a:p>
            <a:pPr marL="755650" lvl="1" indent="-285750">
              <a:spcBef>
                <a:spcPts val="690"/>
              </a:spcBef>
              <a:buFontTx/>
              <a:buChar char="–"/>
              <a:tabLst>
                <a:tab pos="755650" algn="l"/>
              </a:tabLst>
            </a:pPr>
            <a:r>
              <a:rPr lang="en-US" sz="2800" spc="-5" dirty="0" smtClean="0">
                <a:solidFill>
                  <a:prstClr val="black"/>
                </a:solidFill>
                <a:latin typeface="Cambria" pitchFamily="18" charset="0"/>
                <a:cs typeface="Arial"/>
              </a:rPr>
              <a:t>Subscript</a:t>
            </a:r>
            <a:endParaRPr lang="en-US" sz="2800" dirty="0" smtClean="0">
              <a:solidFill>
                <a:prstClr val="black"/>
              </a:solidFill>
              <a:latin typeface="Cambria" pitchFamily="18" charset="0"/>
              <a:cs typeface="Arial"/>
            </a:endParaRPr>
          </a:p>
          <a:p>
            <a:pPr marL="355600" indent="-342900">
              <a:spcBef>
                <a:spcPts val="800"/>
              </a:spcBef>
              <a:buFontTx/>
              <a:buChar char="•"/>
              <a:tabLst>
                <a:tab pos="354965" algn="l"/>
                <a:tab pos="355600" algn="l"/>
              </a:tabLst>
            </a:pPr>
            <a:r>
              <a:rPr lang="en-US" sz="3200" dirty="0" smtClean="0">
                <a:solidFill>
                  <a:prstClr val="black"/>
                </a:solidFill>
                <a:latin typeface="Cambria" pitchFamily="18" charset="0"/>
                <a:cs typeface="Arial"/>
              </a:rPr>
              <a:t>Operations</a:t>
            </a:r>
          </a:p>
          <a:p>
            <a:pPr marL="755650" lvl="1" indent="-285750">
              <a:spcBef>
                <a:spcPts val="700"/>
              </a:spcBef>
              <a:buFontTx/>
              <a:buChar char="–"/>
              <a:tabLst>
                <a:tab pos="755650" algn="l"/>
              </a:tabLst>
            </a:pPr>
            <a:r>
              <a:rPr lang="en-US" sz="2800" spc="-5" dirty="0" smtClean="0">
                <a:solidFill>
                  <a:prstClr val="black"/>
                </a:solidFill>
                <a:latin typeface="Cambria" pitchFamily="18" charset="0"/>
                <a:cs typeface="Arial"/>
              </a:rPr>
              <a:t>Subscripting,</a:t>
            </a:r>
            <a:endParaRPr lang="en-US" sz="2800" dirty="0" smtClean="0">
              <a:solidFill>
                <a:prstClr val="black"/>
              </a:solidFill>
              <a:latin typeface="Cambria" pitchFamily="18" charset="0"/>
              <a:cs typeface="Arial"/>
            </a:endParaRPr>
          </a:p>
          <a:p>
            <a:pPr marL="755650" lvl="1" indent="-285750">
              <a:spcBef>
                <a:spcPts val="690"/>
              </a:spcBef>
              <a:buFontTx/>
              <a:buChar char="–"/>
              <a:tabLst>
                <a:tab pos="755650" algn="l"/>
              </a:tabLst>
            </a:pPr>
            <a:r>
              <a:rPr lang="en-US" sz="2800" spc="-5" dirty="0" smtClean="0">
                <a:solidFill>
                  <a:prstClr val="black"/>
                </a:solidFill>
                <a:latin typeface="Cambria" pitchFamily="18" charset="0"/>
                <a:cs typeface="Arial"/>
              </a:rPr>
              <a:t>create </a:t>
            </a:r>
            <a:r>
              <a:rPr lang="en-US" sz="2800" dirty="0" smtClean="0">
                <a:solidFill>
                  <a:prstClr val="black"/>
                </a:solidFill>
                <a:latin typeface="Cambria" pitchFamily="18" charset="0"/>
                <a:cs typeface="Arial"/>
              </a:rPr>
              <a:t>&amp; </a:t>
            </a:r>
            <a:r>
              <a:rPr lang="en-US" sz="2800" spc="-5" dirty="0" smtClean="0">
                <a:solidFill>
                  <a:prstClr val="black"/>
                </a:solidFill>
                <a:latin typeface="Cambria" pitchFamily="18" charset="0"/>
                <a:cs typeface="Arial"/>
              </a:rPr>
              <a:t>destroy</a:t>
            </a:r>
            <a:r>
              <a:rPr lang="en-US" sz="2800" spc="-70" dirty="0" smtClean="0">
                <a:solidFill>
                  <a:prstClr val="black"/>
                </a:solidFill>
                <a:latin typeface="Cambria" pitchFamily="18" charset="0"/>
                <a:cs typeface="Arial"/>
              </a:rPr>
              <a:t> </a:t>
            </a:r>
            <a:r>
              <a:rPr lang="en-US" sz="2800" spc="-5" dirty="0" smtClean="0">
                <a:solidFill>
                  <a:prstClr val="black"/>
                </a:solidFill>
                <a:latin typeface="Cambria" pitchFamily="18" charset="0"/>
                <a:cs typeface="Arial"/>
              </a:rPr>
              <a:t>array,</a:t>
            </a:r>
            <a:endParaRPr lang="en-US" sz="2800" dirty="0" smtClean="0">
              <a:solidFill>
                <a:prstClr val="black"/>
              </a:solidFill>
              <a:latin typeface="Cambria" pitchFamily="18" charset="0"/>
              <a:cs typeface="Arial"/>
            </a:endParaRPr>
          </a:p>
          <a:p>
            <a:pPr marL="854710" lvl="1" indent="-384810">
              <a:spcBef>
                <a:spcPts val="700"/>
              </a:spcBef>
              <a:buFontTx/>
              <a:buChar char="–"/>
              <a:tabLst>
                <a:tab pos="854075" algn="l"/>
                <a:tab pos="854710" algn="l"/>
              </a:tabLst>
            </a:pPr>
            <a:r>
              <a:rPr lang="en-US" sz="2800" spc="-5" dirty="0" smtClean="0">
                <a:solidFill>
                  <a:prstClr val="black"/>
                </a:solidFill>
                <a:latin typeface="Cambria" pitchFamily="18" charset="0"/>
                <a:cs typeface="Arial"/>
              </a:rPr>
              <a:t>assignment </a:t>
            </a:r>
            <a:r>
              <a:rPr lang="en-US" sz="2800" dirty="0" smtClean="0">
                <a:solidFill>
                  <a:prstClr val="black"/>
                </a:solidFill>
                <a:latin typeface="Cambria" pitchFamily="18" charset="0"/>
                <a:cs typeface="Arial"/>
              </a:rPr>
              <a:t>to </a:t>
            </a:r>
            <a:r>
              <a:rPr lang="en-US" sz="2800" spc="-5" dirty="0" smtClean="0">
                <a:solidFill>
                  <a:prstClr val="black"/>
                </a:solidFill>
                <a:latin typeface="Cambria" pitchFamily="18" charset="0"/>
                <a:cs typeface="Arial"/>
              </a:rPr>
              <a:t>component of an</a:t>
            </a:r>
            <a:r>
              <a:rPr lang="en-US" sz="2800" dirty="0" smtClean="0">
                <a:solidFill>
                  <a:prstClr val="black"/>
                </a:solidFill>
                <a:latin typeface="Cambria" pitchFamily="18" charset="0"/>
                <a:cs typeface="Arial"/>
              </a:rPr>
              <a:t> </a:t>
            </a:r>
            <a:r>
              <a:rPr lang="en-US" sz="2800" spc="-5" dirty="0" smtClean="0">
                <a:solidFill>
                  <a:prstClr val="black"/>
                </a:solidFill>
                <a:latin typeface="Cambria" pitchFamily="18" charset="0"/>
                <a:cs typeface="Arial"/>
              </a:rPr>
              <a:t>Array</a:t>
            </a:r>
            <a:endParaRPr lang="en-US" sz="2800" dirty="0" smtClean="0">
              <a:solidFill>
                <a:prstClr val="black"/>
              </a:solidFill>
              <a:latin typeface="Cambria" pitchFamily="18" charset="0"/>
              <a:cs typeface="Arial"/>
            </a:endParaRPr>
          </a:p>
          <a:p>
            <a:pPr marL="755650" lvl="1" indent="-285750">
              <a:spcBef>
                <a:spcPts val="700"/>
              </a:spcBef>
              <a:buFontTx/>
              <a:buChar char="–"/>
              <a:tabLst>
                <a:tab pos="755650" algn="l"/>
              </a:tabLst>
            </a:pPr>
            <a:r>
              <a:rPr lang="en-US" sz="2800" spc="-5" dirty="0" smtClean="0">
                <a:solidFill>
                  <a:prstClr val="black"/>
                </a:solidFill>
                <a:latin typeface="Cambria" pitchFamily="18" charset="0"/>
                <a:cs typeface="Arial"/>
              </a:rPr>
              <a:t>Arithmetic on pair of arrays of </a:t>
            </a:r>
            <a:r>
              <a:rPr lang="en-US" sz="2800" dirty="0" smtClean="0">
                <a:solidFill>
                  <a:prstClr val="black"/>
                </a:solidFill>
                <a:latin typeface="Cambria" pitchFamily="18" charset="0"/>
                <a:cs typeface="Arial"/>
              </a:rPr>
              <a:t>same</a:t>
            </a:r>
            <a:r>
              <a:rPr lang="en-US" sz="2800" spc="20" dirty="0" smtClean="0">
                <a:solidFill>
                  <a:prstClr val="black"/>
                </a:solidFill>
                <a:latin typeface="Cambria" pitchFamily="18" charset="0"/>
                <a:cs typeface="Arial"/>
              </a:rPr>
              <a:t> </a:t>
            </a:r>
            <a:r>
              <a:rPr lang="en-US" sz="2800" dirty="0" smtClean="0">
                <a:solidFill>
                  <a:prstClr val="black"/>
                </a:solidFill>
                <a:latin typeface="Cambria" pitchFamily="18" charset="0"/>
                <a:cs typeface="Arial"/>
              </a:rPr>
              <a:t>size</a:t>
            </a:r>
          </a:p>
          <a:p>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64"/>
          </a:xfrm>
        </p:spPr>
        <p:txBody>
          <a:bodyPr>
            <a:normAutofit/>
          </a:bodyPr>
          <a:lstStyle/>
          <a:p>
            <a:pPr algn="ctr"/>
            <a:r>
              <a:rPr lang="en-US" sz="2800" b="1" dirty="0" smtClean="0">
                <a:solidFill>
                  <a:srgbClr val="000099"/>
                </a:solidFill>
              </a:rPr>
              <a:t>3.1 Cartesian Product</a:t>
            </a:r>
            <a:endParaRPr lang="en-US" sz="2800"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13</a:t>
            </a:fld>
            <a:endParaRPr lang="en-US">
              <a:solidFill>
                <a:srgbClr val="464653"/>
              </a:solidFill>
            </a:endParaRPr>
          </a:p>
        </p:txBody>
      </p:sp>
      <p:sp>
        <p:nvSpPr>
          <p:cNvPr id="5" name="Content Placeholder 4"/>
          <p:cNvSpPr>
            <a:spLocks noGrp="1"/>
          </p:cNvSpPr>
          <p:nvPr>
            <p:ph sz="quarter" idx="1"/>
          </p:nvPr>
        </p:nvSpPr>
        <p:spPr>
          <a:xfrm>
            <a:off x="457308" y="1447852"/>
            <a:ext cx="8229600" cy="4937760"/>
          </a:xfrm>
        </p:spPr>
        <p:txBody>
          <a:bodyPr>
            <a:normAutofit/>
          </a:bodyPr>
          <a:lstStyle/>
          <a:p>
            <a:pPr algn="just"/>
            <a:r>
              <a:rPr lang="en-US" sz="3600" dirty="0" smtClean="0"/>
              <a:t>In programming language it is viewed as composition of fields.</a:t>
            </a:r>
          </a:p>
          <a:p>
            <a:pPr algn="just"/>
            <a:r>
              <a:rPr lang="en-US" sz="3600" dirty="0" smtClean="0"/>
              <a:t>Example:  polygon declared as integer(no of edges) and real (size of edge).</a:t>
            </a:r>
          </a:p>
          <a:p>
            <a:pPr algn="just"/>
            <a:r>
              <a:rPr lang="en-US" sz="3600" b="1" dirty="0" smtClean="0">
                <a:solidFill>
                  <a:srgbClr val="006600"/>
                </a:solidFill>
              </a:rPr>
              <a:t>Structure</a:t>
            </a:r>
            <a:r>
              <a:rPr lang="en-US" sz="3600" dirty="0" smtClean="0"/>
              <a:t> in C,C++, Algol68, PL/I</a:t>
            </a:r>
          </a:p>
          <a:p>
            <a:pPr algn="just"/>
            <a:r>
              <a:rPr lang="en-US" sz="3600" b="1" dirty="0" smtClean="0">
                <a:solidFill>
                  <a:srgbClr val="006600"/>
                </a:solidFill>
              </a:rPr>
              <a:t>Records</a:t>
            </a:r>
            <a:r>
              <a:rPr lang="en-US" sz="3600" dirty="0" smtClean="0"/>
              <a:t> in COBOL, Pascal and </a:t>
            </a:r>
            <a:r>
              <a:rPr lang="en-US" sz="3600" dirty="0" err="1" smtClean="0"/>
              <a:t>Ada</a:t>
            </a:r>
            <a:r>
              <a:rPr lang="en-US" sz="3600" dirty="0" smtClean="0"/>
              <a:t>.</a:t>
            </a:r>
          </a:p>
          <a:p>
            <a:pPr algn="just"/>
            <a:endParaRPr lang="en-US" sz="3600" dirty="0" smtClean="0"/>
          </a:p>
          <a:p>
            <a:pPr algn="just"/>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66"/>
          </a:xfrm>
        </p:spPr>
        <p:txBody>
          <a:bodyPr>
            <a:normAutofit/>
          </a:bodyPr>
          <a:lstStyle/>
          <a:p>
            <a:pPr algn="ctr"/>
            <a:r>
              <a:rPr lang="en-US" sz="2800" b="1" dirty="0" smtClean="0">
                <a:solidFill>
                  <a:srgbClr val="000099"/>
                </a:solidFill>
              </a:rPr>
              <a:t>3.2 Finite Mapping</a:t>
            </a:r>
            <a:endParaRPr lang="en-US" sz="2800"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14</a:t>
            </a:fld>
            <a:endParaRPr lang="en-US">
              <a:solidFill>
                <a:srgbClr val="464653"/>
              </a:solidFill>
            </a:endParaRPr>
          </a:p>
        </p:txBody>
      </p:sp>
      <p:sp>
        <p:nvSpPr>
          <p:cNvPr id="5" name="Content Placeholder 4"/>
          <p:cNvSpPr>
            <a:spLocks noGrp="1"/>
          </p:cNvSpPr>
          <p:nvPr>
            <p:ph sz="quarter" idx="1"/>
          </p:nvPr>
        </p:nvSpPr>
        <p:spPr>
          <a:xfrm>
            <a:off x="457200" y="1066862"/>
            <a:ext cx="8229600" cy="5333860"/>
          </a:xfrm>
        </p:spPr>
        <p:txBody>
          <a:bodyPr>
            <a:noAutofit/>
          </a:bodyPr>
          <a:lstStyle/>
          <a:p>
            <a:pPr algn="just"/>
            <a:r>
              <a:rPr lang="en-US" sz="2800" dirty="0" smtClean="0">
                <a:latin typeface="Cambria" pitchFamily="18" charset="0"/>
              </a:rPr>
              <a:t>Associating values from one set (domain of function) to values in another set(range of function).</a:t>
            </a:r>
          </a:p>
          <a:p>
            <a:pPr algn="just"/>
            <a:r>
              <a:rPr lang="en-US" sz="2800" b="1" dirty="0" smtClean="0">
                <a:solidFill>
                  <a:srgbClr val="006600"/>
                </a:solidFill>
                <a:latin typeface="Cambria" pitchFamily="18" charset="0"/>
              </a:rPr>
              <a:t>Array</a:t>
            </a:r>
            <a:r>
              <a:rPr lang="en-US" sz="2800" dirty="0" smtClean="0">
                <a:latin typeface="Cambria" pitchFamily="18" charset="0"/>
              </a:rPr>
              <a:t> : index range is domain of mapping and values stored in array are range of mapping.</a:t>
            </a:r>
          </a:p>
          <a:p>
            <a:pPr algn="just"/>
            <a:r>
              <a:rPr lang="en-US" sz="2800" dirty="0" smtClean="0">
                <a:latin typeface="Cambria" pitchFamily="18" charset="0"/>
              </a:rPr>
              <a:t>Indexing</a:t>
            </a:r>
          </a:p>
          <a:p>
            <a:pPr algn="just"/>
            <a:r>
              <a:rPr lang="en-US" sz="2800" dirty="0" smtClean="0">
                <a:latin typeface="Cambria" pitchFamily="18" charset="0"/>
              </a:rPr>
              <a:t>Subset i.e. values are fixed at compile time or run time.</a:t>
            </a:r>
          </a:p>
          <a:p>
            <a:pPr algn="just"/>
            <a:r>
              <a:rPr lang="en-US" sz="2800" b="1" dirty="0" smtClean="0">
                <a:solidFill>
                  <a:srgbClr val="006600"/>
                </a:solidFill>
                <a:latin typeface="Cambria" pitchFamily="18" charset="0"/>
              </a:rPr>
              <a:t>Dynamic arrays </a:t>
            </a:r>
            <a:r>
              <a:rPr lang="en-US" sz="2800" dirty="0" smtClean="0">
                <a:latin typeface="Cambria" pitchFamily="18" charset="0"/>
              </a:rPr>
              <a:t>in ALGOL 60 and </a:t>
            </a:r>
            <a:r>
              <a:rPr lang="en-US" sz="2800" dirty="0" err="1" smtClean="0">
                <a:latin typeface="Cambria" pitchFamily="18" charset="0"/>
              </a:rPr>
              <a:t>Ada</a:t>
            </a:r>
            <a:endParaRPr lang="en-US" sz="2800" dirty="0" smtClean="0">
              <a:latin typeface="Cambria" pitchFamily="18" charset="0"/>
            </a:endParaRPr>
          </a:p>
          <a:p>
            <a:pPr algn="just"/>
            <a:r>
              <a:rPr lang="en-US" sz="2800" b="1" dirty="0" smtClean="0">
                <a:solidFill>
                  <a:srgbClr val="006600"/>
                </a:solidFill>
                <a:latin typeface="Cambria" pitchFamily="18" charset="0"/>
              </a:rPr>
              <a:t>Vectors in C++</a:t>
            </a:r>
            <a:r>
              <a:rPr lang="en-US" sz="2800" dirty="0" smtClean="0">
                <a:latin typeface="Cambria" pitchFamily="18" charset="0"/>
              </a:rPr>
              <a:t> : flexible array ( memory space may change during execution, allocation at heap)</a:t>
            </a:r>
          </a:p>
          <a:p>
            <a:pPr algn="just"/>
            <a:endParaRPr lang="en-US" sz="2800" dirty="0">
              <a:latin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64"/>
          </a:xfrm>
        </p:spPr>
        <p:txBody>
          <a:bodyPr>
            <a:normAutofit/>
          </a:bodyPr>
          <a:lstStyle/>
          <a:p>
            <a:pPr algn="ctr"/>
            <a:r>
              <a:rPr lang="en-US" sz="2800" b="1" dirty="0" smtClean="0">
                <a:solidFill>
                  <a:srgbClr val="000099"/>
                </a:solidFill>
              </a:rPr>
              <a:t>3.3 Union and discriminated Union</a:t>
            </a:r>
            <a:endParaRPr lang="en-US" sz="2800"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15</a:t>
            </a:fld>
            <a:endParaRPr lang="en-US">
              <a:solidFill>
                <a:srgbClr val="464653"/>
              </a:solidFill>
            </a:endParaRPr>
          </a:p>
        </p:txBody>
      </p:sp>
      <p:sp>
        <p:nvSpPr>
          <p:cNvPr id="5" name="Content Placeholder 4"/>
          <p:cNvSpPr>
            <a:spLocks noGrp="1"/>
          </p:cNvSpPr>
          <p:nvPr>
            <p:ph sz="quarter" idx="1"/>
          </p:nvPr>
        </p:nvSpPr>
        <p:spPr/>
        <p:txBody>
          <a:bodyPr/>
          <a:lstStyle/>
          <a:p>
            <a:pPr>
              <a:buNone/>
            </a:pPr>
            <a:r>
              <a:rPr lang="en-US" b="1" dirty="0" smtClean="0">
                <a:latin typeface="Cambria" pitchFamily="18" charset="0"/>
              </a:rPr>
              <a:t>Union</a:t>
            </a:r>
          </a:p>
          <a:p>
            <a:r>
              <a:rPr lang="en-US" dirty="0" smtClean="0">
                <a:latin typeface="Cambria" pitchFamily="18" charset="0"/>
              </a:rPr>
              <a:t>Union allocates one common storage space for all its members.</a:t>
            </a:r>
          </a:p>
          <a:p>
            <a:r>
              <a:rPr lang="en-US" dirty="0" smtClean="0"/>
              <a:t>can access only one member of union at a time</a:t>
            </a:r>
            <a:endParaRPr lang="en-US" dirty="0" smtClean="0">
              <a:latin typeface="Cambria" pitchFamily="18" charset="0"/>
            </a:endParaRPr>
          </a:p>
          <a:p>
            <a:pPr>
              <a:buNone/>
            </a:pPr>
            <a:r>
              <a:rPr lang="en-US" sz="2800" b="1" dirty="0" smtClean="0">
                <a:latin typeface="Cambria" pitchFamily="18" charset="0"/>
                <a:ea typeface="+mj-ea"/>
                <a:cs typeface="+mj-cs"/>
              </a:rPr>
              <a:t>Discriminated Union</a:t>
            </a:r>
          </a:p>
          <a:p>
            <a:r>
              <a:rPr lang="en-US" dirty="0" smtClean="0">
                <a:latin typeface="Cambria" pitchFamily="18" charset="0"/>
              </a:rPr>
              <a:t>Safer than union.</a:t>
            </a:r>
          </a:p>
          <a:p>
            <a:endParaRPr lang="en-US" dirty="0" smtClean="0">
              <a:latin typeface="Cambria" pitchFamily="18" charset="0"/>
            </a:endParaRPr>
          </a:p>
          <a:p>
            <a:endParaRPr lang="en-US" dirty="0" smtClean="0">
              <a:latin typeface="Cambria" pitchFamily="18" charset="0"/>
            </a:endParaRPr>
          </a:p>
          <a:p>
            <a:pPr marL="514350" indent="-514350">
              <a:buFont typeface="+mj-lt"/>
              <a:buAutoNum type="arabicPeriod"/>
            </a:pPr>
            <a:r>
              <a:rPr lang="en-US" dirty="0" smtClean="0">
                <a:latin typeface="Cambria" pitchFamily="18" charset="0"/>
              </a:rPr>
              <a:t>Type checking performed at run time in both.</a:t>
            </a:r>
          </a:p>
          <a:p>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609668"/>
          </a:xfrm>
        </p:spPr>
        <p:txBody>
          <a:bodyPr/>
          <a:lstStyle/>
          <a:p>
            <a:r>
              <a:rPr lang="en-US" dirty="0" smtClean="0"/>
              <a:t>Union Example</a:t>
            </a:r>
            <a:endParaRPr lang="en-US"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16</a:t>
            </a:fld>
            <a:endParaRPr lang="en-US">
              <a:solidFill>
                <a:srgbClr val="464653"/>
              </a:solidFill>
            </a:endParaRPr>
          </a:p>
        </p:txBody>
      </p:sp>
      <p:sp>
        <p:nvSpPr>
          <p:cNvPr id="5" name="Content Placeholder 4"/>
          <p:cNvSpPr>
            <a:spLocks noGrp="1"/>
          </p:cNvSpPr>
          <p:nvPr>
            <p:ph sz="quarter" idx="1"/>
          </p:nvPr>
        </p:nvSpPr>
        <p:spPr>
          <a:xfrm>
            <a:off x="228714" y="1447852"/>
            <a:ext cx="3657612" cy="4785306"/>
          </a:xfrm>
        </p:spPr>
        <p:txBody>
          <a:bodyPr>
            <a:normAutofit fontScale="925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string.h</a:t>
            </a:r>
            <a:r>
              <a:rPr lang="en-US" dirty="0" smtClean="0"/>
              <a:t>&gt;</a:t>
            </a:r>
          </a:p>
          <a:p>
            <a:pPr>
              <a:buNone/>
            </a:pPr>
            <a:r>
              <a:rPr lang="en-US" dirty="0" smtClean="0"/>
              <a:t> </a:t>
            </a:r>
          </a:p>
          <a:p>
            <a:pPr>
              <a:buNone/>
            </a:pPr>
            <a:r>
              <a:rPr lang="en-US" dirty="0" smtClean="0"/>
              <a:t>union Data {</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float f;</a:t>
            </a:r>
          </a:p>
          <a:p>
            <a:pPr>
              <a:buNone/>
            </a:pPr>
            <a:r>
              <a:rPr lang="en-US" dirty="0" smtClean="0"/>
              <a:t>   char </a:t>
            </a:r>
            <a:r>
              <a:rPr lang="en-US" dirty="0" err="1" smtClean="0"/>
              <a:t>str</a:t>
            </a:r>
            <a:r>
              <a:rPr lang="en-US" dirty="0" smtClean="0"/>
              <a:t>[20];</a:t>
            </a:r>
          </a:p>
          <a:p>
            <a:pPr>
              <a:buNone/>
            </a:pPr>
            <a:r>
              <a:rPr lang="en-US" dirty="0" smtClean="0"/>
              <a:t>};</a:t>
            </a:r>
          </a:p>
          <a:p>
            <a:pPr>
              <a:buNone/>
            </a:pPr>
            <a:r>
              <a:rPr lang="en-US" dirty="0" smtClean="0"/>
              <a:t> </a:t>
            </a:r>
          </a:p>
          <a:p>
            <a:pPr>
              <a:buNone/>
            </a:pPr>
            <a:r>
              <a:rPr lang="en-US" dirty="0" err="1" smtClean="0"/>
              <a:t>int</a:t>
            </a:r>
            <a:r>
              <a:rPr lang="en-US" dirty="0" smtClean="0"/>
              <a:t> main( ) {</a:t>
            </a:r>
          </a:p>
          <a:p>
            <a:pPr>
              <a:buNone/>
            </a:pPr>
            <a:endParaRPr lang="en-US" dirty="0"/>
          </a:p>
        </p:txBody>
      </p:sp>
      <p:sp>
        <p:nvSpPr>
          <p:cNvPr id="7" name="Content Placeholder 6"/>
          <p:cNvSpPr>
            <a:spLocks noGrp="1"/>
          </p:cNvSpPr>
          <p:nvPr>
            <p:ph sz="quarter" idx="2"/>
          </p:nvPr>
        </p:nvSpPr>
        <p:spPr>
          <a:xfrm>
            <a:off x="3810020" y="1066862"/>
            <a:ext cx="4419484" cy="4571880"/>
          </a:xfrm>
        </p:spPr>
        <p:txBody>
          <a:bodyPr>
            <a:normAutofit fontScale="92500" lnSpcReduction="20000"/>
          </a:bodyPr>
          <a:lstStyle/>
          <a:p>
            <a:pPr>
              <a:buNone/>
            </a:pPr>
            <a:r>
              <a:rPr lang="en-US" dirty="0" smtClean="0"/>
              <a:t> </a:t>
            </a:r>
          </a:p>
          <a:p>
            <a:pPr>
              <a:buNone/>
            </a:pPr>
            <a:r>
              <a:rPr lang="en-US" dirty="0" smtClean="0"/>
              <a:t>   union Data </a:t>
            </a:r>
            <a:r>
              <a:rPr lang="en-US" dirty="0" err="1" smtClean="0"/>
              <a:t>data</a:t>
            </a:r>
            <a:r>
              <a:rPr lang="en-US" dirty="0" smtClean="0"/>
              <a:t>;        </a:t>
            </a:r>
          </a:p>
          <a:p>
            <a:pPr>
              <a:buNone/>
            </a:pPr>
            <a:r>
              <a:rPr lang="en-US" dirty="0" smtClean="0"/>
              <a:t>   </a:t>
            </a:r>
            <a:r>
              <a:rPr lang="en-US" dirty="0" err="1" smtClean="0"/>
              <a:t>data.i</a:t>
            </a:r>
            <a:r>
              <a:rPr lang="en-US" dirty="0" smtClean="0"/>
              <a:t> = 10;</a:t>
            </a:r>
          </a:p>
          <a:p>
            <a:pPr>
              <a:buNone/>
            </a:pPr>
            <a:r>
              <a:rPr lang="en-US" dirty="0" smtClean="0"/>
              <a:t>   </a:t>
            </a:r>
            <a:r>
              <a:rPr lang="en-US" dirty="0" err="1" smtClean="0"/>
              <a:t>data.f</a:t>
            </a:r>
            <a:r>
              <a:rPr lang="en-US" dirty="0" smtClean="0"/>
              <a:t> = 220.5;</a:t>
            </a:r>
          </a:p>
          <a:p>
            <a:pPr>
              <a:buNone/>
            </a:pPr>
            <a:r>
              <a:rPr lang="en-US" dirty="0" smtClean="0"/>
              <a:t>   </a:t>
            </a:r>
            <a:r>
              <a:rPr lang="en-US" dirty="0" err="1" smtClean="0"/>
              <a:t>strcpy</a:t>
            </a:r>
            <a:r>
              <a:rPr lang="en-US" dirty="0" smtClean="0"/>
              <a:t>( data.str, "C Programming");</a:t>
            </a:r>
          </a:p>
          <a:p>
            <a:pPr>
              <a:buNone/>
            </a:pPr>
            <a:r>
              <a:rPr lang="en-US" dirty="0" smtClean="0"/>
              <a:t> </a:t>
            </a:r>
          </a:p>
          <a:p>
            <a:pPr>
              <a:buNone/>
            </a:pPr>
            <a:r>
              <a:rPr lang="en-US" dirty="0" smtClean="0"/>
              <a:t>   </a:t>
            </a:r>
            <a:r>
              <a:rPr lang="en-US" dirty="0" err="1" smtClean="0"/>
              <a:t>printf</a:t>
            </a:r>
            <a:r>
              <a:rPr lang="en-US" dirty="0" smtClean="0"/>
              <a:t>( "</a:t>
            </a:r>
            <a:r>
              <a:rPr lang="en-US" dirty="0" err="1" smtClean="0"/>
              <a:t>data.i</a:t>
            </a:r>
            <a:r>
              <a:rPr lang="en-US" dirty="0" smtClean="0"/>
              <a:t> : %d\n", </a:t>
            </a:r>
            <a:r>
              <a:rPr lang="en-US" dirty="0" err="1" smtClean="0"/>
              <a:t>data.i</a:t>
            </a:r>
            <a:r>
              <a:rPr lang="en-US" dirty="0" smtClean="0"/>
              <a:t>);</a:t>
            </a:r>
          </a:p>
          <a:p>
            <a:pPr>
              <a:buNone/>
            </a:pPr>
            <a:r>
              <a:rPr lang="en-US" dirty="0" smtClean="0"/>
              <a:t>   </a:t>
            </a:r>
            <a:r>
              <a:rPr lang="en-US" dirty="0" err="1" smtClean="0"/>
              <a:t>printf</a:t>
            </a:r>
            <a:r>
              <a:rPr lang="en-US" dirty="0" smtClean="0"/>
              <a:t>( "</a:t>
            </a:r>
            <a:r>
              <a:rPr lang="en-US" dirty="0" err="1" smtClean="0"/>
              <a:t>data.f</a:t>
            </a:r>
            <a:r>
              <a:rPr lang="en-US" dirty="0" smtClean="0"/>
              <a:t> : %f\n", </a:t>
            </a:r>
            <a:r>
              <a:rPr lang="en-US" dirty="0" err="1" smtClean="0"/>
              <a:t>data.f</a:t>
            </a:r>
            <a:r>
              <a:rPr lang="en-US" dirty="0" smtClean="0"/>
              <a:t>);</a:t>
            </a:r>
          </a:p>
          <a:p>
            <a:pPr>
              <a:buNone/>
            </a:pPr>
            <a:r>
              <a:rPr lang="en-US" dirty="0" smtClean="0"/>
              <a:t>   </a:t>
            </a:r>
            <a:r>
              <a:rPr lang="en-US" dirty="0" err="1" smtClean="0"/>
              <a:t>printf</a:t>
            </a:r>
            <a:r>
              <a:rPr lang="en-US" dirty="0" smtClean="0"/>
              <a:t>( "data.str : %s\n", data.str);</a:t>
            </a:r>
          </a:p>
          <a:p>
            <a:pPr>
              <a:buNone/>
            </a:pPr>
            <a:r>
              <a:rPr lang="en-US" dirty="0" smtClean="0"/>
              <a:t>   return 0;</a:t>
            </a:r>
          </a:p>
          <a:p>
            <a:pPr>
              <a:buNone/>
            </a:pPr>
            <a:r>
              <a:rPr lang="en-US" dirty="0" smtClean="0"/>
              <a:t>}</a:t>
            </a:r>
          </a:p>
          <a:p>
            <a:pPr>
              <a:buNone/>
            </a:pPr>
            <a:endParaRPr lang="en-US" dirty="0"/>
          </a:p>
        </p:txBody>
      </p:sp>
      <p:sp>
        <p:nvSpPr>
          <p:cNvPr id="2049" name="Rectangle 1"/>
          <p:cNvSpPr>
            <a:spLocks noChangeArrowheads="1"/>
          </p:cNvSpPr>
          <p:nvPr/>
        </p:nvSpPr>
        <p:spPr bwMode="auto">
          <a:xfrm>
            <a:off x="2057466" y="5354798"/>
            <a:ext cx="6781742" cy="10156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data.i</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1917853763</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data.f</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4122360580327794860452759994368.000000</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data.str : C Programming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Sequence</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17</a:t>
            </a:fld>
            <a:endParaRPr lang="en-US">
              <a:solidFill>
                <a:srgbClr val="464653"/>
              </a:solidFill>
            </a:endParaRPr>
          </a:p>
        </p:txBody>
      </p:sp>
      <p:sp>
        <p:nvSpPr>
          <p:cNvPr id="5" name="Content Placeholder 4"/>
          <p:cNvSpPr>
            <a:spLocks noGrp="1"/>
          </p:cNvSpPr>
          <p:nvPr>
            <p:ph sz="quarter" idx="1"/>
          </p:nvPr>
        </p:nvSpPr>
        <p:spPr/>
        <p:txBody>
          <a:bodyPr/>
          <a:lstStyle/>
          <a:p>
            <a:pPr>
              <a:lnSpc>
                <a:spcPct val="200000"/>
              </a:lnSpc>
            </a:pPr>
            <a:r>
              <a:rPr lang="en-US" dirty="0" smtClean="0"/>
              <a:t>Arbitrary number of occurrences of elements .</a:t>
            </a:r>
          </a:p>
          <a:p>
            <a:pPr>
              <a:lnSpc>
                <a:spcPct val="200000"/>
              </a:lnSpc>
            </a:pPr>
            <a:r>
              <a:rPr lang="en-US" dirty="0" smtClean="0">
                <a:solidFill>
                  <a:srgbClr val="C00000"/>
                </a:solidFill>
              </a:rPr>
              <a:t>Arrays and recursive list</a:t>
            </a:r>
          </a:p>
          <a:p>
            <a:pPr>
              <a:lnSpc>
                <a:spcPct val="200000"/>
              </a:lnSpc>
            </a:pPr>
            <a:r>
              <a:rPr lang="en-US" dirty="0" smtClean="0">
                <a:solidFill>
                  <a:srgbClr val="C00000"/>
                </a:solidFill>
              </a:rPr>
              <a:t>Vectors and list </a:t>
            </a:r>
            <a:r>
              <a:rPr lang="en-US" dirty="0" smtClean="0"/>
              <a:t>in C++</a:t>
            </a:r>
          </a:p>
          <a:p>
            <a:pPr>
              <a:lnSpc>
                <a:spcPct val="200000"/>
              </a:lnSpc>
            </a:pPr>
            <a:r>
              <a:rPr lang="en-US" dirty="0" smtClean="0">
                <a:solidFill>
                  <a:srgbClr val="C00000"/>
                </a:solidFill>
              </a:rPr>
              <a:t>List</a:t>
            </a:r>
            <a:r>
              <a:rPr lang="en-US" dirty="0" smtClean="0"/>
              <a:t> in LISP and PROLOG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Insecurities of Pointer</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18</a:t>
            </a:fld>
            <a:endParaRPr lang="en-US">
              <a:solidFill>
                <a:srgbClr val="464653"/>
              </a:solidFill>
            </a:endParaRPr>
          </a:p>
        </p:txBody>
      </p:sp>
      <p:sp>
        <p:nvSpPr>
          <p:cNvPr id="5" name="Content Placeholder 4"/>
          <p:cNvSpPr>
            <a:spLocks noGrp="1"/>
          </p:cNvSpPr>
          <p:nvPr>
            <p:ph sz="quarter" idx="1"/>
          </p:nvPr>
        </p:nvSpPr>
        <p:spPr/>
        <p:txBody>
          <a:bodyPr/>
          <a:lstStyle/>
          <a:p>
            <a:pPr>
              <a:lnSpc>
                <a:spcPct val="150000"/>
              </a:lnSpc>
            </a:pPr>
            <a:r>
              <a:rPr lang="en-US" dirty="0" smtClean="0"/>
              <a:t>Dangling Pointer</a:t>
            </a:r>
          </a:p>
          <a:p>
            <a:pPr algn="just">
              <a:lnSpc>
                <a:spcPct val="150000"/>
              </a:lnSpc>
              <a:buNone/>
            </a:pPr>
            <a:r>
              <a:rPr lang="en-US" dirty="0" smtClean="0"/>
              <a:t>Pointer if refers to a location that is no longer allocated for holding value of interest.</a:t>
            </a:r>
          </a:p>
          <a:p>
            <a:pPr algn="just">
              <a:lnSpc>
                <a:spcPct val="150000"/>
              </a:lnSpc>
            </a:pPr>
            <a:r>
              <a:rPr lang="en-US" dirty="0" err="1" smtClean="0"/>
              <a:t>Deallocation</a:t>
            </a:r>
            <a:r>
              <a:rPr lang="en-US" dirty="0" smtClean="0"/>
              <a:t> of heap  variables which may create dangling pointer.</a:t>
            </a:r>
          </a:p>
          <a:p>
            <a:pPr algn="just">
              <a:lnSpc>
                <a:spcPct val="150000"/>
              </a:lnSpc>
            </a:pPr>
            <a:r>
              <a:rPr lang="en-US" dirty="0" smtClean="0"/>
              <a:t>Pointer to be component of union.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3840" rIns="0" bIns="0" rtlCol="0">
            <a:spAutoFit/>
          </a:bodyPr>
          <a:lstStyle/>
          <a:p>
            <a:pPr marL="2881630">
              <a:lnSpc>
                <a:spcPts val="5025"/>
              </a:lnSpc>
            </a:pPr>
            <a:r>
              <a:rPr sz="4400" spc="-5" dirty="0">
                <a:solidFill>
                  <a:srgbClr val="000000"/>
                </a:solidFill>
                <a:latin typeface="Arial"/>
                <a:cs typeface="Arial"/>
              </a:rPr>
              <a:t>Enumeration</a:t>
            </a:r>
            <a:endParaRPr sz="4400">
              <a:latin typeface="Arial"/>
              <a:cs typeface="Arial"/>
            </a:endParaRPr>
          </a:p>
        </p:txBody>
      </p:sp>
      <p:sp>
        <p:nvSpPr>
          <p:cNvPr id="3" name="object 3"/>
          <p:cNvSpPr txBox="1"/>
          <p:nvPr/>
        </p:nvSpPr>
        <p:spPr>
          <a:xfrm>
            <a:off x="763269" y="82169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4" name="object 4"/>
          <p:cNvSpPr txBox="1"/>
          <p:nvPr/>
        </p:nvSpPr>
        <p:spPr>
          <a:xfrm>
            <a:off x="763269" y="291465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5" name="object 5"/>
          <p:cNvSpPr txBox="1"/>
          <p:nvPr/>
        </p:nvSpPr>
        <p:spPr>
          <a:xfrm>
            <a:off x="1106169" y="874394"/>
            <a:ext cx="6650355" cy="4840605"/>
          </a:xfrm>
          <a:prstGeom prst="rect">
            <a:avLst/>
          </a:prstGeom>
        </p:spPr>
        <p:txBody>
          <a:bodyPr vert="horz" wrap="square" lIns="0" tIns="0" rIns="0" bIns="0" rtlCol="0">
            <a:spAutoFit/>
          </a:bodyPr>
          <a:lstStyle/>
          <a:p>
            <a:pPr marL="12700" algn="l" fontAlgn="auto">
              <a:lnSpc>
                <a:spcPts val="3105"/>
              </a:lnSpc>
              <a:spcBef>
                <a:spcPts val="0"/>
              </a:spcBef>
              <a:spcAft>
                <a:spcPts val="0"/>
              </a:spcAft>
            </a:pPr>
            <a:r>
              <a:rPr sz="2800" spc="-5" dirty="0">
                <a:solidFill>
                  <a:prstClr val="black"/>
                </a:solidFill>
                <a:latin typeface="Arial"/>
                <a:ea typeface="+mn-ea"/>
                <a:cs typeface="Arial"/>
              </a:rPr>
              <a:t>Specification:</a:t>
            </a:r>
            <a:endParaRPr sz="2800">
              <a:solidFill>
                <a:prstClr val="black"/>
              </a:solidFill>
              <a:latin typeface="Arial"/>
              <a:ea typeface="+mn-ea"/>
              <a:cs typeface="Arial"/>
            </a:endParaRPr>
          </a:p>
          <a:p>
            <a:pPr marL="412750" indent="-285750" algn="l" fontAlgn="auto">
              <a:spcBef>
                <a:spcPts val="310"/>
              </a:spcBef>
              <a:spcAft>
                <a:spcPts val="0"/>
              </a:spcAft>
              <a:buFontTx/>
              <a:buChar char="–"/>
              <a:tabLst>
                <a:tab pos="412750" algn="l"/>
              </a:tabLst>
            </a:pPr>
            <a:r>
              <a:rPr spc="-5" dirty="0">
                <a:solidFill>
                  <a:prstClr val="black"/>
                </a:solidFill>
                <a:latin typeface="Arial"/>
                <a:ea typeface="+mn-ea"/>
                <a:cs typeface="Arial"/>
              </a:rPr>
              <a:t>Improve readability of </a:t>
            </a:r>
            <a:r>
              <a:rPr dirty="0">
                <a:solidFill>
                  <a:prstClr val="black"/>
                </a:solidFill>
                <a:latin typeface="Arial"/>
                <a:ea typeface="+mn-ea"/>
                <a:cs typeface="Arial"/>
              </a:rPr>
              <a:t>a </a:t>
            </a:r>
            <a:r>
              <a:rPr spc="-5" dirty="0">
                <a:solidFill>
                  <a:prstClr val="black"/>
                </a:solidFill>
                <a:latin typeface="Arial"/>
                <a:ea typeface="+mn-ea"/>
                <a:cs typeface="Arial"/>
              </a:rPr>
              <a:t>program i.e. </a:t>
            </a:r>
            <a:r>
              <a:rPr dirty="0">
                <a:solidFill>
                  <a:prstClr val="black"/>
                </a:solidFill>
                <a:latin typeface="Arial"/>
                <a:ea typeface="+mn-ea"/>
                <a:cs typeface="Arial"/>
              </a:rPr>
              <a:t>0 = </a:t>
            </a:r>
            <a:r>
              <a:rPr spc="-5" dirty="0">
                <a:solidFill>
                  <a:prstClr val="black"/>
                </a:solidFill>
                <a:latin typeface="Arial"/>
                <a:ea typeface="+mn-ea"/>
                <a:cs typeface="Arial"/>
              </a:rPr>
              <a:t>False</a:t>
            </a:r>
            <a:endParaRPr>
              <a:solidFill>
                <a:prstClr val="black"/>
              </a:solidFill>
              <a:latin typeface="Arial"/>
              <a:ea typeface="+mn-ea"/>
              <a:cs typeface="Arial"/>
            </a:endParaRPr>
          </a:p>
          <a:p>
            <a:pPr marL="412750" indent="-285750" algn="l" fontAlgn="auto">
              <a:spcBef>
                <a:spcPts val="309"/>
              </a:spcBef>
              <a:spcAft>
                <a:spcPts val="0"/>
              </a:spcAft>
              <a:buFontTx/>
              <a:buChar char="–"/>
              <a:tabLst>
                <a:tab pos="412750" algn="l"/>
              </a:tabLst>
            </a:pPr>
            <a:r>
              <a:rPr spc="-5" dirty="0">
                <a:solidFill>
                  <a:prstClr val="black"/>
                </a:solidFill>
                <a:latin typeface="Arial"/>
                <a:ea typeface="+mn-ea"/>
                <a:cs typeface="Arial"/>
              </a:rPr>
              <a:t>Also known as “User </a:t>
            </a:r>
            <a:r>
              <a:rPr spc="-10" dirty="0">
                <a:solidFill>
                  <a:prstClr val="black"/>
                </a:solidFill>
                <a:latin typeface="Arial"/>
                <a:ea typeface="+mn-ea"/>
                <a:cs typeface="Arial"/>
              </a:rPr>
              <a:t>defined </a:t>
            </a:r>
            <a:r>
              <a:rPr spc="-5" dirty="0">
                <a:solidFill>
                  <a:prstClr val="black"/>
                </a:solidFill>
                <a:latin typeface="Arial"/>
                <a:ea typeface="+mn-ea"/>
                <a:cs typeface="Arial"/>
              </a:rPr>
              <a:t>ordinal</a:t>
            </a:r>
            <a:r>
              <a:rPr spc="-15" dirty="0">
                <a:solidFill>
                  <a:prstClr val="black"/>
                </a:solidFill>
                <a:latin typeface="Arial"/>
                <a:ea typeface="+mn-ea"/>
                <a:cs typeface="Arial"/>
              </a:rPr>
              <a:t> </a:t>
            </a:r>
            <a:r>
              <a:rPr spc="-5" dirty="0">
                <a:solidFill>
                  <a:prstClr val="black"/>
                </a:solidFill>
                <a:latin typeface="Arial"/>
                <a:ea typeface="+mn-ea"/>
                <a:cs typeface="Arial"/>
              </a:rPr>
              <a:t>Type”</a:t>
            </a:r>
            <a:endParaRPr>
              <a:solidFill>
                <a:prstClr val="black"/>
              </a:solidFill>
              <a:latin typeface="Arial"/>
              <a:ea typeface="+mn-ea"/>
              <a:cs typeface="Arial"/>
            </a:endParaRPr>
          </a:p>
          <a:p>
            <a:pPr marL="412750" indent="-285750" algn="l" fontAlgn="auto">
              <a:spcBef>
                <a:spcPts val="300"/>
              </a:spcBef>
              <a:spcAft>
                <a:spcPts val="0"/>
              </a:spcAft>
              <a:buFontTx/>
              <a:buChar char="–"/>
              <a:tabLst>
                <a:tab pos="412750" algn="l"/>
              </a:tabLst>
            </a:pPr>
            <a:r>
              <a:rPr spc="-5" dirty="0">
                <a:solidFill>
                  <a:prstClr val="black"/>
                </a:solidFill>
                <a:latin typeface="Arial"/>
                <a:ea typeface="+mn-ea"/>
                <a:cs typeface="Arial"/>
              </a:rPr>
              <a:t>E.g. enum color </a:t>
            </a:r>
            <a:r>
              <a:rPr dirty="0">
                <a:solidFill>
                  <a:prstClr val="black"/>
                </a:solidFill>
                <a:latin typeface="Arial"/>
                <a:ea typeface="+mn-ea"/>
                <a:cs typeface="Arial"/>
              </a:rPr>
              <a:t>{ </a:t>
            </a:r>
            <a:r>
              <a:rPr spc="-10" dirty="0">
                <a:solidFill>
                  <a:prstClr val="black"/>
                </a:solidFill>
                <a:latin typeface="Arial"/>
                <a:ea typeface="+mn-ea"/>
                <a:cs typeface="Arial"/>
              </a:rPr>
              <a:t>Red, Blue, </a:t>
            </a:r>
            <a:r>
              <a:rPr spc="-5" dirty="0">
                <a:solidFill>
                  <a:prstClr val="black"/>
                </a:solidFill>
                <a:latin typeface="Arial"/>
                <a:ea typeface="+mn-ea"/>
                <a:cs typeface="Arial"/>
              </a:rPr>
              <a:t>Green</a:t>
            </a:r>
            <a:r>
              <a:rPr spc="30" dirty="0">
                <a:solidFill>
                  <a:prstClr val="black"/>
                </a:solidFill>
                <a:latin typeface="Arial"/>
                <a:ea typeface="+mn-ea"/>
                <a:cs typeface="Arial"/>
              </a:rPr>
              <a:t> </a:t>
            </a:r>
            <a:r>
              <a:rPr dirty="0">
                <a:solidFill>
                  <a:prstClr val="black"/>
                </a:solidFill>
                <a:latin typeface="Arial"/>
                <a:ea typeface="+mn-ea"/>
                <a:cs typeface="Arial"/>
              </a:rPr>
              <a:t>};</a:t>
            </a:r>
            <a:endParaRPr>
              <a:solidFill>
                <a:prstClr val="black"/>
              </a:solidFill>
              <a:latin typeface="Arial"/>
              <a:ea typeface="+mn-ea"/>
              <a:cs typeface="Arial"/>
            </a:endParaRPr>
          </a:p>
          <a:p>
            <a:pPr marL="412750" indent="-285750" algn="l" fontAlgn="auto">
              <a:spcBef>
                <a:spcPts val="309"/>
              </a:spcBef>
              <a:spcAft>
                <a:spcPts val="0"/>
              </a:spcAft>
              <a:buFontTx/>
              <a:buChar char="–"/>
              <a:tabLst>
                <a:tab pos="412750" algn="l"/>
              </a:tabLst>
            </a:pPr>
            <a:r>
              <a:rPr spc="-5" dirty="0">
                <a:solidFill>
                  <a:prstClr val="black"/>
                </a:solidFill>
                <a:latin typeface="Arial"/>
                <a:ea typeface="+mn-ea"/>
                <a:cs typeface="Arial"/>
              </a:rPr>
              <a:t>Internally it is Red </a:t>
            </a:r>
            <a:r>
              <a:rPr dirty="0">
                <a:solidFill>
                  <a:prstClr val="black"/>
                </a:solidFill>
                <a:latin typeface="Arial"/>
                <a:ea typeface="+mn-ea"/>
                <a:cs typeface="Arial"/>
              </a:rPr>
              <a:t>= </a:t>
            </a:r>
            <a:r>
              <a:rPr spc="-5" dirty="0">
                <a:solidFill>
                  <a:prstClr val="black"/>
                </a:solidFill>
                <a:latin typeface="Arial"/>
                <a:ea typeface="+mn-ea"/>
                <a:cs typeface="Arial"/>
              </a:rPr>
              <a:t>0, </a:t>
            </a:r>
            <a:r>
              <a:rPr spc="-10" dirty="0">
                <a:solidFill>
                  <a:prstClr val="black"/>
                </a:solidFill>
                <a:latin typeface="Arial"/>
                <a:ea typeface="+mn-ea"/>
                <a:cs typeface="Arial"/>
              </a:rPr>
              <a:t>Blue </a:t>
            </a:r>
            <a:r>
              <a:rPr dirty="0">
                <a:solidFill>
                  <a:prstClr val="black"/>
                </a:solidFill>
                <a:latin typeface="Arial"/>
                <a:ea typeface="+mn-ea"/>
                <a:cs typeface="Arial"/>
              </a:rPr>
              <a:t>= </a:t>
            </a:r>
            <a:r>
              <a:rPr spc="-5" dirty="0">
                <a:solidFill>
                  <a:prstClr val="black"/>
                </a:solidFill>
                <a:latin typeface="Arial"/>
                <a:ea typeface="+mn-ea"/>
                <a:cs typeface="Arial"/>
              </a:rPr>
              <a:t>1, Green </a:t>
            </a:r>
            <a:r>
              <a:rPr dirty="0">
                <a:solidFill>
                  <a:prstClr val="black"/>
                </a:solidFill>
                <a:latin typeface="Arial"/>
                <a:ea typeface="+mn-ea"/>
                <a:cs typeface="Arial"/>
              </a:rPr>
              <a:t>=</a:t>
            </a:r>
            <a:r>
              <a:rPr spc="-15" dirty="0">
                <a:solidFill>
                  <a:prstClr val="black"/>
                </a:solidFill>
                <a:latin typeface="Arial"/>
                <a:ea typeface="+mn-ea"/>
                <a:cs typeface="Arial"/>
              </a:rPr>
              <a:t> </a:t>
            </a:r>
            <a:r>
              <a:rPr dirty="0">
                <a:solidFill>
                  <a:prstClr val="black"/>
                </a:solidFill>
                <a:latin typeface="Arial"/>
                <a:ea typeface="+mn-ea"/>
                <a:cs typeface="Arial"/>
              </a:rPr>
              <a:t>2</a:t>
            </a:r>
            <a:endParaRPr>
              <a:solidFill>
                <a:prstClr val="black"/>
              </a:solidFill>
              <a:latin typeface="Arial"/>
              <a:ea typeface="+mn-ea"/>
              <a:cs typeface="Arial"/>
            </a:endParaRPr>
          </a:p>
          <a:p>
            <a:pPr marL="12700" algn="l" fontAlgn="auto">
              <a:spcBef>
                <a:spcPts val="359"/>
              </a:spcBef>
              <a:spcAft>
                <a:spcPts val="0"/>
              </a:spcAft>
            </a:pPr>
            <a:r>
              <a:rPr sz="2800" spc="-5" dirty="0">
                <a:solidFill>
                  <a:prstClr val="black"/>
                </a:solidFill>
                <a:latin typeface="Arial"/>
                <a:ea typeface="+mn-ea"/>
                <a:cs typeface="Arial"/>
              </a:rPr>
              <a:t>Operations</a:t>
            </a:r>
            <a:endParaRPr sz="2800">
              <a:solidFill>
                <a:prstClr val="black"/>
              </a:solidFill>
              <a:latin typeface="Arial"/>
              <a:ea typeface="+mn-ea"/>
              <a:cs typeface="Arial"/>
            </a:endParaRPr>
          </a:p>
          <a:p>
            <a:pPr marL="412750" marR="38735" indent="-285750" algn="l" fontAlgn="auto">
              <a:lnSpc>
                <a:spcPts val="2590"/>
              </a:lnSpc>
              <a:spcBef>
                <a:spcPts val="635"/>
              </a:spcBef>
              <a:spcAft>
                <a:spcPts val="0"/>
              </a:spcAft>
              <a:buFontTx/>
              <a:buChar char="–"/>
              <a:tabLst>
                <a:tab pos="412750" algn="l"/>
              </a:tabLst>
            </a:pPr>
            <a:r>
              <a:rPr spc="-5" dirty="0">
                <a:solidFill>
                  <a:prstClr val="black"/>
                </a:solidFill>
                <a:latin typeface="Arial"/>
                <a:ea typeface="+mn-ea"/>
                <a:cs typeface="Arial"/>
              </a:rPr>
              <a:t>Can be used </a:t>
            </a:r>
            <a:r>
              <a:rPr dirty="0">
                <a:solidFill>
                  <a:prstClr val="black"/>
                </a:solidFill>
                <a:latin typeface="Arial"/>
                <a:ea typeface="+mn-ea"/>
                <a:cs typeface="Arial"/>
              </a:rPr>
              <a:t>as </a:t>
            </a:r>
            <a:r>
              <a:rPr spc="-5" dirty="0">
                <a:solidFill>
                  <a:prstClr val="black"/>
                </a:solidFill>
                <a:latin typeface="Arial"/>
                <a:ea typeface="+mn-ea"/>
                <a:cs typeface="Arial"/>
              </a:rPr>
              <a:t>array subscript, </a:t>
            </a:r>
            <a:r>
              <a:rPr spc="-10" dirty="0">
                <a:solidFill>
                  <a:prstClr val="black"/>
                </a:solidFill>
                <a:latin typeface="Arial"/>
                <a:ea typeface="+mn-ea"/>
                <a:cs typeface="Arial"/>
              </a:rPr>
              <a:t>loop variable,  </a:t>
            </a:r>
            <a:r>
              <a:rPr spc="-5" dirty="0">
                <a:solidFill>
                  <a:prstClr val="black"/>
                </a:solidFill>
                <a:latin typeface="Arial"/>
                <a:ea typeface="+mn-ea"/>
                <a:cs typeface="Arial"/>
              </a:rPr>
              <a:t>case</a:t>
            </a:r>
            <a:r>
              <a:rPr spc="-80" dirty="0">
                <a:solidFill>
                  <a:prstClr val="black"/>
                </a:solidFill>
                <a:latin typeface="Arial"/>
                <a:ea typeface="+mn-ea"/>
                <a:cs typeface="Arial"/>
              </a:rPr>
              <a:t> </a:t>
            </a:r>
            <a:r>
              <a:rPr spc="-5" dirty="0">
                <a:solidFill>
                  <a:prstClr val="black"/>
                </a:solidFill>
                <a:latin typeface="Arial"/>
                <a:ea typeface="+mn-ea"/>
                <a:cs typeface="Arial"/>
              </a:rPr>
              <a:t>selector</a:t>
            </a:r>
            <a:endParaRPr>
              <a:solidFill>
                <a:prstClr val="black"/>
              </a:solidFill>
              <a:latin typeface="Arial"/>
              <a:ea typeface="+mn-ea"/>
              <a:cs typeface="Arial"/>
            </a:endParaRPr>
          </a:p>
          <a:p>
            <a:pPr marL="412750" indent="-285750" algn="l" fontAlgn="auto">
              <a:spcBef>
                <a:spcPts val="270"/>
              </a:spcBef>
              <a:spcAft>
                <a:spcPts val="0"/>
              </a:spcAft>
              <a:buFontTx/>
              <a:buChar char="–"/>
              <a:tabLst>
                <a:tab pos="412750" algn="l"/>
              </a:tabLst>
            </a:pPr>
            <a:r>
              <a:rPr spc="-10" dirty="0">
                <a:solidFill>
                  <a:prstClr val="black"/>
                </a:solidFill>
                <a:latin typeface="Arial"/>
                <a:ea typeface="+mn-ea"/>
                <a:cs typeface="Arial"/>
              </a:rPr>
              <a:t>Relational</a:t>
            </a:r>
            <a:r>
              <a:rPr spc="-65" dirty="0">
                <a:solidFill>
                  <a:prstClr val="black"/>
                </a:solidFill>
                <a:latin typeface="Arial"/>
                <a:ea typeface="+mn-ea"/>
                <a:cs typeface="Arial"/>
              </a:rPr>
              <a:t> </a:t>
            </a:r>
            <a:r>
              <a:rPr spc="-5" dirty="0">
                <a:solidFill>
                  <a:prstClr val="black"/>
                </a:solidFill>
                <a:latin typeface="Arial"/>
                <a:ea typeface="+mn-ea"/>
                <a:cs typeface="Arial"/>
              </a:rPr>
              <a:t>operations</a:t>
            </a:r>
            <a:endParaRPr>
              <a:solidFill>
                <a:prstClr val="black"/>
              </a:solidFill>
              <a:latin typeface="Arial"/>
              <a:ea typeface="+mn-ea"/>
              <a:cs typeface="Arial"/>
            </a:endParaRPr>
          </a:p>
          <a:p>
            <a:pPr marL="412750" indent="-285750" algn="l" fontAlgn="auto">
              <a:spcBef>
                <a:spcPts val="309"/>
              </a:spcBef>
              <a:spcAft>
                <a:spcPts val="0"/>
              </a:spcAft>
              <a:buFontTx/>
              <a:buChar char="–"/>
              <a:tabLst>
                <a:tab pos="412750" algn="l"/>
              </a:tabLst>
            </a:pPr>
            <a:r>
              <a:rPr spc="-5" dirty="0">
                <a:solidFill>
                  <a:prstClr val="black"/>
                </a:solidFill>
                <a:latin typeface="Arial"/>
                <a:ea typeface="+mn-ea"/>
                <a:cs typeface="Arial"/>
              </a:rPr>
              <a:t>Ordinal</a:t>
            </a:r>
            <a:r>
              <a:rPr spc="-55" dirty="0">
                <a:solidFill>
                  <a:prstClr val="black"/>
                </a:solidFill>
                <a:latin typeface="Arial"/>
                <a:ea typeface="+mn-ea"/>
                <a:cs typeface="Arial"/>
              </a:rPr>
              <a:t> </a:t>
            </a:r>
            <a:r>
              <a:rPr spc="-10" dirty="0">
                <a:solidFill>
                  <a:prstClr val="black"/>
                </a:solidFill>
                <a:latin typeface="Arial"/>
                <a:ea typeface="+mn-ea"/>
                <a:cs typeface="Arial"/>
              </a:rPr>
              <a:t>operations</a:t>
            </a:r>
            <a:endParaRPr>
              <a:solidFill>
                <a:prstClr val="black"/>
              </a:solidFill>
              <a:latin typeface="Arial"/>
              <a:ea typeface="+mn-ea"/>
              <a:cs typeface="Arial"/>
            </a:endParaRPr>
          </a:p>
          <a:p>
            <a:pPr marL="412750" indent="-285750" algn="l" fontAlgn="auto">
              <a:spcBef>
                <a:spcPts val="310"/>
              </a:spcBef>
              <a:spcAft>
                <a:spcPts val="0"/>
              </a:spcAft>
              <a:buFontTx/>
              <a:buChar char="–"/>
              <a:tabLst>
                <a:tab pos="412750" algn="l"/>
              </a:tabLst>
            </a:pPr>
            <a:r>
              <a:rPr spc="-5" dirty="0">
                <a:solidFill>
                  <a:prstClr val="black"/>
                </a:solidFill>
                <a:latin typeface="Arial"/>
                <a:ea typeface="+mn-ea"/>
                <a:cs typeface="Arial"/>
              </a:rPr>
              <a:t>Successor</a:t>
            </a:r>
            <a:endParaRPr>
              <a:solidFill>
                <a:prstClr val="black"/>
              </a:solidFill>
              <a:latin typeface="Arial"/>
              <a:ea typeface="+mn-ea"/>
              <a:cs typeface="Arial"/>
            </a:endParaRPr>
          </a:p>
          <a:p>
            <a:pPr marL="412750" indent="-285750" algn="l" fontAlgn="auto">
              <a:spcBef>
                <a:spcPts val="309"/>
              </a:spcBef>
              <a:spcAft>
                <a:spcPts val="0"/>
              </a:spcAft>
              <a:buFontTx/>
              <a:buChar char="–"/>
              <a:tabLst>
                <a:tab pos="412750" algn="l"/>
              </a:tabLst>
            </a:pPr>
            <a:r>
              <a:rPr spc="-5" dirty="0">
                <a:solidFill>
                  <a:prstClr val="black"/>
                </a:solidFill>
                <a:latin typeface="Arial"/>
                <a:ea typeface="+mn-ea"/>
                <a:cs typeface="Arial"/>
              </a:rPr>
              <a:t>Predecessor</a:t>
            </a:r>
            <a:endParaRPr>
              <a:solidFill>
                <a:prstClr val="black"/>
              </a:solidFill>
              <a:latin typeface="Arial"/>
              <a:ea typeface="+mn-ea"/>
              <a:cs typeface="Arial"/>
            </a:endParaRPr>
          </a:p>
        </p:txBody>
      </p:sp>
    </p:spTree>
    <p:extLst>
      <p:ext uri="{BB962C8B-B14F-4D97-AF65-F5344CB8AC3E}">
        <p14:creationId xmlns:p14="http://schemas.microsoft.com/office/powerpoint/2010/main" xmlns="" val="2150286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tx1"/>
                </a:solidFill>
              </a:rPr>
              <a:t>Structuring the Data, Computations and Program 	</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2</a:t>
            </a:fld>
            <a:endParaRPr lang="en-US">
              <a:solidFill>
                <a:srgbClr val="464653"/>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04912" y="1600249"/>
            <a:ext cx="8534176" cy="28955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269" y="427990"/>
            <a:ext cx="3146425" cy="4876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solidFill>
                  <a:srgbClr val="000000"/>
                </a:solidFill>
                <a:latin typeface="Arial"/>
                <a:cs typeface="Arial"/>
              </a:rPr>
              <a:t>Implementation</a:t>
            </a:r>
            <a:endParaRPr sz="3200">
              <a:latin typeface="Arial"/>
              <a:cs typeface="Arial"/>
            </a:endParaRPr>
          </a:p>
        </p:txBody>
      </p:sp>
      <p:sp>
        <p:nvSpPr>
          <p:cNvPr id="3" name="object 3"/>
          <p:cNvSpPr txBox="1"/>
          <p:nvPr/>
        </p:nvSpPr>
        <p:spPr>
          <a:xfrm>
            <a:off x="1220469" y="1003300"/>
            <a:ext cx="7094855" cy="4798060"/>
          </a:xfrm>
          <a:prstGeom prst="rect">
            <a:avLst/>
          </a:prstGeom>
        </p:spPr>
        <p:txBody>
          <a:bodyPr vert="horz" wrap="square" lIns="0" tIns="0" rIns="0" bIns="0" rtlCol="0">
            <a:spAutoFit/>
          </a:bodyPr>
          <a:lstStyle/>
          <a:p>
            <a:pPr marL="298450" indent="-285750" algn="l" fontAlgn="auto">
              <a:spcBef>
                <a:spcPts val="0"/>
              </a:spcBef>
              <a:spcAft>
                <a:spcPts val="0"/>
              </a:spcAft>
              <a:buFontTx/>
              <a:buChar char="–"/>
              <a:tabLst>
                <a:tab pos="298450" algn="l"/>
              </a:tabLst>
            </a:pPr>
            <a:r>
              <a:rPr sz="2800" dirty="0">
                <a:solidFill>
                  <a:prstClr val="black"/>
                </a:solidFill>
                <a:latin typeface="Arial"/>
                <a:ea typeface="+mn-ea"/>
                <a:cs typeface="Arial"/>
              </a:rPr>
              <a:t>It </a:t>
            </a:r>
            <a:r>
              <a:rPr sz="2800" spc="-5" dirty="0">
                <a:solidFill>
                  <a:prstClr val="black"/>
                </a:solidFill>
                <a:latin typeface="Arial"/>
                <a:ea typeface="+mn-ea"/>
                <a:cs typeface="Arial"/>
              </a:rPr>
              <a:t>is ordered </a:t>
            </a:r>
            <a:r>
              <a:rPr sz="2800" dirty="0">
                <a:solidFill>
                  <a:prstClr val="black"/>
                </a:solidFill>
                <a:latin typeface="Arial"/>
                <a:ea typeface="+mn-ea"/>
                <a:cs typeface="Arial"/>
              </a:rPr>
              <a:t>list </a:t>
            </a:r>
            <a:r>
              <a:rPr sz="2800" spc="-5" dirty="0">
                <a:solidFill>
                  <a:prstClr val="black"/>
                </a:solidFill>
                <a:latin typeface="Arial"/>
                <a:ea typeface="+mn-ea"/>
                <a:cs typeface="Arial"/>
              </a:rPr>
              <a:t>of distinct</a:t>
            </a:r>
            <a:r>
              <a:rPr sz="2800" spc="-20" dirty="0">
                <a:solidFill>
                  <a:prstClr val="black"/>
                </a:solidFill>
                <a:latin typeface="Arial"/>
                <a:ea typeface="+mn-ea"/>
                <a:cs typeface="Arial"/>
              </a:rPr>
              <a:t> </a:t>
            </a:r>
            <a:r>
              <a:rPr sz="2800" spc="-5" dirty="0">
                <a:solidFill>
                  <a:prstClr val="black"/>
                </a:solidFill>
                <a:latin typeface="Arial"/>
                <a:ea typeface="+mn-ea"/>
                <a:cs typeface="Arial"/>
              </a:rPr>
              <a:t>values</a:t>
            </a:r>
            <a:endParaRPr sz="2800">
              <a:solidFill>
                <a:prstClr val="black"/>
              </a:solidFill>
              <a:latin typeface="Arial"/>
              <a:ea typeface="+mn-ea"/>
              <a:cs typeface="Arial"/>
            </a:endParaRPr>
          </a:p>
          <a:p>
            <a:pPr marL="29845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Storage representation </a:t>
            </a:r>
            <a:r>
              <a:rPr sz="2800" dirty="0">
                <a:solidFill>
                  <a:prstClr val="black"/>
                </a:solidFill>
                <a:latin typeface="Arial"/>
                <a:ea typeface="+mn-ea"/>
                <a:cs typeface="Arial"/>
              </a:rPr>
              <a:t>is </a:t>
            </a:r>
            <a:r>
              <a:rPr sz="2800" spc="-5" dirty="0">
                <a:solidFill>
                  <a:prstClr val="black"/>
                </a:solidFill>
                <a:latin typeface="Arial"/>
                <a:ea typeface="+mn-ea"/>
                <a:cs typeface="Arial"/>
              </a:rPr>
              <a:t>straight forward</a:t>
            </a:r>
            <a:endParaRPr sz="2800">
              <a:solidFill>
                <a:prstClr val="black"/>
              </a:solidFill>
              <a:latin typeface="Arial"/>
              <a:ea typeface="+mn-ea"/>
              <a:cs typeface="Arial"/>
            </a:endParaRPr>
          </a:p>
          <a:p>
            <a:pPr marL="298450" marR="5080" indent="-285750" algn="l" fontAlgn="auto">
              <a:spcBef>
                <a:spcPts val="690"/>
              </a:spcBef>
              <a:spcAft>
                <a:spcPts val="0"/>
              </a:spcAft>
              <a:buFontTx/>
              <a:buChar char="–"/>
              <a:tabLst>
                <a:tab pos="298450" algn="l"/>
              </a:tabLst>
            </a:pPr>
            <a:r>
              <a:rPr sz="2800" spc="-5" dirty="0">
                <a:solidFill>
                  <a:prstClr val="black"/>
                </a:solidFill>
                <a:latin typeface="Arial"/>
                <a:ea typeface="+mn-ea"/>
                <a:cs typeface="Arial"/>
              </a:rPr>
              <a:t>Value of enumerated </a:t>
            </a:r>
            <a:r>
              <a:rPr sz="2800" dirty="0">
                <a:solidFill>
                  <a:prstClr val="black"/>
                </a:solidFill>
                <a:latin typeface="Arial"/>
                <a:ea typeface="+mn-ea"/>
                <a:cs typeface="Arial"/>
              </a:rPr>
              <a:t>sequence </a:t>
            </a:r>
            <a:r>
              <a:rPr sz="2800" spc="-5" dirty="0">
                <a:solidFill>
                  <a:prstClr val="black"/>
                </a:solidFill>
                <a:latin typeface="Arial"/>
                <a:ea typeface="+mn-ea"/>
                <a:cs typeface="Arial"/>
              </a:rPr>
              <a:t>is  represented by </a:t>
            </a:r>
            <a:r>
              <a:rPr sz="2800" dirty="0">
                <a:solidFill>
                  <a:prstClr val="black"/>
                </a:solidFill>
                <a:latin typeface="Arial"/>
                <a:ea typeface="+mn-ea"/>
                <a:cs typeface="Arial"/>
              </a:rPr>
              <a:t>one </a:t>
            </a:r>
            <a:r>
              <a:rPr sz="2800" spc="-5" dirty="0">
                <a:solidFill>
                  <a:prstClr val="black"/>
                </a:solidFill>
                <a:latin typeface="Arial"/>
                <a:ea typeface="+mn-ea"/>
                <a:cs typeface="Arial"/>
              </a:rPr>
              <a:t>of the integer</a:t>
            </a:r>
            <a:r>
              <a:rPr sz="2800" spc="-35" dirty="0">
                <a:solidFill>
                  <a:prstClr val="black"/>
                </a:solidFill>
                <a:latin typeface="Arial"/>
                <a:ea typeface="+mn-ea"/>
                <a:cs typeface="Arial"/>
              </a:rPr>
              <a:t> </a:t>
            </a:r>
            <a:r>
              <a:rPr sz="2800" dirty="0">
                <a:solidFill>
                  <a:prstClr val="black"/>
                </a:solidFill>
                <a:latin typeface="Arial"/>
                <a:ea typeface="+mn-ea"/>
                <a:cs typeface="Arial"/>
              </a:rPr>
              <a:t>0,1,2,3…</a:t>
            </a:r>
            <a:endParaRPr sz="2800">
              <a:solidFill>
                <a:prstClr val="black"/>
              </a:solidFill>
              <a:latin typeface="Arial"/>
              <a:ea typeface="+mn-ea"/>
              <a:cs typeface="Arial"/>
            </a:endParaRPr>
          </a:p>
          <a:p>
            <a:pPr marL="29845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By default values </a:t>
            </a:r>
            <a:r>
              <a:rPr sz="2800" dirty="0">
                <a:solidFill>
                  <a:prstClr val="black"/>
                </a:solidFill>
                <a:latin typeface="Arial"/>
                <a:ea typeface="+mn-ea"/>
                <a:cs typeface="Arial"/>
              </a:rPr>
              <a:t>can </a:t>
            </a:r>
            <a:r>
              <a:rPr sz="2800" spc="-5" dirty="0">
                <a:solidFill>
                  <a:prstClr val="black"/>
                </a:solidFill>
                <a:latin typeface="Arial"/>
                <a:ea typeface="+mn-ea"/>
                <a:cs typeface="Arial"/>
              </a:rPr>
              <a:t>be</a:t>
            </a:r>
            <a:r>
              <a:rPr sz="2800" spc="-45" dirty="0">
                <a:solidFill>
                  <a:prstClr val="black"/>
                </a:solidFill>
                <a:latin typeface="Arial"/>
                <a:ea typeface="+mn-ea"/>
                <a:cs typeface="Arial"/>
              </a:rPr>
              <a:t> </a:t>
            </a:r>
            <a:r>
              <a:rPr sz="2800" spc="-5" dirty="0">
                <a:solidFill>
                  <a:prstClr val="black"/>
                </a:solidFill>
                <a:latin typeface="Arial"/>
                <a:ea typeface="+mn-ea"/>
                <a:cs typeface="Arial"/>
              </a:rPr>
              <a:t>0,1,2,3,…</a:t>
            </a:r>
            <a:endParaRPr sz="2800">
              <a:solidFill>
                <a:prstClr val="black"/>
              </a:solidFill>
              <a:latin typeface="Arial"/>
              <a:ea typeface="+mn-ea"/>
              <a:cs typeface="Arial"/>
            </a:endParaRPr>
          </a:p>
          <a:p>
            <a:pPr marL="298450" marR="36449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User </a:t>
            </a:r>
            <a:r>
              <a:rPr sz="2800" dirty="0">
                <a:solidFill>
                  <a:prstClr val="black"/>
                </a:solidFill>
                <a:latin typeface="Arial"/>
                <a:ea typeface="+mn-ea"/>
                <a:cs typeface="Arial"/>
              </a:rPr>
              <a:t>can </a:t>
            </a:r>
            <a:r>
              <a:rPr sz="2800" spc="-5" dirty="0">
                <a:solidFill>
                  <a:prstClr val="black"/>
                </a:solidFill>
                <a:latin typeface="Arial"/>
                <a:ea typeface="+mn-ea"/>
                <a:cs typeface="Arial"/>
              </a:rPr>
              <a:t>override this and </a:t>
            </a:r>
            <a:r>
              <a:rPr sz="2800" dirty="0">
                <a:solidFill>
                  <a:prstClr val="black"/>
                </a:solidFill>
                <a:latin typeface="Arial"/>
                <a:ea typeface="+mn-ea"/>
                <a:cs typeface="Arial"/>
              </a:rPr>
              <a:t>set </a:t>
            </a:r>
            <a:r>
              <a:rPr sz="2800" spc="-5" dirty="0">
                <a:solidFill>
                  <a:prstClr val="black"/>
                </a:solidFill>
                <a:latin typeface="Arial"/>
                <a:ea typeface="+mn-ea"/>
                <a:cs typeface="Arial"/>
              </a:rPr>
              <a:t>new value  desired</a:t>
            </a:r>
            <a:endParaRPr sz="2800">
              <a:solidFill>
                <a:prstClr val="black"/>
              </a:solidFill>
              <a:latin typeface="Arial"/>
              <a:ea typeface="+mn-ea"/>
              <a:cs typeface="Arial"/>
            </a:endParaRPr>
          </a:p>
          <a:p>
            <a:pPr marL="298450" marR="28702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E.g. enum stud </a:t>
            </a:r>
            <a:r>
              <a:rPr sz="2800" dirty="0">
                <a:solidFill>
                  <a:prstClr val="black"/>
                </a:solidFill>
                <a:latin typeface="Arial"/>
                <a:ea typeface="+mn-ea"/>
                <a:cs typeface="Arial"/>
              </a:rPr>
              <a:t>{ </a:t>
            </a:r>
            <a:r>
              <a:rPr sz="2800" spc="-5" dirty="0">
                <a:solidFill>
                  <a:prstClr val="black"/>
                </a:solidFill>
                <a:latin typeface="Arial"/>
                <a:ea typeface="+mn-ea"/>
                <a:cs typeface="Arial"/>
              </a:rPr>
              <a:t>abc </a:t>
            </a:r>
            <a:r>
              <a:rPr sz="2800" dirty="0">
                <a:solidFill>
                  <a:prstClr val="black"/>
                </a:solidFill>
                <a:latin typeface="Arial"/>
                <a:ea typeface="+mn-ea"/>
                <a:cs typeface="Arial"/>
              </a:rPr>
              <a:t>= </a:t>
            </a:r>
            <a:r>
              <a:rPr sz="2800" spc="-5" dirty="0">
                <a:solidFill>
                  <a:prstClr val="black"/>
                </a:solidFill>
                <a:latin typeface="Arial"/>
                <a:ea typeface="+mn-ea"/>
                <a:cs typeface="Arial"/>
              </a:rPr>
              <a:t>25, </a:t>
            </a:r>
            <a:r>
              <a:rPr sz="2800" spc="-15" dirty="0">
                <a:solidFill>
                  <a:prstClr val="black"/>
                </a:solidFill>
                <a:latin typeface="Arial"/>
                <a:ea typeface="+mn-ea"/>
                <a:cs typeface="Arial"/>
              </a:rPr>
              <a:t>xyz </a:t>
            </a:r>
            <a:r>
              <a:rPr sz="2800" dirty="0">
                <a:solidFill>
                  <a:prstClr val="black"/>
                </a:solidFill>
                <a:latin typeface="Arial"/>
                <a:ea typeface="+mn-ea"/>
                <a:cs typeface="Arial"/>
              </a:rPr>
              <a:t>= </a:t>
            </a:r>
            <a:r>
              <a:rPr sz="2800" spc="-5" dirty="0">
                <a:solidFill>
                  <a:prstClr val="black"/>
                </a:solidFill>
                <a:latin typeface="Arial"/>
                <a:ea typeface="+mn-ea"/>
                <a:cs typeface="Arial"/>
              </a:rPr>
              <a:t>30, aaa,  bbb}</a:t>
            </a:r>
            <a:endParaRPr sz="2800">
              <a:solidFill>
                <a:prstClr val="black"/>
              </a:solidFill>
              <a:latin typeface="Arial"/>
              <a:ea typeface="+mn-ea"/>
              <a:cs typeface="Arial"/>
            </a:endParaRPr>
          </a:p>
          <a:p>
            <a:pPr marL="29845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Aaa </a:t>
            </a:r>
            <a:r>
              <a:rPr sz="2800" dirty="0">
                <a:solidFill>
                  <a:prstClr val="black"/>
                </a:solidFill>
                <a:latin typeface="Arial"/>
                <a:ea typeface="+mn-ea"/>
                <a:cs typeface="Arial"/>
              </a:rPr>
              <a:t>= </a:t>
            </a:r>
            <a:r>
              <a:rPr sz="2800" spc="-5" dirty="0">
                <a:solidFill>
                  <a:prstClr val="black"/>
                </a:solidFill>
                <a:latin typeface="Arial"/>
                <a:ea typeface="+mn-ea"/>
                <a:cs typeface="Arial"/>
              </a:rPr>
              <a:t>31, bbb </a:t>
            </a:r>
            <a:r>
              <a:rPr sz="2800" dirty="0">
                <a:solidFill>
                  <a:prstClr val="black"/>
                </a:solidFill>
                <a:latin typeface="Arial"/>
                <a:ea typeface="+mn-ea"/>
                <a:cs typeface="Arial"/>
              </a:rPr>
              <a:t>= </a:t>
            </a:r>
            <a:r>
              <a:rPr sz="2800" spc="-5" dirty="0">
                <a:solidFill>
                  <a:prstClr val="black"/>
                </a:solidFill>
                <a:latin typeface="Arial"/>
                <a:ea typeface="+mn-ea"/>
                <a:cs typeface="Arial"/>
              </a:rPr>
              <a:t>32</a:t>
            </a:r>
            <a:r>
              <a:rPr sz="2800" spc="-80" dirty="0">
                <a:solidFill>
                  <a:prstClr val="black"/>
                </a:solidFill>
                <a:latin typeface="Arial"/>
                <a:ea typeface="+mn-ea"/>
                <a:cs typeface="Arial"/>
              </a:rPr>
              <a:t> </a:t>
            </a:r>
            <a:r>
              <a:rPr sz="2800" dirty="0">
                <a:solidFill>
                  <a:prstClr val="black"/>
                </a:solidFill>
                <a:latin typeface="Arial"/>
                <a:ea typeface="+mn-ea"/>
                <a:cs typeface="Arial"/>
              </a:rPr>
              <a:t>etc.</a:t>
            </a:r>
            <a:endParaRPr sz="2800">
              <a:solidFill>
                <a:prstClr val="black"/>
              </a:solidFill>
              <a:latin typeface="Arial"/>
              <a:ea typeface="+mn-ea"/>
              <a:cs typeface="Arial"/>
            </a:endParaRPr>
          </a:p>
        </p:txBody>
      </p:sp>
    </p:spTree>
    <p:extLst>
      <p:ext uri="{BB962C8B-B14F-4D97-AF65-F5344CB8AC3E}">
        <p14:creationId xmlns:p14="http://schemas.microsoft.com/office/powerpoint/2010/main" xmlns="" val="181370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#include &lt;</a:t>
            </a:r>
            <a:r>
              <a:rPr lang="en-US" dirty="0" err="1" smtClean="0"/>
              <a:t>stdio.h</a:t>
            </a:r>
            <a:r>
              <a:rPr lang="en-US" dirty="0" smtClean="0"/>
              <a:t>&gt;</a:t>
            </a:r>
          </a:p>
          <a:p>
            <a:pPr>
              <a:buNone/>
            </a:pPr>
            <a:r>
              <a:rPr lang="en-US" dirty="0" smtClean="0"/>
              <a:t> </a:t>
            </a:r>
          </a:p>
          <a:p>
            <a:pPr>
              <a:buNone/>
            </a:pPr>
            <a:r>
              <a:rPr lang="en-US" dirty="0" err="1" smtClean="0"/>
              <a:t>enum</a:t>
            </a:r>
            <a:r>
              <a:rPr lang="en-US" dirty="0" smtClean="0"/>
              <a:t> week { </a:t>
            </a:r>
            <a:r>
              <a:rPr lang="en-US" dirty="0" err="1" smtClean="0"/>
              <a:t>sunday</a:t>
            </a:r>
            <a:r>
              <a:rPr lang="en-US" dirty="0" smtClean="0"/>
              <a:t>, </a:t>
            </a:r>
            <a:r>
              <a:rPr lang="en-US" dirty="0" err="1" smtClean="0"/>
              <a:t>monday</a:t>
            </a:r>
            <a:r>
              <a:rPr lang="en-US" dirty="0" smtClean="0"/>
              <a:t>, </a:t>
            </a:r>
            <a:r>
              <a:rPr lang="en-US" dirty="0" err="1" smtClean="0"/>
              <a:t>tuesday</a:t>
            </a:r>
            <a:r>
              <a:rPr lang="en-US" dirty="0" smtClean="0"/>
              <a:t>, </a:t>
            </a:r>
            <a:r>
              <a:rPr lang="en-US" dirty="0" err="1" smtClean="0"/>
              <a:t>wednesday</a:t>
            </a:r>
            <a:r>
              <a:rPr lang="en-US" dirty="0" smtClean="0"/>
              <a:t>, </a:t>
            </a:r>
            <a:r>
              <a:rPr lang="en-US" dirty="0" err="1" smtClean="0"/>
              <a:t>thursday</a:t>
            </a:r>
            <a:r>
              <a:rPr lang="en-US" dirty="0" smtClean="0"/>
              <a:t>, </a:t>
            </a:r>
            <a:r>
              <a:rPr lang="en-US" dirty="0" err="1" smtClean="0"/>
              <a:t>friday</a:t>
            </a:r>
            <a:r>
              <a:rPr lang="en-US" dirty="0" smtClean="0"/>
              <a:t>, </a:t>
            </a:r>
            <a:r>
              <a:rPr lang="en-US" dirty="0" err="1" smtClean="0"/>
              <a:t>saturday</a:t>
            </a:r>
            <a:r>
              <a:rPr lang="en-US" dirty="0" smtClean="0"/>
              <a:t> };</a:t>
            </a:r>
          </a:p>
          <a:p>
            <a:pPr>
              <a:buNone/>
            </a:pPr>
            <a:r>
              <a:rPr lang="en-US" dirty="0" smtClean="0"/>
              <a:t> </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enum</a:t>
            </a:r>
            <a:r>
              <a:rPr lang="en-US" dirty="0" smtClean="0"/>
              <a:t> week today;</a:t>
            </a:r>
          </a:p>
          <a:p>
            <a:pPr>
              <a:buNone/>
            </a:pPr>
            <a:r>
              <a:rPr lang="en-US" dirty="0" smtClean="0"/>
              <a:t>    today = </a:t>
            </a:r>
            <a:r>
              <a:rPr lang="en-US" dirty="0" err="1" smtClean="0"/>
              <a:t>wednesday</a:t>
            </a:r>
            <a:r>
              <a:rPr lang="en-US" dirty="0" smtClean="0"/>
              <a:t>;</a:t>
            </a:r>
          </a:p>
          <a:p>
            <a:pPr>
              <a:buNone/>
            </a:pPr>
            <a:r>
              <a:rPr lang="en-US" dirty="0" smtClean="0"/>
              <a:t>    </a:t>
            </a:r>
            <a:r>
              <a:rPr lang="en-US" dirty="0" err="1" smtClean="0"/>
              <a:t>printf</a:t>
            </a:r>
            <a:r>
              <a:rPr lang="en-US" dirty="0" smtClean="0"/>
              <a:t>("Day %d",today+1);</a:t>
            </a:r>
          </a:p>
          <a:p>
            <a:pPr>
              <a:buNone/>
            </a:pPr>
            <a:r>
              <a:rPr lang="en-US" dirty="0" smtClean="0"/>
              <a:t>    return 0;</a:t>
            </a:r>
          </a:p>
          <a:p>
            <a:pPr>
              <a:buNone/>
            </a:pPr>
            <a:r>
              <a:rPr lang="en-US" dirty="0" smtClean="0"/>
              <a:t>}</a:t>
            </a:r>
          </a:p>
          <a:p>
            <a:pPr>
              <a:buNone/>
            </a:pPr>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21</a:t>
            </a:fld>
            <a:endParaRPr lang="en-US"/>
          </a:p>
        </p:txBody>
      </p:sp>
      <p:sp>
        <p:nvSpPr>
          <p:cNvPr id="1025" name="Rectangle 1"/>
          <p:cNvSpPr>
            <a:spLocks noChangeArrowheads="1"/>
          </p:cNvSpPr>
          <p:nvPr/>
        </p:nvSpPr>
        <p:spPr bwMode="auto">
          <a:xfrm>
            <a:off x="5486376" y="5241218"/>
            <a:ext cx="2666930" cy="81978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126960" rIns="91440" bIns="28566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3200" b="0" i="0" u="none" strike="noStrike" cap="none" normalizeH="0" baseline="0" dirty="0" smtClean="0">
                <a:ln>
                  <a:noFill/>
                </a:ln>
                <a:solidFill>
                  <a:srgbClr val="252830"/>
                </a:solidFill>
                <a:effectLst/>
                <a:latin typeface="Consolas" pitchFamily="49" charset="0"/>
                <a:cs typeface="Consolas" pitchFamily="49" charset="0"/>
              </a:rPr>
              <a:t>Day 4</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5800"/>
            <a:ext cx="2926080" cy="5562600"/>
          </a:xfrm>
          <a:custGeom>
            <a:avLst/>
            <a:gdLst/>
            <a:ahLst/>
            <a:cxnLst/>
            <a:rect l="l" t="t" r="r" b="b"/>
            <a:pathLst>
              <a:path w="2926080" h="5562600">
                <a:moveTo>
                  <a:pt x="0" y="0"/>
                </a:moveTo>
                <a:lnTo>
                  <a:pt x="2926080" y="0"/>
                </a:lnTo>
                <a:lnTo>
                  <a:pt x="2926080" y="5562600"/>
                </a:lnTo>
                <a:lnTo>
                  <a:pt x="0" y="5562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p:nvPr/>
        </p:nvSpPr>
        <p:spPr>
          <a:xfrm>
            <a:off x="77469" y="2766059"/>
            <a:ext cx="2586355" cy="1169035"/>
          </a:xfrm>
          <a:prstGeom prst="rect">
            <a:avLst/>
          </a:prstGeom>
        </p:spPr>
        <p:txBody>
          <a:bodyPr vert="horz" wrap="square" lIns="0" tIns="0" rIns="0" bIns="0" rtlCol="0">
            <a:spAutoFit/>
          </a:bodyPr>
          <a:lstStyle/>
          <a:p>
            <a:pPr marL="228600" indent="-215900" algn="l" fontAlgn="auto">
              <a:spcBef>
                <a:spcPts val="0"/>
              </a:spcBef>
              <a:spcAft>
                <a:spcPts val="0"/>
              </a:spcAft>
              <a:buClr>
                <a:srgbClr val="191919"/>
              </a:buClr>
              <a:buFont typeface="Arial"/>
              <a:buAutoNum type="arabicPeriod"/>
              <a:tabLst>
                <a:tab pos="246379" algn="l"/>
              </a:tabLst>
            </a:pPr>
            <a:r>
              <a:rPr sz="2200" spc="-5" dirty="0">
                <a:solidFill>
                  <a:srgbClr val="FFFFFF"/>
                </a:solidFill>
                <a:latin typeface="Arial"/>
                <a:ea typeface="+mn-ea"/>
                <a:cs typeface="Arial"/>
              </a:rPr>
              <a:t>Structuring of</a:t>
            </a:r>
            <a:r>
              <a:rPr sz="2200" spc="-75" dirty="0">
                <a:solidFill>
                  <a:srgbClr val="FFFFFF"/>
                </a:solidFill>
                <a:latin typeface="Arial"/>
                <a:ea typeface="+mn-ea"/>
                <a:cs typeface="Arial"/>
              </a:rPr>
              <a:t> </a:t>
            </a:r>
            <a:r>
              <a:rPr sz="2200" spc="-5" dirty="0">
                <a:solidFill>
                  <a:srgbClr val="FFFFFF"/>
                </a:solidFill>
                <a:latin typeface="Arial"/>
                <a:ea typeface="+mn-ea"/>
                <a:cs typeface="Arial"/>
              </a:rPr>
              <a:t>Data</a:t>
            </a:r>
            <a:endParaRPr sz="2200">
              <a:solidFill>
                <a:prstClr val="black"/>
              </a:solidFill>
              <a:latin typeface="Arial"/>
              <a:ea typeface="+mn-ea"/>
              <a:cs typeface="Arial"/>
            </a:endParaRPr>
          </a:p>
          <a:p>
            <a:pPr marL="228600" marR="993775" indent="-215900" algn="l" fontAlgn="auto">
              <a:lnSpc>
                <a:spcPct val="150000"/>
              </a:lnSpc>
              <a:spcBef>
                <a:spcPts val="0"/>
              </a:spcBef>
              <a:spcAft>
                <a:spcPts val="0"/>
              </a:spcAft>
              <a:buClr>
                <a:srgbClr val="191919"/>
              </a:buClr>
              <a:buFontTx/>
              <a:buAutoNum type="arabicPeriod"/>
              <a:tabLst>
                <a:tab pos="228600" algn="l"/>
              </a:tabLst>
            </a:pPr>
            <a:r>
              <a:rPr sz="1800" spc="-5" dirty="0">
                <a:solidFill>
                  <a:prstClr val="black"/>
                </a:solidFill>
                <a:latin typeface="Arial"/>
                <a:ea typeface="+mn-ea"/>
                <a:cs typeface="Arial"/>
              </a:rPr>
              <a:t>Structuring</a:t>
            </a:r>
            <a:r>
              <a:rPr sz="1800" spc="-90" dirty="0">
                <a:solidFill>
                  <a:prstClr val="black"/>
                </a:solidFill>
                <a:latin typeface="Arial"/>
                <a:ea typeface="+mn-ea"/>
                <a:cs typeface="Arial"/>
              </a:rPr>
              <a:t> </a:t>
            </a:r>
            <a:r>
              <a:rPr sz="1800" spc="-10" dirty="0">
                <a:solidFill>
                  <a:prstClr val="black"/>
                </a:solidFill>
                <a:latin typeface="Arial"/>
                <a:ea typeface="+mn-ea"/>
                <a:cs typeface="Arial"/>
              </a:rPr>
              <a:t>of  Computation</a:t>
            </a:r>
            <a:endParaRPr sz="1800">
              <a:solidFill>
                <a:prstClr val="black"/>
              </a:solidFill>
              <a:latin typeface="Arial"/>
              <a:ea typeface="+mn-ea"/>
              <a:cs typeface="Arial"/>
            </a:endParaRPr>
          </a:p>
        </p:txBody>
      </p:sp>
      <p:sp>
        <p:nvSpPr>
          <p:cNvPr id="4" name="object 4"/>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5" name="object 5"/>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txBox="1">
            <a:spLocks noGrp="1"/>
          </p:cNvSpPr>
          <p:nvPr>
            <p:ph type="title"/>
          </p:nvPr>
        </p:nvSpPr>
        <p:spPr>
          <a:xfrm>
            <a:off x="101600" y="160020"/>
            <a:ext cx="8931275" cy="379730"/>
          </a:xfrm>
          <a:prstGeom prst="rect">
            <a:avLst/>
          </a:prstGeom>
        </p:spPr>
        <p:txBody>
          <a:bodyPr vert="horz" wrap="square" lIns="0" tIns="0" rIns="0" bIns="0" rtlCol="0">
            <a:spAutoFit/>
          </a:bodyPr>
          <a:lstStyle/>
          <a:p>
            <a:pPr marL="12700">
              <a:lnSpc>
                <a:spcPct val="100000"/>
              </a:lnSpc>
            </a:pPr>
            <a:r>
              <a:rPr spc="150" dirty="0"/>
              <a:t>Unit </a:t>
            </a:r>
            <a:r>
              <a:rPr spc="-114" dirty="0"/>
              <a:t>– </a:t>
            </a:r>
            <a:r>
              <a:rPr spc="-190" dirty="0"/>
              <a:t>II </a:t>
            </a:r>
            <a:r>
              <a:rPr spc="-40" dirty="0"/>
              <a:t>: </a:t>
            </a:r>
            <a:r>
              <a:rPr spc="155" dirty="0"/>
              <a:t>Structuring </a:t>
            </a:r>
            <a:r>
              <a:rPr spc="170" dirty="0"/>
              <a:t>the </a:t>
            </a:r>
            <a:r>
              <a:rPr spc="160" dirty="0"/>
              <a:t>Data, </a:t>
            </a:r>
            <a:r>
              <a:rPr spc="180" dirty="0"/>
              <a:t>computations </a:t>
            </a:r>
            <a:r>
              <a:rPr spc="195" dirty="0"/>
              <a:t>and</a:t>
            </a:r>
            <a:r>
              <a:rPr spc="-330" dirty="0"/>
              <a:t> </a:t>
            </a:r>
            <a:r>
              <a:rPr spc="160" dirty="0"/>
              <a:t>Program</a:t>
            </a:r>
          </a:p>
        </p:txBody>
      </p:sp>
      <p:sp>
        <p:nvSpPr>
          <p:cNvPr id="7" name="object 7"/>
          <p:cNvSpPr txBox="1"/>
          <p:nvPr/>
        </p:nvSpPr>
        <p:spPr>
          <a:xfrm>
            <a:off x="3426459" y="1723390"/>
            <a:ext cx="5306060" cy="1014730"/>
          </a:xfrm>
          <a:prstGeom prst="rect">
            <a:avLst/>
          </a:prstGeom>
        </p:spPr>
        <p:txBody>
          <a:bodyPr vert="horz" wrap="square" lIns="0" tIns="0" rIns="0" bIns="0" rtlCol="0">
            <a:spAutoFit/>
          </a:bodyPr>
          <a:lstStyle/>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Build-in and Primitive</a:t>
            </a:r>
            <a:r>
              <a:rPr sz="2200" spc="-65" dirty="0">
                <a:solidFill>
                  <a:srgbClr val="191919"/>
                </a:solidFill>
                <a:latin typeface="Arial"/>
                <a:ea typeface="+mn-ea"/>
                <a:cs typeface="Arial"/>
              </a:rPr>
              <a:t> </a:t>
            </a:r>
            <a:r>
              <a:rPr sz="2200" spc="-5" dirty="0">
                <a:solidFill>
                  <a:srgbClr val="191919"/>
                </a:solidFill>
                <a:latin typeface="Arial"/>
                <a:ea typeface="+mn-ea"/>
                <a:cs typeface="Arial"/>
              </a:rPr>
              <a:t>types</a:t>
            </a:r>
            <a:endParaRPr sz="2200">
              <a:solidFill>
                <a:prstClr val="black"/>
              </a:solidFill>
              <a:latin typeface="Arial"/>
              <a:ea typeface="+mn-ea"/>
              <a:cs typeface="Arial"/>
            </a:endParaRPr>
          </a:p>
          <a:p>
            <a:pPr lvl="1" algn="l" fontAlgn="auto">
              <a:spcBef>
                <a:spcPts val="40"/>
              </a:spcBef>
              <a:spcAft>
                <a:spcPts val="0"/>
              </a:spcAft>
              <a:buClr>
                <a:srgbClr val="191919"/>
              </a:buClr>
              <a:buFont typeface="Arial"/>
              <a:buAutoNum type="arabicPeriod"/>
            </a:pPr>
            <a:endParaRPr sz="2250">
              <a:solidFill>
                <a:prstClr val="black"/>
              </a:solidFill>
              <a:latin typeface="Times New Roman"/>
              <a:ea typeface="+mn-ea"/>
              <a:cs typeface="Times New Roman"/>
            </a:endParaRPr>
          </a:p>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Data aggregates and type</a:t>
            </a:r>
            <a:r>
              <a:rPr sz="2200" spc="-15" dirty="0">
                <a:solidFill>
                  <a:srgbClr val="191919"/>
                </a:solidFill>
                <a:latin typeface="Arial"/>
                <a:ea typeface="+mn-ea"/>
                <a:cs typeface="Arial"/>
              </a:rPr>
              <a:t> </a:t>
            </a:r>
            <a:r>
              <a:rPr sz="2200" spc="-5" dirty="0">
                <a:solidFill>
                  <a:srgbClr val="191919"/>
                </a:solidFill>
                <a:latin typeface="Arial"/>
                <a:ea typeface="+mn-ea"/>
                <a:cs typeface="Arial"/>
              </a:rPr>
              <a:t>constructors</a:t>
            </a:r>
            <a:endParaRPr sz="2200">
              <a:solidFill>
                <a:prstClr val="black"/>
              </a:solidFill>
              <a:latin typeface="Arial"/>
              <a:ea typeface="+mn-ea"/>
              <a:cs typeface="Arial"/>
            </a:endParaRPr>
          </a:p>
        </p:txBody>
      </p:sp>
      <p:sp>
        <p:nvSpPr>
          <p:cNvPr id="8" name="object 8"/>
          <p:cNvSpPr txBox="1"/>
          <p:nvPr/>
        </p:nvSpPr>
        <p:spPr>
          <a:xfrm>
            <a:off x="3426459" y="3063240"/>
            <a:ext cx="399986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1.3 </a:t>
            </a:r>
            <a:r>
              <a:rPr sz="2200" spc="-5" dirty="0">
                <a:solidFill>
                  <a:srgbClr val="0000FF"/>
                </a:solidFill>
                <a:latin typeface="Arial"/>
                <a:ea typeface="+mn-ea"/>
                <a:cs typeface="Arial"/>
              </a:rPr>
              <a:t>User defined types and</a:t>
            </a:r>
            <a:r>
              <a:rPr sz="2200" spc="-45" dirty="0">
                <a:solidFill>
                  <a:srgbClr val="0000FF"/>
                </a:solidFill>
                <a:latin typeface="Arial"/>
                <a:ea typeface="+mn-ea"/>
                <a:cs typeface="Arial"/>
              </a:rPr>
              <a:t> </a:t>
            </a:r>
            <a:r>
              <a:rPr sz="2200" spc="-5" dirty="0">
                <a:solidFill>
                  <a:srgbClr val="0000FF"/>
                </a:solidFill>
                <a:latin typeface="Arial"/>
                <a:ea typeface="+mn-ea"/>
                <a:cs typeface="Arial"/>
              </a:rPr>
              <a:t>ADT</a:t>
            </a:r>
            <a:endParaRPr sz="2200">
              <a:solidFill>
                <a:prstClr val="black"/>
              </a:solidFill>
              <a:latin typeface="Arial"/>
              <a:ea typeface="+mn-ea"/>
              <a:cs typeface="Arial"/>
            </a:endParaRPr>
          </a:p>
        </p:txBody>
      </p:sp>
      <p:sp>
        <p:nvSpPr>
          <p:cNvPr id="9" name="object 9"/>
          <p:cNvSpPr txBox="1"/>
          <p:nvPr/>
        </p:nvSpPr>
        <p:spPr>
          <a:xfrm>
            <a:off x="3426459" y="3733800"/>
            <a:ext cx="225869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1.4 </a:t>
            </a:r>
            <a:r>
              <a:rPr sz="2200" spc="-10" dirty="0">
                <a:solidFill>
                  <a:srgbClr val="191919"/>
                </a:solidFill>
                <a:latin typeface="Arial"/>
                <a:ea typeface="+mn-ea"/>
                <a:cs typeface="Arial"/>
              </a:rPr>
              <a:t>Type</a:t>
            </a:r>
            <a:r>
              <a:rPr sz="2200" spc="-85" dirty="0">
                <a:solidFill>
                  <a:srgbClr val="191919"/>
                </a:solidFill>
                <a:latin typeface="Arial"/>
                <a:ea typeface="+mn-ea"/>
                <a:cs typeface="Arial"/>
              </a:rPr>
              <a:t> </a:t>
            </a:r>
            <a:r>
              <a:rPr sz="2200" spc="-5" dirty="0">
                <a:solidFill>
                  <a:srgbClr val="191919"/>
                </a:solidFill>
                <a:latin typeface="Arial"/>
                <a:ea typeface="+mn-ea"/>
                <a:cs typeface="Arial"/>
              </a:rPr>
              <a:t>Systems</a:t>
            </a:r>
            <a:endParaRPr sz="2200">
              <a:solidFill>
                <a:prstClr val="black"/>
              </a:solidFill>
              <a:latin typeface="Arial"/>
              <a:ea typeface="+mn-ea"/>
              <a:cs typeface="Arial"/>
            </a:endParaRPr>
          </a:p>
        </p:txBody>
      </p:sp>
      <p:sp>
        <p:nvSpPr>
          <p:cNvPr id="10" name="object 10"/>
          <p:cNvSpPr txBox="1"/>
          <p:nvPr/>
        </p:nvSpPr>
        <p:spPr>
          <a:xfrm>
            <a:off x="3426459" y="4404359"/>
            <a:ext cx="440118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1.5 </a:t>
            </a:r>
            <a:r>
              <a:rPr sz="2200" spc="-10" dirty="0">
                <a:solidFill>
                  <a:srgbClr val="191919"/>
                </a:solidFill>
                <a:latin typeface="Arial"/>
                <a:ea typeface="+mn-ea"/>
                <a:cs typeface="Arial"/>
              </a:rPr>
              <a:t>Type </a:t>
            </a:r>
            <a:r>
              <a:rPr sz="2200" spc="-5" dirty="0">
                <a:solidFill>
                  <a:srgbClr val="191919"/>
                </a:solidFill>
                <a:latin typeface="Arial"/>
                <a:ea typeface="+mn-ea"/>
                <a:cs typeface="Arial"/>
              </a:rPr>
              <a:t>structure </a:t>
            </a:r>
            <a:r>
              <a:rPr sz="2200" dirty="0">
                <a:solidFill>
                  <a:srgbClr val="191919"/>
                </a:solidFill>
                <a:latin typeface="Arial"/>
                <a:ea typeface="+mn-ea"/>
                <a:cs typeface="Arial"/>
              </a:rPr>
              <a:t>of </a:t>
            </a:r>
            <a:r>
              <a:rPr sz="2200" spc="-5" dirty="0">
                <a:solidFill>
                  <a:srgbClr val="191919"/>
                </a:solidFill>
                <a:latin typeface="Arial"/>
                <a:ea typeface="+mn-ea"/>
                <a:cs typeface="Arial"/>
              </a:rPr>
              <a:t>C++ and</a:t>
            </a:r>
            <a:r>
              <a:rPr sz="2200" spc="-35" dirty="0">
                <a:solidFill>
                  <a:srgbClr val="191919"/>
                </a:solidFill>
                <a:latin typeface="Arial"/>
                <a:ea typeface="+mn-ea"/>
                <a:cs typeface="Arial"/>
              </a:rPr>
              <a:t> </a:t>
            </a:r>
            <a:r>
              <a:rPr sz="2200" spc="-5" dirty="0">
                <a:solidFill>
                  <a:srgbClr val="191919"/>
                </a:solidFill>
                <a:latin typeface="Arial"/>
                <a:ea typeface="+mn-ea"/>
                <a:cs typeface="Arial"/>
              </a:rPr>
              <a:t>Java</a:t>
            </a:r>
            <a:endParaRPr sz="2200">
              <a:solidFill>
                <a:prstClr val="black"/>
              </a:solidFill>
              <a:latin typeface="Arial"/>
              <a:ea typeface="+mn-ea"/>
              <a:cs typeface="Arial"/>
            </a:endParaRPr>
          </a:p>
        </p:txBody>
      </p:sp>
    </p:spTree>
    <p:extLst>
      <p:ext uri="{BB962C8B-B14F-4D97-AF65-F5344CB8AC3E}">
        <p14:creationId xmlns:p14="http://schemas.microsoft.com/office/powerpoint/2010/main" xmlns="" val="61055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3269" y="108204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3" name="object 3"/>
          <p:cNvSpPr txBox="1"/>
          <p:nvPr/>
        </p:nvSpPr>
        <p:spPr>
          <a:xfrm>
            <a:off x="763269" y="193802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4" name="object 4"/>
          <p:cNvSpPr txBox="1"/>
          <p:nvPr/>
        </p:nvSpPr>
        <p:spPr>
          <a:xfrm>
            <a:off x="763269" y="317754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5" name="object 5"/>
          <p:cNvSpPr txBox="1"/>
          <p:nvPr/>
        </p:nvSpPr>
        <p:spPr>
          <a:xfrm>
            <a:off x="914496" y="1149858"/>
            <a:ext cx="7119523" cy="4710007"/>
          </a:xfrm>
          <a:prstGeom prst="rect">
            <a:avLst/>
          </a:prstGeom>
        </p:spPr>
        <p:txBody>
          <a:bodyPr vert="horz" wrap="square" lIns="0" tIns="0" rIns="0" bIns="0" rtlCol="0">
            <a:spAutoFit/>
          </a:bodyPr>
          <a:lstStyle/>
          <a:p>
            <a:pPr marL="12700" marR="65405" algn="l" fontAlgn="auto">
              <a:lnSpc>
                <a:spcPts val="3020"/>
              </a:lnSpc>
              <a:spcBef>
                <a:spcPts val="0"/>
              </a:spcBef>
              <a:spcAft>
                <a:spcPts val="0"/>
              </a:spcAft>
            </a:pPr>
            <a:r>
              <a:rPr sz="3200" spc="-5" dirty="0">
                <a:solidFill>
                  <a:prstClr val="black"/>
                </a:solidFill>
                <a:latin typeface="Cambria" pitchFamily="18" charset="0"/>
                <a:ea typeface="+mn-ea"/>
                <a:cs typeface="Arial"/>
              </a:rPr>
              <a:t>Data structure </a:t>
            </a:r>
            <a:r>
              <a:rPr sz="3200" dirty="0">
                <a:solidFill>
                  <a:prstClr val="black"/>
                </a:solidFill>
                <a:latin typeface="Cambria" pitchFamily="18" charset="0"/>
                <a:ea typeface="+mn-ea"/>
                <a:cs typeface="Arial"/>
              </a:rPr>
              <a:t>is a </a:t>
            </a:r>
            <a:r>
              <a:rPr sz="3200" spc="-5" dirty="0">
                <a:solidFill>
                  <a:prstClr val="black"/>
                </a:solidFill>
                <a:latin typeface="Cambria" pitchFamily="18" charset="0"/>
                <a:ea typeface="+mn-ea"/>
                <a:cs typeface="Arial"/>
              </a:rPr>
              <a:t>data object that contains  other data objects as its</a:t>
            </a:r>
            <a:r>
              <a:rPr sz="3200" spc="5" dirty="0">
                <a:solidFill>
                  <a:prstClr val="black"/>
                </a:solidFill>
                <a:latin typeface="Cambria" pitchFamily="18" charset="0"/>
                <a:ea typeface="+mn-ea"/>
                <a:cs typeface="Arial"/>
              </a:rPr>
              <a:t> </a:t>
            </a:r>
            <a:r>
              <a:rPr sz="3200" spc="-5" dirty="0">
                <a:solidFill>
                  <a:prstClr val="black"/>
                </a:solidFill>
                <a:latin typeface="Cambria" pitchFamily="18" charset="0"/>
                <a:ea typeface="+mn-ea"/>
                <a:cs typeface="Arial"/>
              </a:rPr>
              <a:t>elements</a:t>
            </a:r>
            <a:endParaRPr sz="3200" dirty="0">
              <a:solidFill>
                <a:prstClr val="black"/>
              </a:solidFill>
              <a:latin typeface="Cambria" pitchFamily="18" charset="0"/>
              <a:ea typeface="+mn-ea"/>
              <a:cs typeface="Arial"/>
            </a:endParaRPr>
          </a:p>
          <a:p>
            <a:pPr marL="12700" marR="5080" algn="l" fontAlgn="auto">
              <a:lnSpc>
                <a:spcPct val="90000"/>
              </a:lnSpc>
              <a:spcBef>
                <a:spcPts val="650"/>
              </a:spcBef>
              <a:spcAft>
                <a:spcPts val="0"/>
              </a:spcAft>
            </a:pPr>
            <a:r>
              <a:rPr sz="3200" dirty="0">
                <a:solidFill>
                  <a:prstClr val="black"/>
                </a:solidFill>
                <a:latin typeface="Cambria" pitchFamily="18" charset="0"/>
                <a:ea typeface="+mn-ea"/>
                <a:cs typeface="Arial"/>
              </a:rPr>
              <a:t>A </a:t>
            </a:r>
            <a:r>
              <a:rPr sz="3200" spc="-5" dirty="0">
                <a:solidFill>
                  <a:prstClr val="black"/>
                </a:solidFill>
                <a:latin typeface="Cambria" pitchFamily="18" charset="0"/>
                <a:ea typeface="+mn-ea"/>
                <a:cs typeface="Arial"/>
              </a:rPr>
              <a:t>data object that is </a:t>
            </a:r>
            <a:r>
              <a:rPr sz="3200" dirty="0">
                <a:solidFill>
                  <a:prstClr val="black"/>
                </a:solidFill>
                <a:latin typeface="Cambria" pitchFamily="18" charset="0"/>
                <a:ea typeface="+mn-ea"/>
                <a:cs typeface="Arial"/>
              </a:rPr>
              <a:t>termed </a:t>
            </a:r>
            <a:r>
              <a:rPr sz="3200" spc="-5" dirty="0">
                <a:solidFill>
                  <a:prstClr val="black"/>
                </a:solidFill>
                <a:latin typeface="Cambria" pitchFamily="18" charset="0"/>
                <a:ea typeface="+mn-ea"/>
                <a:cs typeface="Arial"/>
              </a:rPr>
              <a:t>as aggregate of  other data objects is </a:t>
            </a:r>
            <a:r>
              <a:rPr sz="3200" dirty="0">
                <a:solidFill>
                  <a:prstClr val="black"/>
                </a:solidFill>
                <a:latin typeface="Cambria" pitchFamily="18" charset="0"/>
                <a:ea typeface="+mn-ea"/>
                <a:cs typeface="Arial"/>
              </a:rPr>
              <a:t>a </a:t>
            </a:r>
            <a:r>
              <a:rPr sz="3200" spc="-5" dirty="0">
                <a:solidFill>
                  <a:prstClr val="black"/>
                </a:solidFill>
                <a:latin typeface="Cambria" pitchFamily="18" charset="0"/>
                <a:ea typeface="+mn-ea"/>
                <a:cs typeface="Arial"/>
              </a:rPr>
              <a:t>data structure or  structured data</a:t>
            </a:r>
            <a:r>
              <a:rPr sz="3200" spc="-30" dirty="0">
                <a:solidFill>
                  <a:prstClr val="black"/>
                </a:solidFill>
                <a:latin typeface="Cambria" pitchFamily="18" charset="0"/>
                <a:ea typeface="+mn-ea"/>
                <a:cs typeface="Arial"/>
              </a:rPr>
              <a:t> </a:t>
            </a:r>
            <a:r>
              <a:rPr sz="3200" spc="-5" dirty="0">
                <a:solidFill>
                  <a:prstClr val="black"/>
                </a:solidFill>
                <a:latin typeface="Cambria" pitchFamily="18" charset="0"/>
                <a:ea typeface="+mn-ea"/>
                <a:cs typeface="Arial"/>
              </a:rPr>
              <a:t>object</a:t>
            </a:r>
            <a:endParaRPr sz="3200" dirty="0">
              <a:solidFill>
                <a:prstClr val="black"/>
              </a:solidFill>
              <a:latin typeface="Cambria" pitchFamily="18" charset="0"/>
              <a:ea typeface="+mn-ea"/>
              <a:cs typeface="Arial"/>
            </a:endParaRPr>
          </a:p>
          <a:p>
            <a:pPr marL="12700" algn="l" fontAlgn="auto">
              <a:spcBef>
                <a:spcPts val="359"/>
              </a:spcBef>
              <a:spcAft>
                <a:spcPts val="0"/>
              </a:spcAft>
            </a:pPr>
            <a:r>
              <a:rPr sz="3200" dirty="0">
                <a:solidFill>
                  <a:prstClr val="black"/>
                </a:solidFill>
                <a:latin typeface="Cambria" pitchFamily="18" charset="0"/>
                <a:ea typeface="+mn-ea"/>
                <a:cs typeface="Arial"/>
              </a:rPr>
              <a:t>3 </a:t>
            </a:r>
            <a:r>
              <a:rPr sz="3200" spc="-5" dirty="0">
                <a:solidFill>
                  <a:prstClr val="black"/>
                </a:solidFill>
                <a:latin typeface="Cambria" pitchFamily="18" charset="0"/>
                <a:ea typeface="+mn-ea"/>
                <a:cs typeface="Arial"/>
              </a:rPr>
              <a:t>important</a:t>
            </a:r>
            <a:r>
              <a:rPr sz="3200" spc="-45" dirty="0">
                <a:solidFill>
                  <a:prstClr val="black"/>
                </a:solidFill>
                <a:latin typeface="Cambria" pitchFamily="18" charset="0"/>
                <a:ea typeface="+mn-ea"/>
                <a:cs typeface="Arial"/>
              </a:rPr>
              <a:t> </a:t>
            </a:r>
            <a:r>
              <a:rPr sz="3200" spc="-5" dirty="0">
                <a:solidFill>
                  <a:prstClr val="black"/>
                </a:solidFill>
                <a:latin typeface="Cambria" pitchFamily="18" charset="0"/>
                <a:ea typeface="+mn-ea"/>
                <a:cs typeface="Arial"/>
              </a:rPr>
              <a:t>aspects</a:t>
            </a:r>
            <a:endParaRPr sz="3200" dirty="0">
              <a:solidFill>
                <a:prstClr val="black"/>
              </a:solidFill>
              <a:latin typeface="Cambria" pitchFamily="18" charset="0"/>
              <a:ea typeface="+mn-ea"/>
              <a:cs typeface="Arial"/>
            </a:endParaRPr>
          </a:p>
          <a:p>
            <a:pPr marL="412750" indent="-285750" algn="l" fontAlgn="auto">
              <a:spcBef>
                <a:spcPts val="300"/>
              </a:spcBef>
              <a:spcAft>
                <a:spcPts val="0"/>
              </a:spcAft>
              <a:buFontTx/>
              <a:buChar char="–"/>
              <a:tabLst>
                <a:tab pos="412750" algn="l"/>
              </a:tabLst>
            </a:pPr>
            <a:r>
              <a:rPr sz="3200" spc="-5" dirty="0">
                <a:solidFill>
                  <a:prstClr val="black"/>
                </a:solidFill>
                <a:latin typeface="Cambria" pitchFamily="18" charset="0"/>
                <a:ea typeface="+mn-ea"/>
                <a:cs typeface="Arial"/>
              </a:rPr>
              <a:t>Specifications</a:t>
            </a:r>
            <a:endParaRPr sz="3200" dirty="0">
              <a:solidFill>
                <a:prstClr val="black"/>
              </a:solidFill>
              <a:latin typeface="Cambria" pitchFamily="18" charset="0"/>
              <a:ea typeface="+mn-ea"/>
              <a:cs typeface="Arial"/>
            </a:endParaRPr>
          </a:p>
          <a:p>
            <a:pPr marL="412750" indent="-285750" algn="l" fontAlgn="auto">
              <a:spcBef>
                <a:spcPts val="310"/>
              </a:spcBef>
              <a:spcAft>
                <a:spcPts val="0"/>
              </a:spcAft>
              <a:buFontTx/>
              <a:buChar char="–"/>
              <a:tabLst>
                <a:tab pos="412750" algn="l"/>
              </a:tabLst>
            </a:pPr>
            <a:r>
              <a:rPr sz="3200" spc="-5" dirty="0">
                <a:solidFill>
                  <a:prstClr val="black"/>
                </a:solidFill>
                <a:latin typeface="Cambria" pitchFamily="18" charset="0"/>
                <a:ea typeface="+mn-ea"/>
                <a:cs typeface="Arial"/>
              </a:rPr>
              <a:t>Operations</a:t>
            </a:r>
            <a:endParaRPr sz="3200" dirty="0">
              <a:solidFill>
                <a:prstClr val="black"/>
              </a:solidFill>
              <a:latin typeface="Cambria" pitchFamily="18" charset="0"/>
              <a:ea typeface="+mn-ea"/>
              <a:cs typeface="Arial"/>
            </a:endParaRPr>
          </a:p>
          <a:p>
            <a:pPr marL="412750" indent="-285750" algn="l" fontAlgn="auto">
              <a:spcBef>
                <a:spcPts val="309"/>
              </a:spcBef>
              <a:spcAft>
                <a:spcPts val="0"/>
              </a:spcAft>
              <a:buFontTx/>
              <a:buChar char="–"/>
              <a:tabLst>
                <a:tab pos="412750" algn="l"/>
              </a:tabLst>
            </a:pPr>
            <a:r>
              <a:rPr sz="3200" spc="-5" dirty="0">
                <a:solidFill>
                  <a:prstClr val="black"/>
                </a:solidFill>
                <a:latin typeface="Cambria" pitchFamily="18" charset="0"/>
                <a:ea typeface="+mn-ea"/>
                <a:cs typeface="Arial"/>
              </a:rPr>
              <a:t>Storage</a:t>
            </a:r>
            <a:r>
              <a:rPr sz="3200" spc="-85" dirty="0">
                <a:solidFill>
                  <a:prstClr val="black"/>
                </a:solidFill>
                <a:latin typeface="Cambria" pitchFamily="18" charset="0"/>
                <a:ea typeface="+mn-ea"/>
                <a:cs typeface="Arial"/>
              </a:rPr>
              <a:t> </a:t>
            </a:r>
            <a:r>
              <a:rPr sz="3200" spc="-5" dirty="0">
                <a:solidFill>
                  <a:prstClr val="black"/>
                </a:solidFill>
                <a:latin typeface="Cambria" pitchFamily="18" charset="0"/>
                <a:ea typeface="+mn-ea"/>
                <a:cs typeface="Arial"/>
              </a:rPr>
              <a:t>representation</a:t>
            </a:r>
            <a:endParaRPr sz="3200" dirty="0">
              <a:solidFill>
                <a:prstClr val="black"/>
              </a:solidFill>
              <a:latin typeface="Cambria" pitchFamily="18" charset="0"/>
              <a:ea typeface="+mn-ea"/>
              <a:cs typeface="Arial"/>
            </a:endParaRPr>
          </a:p>
        </p:txBody>
      </p:sp>
      <p:sp>
        <p:nvSpPr>
          <p:cNvPr id="6" name="object 6"/>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7" name="object 7"/>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8" name="object 8"/>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1887220">
              <a:lnSpc>
                <a:spcPct val="100000"/>
              </a:lnSpc>
            </a:pPr>
            <a:r>
              <a:rPr spc="165" dirty="0" smtClean="0"/>
              <a:t>User</a:t>
            </a:r>
            <a:r>
              <a:rPr spc="-5" dirty="0" smtClean="0"/>
              <a:t> </a:t>
            </a:r>
            <a:r>
              <a:rPr spc="170" dirty="0"/>
              <a:t>defined</a:t>
            </a:r>
            <a:r>
              <a:rPr spc="-5" dirty="0"/>
              <a:t> </a:t>
            </a:r>
            <a:r>
              <a:rPr spc="185" dirty="0"/>
              <a:t>types</a:t>
            </a:r>
            <a:r>
              <a:rPr dirty="0"/>
              <a:t> </a:t>
            </a:r>
            <a:r>
              <a:rPr spc="195" dirty="0"/>
              <a:t>and</a:t>
            </a:r>
            <a:r>
              <a:rPr spc="-5" dirty="0"/>
              <a:t> </a:t>
            </a:r>
            <a:r>
              <a:rPr spc="160" dirty="0"/>
              <a:t>ADT</a:t>
            </a:r>
          </a:p>
        </p:txBody>
      </p:sp>
    </p:spTree>
    <p:extLst>
      <p:ext uri="{BB962C8B-B14F-4D97-AF65-F5344CB8AC3E}">
        <p14:creationId xmlns:p14="http://schemas.microsoft.com/office/powerpoint/2010/main" xmlns="" val="1184351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269" y="351790"/>
            <a:ext cx="2992120" cy="4876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solidFill>
                  <a:srgbClr val="000000"/>
                </a:solidFill>
                <a:latin typeface="Arial"/>
                <a:cs typeface="Arial"/>
              </a:rPr>
              <a:t>Specifications:</a:t>
            </a:r>
            <a:endParaRPr sz="3200">
              <a:latin typeface="Arial"/>
              <a:cs typeface="Arial"/>
            </a:endParaRPr>
          </a:p>
        </p:txBody>
      </p:sp>
      <p:sp>
        <p:nvSpPr>
          <p:cNvPr id="3" name="object 3"/>
          <p:cNvSpPr txBox="1"/>
          <p:nvPr/>
        </p:nvSpPr>
        <p:spPr>
          <a:xfrm>
            <a:off x="763269" y="928370"/>
            <a:ext cx="6772275" cy="4916170"/>
          </a:xfrm>
          <a:prstGeom prst="rect">
            <a:avLst/>
          </a:prstGeom>
        </p:spPr>
        <p:txBody>
          <a:bodyPr vert="horz" wrap="square" lIns="0" tIns="0" rIns="0" bIns="0" rtlCol="0">
            <a:spAutoFit/>
          </a:bodyPr>
          <a:lstStyle/>
          <a:p>
            <a:pPr marL="755650" indent="-285750" algn="l" fontAlgn="auto">
              <a:spcBef>
                <a:spcPts val="0"/>
              </a:spcBef>
              <a:spcAft>
                <a:spcPts val="0"/>
              </a:spcAft>
              <a:buFontTx/>
              <a:buChar char="–"/>
              <a:tabLst>
                <a:tab pos="755650" algn="l"/>
              </a:tabLst>
            </a:pPr>
            <a:r>
              <a:rPr sz="2800" spc="-5" dirty="0">
                <a:solidFill>
                  <a:prstClr val="black"/>
                </a:solidFill>
                <a:latin typeface="Arial"/>
                <a:ea typeface="+mn-ea"/>
                <a:cs typeface="Arial"/>
              </a:rPr>
              <a:t>Major Attributes</a:t>
            </a:r>
            <a:r>
              <a:rPr sz="2800" spc="-40" dirty="0">
                <a:solidFill>
                  <a:prstClr val="black"/>
                </a:solidFill>
                <a:latin typeface="Arial"/>
                <a:ea typeface="+mn-ea"/>
                <a:cs typeface="Arial"/>
              </a:rPr>
              <a:t> </a:t>
            </a:r>
            <a:r>
              <a:rPr sz="2800" spc="-5" dirty="0">
                <a:solidFill>
                  <a:prstClr val="black"/>
                </a:solidFill>
                <a:latin typeface="Arial"/>
                <a:ea typeface="+mn-ea"/>
                <a:cs typeface="Arial"/>
              </a:rPr>
              <a:t>include</a:t>
            </a:r>
            <a:endParaRPr sz="2800">
              <a:solidFill>
                <a:prstClr val="black"/>
              </a:solidFill>
              <a:latin typeface="Arial"/>
              <a:ea typeface="+mn-ea"/>
              <a:cs typeface="Arial"/>
            </a:endParaRPr>
          </a:p>
          <a:p>
            <a:pPr marL="1322705" lvl="1" indent="-395605" algn="l" fontAlgn="auto">
              <a:spcBef>
                <a:spcPts val="690"/>
              </a:spcBef>
              <a:spcAft>
                <a:spcPts val="0"/>
              </a:spcAft>
              <a:buFontTx/>
              <a:buAutoNum type="arabicPeriod"/>
              <a:tabLst>
                <a:tab pos="1323340" algn="l"/>
              </a:tabLst>
            </a:pPr>
            <a:r>
              <a:rPr sz="2800" spc="-10" dirty="0">
                <a:solidFill>
                  <a:prstClr val="black"/>
                </a:solidFill>
                <a:latin typeface="Arial"/>
                <a:ea typeface="+mn-ea"/>
                <a:cs typeface="Arial"/>
              </a:rPr>
              <a:t>No. </a:t>
            </a:r>
            <a:r>
              <a:rPr sz="2800" spc="-5" dirty="0">
                <a:solidFill>
                  <a:prstClr val="black"/>
                </a:solidFill>
                <a:latin typeface="Arial"/>
                <a:ea typeface="+mn-ea"/>
                <a:cs typeface="Arial"/>
              </a:rPr>
              <a:t>of</a:t>
            </a:r>
            <a:r>
              <a:rPr sz="2800" spc="-40" dirty="0">
                <a:solidFill>
                  <a:prstClr val="black"/>
                </a:solidFill>
                <a:latin typeface="Arial"/>
                <a:ea typeface="+mn-ea"/>
                <a:cs typeface="Arial"/>
              </a:rPr>
              <a:t> </a:t>
            </a:r>
            <a:r>
              <a:rPr sz="2800" spc="-5" dirty="0">
                <a:solidFill>
                  <a:prstClr val="black"/>
                </a:solidFill>
                <a:latin typeface="Arial"/>
                <a:ea typeface="+mn-ea"/>
                <a:cs typeface="Arial"/>
              </a:rPr>
              <a:t>components</a:t>
            </a:r>
            <a:endParaRPr sz="2800">
              <a:solidFill>
                <a:prstClr val="black"/>
              </a:solidFill>
              <a:latin typeface="Arial"/>
              <a:ea typeface="+mn-ea"/>
              <a:cs typeface="Arial"/>
            </a:endParaRPr>
          </a:p>
          <a:p>
            <a:pPr marL="1322705" lvl="1" indent="-395605" algn="l" fontAlgn="auto">
              <a:spcBef>
                <a:spcPts val="700"/>
              </a:spcBef>
              <a:spcAft>
                <a:spcPts val="0"/>
              </a:spcAft>
              <a:buFontTx/>
              <a:buAutoNum type="arabicPeriod"/>
              <a:tabLst>
                <a:tab pos="1323340" algn="l"/>
              </a:tabLst>
            </a:pPr>
            <a:r>
              <a:rPr sz="2800" spc="-10" dirty="0">
                <a:solidFill>
                  <a:prstClr val="black"/>
                </a:solidFill>
                <a:latin typeface="Arial"/>
                <a:ea typeface="+mn-ea"/>
                <a:cs typeface="Arial"/>
              </a:rPr>
              <a:t>Type </a:t>
            </a:r>
            <a:r>
              <a:rPr sz="2800" spc="-5" dirty="0">
                <a:solidFill>
                  <a:prstClr val="black"/>
                </a:solidFill>
                <a:latin typeface="Arial"/>
                <a:ea typeface="+mn-ea"/>
                <a:cs typeface="Arial"/>
              </a:rPr>
              <a:t>of each</a:t>
            </a:r>
            <a:r>
              <a:rPr sz="2800" spc="-35" dirty="0">
                <a:solidFill>
                  <a:prstClr val="black"/>
                </a:solidFill>
                <a:latin typeface="Arial"/>
                <a:ea typeface="+mn-ea"/>
                <a:cs typeface="Arial"/>
              </a:rPr>
              <a:t> </a:t>
            </a:r>
            <a:r>
              <a:rPr sz="2800" spc="-5" dirty="0">
                <a:solidFill>
                  <a:prstClr val="black"/>
                </a:solidFill>
                <a:latin typeface="Arial"/>
                <a:ea typeface="+mn-ea"/>
                <a:cs typeface="Arial"/>
              </a:rPr>
              <a:t>component</a:t>
            </a:r>
            <a:endParaRPr sz="2800">
              <a:solidFill>
                <a:prstClr val="black"/>
              </a:solidFill>
              <a:latin typeface="Arial"/>
              <a:ea typeface="+mn-ea"/>
              <a:cs typeface="Arial"/>
            </a:endParaRPr>
          </a:p>
          <a:p>
            <a:pPr marL="1322705" lvl="1" indent="-395605" algn="l" fontAlgn="auto">
              <a:spcBef>
                <a:spcPts val="690"/>
              </a:spcBef>
              <a:spcAft>
                <a:spcPts val="0"/>
              </a:spcAft>
              <a:buFontTx/>
              <a:buAutoNum type="arabicPeriod"/>
              <a:tabLst>
                <a:tab pos="1323340" algn="l"/>
              </a:tabLst>
            </a:pPr>
            <a:r>
              <a:rPr sz="2800" spc="-5" dirty="0">
                <a:solidFill>
                  <a:prstClr val="black"/>
                </a:solidFill>
                <a:latin typeface="Arial"/>
                <a:ea typeface="+mn-ea"/>
                <a:cs typeface="Arial"/>
              </a:rPr>
              <a:t>Component selection</a:t>
            </a:r>
            <a:r>
              <a:rPr sz="2800" spc="-25" dirty="0">
                <a:solidFill>
                  <a:prstClr val="black"/>
                </a:solidFill>
                <a:latin typeface="Arial"/>
                <a:ea typeface="+mn-ea"/>
                <a:cs typeface="Arial"/>
              </a:rPr>
              <a:t> </a:t>
            </a:r>
            <a:r>
              <a:rPr sz="2800" spc="-5" dirty="0">
                <a:solidFill>
                  <a:prstClr val="black"/>
                </a:solidFill>
                <a:latin typeface="Arial"/>
                <a:ea typeface="+mn-ea"/>
                <a:cs typeface="Arial"/>
              </a:rPr>
              <a:t>criteria</a:t>
            </a:r>
            <a:endParaRPr sz="2800">
              <a:solidFill>
                <a:prstClr val="black"/>
              </a:solidFill>
              <a:latin typeface="Arial"/>
              <a:ea typeface="+mn-ea"/>
              <a:cs typeface="Arial"/>
            </a:endParaRPr>
          </a:p>
          <a:p>
            <a:pPr marL="1322705" lvl="1" indent="-395605" algn="l" fontAlgn="auto">
              <a:spcBef>
                <a:spcPts val="700"/>
              </a:spcBef>
              <a:spcAft>
                <a:spcPts val="0"/>
              </a:spcAft>
              <a:buFontTx/>
              <a:buAutoNum type="arabicPeriod"/>
              <a:tabLst>
                <a:tab pos="1323340" algn="l"/>
              </a:tabLst>
            </a:pPr>
            <a:r>
              <a:rPr sz="2800" spc="-5" dirty="0">
                <a:solidFill>
                  <a:prstClr val="black"/>
                </a:solidFill>
                <a:latin typeface="Arial"/>
                <a:ea typeface="+mn-ea"/>
                <a:cs typeface="Arial"/>
              </a:rPr>
              <a:t>Maximum number of</a:t>
            </a:r>
            <a:r>
              <a:rPr sz="2800" spc="-40" dirty="0">
                <a:solidFill>
                  <a:prstClr val="black"/>
                </a:solidFill>
                <a:latin typeface="Arial"/>
                <a:ea typeface="+mn-ea"/>
                <a:cs typeface="Arial"/>
              </a:rPr>
              <a:t> </a:t>
            </a:r>
            <a:r>
              <a:rPr sz="2800" dirty="0">
                <a:solidFill>
                  <a:prstClr val="black"/>
                </a:solidFill>
                <a:latin typeface="Arial"/>
                <a:ea typeface="+mn-ea"/>
                <a:cs typeface="Arial"/>
              </a:rPr>
              <a:t>components</a:t>
            </a:r>
            <a:endParaRPr sz="2800">
              <a:solidFill>
                <a:prstClr val="black"/>
              </a:solidFill>
              <a:latin typeface="Arial"/>
              <a:ea typeface="+mn-ea"/>
              <a:cs typeface="Arial"/>
            </a:endParaRPr>
          </a:p>
          <a:p>
            <a:pPr marL="1322705" lvl="1" indent="-395605" algn="l" fontAlgn="auto">
              <a:spcBef>
                <a:spcPts val="700"/>
              </a:spcBef>
              <a:spcAft>
                <a:spcPts val="0"/>
              </a:spcAft>
              <a:buFontTx/>
              <a:buAutoNum type="arabicPeriod"/>
              <a:tabLst>
                <a:tab pos="1323340" algn="l"/>
              </a:tabLst>
            </a:pPr>
            <a:r>
              <a:rPr sz="2800" spc="-5" dirty="0">
                <a:solidFill>
                  <a:prstClr val="black"/>
                </a:solidFill>
                <a:latin typeface="Arial"/>
                <a:ea typeface="+mn-ea"/>
                <a:cs typeface="Arial"/>
              </a:rPr>
              <a:t>Organization of</a:t>
            </a:r>
            <a:r>
              <a:rPr sz="2800" spc="-20" dirty="0">
                <a:solidFill>
                  <a:prstClr val="black"/>
                </a:solidFill>
                <a:latin typeface="Arial"/>
                <a:ea typeface="+mn-ea"/>
                <a:cs typeface="Arial"/>
              </a:rPr>
              <a:t> </a:t>
            </a:r>
            <a:r>
              <a:rPr sz="2800" spc="-5" dirty="0">
                <a:solidFill>
                  <a:prstClr val="black"/>
                </a:solidFill>
                <a:latin typeface="Arial"/>
                <a:ea typeface="+mn-ea"/>
                <a:cs typeface="Arial"/>
              </a:rPr>
              <a:t>components</a:t>
            </a:r>
            <a:endParaRPr sz="2800">
              <a:solidFill>
                <a:prstClr val="black"/>
              </a:solidFill>
              <a:latin typeface="Arial"/>
              <a:ea typeface="+mn-ea"/>
              <a:cs typeface="Arial"/>
            </a:endParaRPr>
          </a:p>
          <a:p>
            <a:pPr marL="355600" indent="-342900" algn="l" fontAlgn="auto">
              <a:spcBef>
                <a:spcPts val="800"/>
              </a:spcBef>
              <a:spcAft>
                <a:spcPts val="0"/>
              </a:spcAft>
              <a:buFontTx/>
              <a:buChar char="•"/>
              <a:tabLst>
                <a:tab pos="354965" algn="l"/>
                <a:tab pos="355600" algn="l"/>
              </a:tabLst>
            </a:pPr>
            <a:r>
              <a:rPr sz="3200" dirty="0">
                <a:solidFill>
                  <a:prstClr val="black"/>
                </a:solidFill>
                <a:latin typeface="Arial"/>
                <a:ea typeface="+mn-ea"/>
                <a:cs typeface="Arial"/>
              </a:rPr>
              <a:t>Operations</a:t>
            </a:r>
            <a:endParaRPr sz="3200">
              <a:solidFill>
                <a:prstClr val="black"/>
              </a:solidFill>
              <a:latin typeface="Arial"/>
              <a:ea typeface="+mn-ea"/>
              <a:cs typeface="Arial"/>
            </a:endParaRPr>
          </a:p>
          <a:p>
            <a:pPr marL="1155700" lvl="1" indent="-228600" algn="l" fontAlgn="auto">
              <a:spcBef>
                <a:spcPts val="590"/>
              </a:spcBef>
              <a:spcAft>
                <a:spcPts val="0"/>
              </a:spcAft>
              <a:buFontTx/>
              <a:buChar char="•"/>
              <a:tabLst>
                <a:tab pos="1155700" algn="l"/>
              </a:tabLst>
            </a:pPr>
            <a:r>
              <a:rPr spc="-5" dirty="0">
                <a:solidFill>
                  <a:prstClr val="black"/>
                </a:solidFill>
                <a:latin typeface="Arial"/>
                <a:ea typeface="+mn-ea"/>
                <a:cs typeface="Arial"/>
              </a:rPr>
              <a:t>Component</a:t>
            </a:r>
            <a:r>
              <a:rPr spc="-70" dirty="0">
                <a:solidFill>
                  <a:prstClr val="black"/>
                </a:solidFill>
                <a:latin typeface="Arial"/>
                <a:ea typeface="+mn-ea"/>
                <a:cs typeface="Arial"/>
              </a:rPr>
              <a:t> </a:t>
            </a:r>
            <a:r>
              <a:rPr spc="-5" dirty="0">
                <a:solidFill>
                  <a:prstClr val="black"/>
                </a:solidFill>
                <a:latin typeface="Arial"/>
                <a:ea typeface="+mn-ea"/>
                <a:cs typeface="Arial"/>
              </a:rPr>
              <a:t>selection</a:t>
            </a:r>
            <a:endParaRPr>
              <a:solidFill>
                <a:prstClr val="black"/>
              </a:solidFill>
              <a:latin typeface="Arial"/>
              <a:ea typeface="+mn-ea"/>
              <a:cs typeface="Arial"/>
            </a:endParaRPr>
          </a:p>
          <a:p>
            <a:pPr marL="1155700" lvl="1" indent="-228600" algn="l" fontAlgn="auto">
              <a:spcBef>
                <a:spcPts val="600"/>
              </a:spcBef>
              <a:spcAft>
                <a:spcPts val="0"/>
              </a:spcAft>
              <a:buFontTx/>
              <a:buChar char="•"/>
              <a:tabLst>
                <a:tab pos="1155700" algn="l"/>
              </a:tabLst>
            </a:pPr>
            <a:r>
              <a:rPr spc="-5" dirty="0">
                <a:solidFill>
                  <a:prstClr val="black"/>
                </a:solidFill>
                <a:latin typeface="Arial"/>
                <a:ea typeface="+mn-ea"/>
                <a:cs typeface="Arial"/>
              </a:rPr>
              <a:t>Insertion and deletion </a:t>
            </a:r>
            <a:r>
              <a:rPr dirty="0">
                <a:solidFill>
                  <a:prstClr val="black"/>
                </a:solidFill>
                <a:latin typeface="Arial"/>
                <a:ea typeface="+mn-ea"/>
                <a:cs typeface="Arial"/>
              </a:rPr>
              <a:t>of</a:t>
            </a:r>
            <a:r>
              <a:rPr spc="-55" dirty="0">
                <a:solidFill>
                  <a:prstClr val="black"/>
                </a:solidFill>
                <a:latin typeface="Arial"/>
                <a:ea typeface="+mn-ea"/>
                <a:cs typeface="Arial"/>
              </a:rPr>
              <a:t> </a:t>
            </a:r>
            <a:r>
              <a:rPr spc="-5" dirty="0">
                <a:solidFill>
                  <a:prstClr val="black"/>
                </a:solidFill>
                <a:latin typeface="Arial"/>
                <a:ea typeface="+mn-ea"/>
                <a:cs typeface="Arial"/>
              </a:rPr>
              <a:t>components</a:t>
            </a:r>
            <a:endParaRPr>
              <a:solidFill>
                <a:prstClr val="black"/>
              </a:solidFill>
              <a:latin typeface="Arial"/>
              <a:ea typeface="+mn-ea"/>
              <a:cs typeface="Arial"/>
            </a:endParaRPr>
          </a:p>
          <a:p>
            <a:pPr marL="1155700" lvl="1" indent="-228600" algn="l" fontAlgn="auto">
              <a:spcBef>
                <a:spcPts val="600"/>
              </a:spcBef>
              <a:spcAft>
                <a:spcPts val="0"/>
              </a:spcAft>
              <a:buFontTx/>
              <a:buChar char="•"/>
              <a:tabLst>
                <a:tab pos="1155700" algn="l"/>
              </a:tabLst>
            </a:pPr>
            <a:r>
              <a:rPr spc="-5" dirty="0">
                <a:solidFill>
                  <a:prstClr val="black"/>
                </a:solidFill>
                <a:latin typeface="Arial"/>
                <a:ea typeface="+mn-ea"/>
                <a:cs typeface="Arial"/>
              </a:rPr>
              <a:t>Creation </a:t>
            </a:r>
            <a:r>
              <a:rPr spc="-10" dirty="0">
                <a:solidFill>
                  <a:prstClr val="black"/>
                </a:solidFill>
                <a:latin typeface="Arial"/>
                <a:ea typeface="+mn-ea"/>
                <a:cs typeface="Arial"/>
              </a:rPr>
              <a:t>and </a:t>
            </a:r>
            <a:r>
              <a:rPr spc="-5" dirty="0">
                <a:solidFill>
                  <a:prstClr val="black"/>
                </a:solidFill>
                <a:latin typeface="Arial"/>
                <a:ea typeface="+mn-ea"/>
                <a:cs typeface="Arial"/>
              </a:rPr>
              <a:t>destruction of data</a:t>
            </a:r>
            <a:r>
              <a:rPr dirty="0">
                <a:solidFill>
                  <a:prstClr val="black"/>
                </a:solidFill>
                <a:latin typeface="Arial"/>
                <a:ea typeface="+mn-ea"/>
                <a:cs typeface="Arial"/>
              </a:rPr>
              <a:t> </a:t>
            </a:r>
            <a:r>
              <a:rPr spc="-5" dirty="0">
                <a:solidFill>
                  <a:prstClr val="black"/>
                </a:solidFill>
                <a:latin typeface="Arial"/>
                <a:ea typeface="+mn-ea"/>
                <a:cs typeface="Arial"/>
              </a:rPr>
              <a:t>structure</a:t>
            </a:r>
            <a:endParaRPr>
              <a:solidFill>
                <a:prstClr val="black"/>
              </a:solidFill>
              <a:latin typeface="Arial"/>
              <a:ea typeface="+mn-ea"/>
              <a:cs typeface="Arial"/>
            </a:endParaRPr>
          </a:p>
        </p:txBody>
      </p:sp>
    </p:spTree>
    <p:extLst>
      <p:ext uri="{BB962C8B-B14F-4D97-AF65-F5344CB8AC3E}">
        <p14:creationId xmlns:p14="http://schemas.microsoft.com/office/powerpoint/2010/main" xmlns="" val="1861849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269" y="504190"/>
            <a:ext cx="4665980" cy="48768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dirty="0">
                <a:solidFill>
                  <a:srgbClr val="000000"/>
                </a:solidFill>
                <a:latin typeface="Arial"/>
                <a:cs typeface="Arial"/>
              </a:rPr>
              <a:t>Storage</a:t>
            </a:r>
            <a:r>
              <a:rPr sz="3200" spc="-90" dirty="0">
                <a:solidFill>
                  <a:srgbClr val="000000"/>
                </a:solidFill>
                <a:latin typeface="Arial"/>
                <a:cs typeface="Arial"/>
              </a:rPr>
              <a:t> </a:t>
            </a:r>
            <a:r>
              <a:rPr sz="3200" dirty="0">
                <a:solidFill>
                  <a:srgbClr val="000000"/>
                </a:solidFill>
                <a:latin typeface="Arial"/>
                <a:cs typeface="Arial"/>
              </a:rPr>
              <a:t>Representation</a:t>
            </a:r>
            <a:endParaRPr sz="3200">
              <a:latin typeface="Arial"/>
              <a:cs typeface="Arial"/>
            </a:endParaRPr>
          </a:p>
        </p:txBody>
      </p:sp>
      <p:sp>
        <p:nvSpPr>
          <p:cNvPr id="3" name="object 3"/>
          <p:cNvSpPr txBox="1"/>
          <p:nvPr/>
        </p:nvSpPr>
        <p:spPr>
          <a:xfrm>
            <a:off x="1220469" y="1079500"/>
            <a:ext cx="6442075" cy="3209290"/>
          </a:xfrm>
          <a:prstGeom prst="rect">
            <a:avLst/>
          </a:prstGeom>
        </p:spPr>
        <p:txBody>
          <a:bodyPr vert="horz" wrap="square" lIns="0" tIns="0" rIns="0" bIns="0" rtlCol="0">
            <a:spAutoFit/>
          </a:bodyPr>
          <a:lstStyle/>
          <a:p>
            <a:pPr marL="298450" indent="-285750" algn="l" fontAlgn="auto">
              <a:spcBef>
                <a:spcPts val="0"/>
              </a:spcBef>
              <a:spcAft>
                <a:spcPts val="0"/>
              </a:spcAft>
              <a:buFontTx/>
              <a:buChar char="–"/>
              <a:tabLst>
                <a:tab pos="298450" algn="l"/>
              </a:tabLst>
            </a:pPr>
            <a:r>
              <a:rPr sz="2800" spc="-5" dirty="0">
                <a:solidFill>
                  <a:prstClr val="black"/>
                </a:solidFill>
                <a:latin typeface="Arial"/>
                <a:ea typeface="+mn-ea"/>
                <a:cs typeface="Arial"/>
              </a:rPr>
              <a:t>Storage for </a:t>
            </a:r>
            <a:r>
              <a:rPr sz="2800" dirty="0">
                <a:solidFill>
                  <a:prstClr val="black"/>
                </a:solidFill>
                <a:latin typeface="Arial"/>
                <a:ea typeface="+mn-ea"/>
                <a:cs typeface="Arial"/>
              </a:rPr>
              <a:t>components </a:t>
            </a:r>
            <a:r>
              <a:rPr sz="2800" spc="-5" dirty="0">
                <a:solidFill>
                  <a:prstClr val="black"/>
                </a:solidFill>
                <a:latin typeface="Arial"/>
                <a:ea typeface="+mn-ea"/>
                <a:cs typeface="Arial"/>
              </a:rPr>
              <a:t>of</a:t>
            </a:r>
            <a:r>
              <a:rPr sz="2800" spc="-50" dirty="0">
                <a:solidFill>
                  <a:prstClr val="black"/>
                </a:solidFill>
                <a:latin typeface="Arial"/>
                <a:ea typeface="+mn-ea"/>
                <a:cs typeface="Arial"/>
              </a:rPr>
              <a:t> </a:t>
            </a:r>
            <a:r>
              <a:rPr sz="2800" spc="-5" dirty="0">
                <a:solidFill>
                  <a:prstClr val="black"/>
                </a:solidFill>
                <a:latin typeface="Arial"/>
                <a:ea typeface="+mn-ea"/>
                <a:cs typeface="Arial"/>
              </a:rPr>
              <a:t>it</a:t>
            </a:r>
            <a:endParaRPr sz="2800">
              <a:solidFill>
                <a:prstClr val="black"/>
              </a:solidFill>
              <a:latin typeface="Arial"/>
              <a:ea typeface="+mn-ea"/>
              <a:cs typeface="Arial"/>
            </a:endParaRPr>
          </a:p>
          <a:p>
            <a:pPr marL="298450" marR="5080" indent="-285750" algn="l" fontAlgn="auto">
              <a:spcBef>
                <a:spcPts val="700"/>
              </a:spcBef>
              <a:spcAft>
                <a:spcPts val="0"/>
              </a:spcAft>
              <a:buFontTx/>
              <a:buChar char="–"/>
              <a:tabLst>
                <a:tab pos="298450" algn="l"/>
              </a:tabLst>
            </a:pPr>
            <a:r>
              <a:rPr sz="2800" spc="-5" dirty="0">
                <a:solidFill>
                  <a:prstClr val="black"/>
                </a:solidFill>
                <a:latin typeface="Arial"/>
                <a:ea typeface="+mn-ea"/>
                <a:cs typeface="Arial"/>
              </a:rPr>
              <a:t>Descriptor that stores attributes </a:t>
            </a:r>
            <a:r>
              <a:rPr sz="2800" spc="5" dirty="0">
                <a:solidFill>
                  <a:prstClr val="black"/>
                </a:solidFill>
                <a:latin typeface="Arial"/>
                <a:ea typeface="+mn-ea"/>
                <a:cs typeface="Arial"/>
              </a:rPr>
              <a:t>of </a:t>
            </a:r>
            <a:r>
              <a:rPr sz="2800" dirty="0">
                <a:solidFill>
                  <a:prstClr val="black"/>
                </a:solidFill>
                <a:latin typeface="Arial"/>
                <a:ea typeface="+mn-ea"/>
                <a:cs typeface="Arial"/>
              </a:rPr>
              <a:t>data  </a:t>
            </a:r>
            <a:r>
              <a:rPr sz="2800" spc="-5" dirty="0">
                <a:solidFill>
                  <a:prstClr val="black"/>
                </a:solidFill>
                <a:latin typeface="Arial"/>
                <a:ea typeface="+mn-ea"/>
                <a:cs typeface="Arial"/>
              </a:rPr>
              <a:t>structure</a:t>
            </a:r>
            <a:endParaRPr sz="2800">
              <a:solidFill>
                <a:prstClr val="black"/>
              </a:solidFill>
              <a:latin typeface="Arial"/>
              <a:ea typeface="+mn-ea"/>
              <a:cs typeface="Arial"/>
            </a:endParaRPr>
          </a:p>
          <a:p>
            <a:pPr marL="698500" lvl="1" indent="-228600" algn="l" fontAlgn="auto">
              <a:spcBef>
                <a:spcPts val="590"/>
              </a:spcBef>
              <a:spcAft>
                <a:spcPts val="0"/>
              </a:spcAft>
              <a:buFontTx/>
              <a:buChar char="•"/>
              <a:tabLst>
                <a:tab pos="698500" algn="l"/>
              </a:tabLst>
            </a:pPr>
            <a:r>
              <a:rPr spc="-5" dirty="0">
                <a:solidFill>
                  <a:prstClr val="black"/>
                </a:solidFill>
                <a:latin typeface="Arial"/>
                <a:ea typeface="+mn-ea"/>
                <a:cs typeface="Arial"/>
              </a:rPr>
              <a:t>Optional</a:t>
            </a:r>
            <a:endParaRPr>
              <a:solidFill>
                <a:prstClr val="black"/>
              </a:solidFill>
              <a:latin typeface="Arial"/>
              <a:ea typeface="+mn-ea"/>
              <a:cs typeface="Arial"/>
            </a:endParaRPr>
          </a:p>
          <a:p>
            <a:pPr marL="298450" indent="-285750" algn="l" fontAlgn="auto">
              <a:spcBef>
                <a:spcPts val="700"/>
              </a:spcBef>
              <a:spcAft>
                <a:spcPts val="0"/>
              </a:spcAft>
              <a:buFontTx/>
              <a:buChar char="–"/>
              <a:tabLst>
                <a:tab pos="298450" algn="l"/>
              </a:tabLst>
            </a:pPr>
            <a:r>
              <a:rPr sz="2800" spc="-15" dirty="0">
                <a:solidFill>
                  <a:prstClr val="black"/>
                </a:solidFill>
                <a:latin typeface="Arial"/>
                <a:ea typeface="+mn-ea"/>
                <a:cs typeface="Arial"/>
              </a:rPr>
              <a:t>Two</a:t>
            </a:r>
            <a:r>
              <a:rPr sz="2800" spc="-70" dirty="0">
                <a:solidFill>
                  <a:prstClr val="black"/>
                </a:solidFill>
                <a:latin typeface="Arial"/>
                <a:ea typeface="+mn-ea"/>
                <a:cs typeface="Arial"/>
              </a:rPr>
              <a:t> </a:t>
            </a:r>
            <a:r>
              <a:rPr sz="2800" spc="-10" dirty="0">
                <a:solidFill>
                  <a:prstClr val="black"/>
                </a:solidFill>
                <a:latin typeface="Arial"/>
                <a:ea typeface="+mn-ea"/>
                <a:cs typeface="Arial"/>
              </a:rPr>
              <a:t>types</a:t>
            </a:r>
            <a:endParaRPr sz="2800">
              <a:solidFill>
                <a:prstClr val="black"/>
              </a:solidFill>
              <a:latin typeface="Arial"/>
              <a:ea typeface="+mn-ea"/>
              <a:cs typeface="Arial"/>
            </a:endParaRPr>
          </a:p>
          <a:p>
            <a:pPr marL="698500" lvl="1" indent="-228600" algn="l" fontAlgn="auto">
              <a:spcBef>
                <a:spcPts val="600"/>
              </a:spcBef>
              <a:spcAft>
                <a:spcPts val="0"/>
              </a:spcAft>
              <a:buFontTx/>
              <a:buChar char="•"/>
              <a:tabLst>
                <a:tab pos="698500" algn="l"/>
              </a:tabLst>
            </a:pPr>
            <a:r>
              <a:rPr spc="-10" dirty="0">
                <a:solidFill>
                  <a:prstClr val="black"/>
                </a:solidFill>
                <a:latin typeface="Arial"/>
                <a:ea typeface="+mn-ea"/>
                <a:cs typeface="Arial"/>
              </a:rPr>
              <a:t>Sequential</a:t>
            </a:r>
            <a:endParaRPr>
              <a:solidFill>
                <a:prstClr val="black"/>
              </a:solidFill>
              <a:latin typeface="Arial"/>
              <a:ea typeface="+mn-ea"/>
              <a:cs typeface="Arial"/>
            </a:endParaRPr>
          </a:p>
          <a:p>
            <a:pPr marL="698500" lvl="1" indent="-228600" algn="l" fontAlgn="auto">
              <a:spcBef>
                <a:spcPts val="600"/>
              </a:spcBef>
              <a:spcAft>
                <a:spcPts val="0"/>
              </a:spcAft>
              <a:buFontTx/>
              <a:buChar char="•"/>
              <a:tabLst>
                <a:tab pos="698500" algn="l"/>
              </a:tabLst>
            </a:pPr>
            <a:r>
              <a:rPr spc="-10" dirty="0">
                <a:solidFill>
                  <a:prstClr val="black"/>
                </a:solidFill>
                <a:latin typeface="Arial"/>
                <a:ea typeface="+mn-ea"/>
                <a:cs typeface="Arial"/>
              </a:rPr>
              <a:t>Linked</a:t>
            </a:r>
            <a:r>
              <a:rPr spc="-60" dirty="0">
                <a:solidFill>
                  <a:prstClr val="black"/>
                </a:solidFill>
                <a:latin typeface="Arial"/>
                <a:ea typeface="+mn-ea"/>
                <a:cs typeface="Arial"/>
              </a:rPr>
              <a:t> </a:t>
            </a:r>
            <a:r>
              <a:rPr spc="-5" dirty="0">
                <a:solidFill>
                  <a:prstClr val="black"/>
                </a:solidFill>
                <a:latin typeface="Arial"/>
                <a:ea typeface="+mn-ea"/>
                <a:cs typeface="Arial"/>
              </a:rPr>
              <a:t>representation</a:t>
            </a:r>
            <a:endParaRPr>
              <a:solidFill>
                <a:prstClr val="black"/>
              </a:solidFill>
              <a:latin typeface="Arial"/>
              <a:ea typeface="+mn-ea"/>
              <a:cs typeface="Arial"/>
            </a:endParaRPr>
          </a:p>
        </p:txBody>
      </p:sp>
    </p:spTree>
    <p:extLst>
      <p:ext uri="{BB962C8B-B14F-4D97-AF65-F5344CB8AC3E}">
        <p14:creationId xmlns:p14="http://schemas.microsoft.com/office/powerpoint/2010/main" xmlns="" val="3168321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020" y="845820"/>
            <a:ext cx="4248785" cy="670560"/>
          </a:xfrm>
          <a:prstGeom prst="rect">
            <a:avLst/>
          </a:prstGeom>
        </p:spPr>
        <p:txBody>
          <a:bodyPr vert="horz" wrap="square" lIns="0" tIns="0" rIns="0" bIns="0" rtlCol="0">
            <a:spAutoFit/>
          </a:bodyPr>
          <a:lstStyle/>
          <a:p>
            <a:pPr marL="12700">
              <a:lnSpc>
                <a:spcPct val="100000"/>
              </a:lnSpc>
            </a:pPr>
            <a:r>
              <a:rPr sz="4400" spc="-5" dirty="0">
                <a:solidFill>
                  <a:srgbClr val="000000"/>
                </a:solidFill>
                <a:latin typeface="Arial"/>
                <a:cs typeface="Arial"/>
              </a:rPr>
              <a:t>Record/Structure</a:t>
            </a:r>
            <a:endParaRPr sz="4400">
              <a:latin typeface="Arial"/>
              <a:cs typeface="Arial"/>
            </a:endParaRPr>
          </a:p>
        </p:txBody>
      </p:sp>
      <p:sp>
        <p:nvSpPr>
          <p:cNvPr id="3" name="object 3"/>
          <p:cNvSpPr txBox="1"/>
          <p:nvPr/>
        </p:nvSpPr>
        <p:spPr>
          <a:xfrm>
            <a:off x="763269" y="1964690"/>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4" name="object 4"/>
          <p:cNvSpPr txBox="1"/>
          <p:nvPr/>
        </p:nvSpPr>
        <p:spPr>
          <a:xfrm>
            <a:off x="763269" y="4310379"/>
            <a:ext cx="150495" cy="436245"/>
          </a:xfrm>
          <a:prstGeom prst="rect">
            <a:avLst/>
          </a:prstGeom>
        </p:spPr>
        <p:txBody>
          <a:bodyPr vert="horz" wrap="square" lIns="0" tIns="0" rIns="0" bIns="0" rtlCol="0">
            <a:spAutoFit/>
          </a:bodyPr>
          <a:lstStyle/>
          <a:p>
            <a:pPr marL="12700" algn="l" fontAlgn="auto">
              <a:spcBef>
                <a:spcPts val="0"/>
              </a:spcBef>
              <a:spcAft>
                <a:spcPts val="0"/>
              </a:spcAft>
            </a:pPr>
            <a:r>
              <a:rPr sz="2800" dirty="0">
                <a:solidFill>
                  <a:prstClr val="black"/>
                </a:solidFill>
                <a:latin typeface="Arial"/>
                <a:ea typeface="+mn-ea"/>
                <a:cs typeface="Arial"/>
              </a:rPr>
              <a:t>•</a:t>
            </a:r>
            <a:endParaRPr sz="2800">
              <a:solidFill>
                <a:prstClr val="black"/>
              </a:solidFill>
              <a:latin typeface="Arial"/>
              <a:ea typeface="+mn-ea"/>
              <a:cs typeface="Arial"/>
            </a:endParaRPr>
          </a:p>
        </p:txBody>
      </p:sp>
      <p:sp>
        <p:nvSpPr>
          <p:cNvPr id="5" name="object 5"/>
          <p:cNvSpPr txBox="1"/>
          <p:nvPr/>
        </p:nvSpPr>
        <p:spPr>
          <a:xfrm>
            <a:off x="1106169" y="1985009"/>
            <a:ext cx="7036434" cy="3986529"/>
          </a:xfrm>
          <a:prstGeom prst="rect">
            <a:avLst/>
          </a:prstGeom>
        </p:spPr>
        <p:txBody>
          <a:bodyPr vert="horz" wrap="square" lIns="0" tIns="0" rIns="0" bIns="0" rtlCol="0">
            <a:spAutoFit/>
          </a:bodyPr>
          <a:lstStyle/>
          <a:p>
            <a:pPr marL="12700" algn="l" fontAlgn="auto">
              <a:spcBef>
                <a:spcPts val="0"/>
              </a:spcBef>
              <a:spcAft>
                <a:spcPts val="0"/>
              </a:spcAft>
            </a:pPr>
            <a:r>
              <a:rPr sz="2800" spc="-5" dirty="0">
                <a:solidFill>
                  <a:prstClr val="black"/>
                </a:solidFill>
                <a:latin typeface="Arial"/>
                <a:ea typeface="+mn-ea"/>
                <a:cs typeface="Arial"/>
              </a:rPr>
              <a:t>Specification:</a:t>
            </a:r>
            <a:endParaRPr sz="2800">
              <a:solidFill>
                <a:prstClr val="black"/>
              </a:solidFill>
              <a:latin typeface="Arial"/>
              <a:ea typeface="+mn-ea"/>
              <a:cs typeface="Arial"/>
            </a:endParaRPr>
          </a:p>
          <a:p>
            <a:pPr marL="412750" marR="316230" indent="-285750" algn="l" fontAlgn="auto">
              <a:lnSpc>
                <a:spcPts val="2590"/>
              </a:lnSpc>
              <a:spcBef>
                <a:spcPts val="635"/>
              </a:spcBef>
              <a:spcAft>
                <a:spcPts val="0"/>
              </a:spcAft>
              <a:buFontTx/>
              <a:buChar char="–"/>
              <a:tabLst>
                <a:tab pos="412750" algn="l"/>
              </a:tabLst>
            </a:pPr>
            <a:r>
              <a:rPr spc="-5" dirty="0">
                <a:solidFill>
                  <a:prstClr val="black"/>
                </a:solidFill>
                <a:latin typeface="Arial"/>
                <a:ea typeface="+mn-ea"/>
                <a:cs typeface="Arial"/>
              </a:rPr>
              <a:t>Record is </a:t>
            </a:r>
            <a:r>
              <a:rPr dirty="0">
                <a:solidFill>
                  <a:prstClr val="black"/>
                </a:solidFill>
                <a:latin typeface="Arial"/>
                <a:ea typeface="+mn-ea"/>
                <a:cs typeface="Arial"/>
              </a:rPr>
              <a:t>a </a:t>
            </a:r>
            <a:r>
              <a:rPr spc="-5" dirty="0">
                <a:solidFill>
                  <a:prstClr val="black"/>
                </a:solidFill>
                <a:latin typeface="Arial"/>
                <a:ea typeface="+mn-ea"/>
                <a:cs typeface="Arial"/>
              </a:rPr>
              <a:t>data structure composed of </a:t>
            </a:r>
            <a:r>
              <a:rPr dirty="0">
                <a:solidFill>
                  <a:prstClr val="black"/>
                </a:solidFill>
                <a:latin typeface="Arial"/>
                <a:ea typeface="+mn-ea"/>
                <a:cs typeface="Arial"/>
              </a:rPr>
              <a:t>a </a:t>
            </a:r>
            <a:r>
              <a:rPr spc="-5" dirty="0">
                <a:solidFill>
                  <a:prstClr val="black"/>
                </a:solidFill>
                <a:latin typeface="Arial"/>
                <a:ea typeface="+mn-ea"/>
                <a:cs typeface="Arial"/>
              </a:rPr>
              <a:t>fixed  number of components of different</a:t>
            </a:r>
            <a:r>
              <a:rPr spc="15" dirty="0">
                <a:solidFill>
                  <a:prstClr val="black"/>
                </a:solidFill>
                <a:latin typeface="Arial"/>
                <a:ea typeface="+mn-ea"/>
                <a:cs typeface="Arial"/>
              </a:rPr>
              <a:t> </a:t>
            </a:r>
            <a:r>
              <a:rPr spc="-5" dirty="0">
                <a:solidFill>
                  <a:prstClr val="black"/>
                </a:solidFill>
                <a:latin typeface="Arial"/>
                <a:ea typeface="+mn-ea"/>
                <a:cs typeface="Arial"/>
              </a:rPr>
              <a:t>type</a:t>
            </a:r>
            <a:endParaRPr>
              <a:solidFill>
                <a:prstClr val="black"/>
              </a:solidFill>
              <a:latin typeface="Arial"/>
              <a:ea typeface="+mn-ea"/>
              <a:cs typeface="Arial"/>
            </a:endParaRPr>
          </a:p>
          <a:p>
            <a:pPr marL="412750" indent="-285750" algn="l" fontAlgn="auto">
              <a:spcBef>
                <a:spcPts val="270"/>
              </a:spcBef>
              <a:spcAft>
                <a:spcPts val="0"/>
              </a:spcAft>
              <a:buFontTx/>
              <a:buChar char="–"/>
              <a:tabLst>
                <a:tab pos="412750" algn="l"/>
              </a:tabLst>
            </a:pPr>
            <a:r>
              <a:rPr spc="-5" dirty="0">
                <a:solidFill>
                  <a:prstClr val="black"/>
                </a:solidFill>
                <a:latin typeface="Arial"/>
                <a:ea typeface="+mn-ea"/>
                <a:cs typeface="Arial"/>
              </a:rPr>
              <a:t>Components of record </a:t>
            </a:r>
            <a:r>
              <a:rPr spc="5" dirty="0">
                <a:solidFill>
                  <a:prstClr val="black"/>
                </a:solidFill>
                <a:latin typeface="Arial"/>
                <a:ea typeface="+mn-ea"/>
                <a:cs typeface="Arial"/>
              </a:rPr>
              <a:t>may </a:t>
            </a:r>
            <a:r>
              <a:rPr spc="-5" dirty="0">
                <a:solidFill>
                  <a:prstClr val="black"/>
                </a:solidFill>
                <a:latin typeface="Arial"/>
                <a:ea typeface="+mn-ea"/>
                <a:cs typeface="Arial"/>
              </a:rPr>
              <a:t>be</a:t>
            </a:r>
            <a:r>
              <a:rPr spc="5" dirty="0">
                <a:solidFill>
                  <a:prstClr val="black"/>
                </a:solidFill>
                <a:latin typeface="Arial"/>
                <a:ea typeface="+mn-ea"/>
                <a:cs typeface="Arial"/>
              </a:rPr>
              <a:t> </a:t>
            </a:r>
            <a:r>
              <a:rPr spc="-10" dirty="0">
                <a:solidFill>
                  <a:prstClr val="black"/>
                </a:solidFill>
                <a:latin typeface="Arial"/>
                <a:ea typeface="+mn-ea"/>
                <a:cs typeface="Arial"/>
              </a:rPr>
              <a:t>heterogeneous</a:t>
            </a:r>
            <a:endParaRPr>
              <a:solidFill>
                <a:prstClr val="black"/>
              </a:solidFill>
              <a:latin typeface="Arial"/>
              <a:ea typeface="+mn-ea"/>
              <a:cs typeface="Arial"/>
            </a:endParaRPr>
          </a:p>
          <a:p>
            <a:pPr marL="412750" marR="5080" indent="-285750" algn="l" fontAlgn="auto">
              <a:lnSpc>
                <a:spcPts val="2590"/>
              </a:lnSpc>
              <a:spcBef>
                <a:spcPts val="635"/>
              </a:spcBef>
              <a:spcAft>
                <a:spcPts val="0"/>
              </a:spcAft>
              <a:buFontTx/>
              <a:buChar char="–"/>
              <a:tabLst>
                <a:tab pos="412750" algn="l"/>
              </a:tabLst>
            </a:pPr>
            <a:r>
              <a:rPr spc="-5" dirty="0">
                <a:solidFill>
                  <a:prstClr val="black"/>
                </a:solidFill>
                <a:latin typeface="Arial"/>
                <a:ea typeface="+mn-ea"/>
                <a:cs typeface="Arial"/>
              </a:rPr>
              <a:t>Components of records are named with symbolic  names rather than integer</a:t>
            </a:r>
            <a:r>
              <a:rPr spc="-20" dirty="0">
                <a:solidFill>
                  <a:prstClr val="black"/>
                </a:solidFill>
                <a:latin typeface="Arial"/>
                <a:ea typeface="+mn-ea"/>
                <a:cs typeface="Arial"/>
              </a:rPr>
              <a:t> </a:t>
            </a:r>
            <a:r>
              <a:rPr spc="-10" dirty="0">
                <a:solidFill>
                  <a:prstClr val="black"/>
                </a:solidFill>
                <a:latin typeface="Arial"/>
                <a:ea typeface="+mn-ea"/>
                <a:cs typeface="Arial"/>
              </a:rPr>
              <a:t>index.</a:t>
            </a:r>
            <a:endParaRPr>
              <a:solidFill>
                <a:prstClr val="black"/>
              </a:solidFill>
              <a:latin typeface="Arial"/>
              <a:ea typeface="+mn-ea"/>
              <a:cs typeface="Arial"/>
            </a:endParaRPr>
          </a:p>
          <a:p>
            <a:pPr marL="12700" algn="l" fontAlgn="auto">
              <a:spcBef>
                <a:spcPts val="320"/>
              </a:spcBef>
              <a:spcAft>
                <a:spcPts val="0"/>
              </a:spcAft>
            </a:pPr>
            <a:r>
              <a:rPr sz="2800" spc="-5" dirty="0">
                <a:solidFill>
                  <a:prstClr val="black"/>
                </a:solidFill>
                <a:latin typeface="Arial"/>
                <a:ea typeface="+mn-ea"/>
                <a:cs typeface="Arial"/>
              </a:rPr>
              <a:t>Attributes:</a:t>
            </a:r>
            <a:endParaRPr sz="2800">
              <a:solidFill>
                <a:prstClr val="black"/>
              </a:solidFill>
              <a:latin typeface="Arial"/>
              <a:ea typeface="+mn-ea"/>
              <a:cs typeface="Arial"/>
            </a:endParaRPr>
          </a:p>
          <a:p>
            <a:pPr marL="412750" indent="-285750" algn="l" fontAlgn="auto">
              <a:spcBef>
                <a:spcPts val="309"/>
              </a:spcBef>
              <a:spcAft>
                <a:spcPts val="0"/>
              </a:spcAft>
              <a:buFontTx/>
              <a:buChar char="–"/>
              <a:tabLst>
                <a:tab pos="412750" algn="l"/>
              </a:tabLst>
            </a:pPr>
            <a:r>
              <a:rPr spc="-5" dirty="0">
                <a:solidFill>
                  <a:prstClr val="black"/>
                </a:solidFill>
                <a:latin typeface="Arial"/>
                <a:ea typeface="+mn-ea"/>
                <a:cs typeface="Arial"/>
              </a:rPr>
              <a:t>No. of</a:t>
            </a:r>
            <a:r>
              <a:rPr spc="-65" dirty="0">
                <a:solidFill>
                  <a:prstClr val="black"/>
                </a:solidFill>
                <a:latin typeface="Arial"/>
                <a:ea typeface="+mn-ea"/>
                <a:cs typeface="Arial"/>
              </a:rPr>
              <a:t> </a:t>
            </a:r>
            <a:r>
              <a:rPr spc="-5" dirty="0">
                <a:solidFill>
                  <a:prstClr val="black"/>
                </a:solidFill>
                <a:latin typeface="Arial"/>
                <a:ea typeface="+mn-ea"/>
                <a:cs typeface="Arial"/>
              </a:rPr>
              <a:t>component</a:t>
            </a:r>
            <a:endParaRPr>
              <a:solidFill>
                <a:prstClr val="black"/>
              </a:solidFill>
              <a:latin typeface="Arial"/>
              <a:ea typeface="+mn-ea"/>
              <a:cs typeface="Arial"/>
            </a:endParaRPr>
          </a:p>
          <a:p>
            <a:pPr marL="412750" indent="-285750" algn="l" fontAlgn="auto">
              <a:spcBef>
                <a:spcPts val="310"/>
              </a:spcBef>
              <a:spcAft>
                <a:spcPts val="0"/>
              </a:spcAft>
              <a:buFontTx/>
              <a:buChar char="–"/>
              <a:tabLst>
                <a:tab pos="412750" algn="l"/>
              </a:tabLst>
            </a:pPr>
            <a:r>
              <a:rPr spc="-5" dirty="0">
                <a:solidFill>
                  <a:prstClr val="black"/>
                </a:solidFill>
                <a:latin typeface="Arial"/>
                <a:ea typeface="+mn-ea"/>
                <a:cs typeface="Arial"/>
              </a:rPr>
              <a:t>Data </a:t>
            </a:r>
            <a:r>
              <a:rPr dirty="0">
                <a:solidFill>
                  <a:prstClr val="black"/>
                </a:solidFill>
                <a:latin typeface="Arial"/>
                <a:ea typeface="+mn-ea"/>
                <a:cs typeface="Arial"/>
              </a:rPr>
              <a:t>type </a:t>
            </a:r>
            <a:r>
              <a:rPr spc="-5" dirty="0">
                <a:solidFill>
                  <a:prstClr val="black"/>
                </a:solidFill>
                <a:latin typeface="Arial"/>
                <a:ea typeface="+mn-ea"/>
                <a:cs typeface="Arial"/>
              </a:rPr>
              <a:t>of each</a:t>
            </a:r>
            <a:r>
              <a:rPr spc="-70" dirty="0">
                <a:solidFill>
                  <a:prstClr val="black"/>
                </a:solidFill>
                <a:latin typeface="Arial"/>
                <a:ea typeface="+mn-ea"/>
                <a:cs typeface="Arial"/>
              </a:rPr>
              <a:t> </a:t>
            </a:r>
            <a:r>
              <a:rPr spc="-5" dirty="0">
                <a:solidFill>
                  <a:prstClr val="black"/>
                </a:solidFill>
                <a:latin typeface="Arial"/>
                <a:ea typeface="+mn-ea"/>
                <a:cs typeface="Arial"/>
              </a:rPr>
              <a:t>component</a:t>
            </a:r>
            <a:endParaRPr>
              <a:solidFill>
                <a:prstClr val="black"/>
              </a:solidFill>
              <a:latin typeface="Arial"/>
              <a:ea typeface="+mn-ea"/>
              <a:cs typeface="Arial"/>
            </a:endParaRPr>
          </a:p>
          <a:p>
            <a:pPr marL="412750" indent="-285750" algn="l" fontAlgn="auto">
              <a:spcBef>
                <a:spcPts val="300"/>
              </a:spcBef>
              <a:spcAft>
                <a:spcPts val="0"/>
              </a:spcAft>
              <a:buFontTx/>
              <a:buChar char="–"/>
              <a:tabLst>
                <a:tab pos="412750" algn="l"/>
              </a:tabLst>
            </a:pPr>
            <a:r>
              <a:rPr spc="-5" dirty="0">
                <a:solidFill>
                  <a:prstClr val="black"/>
                </a:solidFill>
                <a:latin typeface="Arial"/>
                <a:ea typeface="+mn-ea"/>
                <a:cs typeface="Arial"/>
              </a:rPr>
              <a:t>Selector used </a:t>
            </a:r>
            <a:r>
              <a:rPr dirty="0">
                <a:solidFill>
                  <a:prstClr val="black"/>
                </a:solidFill>
                <a:latin typeface="Arial"/>
                <a:ea typeface="+mn-ea"/>
                <a:cs typeface="Arial"/>
              </a:rPr>
              <a:t>to name </a:t>
            </a:r>
            <a:r>
              <a:rPr spc="-5" dirty="0">
                <a:solidFill>
                  <a:prstClr val="black"/>
                </a:solidFill>
                <a:latin typeface="Arial"/>
                <a:ea typeface="+mn-ea"/>
                <a:cs typeface="Arial"/>
              </a:rPr>
              <a:t>each</a:t>
            </a:r>
            <a:r>
              <a:rPr spc="-60" dirty="0">
                <a:solidFill>
                  <a:prstClr val="black"/>
                </a:solidFill>
                <a:latin typeface="Arial"/>
                <a:ea typeface="+mn-ea"/>
                <a:cs typeface="Arial"/>
              </a:rPr>
              <a:t> </a:t>
            </a:r>
            <a:r>
              <a:rPr spc="-5" dirty="0">
                <a:solidFill>
                  <a:prstClr val="black"/>
                </a:solidFill>
                <a:latin typeface="Arial"/>
                <a:ea typeface="+mn-ea"/>
                <a:cs typeface="Arial"/>
              </a:rPr>
              <a:t>component</a:t>
            </a:r>
            <a:endParaRPr>
              <a:solidFill>
                <a:prstClr val="black"/>
              </a:solidFill>
              <a:latin typeface="Arial"/>
              <a:ea typeface="+mn-ea"/>
              <a:cs typeface="Arial"/>
            </a:endParaRPr>
          </a:p>
        </p:txBody>
      </p:sp>
    </p:spTree>
    <p:extLst>
      <p:ext uri="{BB962C8B-B14F-4D97-AF65-F5344CB8AC3E}">
        <p14:creationId xmlns:p14="http://schemas.microsoft.com/office/powerpoint/2010/main" xmlns="" val="4274723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269" y="454659"/>
            <a:ext cx="7016115" cy="13531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solidFill>
                  <a:srgbClr val="000000"/>
                </a:solidFill>
                <a:latin typeface="Arial"/>
                <a:cs typeface="Arial"/>
              </a:rPr>
              <a:t>Implementation</a:t>
            </a:r>
            <a:endParaRPr sz="3200">
              <a:latin typeface="Arial"/>
              <a:cs typeface="Arial"/>
            </a:endParaRPr>
          </a:p>
          <a:p>
            <a:pPr marL="755015" marR="5080" indent="-285750">
              <a:lnSpc>
                <a:spcPts val="3020"/>
              </a:lnSpc>
              <a:spcBef>
                <a:spcPts val="740"/>
              </a:spcBef>
            </a:pPr>
            <a:r>
              <a:rPr sz="4200" baseline="2976" dirty="0">
                <a:solidFill>
                  <a:srgbClr val="000000"/>
                </a:solidFill>
                <a:latin typeface="Arial"/>
                <a:cs typeface="Arial"/>
              </a:rPr>
              <a:t>– </a:t>
            </a:r>
            <a:r>
              <a:rPr sz="2800" spc="-5" dirty="0">
                <a:solidFill>
                  <a:srgbClr val="000000"/>
                </a:solidFill>
                <a:latin typeface="Arial"/>
                <a:cs typeface="Arial"/>
              </a:rPr>
              <a:t>Storage representation consist of single  </a:t>
            </a:r>
            <a:r>
              <a:rPr sz="2800" dirty="0">
                <a:solidFill>
                  <a:srgbClr val="000000"/>
                </a:solidFill>
                <a:latin typeface="Arial"/>
                <a:cs typeface="Arial"/>
              </a:rPr>
              <a:t>sequential </a:t>
            </a:r>
            <a:r>
              <a:rPr sz="2800" spc="-5" dirty="0">
                <a:solidFill>
                  <a:srgbClr val="000000"/>
                </a:solidFill>
                <a:latin typeface="Arial"/>
                <a:cs typeface="Arial"/>
              </a:rPr>
              <a:t>block of</a:t>
            </a:r>
            <a:r>
              <a:rPr sz="2800" spc="-65" dirty="0">
                <a:solidFill>
                  <a:srgbClr val="000000"/>
                </a:solidFill>
                <a:latin typeface="Arial"/>
                <a:cs typeface="Arial"/>
              </a:rPr>
              <a:t> </a:t>
            </a:r>
            <a:r>
              <a:rPr sz="2800" dirty="0">
                <a:solidFill>
                  <a:srgbClr val="000000"/>
                </a:solidFill>
                <a:latin typeface="Arial"/>
                <a:cs typeface="Arial"/>
              </a:rPr>
              <a:t>memory</a:t>
            </a:r>
            <a:endParaRPr sz="2800">
              <a:latin typeface="Arial"/>
              <a:cs typeface="Arial"/>
            </a:endParaRPr>
          </a:p>
        </p:txBody>
      </p:sp>
      <p:graphicFrame>
        <p:nvGraphicFramePr>
          <p:cNvPr id="3" name="object 3"/>
          <p:cNvGraphicFramePr>
            <a:graphicFrameLocks noGrp="1"/>
          </p:cNvGraphicFramePr>
          <p:nvPr/>
        </p:nvGraphicFramePr>
        <p:xfrm>
          <a:off x="2205127" y="1831747"/>
          <a:ext cx="2292350" cy="1668777"/>
        </p:xfrm>
        <a:graphic>
          <a:graphicData uri="http://schemas.openxmlformats.org/drawingml/2006/table">
            <a:tbl>
              <a:tblPr firstRow="1" bandRow="1">
                <a:tableStyleId>{2D5ABB26-0587-4C30-8999-92F81FD0307C}</a:tableStyleId>
              </a:tblPr>
              <a:tblGrid>
                <a:gridCol w="2292350"/>
              </a:tblGrid>
              <a:tr h="332739">
                <a:tc>
                  <a:txBody>
                    <a:bodyPr/>
                    <a:lstStyle/>
                    <a:p>
                      <a:pPr marL="217170" algn="ctr">
                        <a:lnSpc>
                          <a:spcPct val="100000"/>
                        </a:lnSpc>
                        <a:spcBef>
                          <a:spcPts val="220"/>
                        </a:spcBef>
                      </a:pPr>
                      <a:r>
                        <a:rPr sz="1800" spc="-10" dirty="0">
                          <a:solidFill>
                            <a:srgbClr val="191919"/>
                          </a:solidFill>
                          <a:latin typeface="Arial"/>
                          <a:cs typeface="Arial"/>
                        </a:rPr>
                        <a:t>1234</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r h="331469">
                <a:tc>
                  <a:txBody>
                    <a:bodyPr/>
                    <a:lstStyle/>
                    <a:p>
                      <a:pPr marL="67310" algn="ctr">
                        <a:lnSpc>
                          <a:spcPct val="100000"/>
                        </a:lnSpc>
                        <a:spcBef>
                          <a:spcPts val="220"/>
                        </a:spcBef>
                      </a:pPr>
                      <a:r>
                        <a:rPr sz="1800" spc="-5" dirty="0">
                          <a:solidFill>
                            <a:srgbClr val="191919"/>
                          </a:solidFill>
                          <a:latin typeface="Arial"/>
                          <a:cs typeface="Arial"/>
                        </a:rPr>
                        <a:t>23</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r h="332740">
                <a:tc>
                  <a:txBody>
                    <a:bodyPr/>
                    <a:lstStyle/>
                    <a:p>
                      <a:pPr marL="933450">
                        <a:lnSpc>
                          <a:spcPct val="100000"/>
                        </a:lnSpc>
                        <a:spcBef>
                          <a:spcPts val="220"/>
                        </a:spcBef>
                      </a:pPr>
                      <a:r>
                        <a:rPr sz="1800" spc="-10" dirty="0">
                          <a:solidFill>
                            <a:srgbClr val="191919"/>
                          </a:solidFill>
                          <a:latin typeface="Arial"/>
                          <a:cs typeface="Arial"/>
                        </a:rPr>
                        <a:t>15000</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r h="331469">
                <a:tc>
                  <a:txBody>
                    <a:bodyPr/>
                    <a:lstStyle/>
                    <a:p>
                      <a:pPr marL="212725" algn="ctr">
                        <a:lnSpc>
                          <a:spcPct val="100000"/>
                        </a:lnSpc>
                        <a:spcBef>
                          <a:spcPts val="220"/>
                        </a:spcBef>
                      </a:pPr>
                      <a:r>
                        <a:rPr sz="1800" dirty="0">
                          <a:solidFill>
                            <a:srgbClr val="191919"/>
                          </a:solidFill>
                          <a:latin typeface="Arial"/>
                          <a:cs typeface="Arial"/>
                        </a:rPr>
                        <a:t>IT</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r h="340360">
                <a:tc>
                  <a:txBody>
                    <a:bodyPr/>
                    <a:lstStyle/>
                    <a:p>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bl>
          </a:graphicData>
        </a:graphic>
      </p:graphicFrame>
      <p:graphicFrame>
        <p:nvGraphicFramePr>
          <p:cNvPr id="4" name="object 4"/>
          <p:cNvGraphicFramePr>
            <a:graphicFrameLocks noGrp="1"/>
          </p:cNvGraphicFramePr>
          <p:nvPr/>
        </p:nvGraphicFramePr>
        <p:xfrm>
          <a:off x="4941977" y="1824127"/>
          <a:ext cx="2292350" cy="1667508"/>
        </p:xfrm>
        <a:graphic>
          <a:graphicData uri="http://schemas.openxmlformats.org/drawingml/2006/table">
            <a:tbl>
              <a:tblPr firstRow="1" bandRow="1">
                <a:tableStyleId>{2D5ABB26-0587-4C30-8999-92F81FD0307C}</a:tableStyleId>
              </a:tblPr>
              <a:tblGrid>
                <a:gridCol w="2292350"/>
              </a:tblGrid>
              <a:tr h="332739">
                <a:tc>
                  <a:txBody>
                    <a:bodyPr/>
                    <a:lstStyle/>
                    <a:p>
                      <a:pPr marL="215265" algn="ctr">
                        <a:lnSpc>
                          <a:spcPct val="100000"/>
                        </a:lnSpc>
                        <a:spcBef>
                          <a:spcPts val="220"/>
                        </a:spcBef>
                      </a:pPr>
                      <a:r>
                        <a:rPr sz="1800" dirty="0">
                          <a:solidFill>
                            <a:srgbClr val="191919"/>
                          </a:solidFill>
                          <a:latin typeface="Arial"/>
                          <a:cs typeface="Arial"/>
                        </a:rPr>
                        <a:t>ID</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9344">
                      <a:solidFill>
                        <a:srgbClr val="000000"/>
                      </a:solidFill>
                      <a:prstDash val="solid"/>
                    </a:lnB>
                    <a:solidFill>
                      <a:srgbClr val="00CC99"/>
                    </a:solidFill>
                  </a:tcPr>
                </a:tc>
              </a:tr>
              <a:tr h="330200">
                <a:tc>
                  <a:txBody>
                    <a:bodyPr/>
                    <a:lstStyle/>
                    <a:p>
                      <a:pPr marL="213995" algn="ctr">
                        <a:lnSpc>
                          <a:spcPct val="100000"/>
                        </a:lnSpc>
                        <a:spcBef>
                          <a:spcPts val="220"/>
                        </a:spcBef>
                      </a:pPr>
                      <a:r>
                        <a:rPr sz="1800" spc="-5" dirty="0">
                          <a:solidFill>
                            <a:srgbClr val="191919"/>
                          </a:solidFill>
                          <a:latin typeface="Arial"/>
                          <a:cs typeface="Arial"/>
                        </a:rPr>
                        <a:t>AGE</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19504">
                      <a:solidFill>
                        <a:srgbClr val="000000"/>
                      </a:solidFill>
                      <a:prstDash val="solid"/>
                    </a:lnB>
                    <a:solidFill>
                      <a:srgbClr val="00CC99"/>
                    </a:solidFill>
                  </a:tcPr>
                </a:tc>
              </a:tr>
              <a:tr h="332739">
                <a:tc>
                  <a:txBody>
                    <a:bodyPr/>
                    <a:lstStyle/>
                    <a:p>
                      <a:pPr marL="215265" algn="ctr">
                        <a:lnSpc>
                          <a:spcPct val="100000"/>
                        </a:lnSpc>
                        <a:spcBef>
                          <a:spcPts val="190"/>
                        </a:spcBef>
                      </a:pPr>
                      <a:r>
                        <a:rPr sz="1800" spc="-5" dirty="0">
                          <a:solidFill>
                            <a:srgbClr val="191919"/>
                          </a:solidFill>
                          <a:latin typeface="Arial"/>
                          <a:cs typeface="Arial"/>
                        </a:rPr>
                        <a:t>SALARY</a:t>
                      </a:r>
                      <a:endParaRPr sz="1800">
                        <a:latin typeface="Arial"/>
                        <a:cs typeface="Arial"/>
                      </a:endParaRPr>
                    </a:p>
                  </a:txBody>
                  <a:tcPr marL="0" marR="0" marT="0" marB="0">
                    <a:lnL w="9344">
                      <a:solidFill>
                        <a:srgbClr val="000000"/>
                      </a:solidFill>
                      <a:prstDash val="solid"/>
                    </a:lnL>
                    <a:lnR w="9344">
                      <a:solidFill>
                        <a:srgbClr val="000000"/>
                      </a:solidFill>
                      <a:prstDash val="solid"/>
                    </a:lnR>
                    <a:lnT w="19504">
                      <a:solidFill>
                        <a:srgbClr val="000000"/>
                      </a:solidFill>
                      <a:prstDash val="solid"/>
                    </a:lnT>
                    <a:lnB w="9344">
                      <a:solidFill>
                        <a:srgbClr val="000000"/>
                      </a:solidFill>
                      <a:prstDash val="solid"/>
                    </a:lnB>
                    <a:solidFill>
                      <a:srgbClr val="00CC99"/>
                    </a:solidFill>
                  </a:tcPr>
                </a:tc>
              </a:tr>
              <a:tr h="331470">
                <a:tc>
                  <a:txBody>
                    <a:bodyPr/>
                    <a:lstStyle/>
                    <a:p>
                      <a:pPr marL="215265" algn="ctr">
                        <a:lnSpc>
                          <a:spcPct val="100000"/>
                        </a:lnSpc>
                        <a:spcBef>
                          <a:spcPts val="220"/>
                        </a:spcBef>
                      </a:pPr>
                      <a:r>
                        <a:rPr sz="1800" spc="-5" dirty="0">
                          <a:solidFill>
                            <a:srgbClr val="191919"/>
                          </a:solidFill>
                          <a:latin typeface="Arial"/>
                          <a:cs typeface="Arial"/>
                        </a:rPr>
                        <a:t>DEPT.</a:t>
                      </a:r>
                      <a:endParaRPr sz="1800">
                        <a:latin typeface="Arial"/>
                        <a:cs typeface="Arial"/>
                      </a:endParaRPr>
                    </a:p>
                  </a:txBody>
                  <a:tcPr marL="0" marR="0" marT="0" marB="0">
                    <a:lnL w="9344">
                      <a:solidFill>
                        <a:srgbClr val="000000"/>
                      </a:solidFill>
                      <a:prstDash val="solid"/>
                    </a:lnL>
                    <a:lnR w="9344">
                      <a:solidFill>
                        <a:srgbClr val="000000"/>
                      </a:solidFill>
                      <a:prstDash val="solid"/>
                    </a:lnR>
                    <a:lnT w="9344">
                      <a:solidFill>
                        <a:srgbClr val="000000"/>
                      </a:solidFill>
                      <a:prstDash val="solid"/>
                    </a:lnT>
                    <a:lnB w="19504">
                      <a:solidFill>
                        <a:srgbClr val="000000"/>
                      </a:solidFill>
                      <a:prstDash val="solid"/>
                    </a:lnB>
                    <a:solidFill>
                      <a:srgbClr val="00CC99"/>
                    </a:solidFill>
                  </a:tcPr>
                </a:tc>
              </a:tr>
              <a:tr h="340360">
                <a:tc>
                  <a:txBody>
                    <a:bodyPr/>
                    <a:lstStyle/>
                    <a:p>
                      <a:endParaRPr sz="1800">
                        <a:latin typeface="Arial"/>
                        <a:cs typeface="Arial"/>
                      </a:endParaRPr>
                    </a:p>
                  </a:txBody>
                  <a:tcPr marL="0" marR="0" marT="0" marB="0">
                    <a:lnL w="9344">
                      <a:solidFill>
                        <a:srgbClr val="000000"/>
                      </a:solidFill>
                      <a:prstDash val="solid"/>
                    </a:lnL>
                    <a:lnR w="9344">
                      <a:solidFill>
                        <a:srgbClr val="000000"/>
                      </a:solidFill>
                      <a:prstDash val="solid"/>
                    </a:lnR>
                    <a:lnT w="19504">
                      <a:solidFill>
                        <a:srgbClr val="000000"/>
                      </a:solidFill>
                      <a:prstDash val="solid"/>
                    </a:lnT>
                    <a:lnB w="9344">
                      <a:solidFill>
                        <a:srgbClr val="000000"/>
                      </a:solidFill>
                      <a:prstDash val="solid"/>
                    </a:lnB>
                    <a:solidFill>
                      <a:srgbClr val="00CC99"/>
                    </a:solidFill>
                  </a:tcPr>
                </a:tc>
              </a:tr>
            </a:tbl>
          </a:graphicData>
        </a:graphic>
      </p:graphicFrame>
      <p:sp>
        <p:nvSpPr>
          <p:cNvPr id="5" name="object 5"/>
          <p:cNvSpPr txBox="1"/>
          <p:nvPr/>
        </p:nvSpPr>
        <p:spPr>
          <a:xfrm>
            <a:off x="1436369" y="3361628"/>
            <a:ext cx="4275455" cy="3347720"/>
          </a:xfrm>
          <a:prstGeom prst="rect">
            <a:avLst/>
          </a:prstGeom>
        </p:spPr>
        <p:txBody>
          <a:bodyPr vert="horz" wrap="square" lIns="0" tIns="0" rIns="0" bIns="0" rtlCol="0">
            <a:spAutoFit/>
          </a:bodyPr>
          <a:lstStyle/>
          <a:p>
            <a:pPr marL="12700" marR="5080" indent="1828800" algn="l" fontAlgn="auto">
              <a:lnSpc>
                <a:spcPct val="152100"/>
              </a:lnSpc>
              <a:spcBef>
                <a:spcPts val="0"/>
              </a:spcBef>
              <a:spcAft>
                <a:spcPts val="0"/>
              </a:spcAft>
            </a:pPr>
            <a:r>
              <a:rPr spc="-5" dirty="0">
                <a:solidFill>
                  <a:srgbClr val="191919"/>
                </a:solidFill>
                <a:latin typeface="Arial"/>
                <a:ea typeface="+mn-ea"/>
                <a:cs typeface="Arial"/>
              </a:rPr>
              <a:t>Employee</a:t>
            </a:r>
            <a:r>
              <a:rPr spc="-75" dirty="0">
                <a:solidFill>
                  <a:srgbClr val="191919"/>
                </a:solidFill>
                <a:latin typeface="Arial"/>
                <a:ea typeface="+mn-ea"/>
                <a:cs typeface="Arial"/>
              </a:rPr>
              <a:t> </a:t>
            </a:r>
            <a:r>
              <a:rPr spc="-5" dirty="0">
                <a:solidFill>
                  <a:srgbClr val="191919"/>
                </a:solidFill>
                <a:latin typeface="Arial"/>
                <a:ea typeface="+mn-ea"/>
                <a:cs typeface="Arial"/>
              </a:rPr>
              <a:t>Record  Struct</a:t>
            </a:r>
            <a:r>
              <a:rPr spc="-60" dirty="0">
                <a:solidFill>
                  <a:srgbClr val="191919"/>
                </a:solidFill>
                <a:latin typeface="Arial"/>
                <a:ea typeface="+mn-ea"/>
                <a:cs typeface="Arial"/>
              </a:rPr>
              <a:t> </a:t>
            </a:r>
            <a:r>
              <a:rPr spc="-5" dirty="0">
                <a:solidFill>
                  <a:srgbClr val="191919"/>
                </a:solidFill>
                <a:latin typeface="Arial"/>
                <a:ea typeface="+mn-ea"/>
                <a:cs typeface="Arial"/>
              </a:rPr>
              <a:t>employee</a:t>
            </a:r>
            <a:endParaRPr>
              <a:solidFill>
                <a:prstClr val="black"/>
              </a:solidFill>
              <a:latin typeface="Arial"/>
              <a:ea typeface="+mn-ea"/>
              <a:cs typeface="Arial"/>
            </a:endParaRPr>
          </a:p>
          <a:p>
            <a:pPr marL="438784" marR="1965960" indent="-426720" algn="l" fontAlgn="auto">
              <a:lnSpc>
                <a:spcPct val="152100"/>
              </a:lnSpc>
              <a:spcBef>
                <a:spcPts val="0"/>
              </a:spcBef>
              <a:spcAft>
                <a:spcPts val="0"/>
              </a:spcAft>
              <a:tabLst>
                <a:tab pos="454025" algn="l"/>
              </a:tabLst>
            </a:pPr>
            <a:r>
              <a:rPr dirty="0">
                <a:solidFill>
                  <a:srgbClr val="191919"/>
                </a:solidFill>
                <a:latin typeface="Arial"/>
                <a:ea typeface="+mn-ea"/>
                <a:cs typeface="Arial"/>
              </a:rPr>
              <a:t>{		</a:t>
            </a:r>
            <a:r>
              <a:rPr spc="-5" dirty="0">
                <a:solidFill>
                  <a:srgbClr val="191919"/>
                </a:solidFill>
                <a:latin typeface="Arial"/>
                <a:ea typeface="+mn-ea"/>
                <a:cs typeface="Arial"/>
              </a:rPr>
              <a:t>int</a:t>
            </a:r>
            <a:r>
              <a:rPr spc="-45" dirty="0">
                <a:solidFill>
                  <a:srgbClr val="191919"/>
                </a:solidFill>
                <a:latin typeface="Arial"/>
                <a:ea typeface="+mn-ea"/>
                <a:cs typeface="Arial"/>
              </a:rPr>
              <a:t> </a:t>
            </a:r>
            <a:r>
              <a:rPr spc="-5" dirty="0">
                <a:solidFill>
                  <a:srgbClr val="191919"/>
                </a:solidFill>
                <a:latin typeface="Arial"/>
                <a:ea typeface="+mn-ea"/>
                <a:cs typeface="Arial"/>
              </a:rPr>
              <a:t>id,</a:t>
            </a:r>
            <a:r>
              <a:rPr spc="-40" dirty="0">
                <a:solidFill>
                  <a:srgbClr val="191919"/>
                </a:solidFill>
                <a:latin typeface="Arial"/>
                <a:ea typeface="+mn-ea"/>
                <a:cs typeface="Arial"/>
              </a:rPr>
              <a:t> </a:t>
            </a:r>
            <a:r>
              <a:rPr spc="-10" dirty="0">
                <a:solidFill>
                  <a:srgbClr val="191919"/>
                </a:solidFill>
                <a:latin typeface="Arial"/>
                <a:ea typeface="+mn-ea"/>
                <a:cs typeface="Arial"/>
              </a:rPr>
              <a:t>age; </a:t>
            </a:r>
            <a:r>
              <a:rPr dirty="0">
                <a:solidFill>
                  <a:srgbClr val="191919"/>
                </a:solidFill>
                <a:latin typeface="Arial"/>
                <a:ea typeface="+mn-ea"/>
                <a:cs typeface="Arial"/>
              </a:rPr>
              <a:t> </a:t>
            </a:r>
            <a:r>
              <a:rPr spc="-5" dirty="0">
                <a:solidFill>
                  <a:srgbClr val="191919"/>
                </a:solidFill>
                <a:latin typeface="Arial"/>
                <a:ea typeface="+mn-ea"/>
                <a:cs typeface="Arial"/>
              </a:rPr>
              <a:t>float salary;  char</a:t>
            </a:r>
            <a:r>
              <a:rPr spc="-85" dirty="0">
                <a:solidFill>
                  <a:srgbClr val="191919"/>
                </a:solidFill>
                <a:latin typeface="Arial"/>
                <a:ea typeface="+mn-ea"/>
                <a:cs typeface="Arial"/>
              </a:rPr>
              <a:t> </a:t>
            </a:r>
            <a:r>
              <a:rPr spc="-5" dirty="0">
                <a:solidFill>
                  <a:srgbClr val="191919"/>
                </a:solidFill>
                <a:latin typeface="Arial"/>
                <a:ea typeface="+mn-ea"/>
                <a:cs typeface="Arial"/>
              </a:rPr>
              <a:t>dept[10];</a:t>
            </a:r>
            <a:endParaRPr>
              <a:solidFill>
                <a:prstClr val="black"/>
              </a:solidFill>
              <a:latin typeface="Arial"/>
              <a:ea typeface="+mn-ea"/>
              <a:cs typeface="Arial"/>
            </a:endParaRPr>
          </a:p>
          <a:p>
            <a:pPr marL="12700" algn="l" fontAlgn="auto">
              <a:spcBef>
                <a:spcPts val="1500"/>
              </a:spcBef>
              <a:spcAft>
                <a:spcPts val="0"/>
              </a:spcAft>
            </a:pPr>
            <a:r>
              <a:rPr dirty="0">
                <a:solidFill>
                  <a:srgbClr val="191919"/>
                </a:solidFill>
                <a:latin typeface="Arial"/>
                <a:ea typeface="+mn-ea"/>
                <a:cs typeface="Arial"/>
              </a:rPr>
              <a:t>}emp;</a:t>
            </a:r>
            <a:endParaRPr>
              <a:solidFill>
                <a:prstClr val="black"/>
              </a:solidFill>
              <a:latin typeface="Arial"/>
              <a:ea typeface="+mn-ea"/>
              <a:cs typeface="Arial"/>
            </a:endParaRPr>
          </a:p>
        </p:txBody>
      </p:sp>
    </p:spTree>
    <p:extLst>
      <p:ext uri="{BB962C8B-B14F-4D97-AF65-F5344CB8AC3E}">
        <p14:creationId xmlns:p14="http://schemas.microsoft.com/office/powerpoint/2010/main" xmlns="" val="1175689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8120" rIns="0" bIns="0" rtlCol="0">
            <a:spAutoFit/>
          </a:bodyPr>
          <a:lstStyle/>
          <a:p>
            <a:pPr marL="1826260">
              <a:lnSpc>
                <a:spcPct val="100000"/>
              </a:lnSpc>
            </a:pPr>
            <a:r>
              <a:rPr sz="4400" spc="-5" dirty="0">
                <a:solidFill>
                  <a:srgbClr val="000000"/>
                </a:solidFill>
                <a:latin typeface="Arial"/>
                <a:cs typeface="Arial"/>
              </a:rPr>
              <a:t>Abstract Data</a:t>
            </a:r>
            <a:r>
              <a:rPr sz="4400" spc="-70" dirty="0">
                <a:solidFill>
                  <a:srgbClr val="000000"/>
                </a:solidFill>
                <a:latin typeface="Arial"/>
                <a:cs typeface="Arial"/>
              </a:rPr>
              <a:t> </a:t>
            </a:r>
            <a:r>
              <a:rPr sz="4400" spc="-5" dirty="0">
                <a:solidFill>
                  <a:srgbClr val="000000"/>
                </a:solidFill>
                <a:latin typeface="Arial"/>
                <a:cs typeface="Arial"/>
              </a:rPr>
              <a:t>Types</a:t>
            </a:r>
            <a:endParaRPr sz="4400">
              <a:latin typeface="Arial"/>
              <a:cs typeface="Arial"/>
            </a:endParaRPr>
          </a:p>
        </p:txBody>
      </p:sp>
      <p:sp>
        <p:nvSpPr>
          <p:cNvPr id="3" name="object 3"/>
          <p:cNvSpPr txBox="1"/>
          <p:nvPr/>
        </p:nvSpPr>
        <p:spPr>
          <a:xfrm>
            <a:off x="946150" y="1052829"/>
            <a:ext cx="5388610" cy="2152650"/>
          </a:xfrm>
          <a:prstGeom prst="rect">
            <a:avLst/>
          </a:prstGeom>
        </p:spPr>
        <p:txBody>
          <a:bodyPr vert="horz" wrap="square" lIns="0" tIns="0" rIns="0" bIns="0" rtlCol="0">
            <a:spAutoFit/>
          </a:bodyPr>
          <a:lstStyle/>
          <a:p>
            <a:pPr marL="355600" indent="-342900" algn="l" fontAlgn="auto">
              <a:spcBef>
                <a:spcPts val="0"/>
              </a:spcBef>
              <a:spcAft>
                <a:spcPts val="0"/>
              </a:spcAft>
              <a:buFontTx/>
              <a:buChar char="•"/>
              <a:tabLst>
                <a:tab pos="354965" algn="l"/>
                <a:tab pos="355600" algn="l"/>
              </a:tabLst>
            </a:pPr>
            <a:r>
              <a:rPr sz="3200" dirty="0">
                <a:solidFill>
                  <a:prstClr val="black"/>
                </a:solidFill>
                <a:latin typeface="Arial"/>
                <a:ea typeface="+mn-ea"/>
                <a:cs typeface="Arial"/>
              </a:rPr>
              <a:t>Ada –</a:t>
            </a:r>
            <a:r>
              <a:rPr sz="3200" spc="-85" dirty="0">
                <a:solidFill>
                  <a:prstClr val="black"/>
                </a:solidFill>
                <a:latin typeface="Arial"/>
                <a:ea typeface="+mn-ea"/>
                <a:cs typeface="Arial"/>
              </a:rPr>
              <a:t> </a:t>
            </a:r>
            <a:r>
              <a:rPr sz="3200" dirty="0">
                <a:solidFill>
                  <a:prstClr val="black"/>
                </a:solidFill>
                <a:latin typeface="Arial"/>
                <a:ea typeface="+mn-ea"/>
                <a:cs typeface="Arial"/>
              </a:rPr>
              <a:t>Package</a:t>
            </a:r>
            <a:endParaRPr sz="3200">
              <a:solidFill>
                <a:prstClr val="black"/>
              </a:solidFill>
              <a:latin typeface="Arial"/>
              <a:ea typeface="+mn-ea"/>
              <a:cs typeface="Arial"/>
            </a:endParaRPr>
          </a:p>
          <a:p>
            <a:pPr marL="355600" indent="-342900" algn="l" fontAlgn="auto">
              <a:spcBef>
                <a:spcPts val="800"/>
              </a:spcBef>
              <a:spcAft>
                <a:spcPts val="0"/>
              </a:spcAft>
              <a:buFontTx/>
              <a:buChar char="•"/>
              <a:tabLst>
                <a:tab pos="354965" algn="l"/>
                <a:tab pos="355600" algn="l"/>
              </a:tabLst>
            </a:pPr>
            <a:r>
              <a:rPr sz="3200" spc="-5" dirty="0">
                <a:solidFill>
                  <a:prstClr val="black"/>
                </a:solidFill>
                <a:latin typeface="Arial"/>
                <a:ea typeface="+mn-ea"/>
                <a:cs typeface="Arial"/>
              </a:rPr>
              <a:t>C++ </a:t>
            </a:r>
            <a:r>
              <a:rPr sz="3200" dirty="0">
                <a:solidFill>
                  <a:prstClr val="black"/>
                </a:solidFill>
                <a:latin typeface="Arial"/>
                <a:ea typeface="+mn-ea"/>
                <a:cs typeface="Arial"/>
              </a:rPr>
              <a:t>-</a:t>
            </a:r>
            <a:r>
              <a:rPr sz="3200" spc="-100" dirty="0">
                <a:solidFill>
                  <a:prstClr val="black"/>
                </a:solidFill>
                <a:latin typeface="Arial"/>
                <a:ea typeface="+mn-ea"/>
                <a:cs typeface="Arial"/>
              </a:rPr>
              <a:t> </a:t>
            </a:r>
            <a:r>
              <a:rPr sz="3200" dirty="0">
                <a:solidFill>
                  <a:prstClr val="black"/>
                </a:solidFill>
                <a:latin typeface="Arial"/>
                <a:ea typeface="+mn-ea"/>
                <a:cs typeface="Arial"/>
              </a:rPr>
              <a:t>Class</a:t>
            </a:r>
            <a:endParaRPr sz="3200">
              <a:solidFill>
                <a:prstClr val="black"/>
              </a:solidFill>
              <a:latin typeface="Arial"/>
              <a:ea typeface="+mn-ea"/>
              <a:cs typeface="Arial"/>
            </a:endParaRPr>
          </a:p>
          <a:p>
            <a:pPr marL="355600" marR="5080" indent="-342900" algn="l" fontAlgn="auto">
              <a:spcBef>
                <a:spcPts val="790"/>
              </a:spcBef>
              <a:spcAft>
                <a:spcPts val="0"/>
              </a:spcAft>
              <a:buFontTx/>
              <a:buChar char="•"/>
              <a:tabLst>
                <a:tab pos="354965" algn="l"/>
                <a:tab pos="355600" algn="l"/>
              </a:tabLst>
            </a:pPr>
            <a:r>
              <a:rPr sz="3200" dirty="0">
                <a:solidFill>
                  <a:prstClr val="black"/>
                </a:solidFill>
                <a:latin typeface="Arial"/>
                <a:ea typeface="+mn-ea"/>
                <a:cs typeface="Arial"/>
              </a:rPr>
              <a:t>ADT has </a:t>
            </a:r>
            <a:r>
              <a:rPr sz="3200" spc="-5" dirty="0">
                <a:solidFill>
                  <a:prstClr val="black"/>
                </a:solidFill>
                <a:latin typeface="Arial"/>
                <a:ea typeface="+mn-ea"/>
                <a:cs typeface="Arial"/>
              </a:rPr>
              <a:t>data </a:t>
            </a:r>
            <a:r>
              <a:rPr sz="3200" dirty="0">
                <a:solidFill>
                  <a:prstClr val="black"/>
                </a:solidFill>
                <a:latin typeface="Arial"/>
                <a:ea typeface="+mn-ea"/>
                <a:cs typeface="Arial"/>
              </a:rPr>
              <a:t>and </a:t>
            </a:r>
            <a:r>
              <a:rPr sz="3200" spc="-5" dirty="0">
                <a:solidFill>
                  <a:prstClr val="black"/>
                </a:solidFill>
                <a:latin typeface="Arial"/>
                <a:ea typeface="+mn-ea"/>
                <a:cs typeface="Arial"/>
              </a:rPr>
              <a:t>functions  </a:t>
            </a:r>
            <a:r>
              <a:rPr sz="3200" dirty="0">
                <a:solidFill>
                  <a:prstClr val="black"/>
                </a:solidFill>
                <a:latin typeface="Arial"/>
                <a:ea typeface="+mn-ea"/>
                <a:cs typeface="Arial"/>
              </a:rPr>
              <a:t>encapsulated</a:t>
            </a:r>
            <a:r>
              <a:rPr sz="3200" spc="-90" dirty="0">
                <a:solidFill>
                  <a:prstClr val="black"/>
                </a:solidFill>
                <a:latin typeface="Arial"/>
                <a:ea typeface="+mn-ea"/>
                <a:cs typeface="Arial"/>
              </a:rPr>
              <a:t> </a:t>
            </a:r>
            <a:r>
              <a:rPr sz="3200" dirty="0">
                <a:solidFill>
                  <a:prstClr val="black"/>
                </a:solidFill>
                <a:latin typeface="Arial"/>
                <a:ea typeface="+mn-ea"/>
                <a:cs typeface="Arial"/>
              </a:rPr>
              <a:t>together</a:t>
            </a:r>
            <a:endParaRPr sz="3200">
              <a:solidFill>
                <a:prstClr val="black"/>
              </a:solidFill>
              <a:latin typeface="Arial"/>
              <a:ea typeface="+mn-ea"/>
              <a:cs typeface="Arial"/>
            </a:endParaRPr>
          </a:p>
        </p:txBody>
      </p:sp>
      <p:sp>
        <p:nvSpPr>
          <p:cNvPr id="4" name="object 4"/>
          <p:cNvSpPr/>
          <p:nvPr/>
        </p:nvSpPr>
        <p:spPr>
          <a:xfrm>
            <a:off x="274320" y="3197860"/>
            <a:ext cx="8595360" cy="3477260"/>
          </a:xfrm>
          <a:prstGeom prst="rect">
            <a:avLst/>
          </a:prstGeom>
          <a:blipFill>
            <a:blip r:embed="rId2" cstate="print"/>
            <a:stretch>
              <a:fillRect/>
            </a:stretch>
          </a:blip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3227275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5800"/>
            <a:ext cx="2926080" cy="5562600"/>
          </a:xfrm>
          <a:custGeom>
            <a:avLst/>
            <a:gdLst/>
            <a:ahLst/>
            <a:cxnLst/>
            <a:rect l="l" t="t" r="r" b="b"/>
            <a:pathLst>
              <a:path w="2926080" h="5562600">
                <a:moveTo>
                  <a:pt x="0" y="0"/>
                </a:moveTo>
                <a:lnTo>
                  <a:pt x="2926080" y="0"/>
                </a:lnTo>
                <a:lnTo>
                  <a:pt x="2926080" y="5562600"/>
                </a:lnTo>
                <a:lnTo>
                  <a:pt x="0" y="5562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p:nvPr/>
        </p:nvSpPr>
        <p:spPr>
          <a:xfrm>
            <a:off x="77469" y="2766059"/>
            <a:ext cx="2586355" cy="1169035"/>
          </a:xfrm>
          <a:prstGeom prst="rect">
            <a:avLst/>
          </a:prstGeom>
        </p:spPr>
        <p:txBody>
          <a:bodyPr vert="horz" wrap="square" lIns="0" tIns="0" rIns="0" bIns="0" rtlCol="0">
            <a:spAutoFit/>
          </a:bodyPr>
          <a:lstStyle/>
          <a:p>
            <a:pPr marL="228600" indent="-215900" algn="l" fontAlgn="auto">
              <a:spcBef>
                <a:spcPts val="0"/>
              </a:spcBef>
              <a:spcAft>
                <a:spcPts val="0"/>
              </a:spcAft>
              <a:buClr>
                <a:srgbClr val="191919"/>
              </a:buClr>
              <a:buFont typeface="Arial"/>
              <a:buAutoNum type="arabicPeriod"/>
              <a:tabLst>
                <a:tab pos="246379" algn="l"/>
              </a:tabLst>
            </a:pPr>
            <a:r>
              <a:rPr sz="2200" spc="-5" dirty="0">
                <a:solidFill>
                  <a:srgbClr val="FFFFFF"/>
                </a:solidFill>
                <a:latin typeface="Arial"/>
                <a:ea typeface="+mn-ea"/>
                <a:cs typeface="Arial"/>
              </a:rPr>
              <a:t>Structuring of</a:t>
            </a:r>
            <a:r>
              <a:rPr sz="2200" spc="-75" dirty="0">
                <a:solidFill>
                  <a:srgbClr val="FFFFFF"/>
                </a:solidFill>
                <a:latin typeface="Arial"/>
                <a:ea typeface="+mn-ea"/>
                <a:cs typeface="Arial"/>
              </a:rPr>
              <a:t> </a:t>
            </a:r>
            <a:r>
              <a:rPr sz="2200" spc="-5" dirty="0">
                <a:solidFill>
                  <a:srgbClr val="FFFFFF"/>
                </a:solidFill>
                <a:latin typeface="Arial"/>
                <a:ea typeface="+mn-ea"/>
                <a:cs typeface="Arial"/>
              </a:rPr>
              <a:t>Data</a:t>
            </a:r>
            <a:endParaRPr sz="2200">
              <a:solidFill>
                <a:prstClr val="black"/>
              </a:solidFill>
              <a:latin typeface="Arial"/>
              <a:ea typeface="+mn-ea"/>
              <a:cs typeface="Arial"/>
            </a:endParaRPr>
          </a:p>
          <a:p>
            <a:pPr marL="228600" marR="993775" indent="-215900" algn="l" fontAlgn="auto">
              <a:lnSpc>
                <a:spcPct val="150000"/>
              </a:lnSpc>
              <a:spcBef>
                <a:spcPts val="0"/>
              </a:spcBef>
              <a:spcAft>
                <a:spcPts val="0"/>
              </a:spcAft>
              <a:buClr>
                <a:srgbClr val="191919"/>
              </a:buClr>
              <a:buFontTx/>
              <a:buAutoNum type="arabicPeriod"/>
              <a:tabLst>
                <a:tab pos="228600" algn="l"/>
              </a:tabLst>
            </a:pPr>
            <a:r>
              <a:rPr sz="1800" spc="-5" dirty="0">
                <a:solidFill>
                  <a:prstClr val="black"/>
                </a:solidFill>
                <a:latin typeface="Arial"/>
                <a:ea typeface="+mn-ea"/>
                <a:cs typeface="Arial"/>
              </a:rPr>
              <a:t>Structuring</a:t>
            </a:r>
            <a:r>
              <a:rPr sz="1800" spc="-90" dirty="0">
                <a:solidFill>
                  <a:prstClr val="black"/>
                </a:solidFill>
                <a:latin typeface="Arial"/>
                <a:ea typeface="+mn-ea"/>
                <a:cs typeface="Arial"/>
              </a:rPr>
              <a:t> </a:t>
            </a:r>
            <a:r>
              <a:rPr sz="1800" spc="-10" dirty="0">
                <a:solidFill>
                  <a:prstClr val="black"/>
                </a:solidFill>
                <a:latin typeface="Arial"/>
                <a:ea typeface="+mn-ea"/>
                <a:cs typeface="Arial"/>
              </a:rPr>
              <a:t>of  Computation</a:t>
            </a:r>
            <a:endParaRPr sz="1800">
              <a:solidFill>
                <a:prstClr val="black"/>
              </a:solidFill>
              <a:latin typeface="Arial"/>
              <a:ea typeface="+mn-ea"/>
              <a:cs typeface="Arial"/>
            </a:endParaRPr>
          </a:p>
        </p:txBody>
      </p:sp>
      <p:sp>
        <p:nvSpPr>
          <p:cNvPr id="4" name="object 4"/>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5" name="object 5"/>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txBox="1">
            <a:spLocks noGrp="1"/>
          </p:cNvSpPr>
          <p:nvPr>
            <p:ph type="title"/>
          </p:nvPr>
        </p:nvSpPr>
        <p:spPr>
          <a:xfrm>
            <a:off x="101600" y="160020"/>
            <a:ext cx="8931275" cy="379730"/>
          </a:xfrm>
          <a:prstGeom prst="rect">
            <a:avLst/>
          </a:prstGeom>
        </p:spPr>
        <p:txBody>
          <a:bodyPr vert="horz" wrap="square" lIns="0" tIns="0" rIns="0" bIns="0" rtlCol="0">
            <a:spAutoFit/>
          </a:bodyPr>
          <a:lstStyle/>
          <a:p>
            <a:pPr marL="12700">
              <a:lnSpc>
                <a:spcPct val="100000"/>
              </a:lnSpc>
            </a:pPr>
            <a:r>
              <a:rPr spc="150" dirty="0"/>
              <a:t>Unit </a:t>
            </a:r>
            <a:r>
              <a:rPr spc="-114" dirty="0"/>
              <a:t>– </a:t>
            </a:r>
            <a:r>
              <a:rPr spc="-190" dirty="0"/>
              <a:t>II </a:t>
            </a:r>
            <a:r>
              <a:rPr spc="-40" dirty="0"/>
              <a:t>: </a:t>
            </a:r>
            <a:r>
              <a:rPr spc="155" dirty="0"/>
              <a:t>Structuring </a:t>
            </a:r>
            <a:r>
              <a:rPr spc="170" dirty="0"/>
              <a:t>the </a:t>
            </a:r>
            <a:r>
              <a:rPr spc="160" dirty="0"/>
              <a:t>Data, </a:t>
            </a:r>
            <a:r>
              <a:rPr spc="180" dirty="0"/>
              <a:t>computations </a:t>
            </a:r>
            <a:r>
              <a:rPr spc="195" dirty="0"/>
              <a:t>and</a:t>
            </a:r>
            <a:r>
              <a:rPr spc="-330" dirty="0"/>
              <a:t> </a:t>
            </a:r>
            <a:r>
              <a:rPr spc="160" dirty="0"/>
              <a:t>Program</a:t>
            </a:r>
          </a:p>
        </p:txBody>
      </p:sp>
      <p:sp>
        <p:nvSpPr>
          <p:cNvPr id="7" name="object 7"/>
          <p:cNvSpPr txBox="1"/>
          <p:nvPr/>
        </p:nvSpPr>
        <p:spPr>
          <a:xfrm>
            <a:off x="3426459" y="1723390"/>
            <a:ext cx="5306060" cy="1014730"/>
          </a:xfrm>
          <a:prstGeom prst="rect">
            <a:avLst/>
          </a:prstGeom>
        </p:spPr>
        <p:txBody>
          <a:bodyPr vert="horz" wrap="square" lIns="0" tIns="0" rIns="0" bIns="0" rtlCol="0">
            <a:spAutoFit/>
          </a:bodyPr>
          <a:lstStyle/>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Build-in and Primitive</a:t>
            </a:r>
            <a:r>
              <a:rPr sz="2200" spc="-65" dirty="0">
                <a:solidFill>
                  <a:srgbClr val="191919"/>
                </a:solidFill>
                <a:latin typeface="Arial"/>
                <a:ea typeface="+mn-ea"/>
                <a:cs typeface="Arial"/>
              </a:rPr>
              <a:t> </a:t>
            </a:r>
            <a:r>
              <a:rPr sz="2200" spc="-5" dirty="0">
                <a:solidFill>
                  <a:srgbClr val="191919"/>
                </a:solidFill>
                <a:latin typeface="Arial"/>
                <a:ea typeface="+mn-ea"/>
                <a:cs typeface="Arial"/>
              </a:rPr>
              <a:t>types</a:t>
            </a:r>
            <a:endParaRPr sz="2200">
              <a:solidFill>
                <a:prstClr val="black"/>
              </a:solidFill>
              <a:latin typeface="Arial"/>
              <a:ea typeface="+mn-ea"/>
              <a:cs typeface="Arial"/>
            </a:endParaRPr>
          </a:p>
          <a:p>
            <a:pPr lvl="1" algn="l" fontAlgn="auto">
              <a:spcBef>
                <a:spcPts val="40"/>
              </a:spcBef>
              <a:spcAft>
                <a:spcPts val="0"/>
              </a:spcAft>
              <a:buClr>
                <a:srgbClr val="191919"/>
              </a:buClr>
              <a:buFont typeface="Arial"/>
              <a:buAutoNum type="arabicPeriod"/>
            </a:pPr>
            <a:endParaRPr sz="2250">
              <a:solidFill>
                <a:prstClr val="black"/>
              </a:solidFill>
              <a:latin typeface="Times New Roman"/>
              <a:ea typeface="+mn-ea"/>
              <a:cs typeface="Times New Roman"/>
            </a:endParaRPr>
          </a:p>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Data aggregates and type</a:t>
            </a:r>
            <a:r>
              <a:rPr sz="2200" spc="-15" dirty="0">
                <a:solidFill>
                  <a:srgbClr val="191919"/>
                </a:solidFill>
                <a:latin typeface="Arial"/>
                <a:ea typeface="+mn-ea"/>
                <a:cs typeface="Arial"/>
              </a:rPr>
              <a:t> </a:t>
            </a:r>
            <a:r>
              <a:rPr sz="2200" spc="-5" dirty="0">
                <a:solidFill>
                  <a:srgbClr val="191919"/>
                </a:solidFill>
                <a:latin typeface="Arial"/>
                <a:ea typeface="+mn-ea"/>
                <a:cs typeface="Arial"/>
              </a:rPr>
              <a:t>constructors</a:t>
            </a:r>
            <a:endParaRPr sz="2200">
              <a:solidFill>
                <a:prstClr val="black"/>
              </a:solidFill>
              <a:latin typeface="Arial"/>
              <a:ea typeface="+mn-ea"/>
              <a:cs typeface="Arial"/>
            </a:endParaRPr>
          </a:p>
        </p:txBody>
      </p:sp>
      <p:sp>
        <p:nvSpPr>
          <p:cNvPr id="8" name="object 8"/>
          <p:cNvSpPr txBox="1"/>
          <p:nvPr/>
        </p:nvSpPr>
        <p:spPr>
          <a:xfrm>
            <a:off x="3426459" y="3063240"/>
            <a:ext cx="399986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1.3 </a:t>
            </a:r>
            <a:r>
              <a:rPr sz="2200" spc="-5" dirty="0">
                <a:solidFill>
                  <a:srgbClr val="191919"/>
                </a:solidFill>
                <a:latin typeface="Arial"/>
                <a:ea typeface="+mn-ea"/>
                <a:cs typeface="Arial"/>
              </a:rPr>
              <a:t>User defined types and</a:t>
            </a:r>
            <a:r>
              <a:rPr sz="2200" spc="-45" dirty="0">
                <a:solidFill>
                  <a:srgbClr val="191919"/>
                </a:solidFill>
                <a:latin typeface="Arial"/>
                <a:ea typeface="+mn-ea"/>
                <a:cs typeface="Arial"/>
              </a:rPr>
              <a:t> </a:t>
            </a:r>
            <a:r>
              <a:rPr sz="2200" spc="-5" dirty="0">
                <a:solidFill>
                  <a:srgbClr val="191919"/>
                </a:solidFill>
                <a:latin typeface="Arial"/>
                <a:ea typeface="+mn-ea"/>
                <a:cs typeface="Arial"/>
              </a:rPr>
              <a:t>ADT</a:t>
            </a:r>
            <a:endParaRPr sz="2200">
              <a:solidFill>
                <a:prstClr val="black"/>
              </a:solidFill>
              <a:latin typeface="Arial"/>
              <a:ea typeface="+mn-ea"/>
              <a:cs typeface="Arial"/>
            </a:endParaRPr>
          </a:p>
        </p:txBody>
      </p:sp>
      <p:sp>
        <p:nvSpPr>
          <p:cNvPr id="9" name="object 9"/>
          <p:cNvSpPr txBox="1"/>
          <p:nvPr/>
        </p:nvSpPr>
        <p:spPr>
          <a:xfrm>
            <a:off x="3426459" y="3733800"/>
            <a:ext cx="225869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1.4 </a:t>
            </a:r>
            <a:r>
              <a:rPr sz="2200" spc="-10" dirty="0">
                <a:solidFill>
                  <a:srgbClr val="0000FF"/>
                </a:solidFill>
                <a:latin typeface="Arial"/>
                <a:ea typeface="+mn-ea"/>
                <a:cs typeface="Arial"/>
              </a:rPr>
              <a:t>Type</a:t>
            </a:r>
            <a:r>
              <a:rPr sz="2200" spc="-85" dirty="0">
                <a:solidFill>
                  <a:srgbClr val="0000FF"/>
                </a:solidFill>
                <a:latin typeface="Arial"/>
                <a:ea typeface="+mn-ea"/>
                <a:cs typeface="Arial"/>
              </a:rPr>
              <a:t> </a:t>
            </a:r>
            <a:r>
              <a:rPr sz="2200" spc="-5" dirty="0">
                <a:solidFill>
                  <a:srgbClr val="0000FF"/>
                </a:solidFill>
                <a:latin typeface="Arial"/>
                <a:ea typeface="+mn-ea"/>
                <a:cs typeface="Arial"/>
              </a:rPr>
              <a:t>Systems</a:t>
            </a:r>
            <a:endParaRPr sz="2200">
              <a:solidFill>
                <a:prstClr val="black"/>
              </a:solidFill>
              <a:latin typeface="Arial"/>
              <a:ea typeface="+mn-ea"/>
              <a:cs typeface="Arial"/>
            </a:endParaRPr>
          </a:p>
        </p:txBody>
      </p:sp>
      <p:sp>
        <p:nvSpPr>
          <p:cNvPr id="10" name="object 10"/>
          <p:cNvSpPr txBox="1"/>
          <p:nvPr/>
        </p:nvSpPr>
        <p:spPr>
          <a:xfrm>
            <a:off x="3426459" y="4404359"/>
            <a:ext cx="440118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1.5 </a:t>
            </a:r>
            <a:r>
              <a:rPr sz="2200" spc="-10" dirty="0">
                <a:solidFill>
                  <a:srgbClr val="191919"/>
                </a:solidFill>
                <a:latin typeface="Arial"/>
                <a:ea typeface="+mn-ea"/>
                <a:cs typeface="Arial"/>
              </a:rPr>
              <a:t>Type </a:t>
            </a:r>
            <a:r>
              <a:rPr sz="2200" spc="-5" dirty="0">
                <a:solidFill>
                  <a:srgbClr val="191919"/>
                </a:solidFill>
                <a:latin typeface="Arial"/>
                <a:ea typeface="+mn-ea"/>
                <a:cs typeface="Arial"/>
              </a:rPr>
              <a:t>structure </a:t>
            </a:r>
            <a:r>
              <a:rPr sz="2200" dirty="0">
                <a:solidFill>
                  <a:srgbClr val="191919"/>
                </a:solidFill>
                <a:latin typeface="Arial"/>
                <a:ea typeface="+mn-ea"/>
                <a:cs typeface="Arial"/>
              </a:rPr>
              <a:t>of </a:t>
            </a:r>
            <a:r>
              <a:rPr sz="2200" spc="-5" dirty="0">
                <a:solidFill>
                  <a:srgbClr val="191919"/>
                </a:solidFill>
                <a:latin typeface="Arial"/>
                <a:ea typeface="+mn-ea"/>
                <a:cs typeface="Arial"/>
              </a:rPr>
              <a:t>C++ and</a:t>
            </a:r>
            <a:r>
              <a:rPr sz="2200" spc="-35" dirty="0">
                <a:solidFill>
                  <a:srgbClr val="191919"/>
                </a:solidFill>
                <a:latin typeface="Arial"/>
                <a:ea typeface="+mn-ea"/>
                <a:cs typeface="Arial"/>
              </a:rPr>
              <a:t> </a:t>
            </a:r>
            <a:r>
              <a:rPr sz="2200" spc="-5" dirty="0">
                <a:solidFill>
                  <a:srgbClr val="191919"/>
                </a:solidFill>
                <a:latin typeface="Arial"/>
                <a:ea typeface="+mn-ea"/>
                <a:cs typeface="Arial"/>
              </a:rPr>
              <a:t>Java</a:t>
            </a:r>
            <a:endParaRPr sz="2200">
              <a:solidFill>
                <a:prstClr val="black"/>
              </a:solidFill>
              <a:latin typeface="Arial"/>
              <a:ea typeface="+mn-ea"/>
              <a:cs typeface="Arial"/>
            </a:endParaRPr>
          </a:p>
        </p:txBody>
      </p:sp>
    </p:spTree>
    <p:extLst>
      <p:ext uri="{BB962C8B-B14F-4D97-AF65-F5344CB8AC3E}">
        <p14:creationId xmlns:p14="http://schemas.microsoft.com/office/powerpoint/2010/main" xmlns="" val="323790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1. Structuring of Data</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pPr/>
              <a:t>3</a:t>
            </a:fld>
            <a:endParaRPr lang="en-US"/>
          </a:p>
        </p:txBody>
      </p:sp>
      <p:sp>
        <p:nvSpPr>
          <p:cNvPr id="5" name="Content Placeholder 4"/>
          <p:cNvSpPr>
            <a:spLocks noGrp="1"/>
          </p:cNvSpPr>
          <p:nvPr>
            <p:ph sz="quarter" idx="1"/>
          </p:nvPr>
        </p:nvSpPr>
        <p:spPr/>
        <p:txBody>
          <a:bodyPr>
            <a:normAutofit/>
          </a:bodyPr>
          <a:lstStyle/>
          <a:p>
            <a:pPr algn="just">
              <a:lnSpc>
                <a:spcPct val="150000"/>
              </a:lnSpc>
            </a:pPr>
            <a:r>
              <a:rPr lang="en-US" sz="3200" dirty="0" smtClean="0">
                <a:latin typeface="Cambria" pitchFamily="18" charset="0"/>
              </a:rPr>
              <a:t>PL organizes data through concept of  TYPE.</a:t>
            </a:r>
          </a:p>
          <a:p>
            <a:pPr algn="just">
              <a:lnSpc>
                <a:spcPct val="150000"/>
              </a:lnSpc>
            </a:pPr>
            <a:r>
              <a:rPr lang="en-US" sz="3200" dirty="0" smtClean="0">
                <a:latin typeface="Cambria" pitchFamily="18" charset="0"/>
              </a:rPr>
              <a:t>Classify data according to different categories.</a:t>
            </a:r>
          </a:p>
          <a:p>
            <a:pPr algn="just">
              <a:lnSpc>
                <a:spcPct val="150000"/>
              </a:lnSpc>
            </a:pPr>
            <a:r>
              <a:rPr lang="en-US" sz="3200" dirty="0" smtClean="0">
                <a:latin typeface="Cambria" pitchFamily="18" charset="0"/>
              </a:rPr>
              <a:t>Type can be defined as set of values and set of operations that can be used to manipulate them.</a:t>
            </a:r>
            <a:endParaRPr lang="en-US" sz="3200" dirty="0">
              <a:latin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978150">
              <a:lnSpc>
                <a:spcPct val="100000"/>
              </a:lnSpc>
            </a:pPr>
            <a:r>
              <a:rPr spc="75" dirty="0" smtClean="0"/>
              <a:t>Type</a:t>
            </a:r>
            <a:r>
              <a:rPr spc="-204" dirty="0" smtClean="0"/>
              <a:t> </a:t>
            </a:r>
            <a:r>
              <a:rPr spc="200" dirty="0"/>
              <a:t>Systems</a:t>
            </a:r>
          </a:p>
        </p:txBody>
      </p:sp>
      <p:sp>
        <p:nvSpPr>
          <p:cNvPr id="5" name="object 5"/>
          <p:cNvSpPr txBox="1"/>
          <p:nvPr/>
        </p:nvSpPr>
        <p:spPr>
          <a:xfrm>
            <a:off x="568959" y="866932"/>
            <a:ext cx="7551420" cy="5037455"/>
          </a:xfrm>
          <a:prstGeom prst="rect">
            <a:avLst/>
          </a:prstGeom>
        </p:spPr>
        <p:txBody>
          <a:bodyPr vert="horz" wrap="square" lIns="0" tIns="0" rIns="0" bIns="0" rtlCol="0">
            <a:spAutoFit/>
          </a:bodyPr>
          <a:lstStyle/>
          <a:p>
            <a:pPr marL="241300" marR="189230" indent="-228600" algn="l" fontAlgn="auto">
              <a:lnSpc>
                <a:spcPct val="99800"/>
              </a:lnSpc>
              <a:spcBef>
                <a:spcPts val="0"/>
              </a:spcBef>
              <a:spcAft>
                <a:spcPts val="0"/>
              </a:spcAft>
              <a:buClr>
                <a:srgbClr val="000000"/>
              </a:buClr>
              <a:buFont typeface="Times New Roman"/>
              <a:buChar char="•"/>
              <a:tabLst>
                <a:tab pos="241300" algn="l"/>
              </a:tabLst>
            </a:pPr>
            <a:r>
              <a:rPr sz="2600" dirty="0">
                <a:solidFill>
                  <a:srgbClr val="191919"/>
                </a:solidFill>
                <a:latin typeface="Arial"/>
                <a:ea typeface="+mn-ea"/>
                <a:cs typeface="Arial"/>
              </a:rPr>
              <a:t>A </a:t>
            </a:r>
            <a:r>
              <a:rPr sz="2600" spc="-5" dirty="0">
                <a:solidFill>
                  <a:srgbClr val="191919"/>
                </a:solidFill>
                <a:latin typeface="Arial"/>
                <a:ea typeface="+mn-ea"/>
                <a:cs typeface="Arial"/>
              </a:rPr>
              <a:t>binding is </a:t>
            </a:r>
            <a:r>
              <a:rPr sz="2600" i="1" spc="-5" dirty="0">
                <a:solidFill>
                  <a:srgbClr val="191919"/>
                </a:solidFill>
                <a:latin typeface="Arial"/>
                <a:ea typeface="+mn-ea"/>
                <a:cs typeface="Arial"/>
              </a:rPr>
              <a:t>static </a:t>
            </a:r>
            <a:r>
              <a:rPr sz="2600" spc="-5" dirty="0">
                <a:solidFill>
                  <a:srgbClr val="191919"/>
                </a:solidFill>
                <a:latin typeface="Arial"/>
                <a:ea typeface="+mn-ea"/>
                <a:cs typeface="Arial"/>
              </a:rPr>
              <a:t>if it </a:t>
            </a:r>
            <a:r>
              <a:rPr sz="2600" dirty="0">
                <a:solidFill>
                  <a:srgbClr val="191919"/>
                </a:solidFill>
                <a:latin typeface="Arial"/>
                <a:ea typeface="+mn-ea"/>
                <a:cs typeface="Arial"/>
              </a:rPr>
              <a:t>occurs </a:t>
            </a:r>
            <a:r>
              <a:rPr sz="2600" spc="-5" dirty="0">
                <a:solidFill>
                  <a:srgbClr val="191919"/>
                </a:solidFill>
                <a:latin typeface="Arial"/>
                <a:ea typeface="+mn-ea"/>
                <a:cs typeface="Arial"/>
              </a:rPr>
              <a:t>before </a:t>
            </a:r>
            <a:r>
              <a:rPr sz="2600" dirty="0">
                <a:solidFill>
                  <a:srgbClr val="191919"/>
                </a:solidFill>
                <a:latin typeface="Arial"/>
                <a:ea typeface="+mn-ea"/>
                <a:cs typeface="Arial"/>
              </a:rPr>
              <a:t>run time and  remains unchanged </a:t>
            </a:r>
            <a:r>
              <a:rPr sz="2600" spc="-5" dirty="0">
                <a:solidFill>
                  <a:srgbClr val="191919"/>
                </a:solidFill>
                <a:latin typeface="Arial"/>
                <a:ea typeface="+mn-ea"/>
                <a:cs typeface="Arial"/>
              </a:rPr>
              <a:t>throughout </a:t>
            </a:r>
            <a:r>
              <a:rPr sz="2600" dirty="0">
                <a:solidFill>
                  <a:srgbClr val="191919"/>
                </a:solidFill>
                <a:latin typeface="Arial"/>
                <a:ea typeface="+mn-ea"/>
                <a:cs typeface="Arial"/>
              </a:rPr>
              <a:t>program  </a:t>
            </a:r>
            <a:r>
              <a:rPr sz="2600" spc="-5" dirty="0">
                <a:solidFill>
                  <a:srgbClr val="191919"/>
                </a:solidFill>
                <a:latin typeface="Arial"/>
                <a:ea typeface="+mn-ea"/>
                <a:cs typeface="Arial"/>
              </a:rPr>
              <a:t>execution.</a:t>
            </a:r>
            <a:endParaRPr sz="2600">
              <a:solidFill>
                <a:prstClr val="black"/>
              </a:solidFill>
              <a:latin typeface="Arial"/>
              <a:ea typeface="+mn-ea"/>
              <a:cs typeface="Arial"/>
            </a:endParaRPr>
          </a:p>
          <a:p>
            <a:pPr algn="l" fontAlgn="auto">
              <a:spcBef>
                <a:spcPts val="15"/>
              </a:spcBef>
              <a:spcAft>
                <a:spcPts val="0"/>
              </a:spcAft>
              <a:buFont typeface="Times New Roman"/>
              <a:buChar char="•"/>
            </a:pPr>
            <a:endParaRPr sz="2700">
              <a:solidFill>
                <a:prstClr val="black"/>
              </a:solidFill>
              <a:latin typeface="Times New Roman"/>
              <a:ea typeface="+mn-ea"/>
              <a:cs typeface="Times New Roman"/>
            </a:endParaRPr>
          </a:p>
          <a:p>
            <a:pPr marL="241300" marR="264795" indent="-228600" algn="l" fontAlgn="auto">
              <a:spcBef>
                <a:spcPts val="0"/>
              </a:spcBef>
              <a:spcAft>
                <a:spcPts val="0"/>
              </a:spcAft>
              <a:buClr>
                <a:srgbClr val="000000"/>
              </a:buClr>
              <a:buFont typeface="Times New Roman"/>
              <a:buChar char="•"/>
              <a:tabLst>
                <a:tab pos="241300" algn="l"/>
              </a:tabLst>
            </a:pPr>
            <a:r>
              <a:rPr sz="2600" dirty="0">
                <a:solidFill>
                  <a:srgbClr val="191919"/>
                </a:solidFill>
                <a:latin typeface="Arial"/>
                <a:ea typeface="+mn-ea"/>
                <a:cs typeface="Arial"/>
              </a:rPr>
              <a:t>A </a:t>
            </a:r>
            <a:r>
              <a:rPr sz="2600" spc="-5" dirty="0">
                <a:solidFill>
                  <a:srgbClr val="191919"/>
                </a:solidFill>
                <a:latin typeface="Arial"/>
                <a:ea typeface="+mn-ea"/>
                <a:cs typeface="Arial"/>
              </a:rPr>
              <a:t>binding is </a:t>
            </a:r>
            <a:r>
              <a:rPr sz="2600" i="1" spc="-5" dirty="0">
                <a:solidFill>
                  <a:srgbClr val="191919"/>
                </a:solidFill>
                <a:latin typeface="Arial"/>
                <a:ea typeface="+mn-ea"/>
                <a:cs typeface="Arial"/>
              </a:rPr>
              <a:t>dynamic </a:t>
            </a:r>
            <a:r>
              <a:rPr sz="2600" spc="-5" dirty="0">
                <a:solidFill>
                  <a:srgbClr val="191919"/>
                </a:solidFill>
                <a:latin typeface="Arial"/>
                <a:ea typeface="+mn-ea"/>
                <a:cs typeface="Arial"/>
              </a:rPr>
              <a:t>if it </a:t>
            </a:r>
            <a:r>
              <a:rPr sz="2600" dirty="0">
                <a:solidFill>
                  <a:srgbClr val="191919"/>
                </a:solidFill>
                <a:latin typeface="Arial"/>
                <a:ea typeface="+mn-ea"/>
                <a:cs typeface="Arial"/>
              </a:rPr>
              <a:t>occurs </a:t>
            </a:r>
            <a:r>
              <a:rPr sz="2600" spc="-5" dirty="0">
                <a:solidFill>
                  <a:srgbClr val="191919"/>
                </a:solidFill>
                <a:latin typeface="Arial"/>
                <a:ea typeface="+mn-ea"/>
                <a:cs typeface="Arial"/>
              </a:rPr>
              <a:t>during  execution </a:t>
            </a:r>
            <a:r>
              <a:rPr sz="2600" spc="5" dirty="0">
                <a:solidFill>
                  <a:srgbClr val="191919"/>
                </a:solidFill>
                <a:latin typeface="Arial"/>
                <a:ea typeface="+mn-ea"/>
                <a:cs typeface="Arial"/>
              </a:rPr>
              <a:t>or </a:t>
            </a:r>
            <a:r>
              <a:rPr sz="2600" dirty="0">
                <a:solidFill>
                  <a:srgbClr val="191919"/>
                </a:solidFill>
                <a:latin typeface="Arial"/>
                <a:ea typeface="+mn-ea"/>
                <a:cs typeface="Arial"/>
              </a:rPr>
              <a:t>can change during </a:t>
            </a:r>
            <a:r>
              <a:rPr sz="2600" spc="-5" dirty="0">
                <a:solidFill>
                  <a:srgbClr val="191919"/>
                </a:solidFill>
                <a:latin typeface="Arial"/>
                <a:ea typeface="+mn-ea"/>
                <a:cs typeface="Arial"/>
              </a:rPr>
              <a:t>execution </a:t>
            </a:r>
            <a:r>
              <a:rPr sz="2600" dirty="0">
                <a:solidFill>
                  <a:srgbClr val="191919"/>
                </a:solidFill>
                <a:latin typeface="Arial"/>
                <a:ea typeface="+mn-ea"/>
                <a:cs typeface="Arial"/>
              </a:rPr>
              <a:t>of </a:t>
            </a:r>
            <a:r>
              <a:rPr sz="2600" spc="-5" dirty="0">
                <a:solidFill>
                  <a:srgbClr val="191919"/>
                </a:solidFill>
                <a:latin typeface="Arial"/>
                <a:ea typeface="+mn-ea"/>
                <a:cs typeface="Arial"/>
              </a:rPr>
              <a:t>the  </a:t>
            </a:r>
            <a:r>
              <a:rPr sz="2600" dirty="0">
                <a:solidFill>
                  <a:srgbClr val="191919"/>
                </a:solidFill>
                <a:latin typeface="Arial"/>
                <a:ea typeface="+mn-ea"/>
                <a:cs typeface="Arial"/>
              </a:rPr>
              <a:t>program.</a:t>
            </a:r>
            <a:endParaRPr sz="2600">
              <a:solidFill>
                <a:prstClr val="black"/>
              </a:solidFill>
              <a:latin typeface="Arial"/>
              <a:ea typeface="+mn-ea"/>
              <a:cs typeface="Arial"/>
            </a:endParaRPr>
          </a:p>
          <a:p>
            <a:pPr algn="l" fontAlgn="auto">
              <a:spcBef>
                <a:spcPts val="5"/>
              </a:spcBef>
              <a:spcAft>
                <a:spcPts val="0"/>
              </a:spcAft>
              <a:buFont typeface="Times New Roman"/>
              <a:buChar char="•"/>
            </a:pPr>
            <a:endParaRPr sz="2700">
              <a:solidFill>
                <a:prstClr val="black"/>
              </a:solidFill>
              <a:latin typeface="Times New Roman"/>
              <a:ea typeface="+mn-ea"/>
              <a:cs typeface="Times New Roman"/>
            </a:endParaRPr>
          </a:p>
          <a:p>
            <a:pPr marL="241300" indent="-228600" algn="l" fontAlgn="auto">
              <a:spcBef>
                <a:spcPts val="0"/>
              </a:spcBef>
              <a:spcAft>
                <a:spcPts val="0"/>
              </a:spcAft>
              <a:buClr>
                <a:srgbClr val="000000"/>
              </a:buClr>
              <a:buFont typeface="Times New Roman"/>
              <a:buChar char="•"/>
              <a:tabLst>
                <a:tab pos="241300" algn="l"/>
              </a:tabLst>
            </a:pPr>
            <a:r>
              <a:rPr sz="2600" dirty="0">
                <a:solidFill>
                  <a:srgbClr val="191919"/>
                </a:solidFill>
                <a:latin typeface="Arial"/>
                <a:ea typeface="+mn-ea"/>
                <a:cs typeface="Arial"/>
              </a:rPr>
              <a:t>Type </a:t>
            </a:r>
            <a:r>
              <a:rPr sz="2600" spc="-5" dirty="0">
                <a:solidFill>
                  <a:srgbClr val="191919"/>
                </a:solidFill>
                <a:latin typeface="Arial"/>
                <a:ea typeface="+mn-ea"/>
                <a:cs typeface="Arial"/>
              </a:rPr>
              <a:t>binding</a:t>
            </a:r>
            <a:r>
              <a:rPr sz="2600" spc="-65" dirty="0">
                <a:solidFill>
                  <a:srgbClr val="191919"/>
                </a:solidFill>
                <a:latin typeface="Arial"/>
                <a:ea typeface="+mn-ea"/>
                <a:cs typeface="Arial"/>
              </a:rPr>
              <a:t> </a:t>
            </a:r>
            <a:r>
              <a:rPr sz="2600" dirty="0">
                <a:solidFill>
                  <a:srgbClr val="191919"/>
                </a:solidFill>
                <a:latin typeface="Arial"/>
                <a:ea typeface="+mn-ea"/>
                <a:cs typeface="Arial"/>
              </a:rPr>
              <a:t>issues</a:t>
            </a:r>
            <a:endParaRPr sz="2600">
              <a:solidFill>
                <a:prstClr val="black"/>
              </a:solidFill>
              <a:latin typeface="Arial"/>
              <a:ea typeface="+mn-ea"/>
              <a:cs typeface="Arial"/>
            </a:endParaRPr>
          </a:p>
          <a:p>
            <a:pPr marL="586740" lvl="1" indent="-232410" algn="l" fontAlgn="auto">
              <a:spcBef>
                <a:spcPts val="0"/>
              </a:spcBef>
              <a:spcAft>
                <a:spcPts val="0"/>
              </a:spcAft>
              <a:buFontTx/>
              <a:buChar char="•"/>
              <a:tabLst>
                <a:tab pos="586740" algn="l"/>
              </a:tabLst>
            </a:pPr>
            <a:r>
              <a:rPr spc="-5" dirty="0">
                <a:solidFill>
                  <a:prstClr val="black"/>
                </a:solidFill>
                <a:latin typeface="Times New Roman"/>
                <a:ea typeface="+mn-ea"/>
                <a:cs typeface="Times New Roman"/>
              </a:rPr>
              <a:t>How </a:t>
            </a:r>
            <a:r>
              <a:rPr spc="5" dirty="0">
                <a:solidFill>
                  <a:prstClr val="black"/>
                </a:solidFill>
                <a:latin typeface="Times New Roman"/>
                <a:ea typeface="+mn-ea"/>
                <a:cs typeface="Times New Roman"/>
              </a:rPr>
              <a:t>is </a:t>
            </a:r>
            <a:r>
              <a:rPr dirty="0">
                <a:solidFill>
                  <a:prstClr val="black"/>
                </a:solidFill>
                <a:latin typeface="Times New Roman"/>
                <a:ea typeface="+mn-ea"/>
                <a:cs typeface="Times New Roman"/>
              </a:rPr>
              <a:t>a </a:t>
            </a:r>
            <a:r>
              <a:rPr spc="5" dirty="0">
                <a:solidFill>
                  <a:prstClr val="black"/>
                </a:solidFill>
                <a:latin typeface="Times New Roman"/>
                <a:ea typeface="+mn-ea"/>
                <a:cs typeface="Times New Roman"/>
              </a:rPr>
              <a:t>type</a:t>
            </a:r>
            <a:r>
              <a:rPr spc="-80"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specified?</a:t>
            </a:r>
            <a:endParaRPr>
              <a:solidFill>
                <a:prstClr val="black"/>
              </a:solidFill>
              <a:latin typeface="Times New Roman"/>
              <a:ea typeface="+mn-ea"/>
              <a:cs typeface="Times New Roman"/>
            </a:endParaRPr>
          </a:p>
          <a:p>
            <a:pPr marL="586740" lvl="1" indent="-232410" algn="l" fontAlgn="auto">
              <a:spcBef>
                <a:spcPts val="0"/>
              </a:spcBef>
              <a:spcAft>
                <a:spcPts val="0"/>
              </a:spcAft>
              <a:buFontTx/>
              <a:buChar char="•"/>
              <a:tabLst>
                <a:tab pos="586740" algn="l"/>
              </a:tabLst>
            </a:pPr>
            <a:r>
              <a:rPr spc="-10" dirty="0">
                <a:solidFill>
                  <a:prstClr val="black"/>
                </a:solidFill>
                <a:latin typeface="Times New Roman"/>
                <a:ea typeface="+mn-ea"/>
                <a:cs typeface="Times New Roman"/>
              </a:rPr>
              <a:t>When </a:t>
            </a:r>
            <a:r>
              <a:rPr dirty="0">
                <a:solidFill>
                  <a:prstClr val="black"/>
                </a:solidFill>
                <a:latin typeface="Times New Roman"/>
                <a:ea typeface="+mn-ea"/>
                <a:cs typeface="Times New Roman"/>
              </a:rPr>
              <a:t>does the binding take</a:t>
            </a:r>
            <a:r>
              <a:rPr spc="-55"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place?</a:t>
            </a:r>
            <a:endParaRPr>
              <a:solidFill>
                <a:prstClr val="black"/>
              </a:solidFill>
              <a:latin typeface="Times New Roman"/>
              <a:ea typeface="+mn-ea"/>
              <a:cs typeface="Times New Roman"/>
            </a:endParaRPr>
          </a:p>
          <a:p>
            <a:pPr marL="586740" marR="5080" lvl="1" indent="-232410" algn="l" fontAlgn="auto">
              <a:spcBef>
                <a:spcPts val="0"/>
              </a:spcBef>
              <a:spcAft>
                <a:spcPts val="0"/>
              </a:spcAft>
              <a:buFontTx/>
              <a:buChar char="•"/>
              <a:tabLst>
                <a:tab pos="586740" algn="l"/>
              </a:tabLst>
            </a:pPr>
            <a:r>
              <a:rPr dirty="0">
                <a:solidFill>
                  <a:prstClr val="black"/>
                </a:solidFill>
                <a:latin typeface="Times New Roman"/>
                <a:ea typeface="+mn-ea"/>
                <a:cs typeface="Times New Roman"/>
              </a:rPr>
              <a:t>If </a:t>
            </a:r>
            <a:r>
              <a:rPr spc="-5" dirty="0">
                <a:solidFill>
                  <a:prstClr val="black"/>
                </a:solidFill>
                <a:latin typeface="Times New Roman"/>
                <a:ea typeface="+mn-ea"/>
                <a:cs typeface="Times New Roman"/>
              </a:rPr>
              <a:t>static, </a:t>
            </a:r>
            <a:r>
              <a:rPr spc="5" dirty="0">
                <a:solidFill>
                  <a:prstClr val="black"/>
                </a:solidFill>
                <a:latin typeface="Times New Roman"/>
                <a:ea typeface="+mn-ea"/>
                <a:cs typeface="Times New Roman"/>
              </a:rPr>
              <a:t>type </a:t>
            </a:r>
            <a:r>
              <a:rPr spc="-10" dirty="0">
                <a:solidFill>
                  <a:prstClr val="black"/>
                </a:solidFill>
                <a:latin typeface="Times New Roman"/>
                <a:ea typeface="+mn-ea"/>
                <a:cs typeface="Times New Roman"/>
              </a:rPr>
              <a:t>may </a:t>
            </a:r>
            <a:r>
              <a:rPr dirty="0">
                <a:solidFill>
                  <a:prstClr val="black"/>
                </a:solidFill>
                <a:latin typeface="Times New Roman"/>
                <a:ea typeface="+mn-ea"/>
                <a:cs typeface="Times New Roman"/>
              </a:rPr>
              <a:t>be </a:t>
            </a:r>
            <a:r>
              <a:rPr spc="-5" dirty="0">
                <a:solidFill>
                  <a:prstClr val="black"/>
                </a:solidFill>
                <a:latin typeface="Times New Roman"/>
                <a:ea typeface="+mn-ea"/>
                <a:cs typeface="Times New Roman"/>
              </a:rPr>
              <a:t>specified </a:t>
            </a:r>
            <a:r>
              <a:rPr dirty="0">
                <a:solidFill>
                  <a:prstClr val="black"/>
                </a:solidFill>
                <a:latin typeface="Times New Roman"/>
                <a:ea typeface="+mn-ea"/>
                <a:cs typeface="Times New Roman"/>
              </a:rPr>
              <a:t>by either an explicit or </a:t>
            </a:r>
            <a:r>
              <a:rPr spc="-5" dirty="0">
                <a:solidFill>
                  <a:prstClr val="black"/>
                </a:solidFill>
                <a:latin typeface="Times New Roman"/>
                <a:ea typeface="+mn-ea"/>
                <a:cs typeface="Times New Roman"/>
              </a:rPr>
              <a:t>an  implicit</a:t>
            </a:r>
            <a:r>
              <a:rPr spc="-75" dirty="0">
                <a:solidFill>
                  <a:prstClr val="black"/>
                </a:solidFill>
                <a:latin typeface="Times New Roman"/>
                <a:ea typeface="+mn-ea"/>
                <a:cs typeface="Times New Roman"/>
              </a:rPr>
              <a:t> </a:t>
            </a:r>
            <a:r>
              <a:rPr dirty="0">
                <a:solidFill>
                  <a:prstClr val="black"/>
                </a:solidFill>
                <a:latin typeface="Times New Roman"/>
                <a:ea typeface="+mn-ea"/>
                <a:cs typeface="Times New Roman"/>
              </a:rPr>
              <a:t>declaration</a:t>
            </a:r>
            <a:endParaRPr>
              <a:solidFill>
                <a:prstClr val="black"/>
              </a:solidFill>
              <a:latin typeface="Times New Roman"/>
              <a:ea typeface="+mn-ea"/>
              <a:cs typeface="Times New Roman"/>
            </a:endParaRPr>
          </a:p>
        </p:txBody>
      </p:sp>
    </p:spTree>
    <p:extLst>
      <p:ext uri="{BB962C8B-B14F-4D97-AF65-F5344CB8AC3E}">
        <p14:creationId xmlns:p14="http://schemas.microsoft.com/office/powerpoint/2010/main" xmlns="" val="3383809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875280">
              <a:lnSpc>
                <a:spcPct val="100000"/>
              </a:lnSpc>
            </a:pPr>
            <a:r>
              <a:rPr spc="75" dirty="0" smtClean="0"/>
              <a:t>Type </a:t>
            </a:r>
            <a:r>
              <a:rPr spc="-10" dirty="0"/>
              <a:t>-</a:t>
            </a:r>
            <a:r>
              <a:rPr spc="-240" dirty="0"/>
              <a:t> </a:t>
            </a:r>
            <a:r>
              <a:rPr spc="160" dirty="0"/>
              <a:t>coercion</a:t>
            </a:r>
          </a:p>
        </p:txBody>
      </p:sp>
      <p:sp>
        <p:nvSpPr>
          <p:cNvPr id="5" name="object 5"/>
          <p:cNvSpPr txBox="1"/>
          <p:nvPr/>
        </p:nvSpPr>
        <p:spPr>
          <a:xfrm>
            <a:off x="717550" y="1111250"/>
            <a:ext cx="8328659" cy="3342004"/>
          </a:xfrm>
          <a:prstGeom prst="rect">
            <a:avLst/>
          </a:prstGeom>
        </p:spPr>
        <p:txBody>
          <a:bodyPr vert="horz" wrap="square" lIns="0" tIns="0" rIns="0" bIns="0" rtlCol="0">
            <a:spAutoFit/>
          </a:bodyPr>
          <a:lstStyle/>
          <a:p>
            <a:pPr marL="12700" algn="l" fontAlgn="auto">
              <a:spcBef>
                <a:spcPts val="0"/>
              </a:spcBef>
              <a:spcAft>
                <a:spcPts val="0"/>
              </a:spcAft>
            </a:pPr>
            <a:r>
              <a:rPr sz="2600" spc="-5" dirty="0">
                <a:solidFill>
                  <a:srgbClr val="191919"/>
                </a:solidFill>
                <a:latin typeface="Arial"/>
                <a:ea typeface="+mn-ea"/>
                <a:cs typeface="Arial"/>
              </a:rPr>
              <a:t>PL's differ in their </a:t>
            </a:r>
            <a:r>
              <a:rPr sz="2600" dirty="0">
                <a:solidFill>
                  <a:srgbClr val="191919"/>
                </a:solidFill>
                <a:latin typeface="Arial"/>
                <a:ea typeface="+mn-ea"/>
                <a:cs typeface="Arial"/>
              </a:rPr>
              <a:t>approach </a:t>
            </a:r>
            <a:r>
              <a:rPr sz="2600" spc="-5" dirty="0">
                <a:solidFill>
                  <a:srgbClr val="191919"/>
                </a:solidFill>
                <a:latin typeface="Arial"/>
                <a:ea typeface="+mn-ea"/>
                <a:cs typeface="Arial"/>
              </a:rPr>
              <a:t>to type</a:t>
            </a:r>
            <a:r>
              <a:rPr sz="2600" dirty="0">
                <a:solidFill>
                  <a:srgbClr val="191919"/>
                </a:solidFill>
                <a:latin typeface="Arial"/>
                <a:ea typeface="+mn-ea"/>
                <a:cs typeface="Arial"/>
              </a:rPr>
              <a:t> coercion</a:t>
            </a:r>
            <a:endParaRPr sz="2600">
              <a:solidFill>
                <a:prstClr val="black"/>
              </a:solidFill>
              <a:latin typeface="Arial"/>
              <a:ea typeface="+mn-ea"/>
              <a:cs typeface="Arial"/>
            </a:endParaRPr>
          </a:p>
          <a:p>
            <a:pPr marL="355600" marR="5080" indent="-342900" algn="l" fontAlgn="auto">
              <a:lnSpc>
                <a:spcPts val="2910"/>
              </a:lnSpc>
              <a:spcBef>
                <a:spcPts val="750"/>
              </a:spcBef>
              <a:spcAft>
                <a:spcPts val="0"/>
              </a:spcAft>
              <a:buClr>
                <a:srgbClr val="000000"/>
              </a:buClr>
              <a:buFontTx/>
              <a:buChar char="•"/>
              <a:tabLst>
                <a:tab pos="354965" algn="l"/>
                <a:tab pos="355600" algn="l"/>
              </a:tabLst>
            </a:pPr>
            <a:r>
              <a:rPr sz="2600" dirty="0">
                <a:solidFill>
                  <a:srgbClr val="191919"/>
                </a:solidFill>
                <a:latin typeface="Arial"/>
                <a:ea typeface="+mn-ea"/>
                <a:cs typeface="Arial"/>
              </a:rPr>
              <a:t>Coercion </a:t>
            </a:r>
            <a:r>
              <a:rPr sz="2600" spc="-5" dirty="0">
                <a:solidFill>
                  <a:srgbClr val="191919"/>
                </a:solidFill>
                <a:latin typeface="Arial"/>
                <a:ea typeface="+mn-ea"/>
                <a:cs typeface="Arial"/>
              </a:rPr>
              <a:t>refers to </a:t>
            </a:r>
            <a:r>
              <a:rPr sz="2600" dirty="0">
                <a:solidFill>
                  <a:srgbClr val="191919"/>
                </a:solidFill>
                <a:latin typeface="Arial"/>
                <a:ea typeface="+mn-ea"/>
                <a:cs typeface="Arial"/>
              </a:rPr>
              <a:t>automatic conversion </a:t>
            </a:r>
            <a:r>
              <a:rPr sz="2600" spc="-5" dirty="0">
                <a:solidFill>
                  <a:srgbClr val="191919"/>
                </a:solidFill>
                <a:latin typeface="Arial"/>
                <a:ea typeface="+mn-ea"/>
                <a:cs typeface="Arial"/>
              </a:rPr>
              <a:t>from </a:t>
            </a:r>
            <a:r>
              <a:rPr sz="2600" dirty="0">
                <a:solidFill>
                  <a:srgbClr val="191919"/>
                </a:solidFill>
                <a:latin typeface="Arial"/>
                <a:ea typeface="+mn-ea"/>
                <a:cs typeface="Arial"/>
              </a:rPr>
              <a:t>one </a:t>
            </a:r>
            <a:r>
              <a:rPr sz="2600" spc="-5" dirty="0">
                <a:solidFill>
                  <a:srgbClr val="191919"/>
                </a:solidFill>
                <a:latin typeface="Arial"/>
                <a:ea typeface="+mn-ea"/>
                <a:cs typeface="Arial"/>
              </a:rPr>
              <a:t>type  to</a:t>
            </a:r>
            <a:r>
              <a:rPr sz="2600" spc="-90" dirty="0">
                <a:solidFill>
                  <a:srgbClr val="191919"/>
                </a:solidFill>
                <a:latin typeface="Arial"/>
                <a:ea typeface="+mn-ea"/>
                <a:cs typeface="Arial"/>
              </a:rPr>
              <a:t> </a:t>
            </a:r>
            <a:r>
              <a:rPr sz="2600" dirty="0">
                <a:solidFill>
                  <a:srgbClr val="191919"/>
                </a:solidFill>
                <a:latin typeface="Arial"/>
                <a:ea typeface="+mn-ea"/>
                <a:cs typeface="Arial"/>
              </a:rPr>
              <a:t>another</a:t>
            </a:r>
            <a:endParaRPr sz="2600">
              <a:solidFill>
                <a:prstClr val="black"/>
              </a:solidFill>
              <a:latin typeface="Arial"/>
              <a:ea typeface="+mn-ea"/>
              <a:cs typeface="Arial"/>
            </a:endParaRPr>
          </a:p>
          <a:p>
            <a:pPr marL="355600" marR="581025" indent="-342900" algn="l" fontAlgn="auto">
              <a:lnSpc>
                <a:spcPts val="2900"/>
              </a:lnSpc>
              <a:spcBef>
                <a:spcPts val="695"/>
              </a:spcBef>
              <a:spcAft>
                <a:spcPts val="0"/>
              </a:spcAft>
              <a:buClr>
                <a:srgbClr val="000000"/>
              </a:buClr>
              <a:buFontTx/>
              <a:buChar char="•"/>
              <a:tabLst>
                <a:tab pos="354965" algn="l"/>
                <a:tab pos="355600" algn="l"/>
              </a:tabLst>
            </a:pPr>
            <a:r>
              <a:rPr sz="2600" spc="-5" dirty="0">
                <a:solidFill>
                  <a:srgbClr val="191919"/>
                </a:solidFill>
                <a:latin typeface="Arial"/>
                <a:ea typeface="+mn-ea"/>
                <a:cs typeface="Arial"/>
              </a:rPr>
              <a:t>If </a:t>
            </a:r>
            <a:r>
              <a:rPr sz="2600" dirty="0">
                <a:solidFill>
                  <a:srgbClr val="191919"/>
                </a:solidFill>
                <a:latin typeface="Arial"/>
                <a:ea typeface="+mn-ea"/>
                <a:cs typeface="Arial"/>
              </a:rPr>
              <a:t>a PL </a:t>
            </a:r>
            <a:r>
              <a:rPr sz="2600" spc="-5" dirty="0">
                <a:solidFill>
                  <a:srgbClr val="191919"/>
                </a:solidFill>
                <a:latin typeface="Arial"/>
                <a:ea typeface="+mn-ea"/>
                <a:cs typeface="Arial"/>
              </a:rPr>
              <a:t>is strongly </a:t>
            </a:r>
            <a:r>
              <a:rPr sz="2600" dirty="0">
                <a:solidFill>
                  <a:srgbClr val="191919"/>
                </a:solidFill>
                <a:latin typeface="Arial"/>
                <a:ea typeface="+mn-ea"/>
                <a:cs typeface="Arial"/>
              </a:rPr>
              <a:t>typed, </a:t>
            </a:r>
            <a:r>
              <a:rPr sz="2600" spc="-5" dirty="0">
                <a:solidFill>
                  <a:srgbClr val="191919"/>
                </a:solidFill>
                <a:latin typeface="Arial"/>
                <a:ea typeface="+mn-ea"/>
                <a:cs typeface="Arial"/>
              </a:rPr>
              <a:t>then </a:t>
            </a:r>
            <a:r>
              <a:rPr sz="2600" dirty="0">
                <a:solidFill>
                  <a:srgbClr val="191919"/>
                </a:solidFill>
                <a:latin typeface="Arial"/>
                <a:ea typeface="+mn-ea"/>
                <a:cs typeface="Arial"/>
              </a:rPr>
              <a:t>coercion </a:t>
            </a:r>
            <a:r>
              <a:rPr sz="2600" spc="-5" dirty="0">
                <a:solidFill>
                  <a:srgbClr val="191919"/>
                </a:solidFill>
                <a:latin typeface="Arial"/>
                <a:ea typeface="+mn-ea"/>
                <a:cs typeface="Arial"/>
              </a:rPr>
              <a:t>is restricted  </a:t>
            </a:r>
            <a:r>
              <a:rPr sz="2600" dirty="0">
                <a:solidFill>
                  <a:srgbClr val="191919"/>
                </a:solidFill>
                <a:latin typeface="Arial"/>
                <a:ea typeface="+mn-ea"/>
                <a:cs typeface="Arial"/>
              </a:rPr>
              <a:t>and/or</a:t>
            </a:r>
            <a:r>
              <a:rPr sz="2600" spc="-100" dirty="0">
                <a:solidFill>
                  <a:srgbClr val="191919"/>
                </a:solidFill>
                <a:latin typeface="Arial"/>
                <a:ea typeface="+mn-ea"/>
                <a:cs typeface="Arial"/>
              </a:rPr>
              <a:t> </a:t>
            </a:r>
            <a:r>
              <a:rPr sz="2600" spc="-5" dirty="0">
                <a:solidFill>
                  <a:srgbClr val="191919"/>
                </a:solidFill>
                <a:latin typeface="Arial"/>
                <a:ea typeface="+mn-ea"/>
                <a:cs typeface="Arial"/>
              </a:rPr>
              <a:t>explicit</a:t>
            </a:r>
            <a:endParaRPr sz="2600">
              <a:solidFill>
                <a:prstClr val="black"/>
              </a:solidFill>
              <a:latin typeface="Arial"/>
              <a:ea typeface="+mn-ea"/>
              <a:cs typeface="Arial"/>
            </a:endParaRPr>
          </a:p>
          <a:p>
            <a:pPr marL="355600" marR="175260" indent="-342900" algn="l" fontAlgn="auto">
              <a:lnSpc>
                <a:spcPts val="2900"/>
              </a:lnSpc>
              <a:spcBef>
                <a:spcPts val="710"/>
              </a:spcBef>
              <a:spcAft>
                <a:spcPts val="0"/>
              </a:spcAft>
              <a:buClr>
                <a:srgbClr val="000000"/>
              </a:buClr>
              <a:buFontTx/>
              <a:buChar char="•"/>
              <a:tabLst>
                <a:tab pos="354965" algn="l"/>
                <a:tab pos="355600" algn="l"/>
              </a:tabLst>
            </a:pPr>
            <a:r>
              <a:rPr sz="2600" spc="-5" dirty="0">
                <a:solidFill>
                  <a:srgbClr val="191919"/>
                </a:solidFill>
                <a:latin typeface="Arial"/>
                <a:ea typeface="+mn-ea"/>
                <a:cs typeface="Arial"/>
              </a:rPr>
              <a:t>If </a:t>
            </a:r>
            <a:r>
              <a:rPr sz="2600" dirty="0">
                <a:solidFill>
                  <a:srgbClr val="191919"/>
                </a:solidFill>
                <a:latin typeface="Arial"/>
                <a:ea typeface="+mn-ea"/>
                <a:cs typeface="Arial"/>
              </a:rPr>
              <a:t>a PL </a:t>
            </a:r>
            <a:r>
              <a:rPr sz="2600" spc="-5" dirty="0">
                <a:solidFill>
                  <a:srgbClr val="191919"/>
                </a:solidFill>
                <a:latin typeface="Arial"/>
                <a:ea typeface="+mn-ea"/>
                <a:cs typeface="Arial"/>
              </a:rPr>
              <a:t>is weakly typed, </a:t>
            </a:r>
            <a:r>
              <a:rPr sz="2600" dirty="0">
                <a:solidFill>
                  <a:srgbClr val="191919"/>
                </a:solidFill>
                <a:latin typeface="Arial"/>
                <a:ea typeface="+mn-ea"/>
                <a:cs typeface="Arial"/>
              </a:rPr>
              <a:t>then coercion </a:t>
            </a:r>
            <a:r>
              <a:rPr sz="2600" spc="-5" dirty="0">
                <a:solidFill>
                  <a:srgbClr val="191919"/>
                </a:solidFill>
                <a:latin typeface="Arial"/>
                <a:ea typeface="+mn-ea"/>
                <a:cs typeface="Arial"/>
              </a:rPr>
              <a:t>is </a:t>
            </a:r>
            <a:r>
              <a:rPr sz="2600" dirty="0">
                <a:solidFill>
                  <a:srgbClr val="191919"/>
                </a:solidFill>
                <a:latin typeface="Arial"/>
                <a:ea typeface="+mn-ea"/>
                <a:cs typeface="Arial"/>
              </a:rPr>
              <a:t>taken </a:t>
            </a:r>
            <a:r>
              <a:rPr sz="2600" spc="-5" dirty="0">
                <a:solidFill>
                  <a:srgbClr val="191919"/>
                </a:solidFill>
                <a:latin typeface="Arial"/>
                <a:ea typeface="+mn-ea"/>
                <a:cs typeface="Arial"/>
              </a:rPr>
              <a:t>care </a:t>
            </a:r>
            <a:r>
              <a:rPr sz="2600" spc="5" dirty="0">
                <a:solidFill>
                  <a:srgbClr val="191919"/>
                </a:solidFill>
                <a:latin typeface="Arial"/>
                <a:ea typeface="+mn-ea"/>
                <a:cs typeface="Arial"/>
              </a:rPr>
              <a:t>of  </a:t>
            </a:r>
            <a:r>
              <a:rPr sz="2600" dirty="0">
                <a:solidFill>
                  <a:srgbClr val="191919"/>
                </a:solidFill>
                <a:latin typeface="Arial"/>
                <a:ea typeface="+mn-ea"/>
                <a:cs typeface="Arial"/>
              </a:rPr>
              <a:t>by the </a:t>
            </a:r>
            <a:r>
              <a:rPr sz="2600" spc="-5" dirty="0">
                <a:solidFill>
                  <a:srgbClr val="191919"/>
                </a:solidFill>
                <a:latin typeface="Arial"/>
                <a:ea typeface="+mn-ea"/>
                <a:cs typeface="Arial"/>
              </a:rPr>
              <a:t>compiler, which </a:t>
            </a:r>
            <a:r>
              <a:rPr sz="2600" dirty="0">
                <a:solidFill>
                  <a:srgbClr val="191919"/>
                </a:solidFill>
                <a:latin typeface="Arial"/>
                <a:ea typeface="+mn-ea"/>
                <a:cs typeface="Arial"/>
              </a:rPr>
              <a:t>might cause</a:t>
            </a:r>
            <a:r>
              <a:rPr sz="2600" spc="-25" dirty="0">
                <a:solidFill>
                  <a:srgbClr val="191919"/>
                </a:solidFill>
                <a:latin typeface="Arial"/>
                <a:ea typeface="+mn-ea"/>
                <a:cs typeface="Arial"/>
              </a:rPr>
              <a:t> </a:t>
            </a:r>
            <a:r>
              <a:rPr sz="2600" spc="-5" dirty="0">
                <a:solidFill>
                  <a:srgbClr val="191919"/>
                </a:solidFill>
                <a:latin typeface="Arial"/>
                <a:ea typeface="+mn-ea"/>
                <a:cs typeface="Arial"/>
              </a:rPr>
              <a:t>errors</a:t>
            </a:r>
            <a:endParaRPr sz="2600">
              <a:solidFill>
                <a:prstClr val="black"/>
              </a:solidFill>
              <a:latin typeface="Arial"/>
              <a:ea typeface="+mn-ea"/>
              <a:cs typeface="Arial"/>
            </a:endParaRPr>
          </a:p>
          <a:p>
            <a:pPr marL="355600" indent="-342900" algn="l" fontAlgn="auto">
              <a:spcBef>
                <a:spcPts val="420"/>
              </a:spcBef>
              <a:spcAft>
                <a:spcPts val="0"/>
              </a:spcAft>
              <a:buClr>
                <a:srgbClr val="000000"/>
              </a:buClr>
              <a:buFontTx/>
              <a:buChar char="•"/>
              <a:tabLst>
                <a:tab pos="354965" algn="l"/>
                <a:tab pos="355600" algn="l"/>
              </a:tabLst>
            </a:pPr>
            <a:r>
              <a:rPr sz="2600" spc="-5" dirty="0">
                <a:solidFill>
                  <a:srgbClr val="191919"/>
                </a:solidFill>
                <a:latin typeface="Arial"/>
                <a:ea typeface="+mn-ea"/>
                <a:cs typeface="Arial"/>
              </a:rPr>
              <a:t>In </a:t>
            </a:r>
            <a:r>
              <a:rPr sz="2600" dirty="0">
                <a:solidFill>
                  <a:srgbClr val="191919"/>
                </a:solidFill>
                <a:latin typeface="Arial"/>
                <a:ea typeface="+mn-ea"/>
                <a:cs typeface="Arial"/>
              </a:rPr>
              <a:t>recent </a:t>
            </a:r>
            <a:r>
              <a:rPr sz="2600" spc="-5" dirty="0">
                <a:solidFill>
                  <a:srgbClr val="191919"/>
                </a:solidFill>
                <a:latin typeface="Arial"/>
                <a:ea typeface="+mn-ea"/>
                <a:cs typeface="Arial"/>
              </a:rPr>
              <a:t>years, the trend is towards </a:t>
            </a:r>
            <a:r>
              <a:rPr sz="2600" dirty="0">
                <a:solidFill>
                  <a:srgbClr val="191919"/>
                </a:solidFill>
                <a:latin typeface="Arial"/>
                <a:ea typeface="+mn-ea"/>
                <a:cs typeface="Arial"/>
              </a:rPr>
              <a:t>strong</a:t>
            </a:r>
            <a:r>
              <a:rPr sz="2600" spc="20" dirty="0">
                <a:solidFill>
                  <a:srgbClr val="191919"/>
                </a:solidFill>
                <a:latin typeface="Arial"/>
                <a:ea typeface="+mn-ea"/>
                <a:cs typeface="Arial"/>
              </a:rPr>
              <a:t> </a:t>
            </a:r>
            <a:r>
              <a:rPr sz="2600" spc="-5" dirty="0">
                <a:solidFill>
                  <a:srgbClr val="191919"/>
                </a:solidFill>
                <a:latin typeface="Arial"/>
                <a:ea typeface="+mn-ea"/>
                <a:cs typeface="Arial"/>
              </a:rPr>
              <a:t>typing</a:t>
            </a:r>
            <a:endParaRPr sz="2600">
              <a:solidFill>
                <a:prstClr val="black"/>
              </a:solidFill>
              <a:latin typeface="Arial"/>
              <a:ea typeface="+mn-ea"/>
              <a:cs typeface="Arial"/>
            </a:endParaRPr>
          </a:p>
        </p:txBody>
      </p:sp>
    </p:spTree>
    <p:extLst>
      <p:ext uri="{BB962C8B-B14F-4D97-AF65-F5344CB8AC3E}">
        <p14:creationId xmlns:p14="http://schemas.microsoft.com/office/powerpoint/2010/main" xmlns="" val="34768315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9930" y="842009"/>
            <a:ext cx="7314565" cy="5377815"/>
          </a:xfrm>
          <a:prstGeom prst="rect">
            <a:avLst/>
          </a:prstGeom>
        </p:spPr>
        <p:txBody>
          <a:bodyPr vert="horz" wrap="square" lIns="0" tIns="0" rIns="0" bIns="0" rtlCol="0">
            <a:spAutoFit/>
          </a:bodyPr>
          <a:lstStyle/>
          <a:p>
            <a:pPr marL="241300" marR="58419" indent="-228600" algn="l" fontAlgn="auto">
              <a:spcBef>
                <a:spcPts val="0"/>
              </a:spcBef>
              <a:spcAft>
                <a:spcPts val="0"/>
              </a:spcAft>
              <a:buFont typeface="Times New Roman"/>
              <a:buChar char="•"/>
              <a:tabLst>
                <a:tab pos="241300" algn="l"/>
              </a:tabLst>
            </a:pPr>
            <a:r>
              <a:rPr dirty="0">
                <a:solidFill>
                  <a:srgbClr val="191919"/>
                </a:solidFill>
                <a:latin typeface="Arial"/>
                <a:ea typeface="+mn-ea"/>
                <a:cs typeface="Arial"/>
              </a:rPr>
              <a:t>The </a:t>
            </a:r>
            <a:r>
              <a:rPr spc="-5" dirty="0">
                <a:solidFill>
                  <a:srgbClr val="191919"/>
                </a:solidFill>
                <a:latin typeface="Arial"/>
                <a:ea typeface="+mn-ea"/>
                <a:cs typeface="Arial"/>
              </a:rPr>
              <a:t>type of </a:t>
            </a:r>
            <a:r>
              <a:rPr dirty="0">
                <a:solidFill>
                  <a:srgbClr val="191919"/>
                </a:solidFill>
                <a:latin typeface="Arial"/>
                <a:ea typeface="+mn-ea"/>
                <a:cs typeface="Arial"/>
              </a:rPr>
              <a:t>a </a:t>
            </a:r>
            <a:r>
              <a:rPr spc="-5" dirty="0">
                <a:solidFill>
                  <a:srgbClr val="191919"/>
                </a:solidFill>
                <a:latin typeface="Arial"/>
                <a:ea typeface="+mn-ea"/>
                <a:cs typeface="Arial"/>
              </a:rPr>
              <a:t>variable can chance </a:t>
            </a:r>
            <a:r>
              <a:rPr spc="-10" dirty="0">
                <a:solidFill>
                  <a:srgbClr val="191919"/>
                </a:solidFill>
                <a:latin typeface="Arial"/>
                <a:ea typeface="+mn-ea"/>
                <a:cs typeface="Arial"/>
              </a:rPr>
              <a:t>during </a:t>
            </a:r>
            <a:r>
              <a:rPr spc="-5" dirty="0">
                <a:solidFill>
                  <a:srgbClr val="191919"/>
                </a:solidFill>
                <a:latin typeface="Arial"/>
                <a:ea typeface="+mn-ea"/>
                <a:cs typeface="Arial"/>
              </a:rPr>
              <a:t>the course  of the program and, in general, is re-determined on  every</a:t>
            </a:r>
            <a:r>
              <a:rPr spc="-65" dirty="0">
                <a:solidFill>
                  <a:srgbClr val="191919"/>
                </a:solidFill>
                <a:latin typeface="Arial"/>
                <a:ea typeface="+mn-ea"/>
                <a:cs typeface="Arial"/>
              </a:rPr>
              <a:t> </a:t>
            </a:r>
            <a:r>
              <a:rPr spc="-5" dirty="0">
                <a:solidFill>
                  <a:srgbClr val="191919"/>
                </a:solidFill>
                <a:latin typeface="Arial"/>
                <a:ea typeface="+mn-ea"/>
                <a:cs typeface="Arial"/>
              </a:rPr>
              <a:t>assignment.</a:t>
            </a:r>
            <a:endParaRPr>
              <a:solidFill>
                <a:prstClr val="black"/>
              </a:solidFill>
              <a:latin typeface="Arial"/>
              <a:ea typeface="+mn-ea"/>
              <a:cs typeface="Arial"/>
            </a:endParaRPr>
          </a:p>
          <a:p>
            <a:pPr marL="241300" marR="5080" indent="-228600" algn="l" fontAlgn="auto">
              <a:spcBef>
                <a:spcPts val="0"/>
              </a:spcBef>
              <a:spcAft>
                <a:spcPts val="0"/>
              </a:spcAft>
              <a:buClr>
                <a:srgbClr val="000000"/>
              </a:buClr>
              <a:buFont typeface="Times New Roman"/>
              <a:buChar char="•"/>
              <a:tabLst>
                <a:tab pos="241300" algn="l"/>
              </a:tabLst>
            </a:pPr>
            <a:r>
              <a:rPr spc="-5" dirty="0">
                <a:solidFill>
                  <a:srgbClr val="191919"/>
                </a:solidFill>
                <a:latin typeface="Arial"/>
                <a:ea typeface="+mn-ea"/>
                <a:cs typeface="Arial"/>
              </a:rPr>
              <a:t>Usually associated with </a:t>
            </a:r>
            <a:r>
              <a:rPr spc="-10" dirty="0">
                <a:solidFill>
                  <a:srgbClr val="191919"/>
                </a:solidFill>
                <a:latin typeface="Arial"/>
                <a:ea typeface="+mn-ea"/>
                <a:cs typeface="Arial"/>
              </a:rPr>
              <a:t>languages </a:t>
            </a:r>
            <a:r>
              <a:rPr dirty="0">
                <a:solidFill>
                  <a:srgbClr val="191919"/>
                </a:solidFill>
                <a:latin typeface="Arial"/>
                <a:ea typeface="+mn-ea"/>
                <a:cs typeface="Arial"/>
              </a:rPr>
              <a:t>first </a:t>
            </a:r>
            <a:r>
              <a:rPr spc="-5" dirty="0">
                <a:solidFill>
                  <a:srgbClr val="191919"/>
                </a:solidFill>
                <a:latin typeface="Arial"/>
                <a:ea typeface="+mn-ea"/>
                <a:cs typeface="Arial"/>
              </a:rPr>
              <a:t>implemented  via an interpreter rather than </a:t>
            </a:r>
            <a:r>
              <a:rPr dirty="0">
                <a:solidFill>
                  <a:srgbClr val="191919"/>
                </a:solidFill>
                <a:latin typeface="Arial"/>
                <a:ea typeface="+mn-ea"/>
                <a:cs typeface="Arial"/>
              </a:rPr>
              <a:t>a</a:t>
            </a:r>
            <a:r>
              <a:rPr spc="-10" dirty="0">
                <a:solidFill>
                  <a:srgbClr val="191919"/>
                </a:solidFill>
                <a:latin typeface="Arial"/>
                <a:ea typeface="+mn-ea"/>
                <a:cs typeface="Arial"/>
              </a:rPr>
              <a:t> </a:t>
            </a:r>
            <a:r>
              <a:rPr spc="-5" dirty="0">
                <a:solidFill>
                  <a:srgbClr val="191919"/>
                </a:solidFill>
                <a:latin typeface="Arial"/>
                <a:ea typeface="+mn-ea"/>
                <a:cs typeface="Arial"/>
              </a:rPr>
              <a:t>compiler.</a:t>
            </a:r>
            <a:endParaRPr>
              <a:solidFill>
                <a:prstClr val="black"/>
              </a:solidFill>
              <a:latin typeface="Arial"/>
              <a:ea typeface="+mn-ea"/>
              <a:cs typeface="Arial"/>
            </a:endParaRPr>
          </a:p>
          <a:p>
            <a:pPr marL="241300" marR="527050" indent="-228600" algn="l" fontAlgn="auto">
              <a:spcBef>
                <a:spcPts val="0"/>
              </a:spcBef>
              <a:spcAft>
                <a:spcPts val="0"/>
              </a:spcAft>
              <a:buClr>
                <a:srgbClr val="000000"/>
              </a:buClr>
              <a:buFont typeface="Times New Roman"/>
              <a:buChar char="•"/>
              <a:tabLst>
                <a:tab pos="241300" algn="l"/>
              </a:tabLst>
            </a:pPr>
            <a:r>
              <a:rPr spc="-5" dirty="0">
                <a:solidFill>
                  <a:srgbClr val="191919"/>
                </a:solidFill>
                <a:latin typeface="Arial"/>
                <a:ea typeface="+mn-ea"/>
                <a:cs typeface="Arial"/>
              </a:rPr>
              <a:t>Specified through </a:t>
            </a:r>
            <a:r>
              <a:rPr dirty="0">
                <a:solidFill>
                  <a:srgbClr val="191919"/>
                </a:solidFill>
                <a:latin typeface="Arial"/>
                <a:ea typeface="+mn-ea"/>
                <a:cs typeface="Arial"/>
              </a:rPr>
              <a:t>an </a:t>
            </a:r>
            <a:r>
              <a:rPr spc="-5" dirty="0">
                <a:solidFill>
                  <a:srgbClr val="191919"/>
                </a:solidFill>
                <a:latin typeface="Arial"/>
                <a:ea typeface="+mn-ea"/>
                <a:cs typeface="Arial"/>
              </a:rPr>
              <a:t>assignment statement, e.g.  </a:t>
            </a:r>
            <a:r>
              <a:rPr spc="-10" dirty="0">
                <a:solidFill>
                  <a:srgbClr val="191919"/>
                </a:solidFill>
                <a:latin typeface="Arial"/>
                <a:ea typeface="+mn-ea"/>
                <a:cs typeface="Arial"/>
              </a:rPr>
              <a:t>APL</a:t>
            </a:r>
            <a:endParaRPr>
              <a:solidFill>
                <a:prstClr val="black"/>
              </a:solidFill>
              <a:latin typeface="Arial"/>
              <a:ea typeface="+mn-ea"/>
              <a:cs typeface="Arial"/>
            </a:endParaRPr>
          </a:p>
          <a:p>
            <a:pPr marL="1384300" algn="l" fontAlgn="auto">
              <a:spcBef>
                <a:spcPts val="0"/>
              </a:spcBef>
              <a:spcAft>
                <a:spcPts val="0"/>
              </a:spcAft>
            </a:pPr>
            <a:r>
              <a:rPr sz="1800" spc="-5" dirty="0">
                <a:solidFill>
                  <a:prstClr val="black"/>
                </a:solidFill>
                <a:latin typeface="Courier New"/>
                <a:ea typeface="+mn-ea"/>
                <a:cs typeface="Courier New"/>
              </a:rPr>
              <a:t>LIST &lt;- </a:t>
            </a:r>
            <a:r>
              <a:rPr sz="1800" dirty="0">
                <a:solidFill>
                  <a:prstClr val="black"/>
                </a:solidFill>
                <a:latin typeface="Courier New"/>
                <a:ea typeface="+mn-ea"/>
                <a:cs typeface="Courier New"/>
              </a:rPr>
              <a:t>2 4 6</a:t>
            </a:r>
            <a:r>
              <a:rPr sz="1800" spc="-100" dirty="0">
                <a:solidFill>
                  <a:prstClr val="black"/>
                </a:solidFill>
                <a:latin typeface="Courier New"/>
                <a:ea typeface="+mn-ea"/>
                <a:cs typeface="Courier New"/>
              </a:rPr>
              <a:t> </a:t>
            </a:r>
            <a:r>
              <a:rPr sz="1800" dirty="0">
                <a:solidFill>
                  <a:prstClr val="black"/>
                </a:solidFill>
                <a:latin typeface="Courier New"/>
                <a:ea typeface="+mn-ea"/>
                <a:cs typeface="Courier New"/>
              </a:rPr>
              <a:t>8</a:t>
            </a:r>
            <a:endParaRPr sz="1800">
              <a:solidFill>
                <a:prstClr val="black"/>
              </a:solidFill>
              <a:latin typeface="Courier New"/>
              <a:ea typeface="+mn-ea"/>
              <a:cs typeface="Courier New"/>
            </a:endParaRPr>
          </a:p>
          <a:p>
            <a:pPr marL="1384300" algn="l" fontAlgn="auto">
              <a:spcBef>
                <a:spcPts val="0"/>
              </a:spcBef>
              <a:spcAft>
                <a:spcPts val="0"/>
              </a:spcAft>
            </a:pPr>
            <a:r>
              <a:rPr sz="1800" spc="-5" dirty="0">
                <a:solidFill>
                  <a:prstClr val="black"/>
                </a:solidFill>
                <a:latin typeface="Courier New"/>
                <a:ea typeface="+mn-ea"/>
                <a:cs typeface="Courier New"/>
              </a:rPr>
              <a:t>LIST &lt;- 17.3</a:t>
            </a:r>
            <a:r>
              <a:rPr sz="1800" spc="-80" dirty="0">
                <a:solidFill>
                  <a:prstClr val="black"/>
                </a:solidFill>
                <a:latin typeface="Courier New"/>
                <a:ea typeface="+mn-ea"/>
                <a:cs typeface="Courier New"/>
              </a:rPr>
              <a:t> </a:t>
            </a:r>
            <a:r>
              <a:rPr sz="1800" spc="-5" dirty="0">
                <a:solidFill>
                  <a:prstClr val="black"/>
                </a:solidFill>
                <a:latin typeface="Courier New"/>
                <a:ea typeface="+mn-ea"/>
                <a:cs typeface="Courier New"/>
              </a:rPr>
              <a:t>23.5</a:t>
            </a:r>
            <a:endParaRPr sz="1800">
              <a:solidFill>
                <a:prstClr val="black"/>
              </a:solidFill>
              <a:latin typeface="Courier New"/>
              <a:ea typeface="+mn-ea"/>
              <a:cs typeface="Courier New"/>
            </a:endParaRPr>
          </a:p>
          <a:p>
            <a:pPr marL="241300" indent="-228600" algn="l" fontAlgn="auto">
              <a:spcBef>
                <a:spcPts val="0"/>
              </a:spcBef>
              <a:spcAft>
                <a:spcPts val="0"/>
              </a:spcAft>
              <a:buClr>
                <a:srgbClr val="000000"/>
              </a:buClr>
              <a:buFont typeface="Times New Roman"/>
              <a:buChar char="•"/>
              <a:tabLst>
                <a:tab pos="241300" algn="l"/>
              </a:tabLst>
            </a:pPr>
            <a:r>
              <a:rPr spc="-10" dirty="0">
                <a:solidFill>
                  <a:srgbClr val="191919"/>
                </a:solidFill>
                <a:latin typeface="Arial"/>
                <a:ea typeface="+mn-ea"/>
                <a:cs typeface="Arial"/>
              </a:rPr>
              <a:t>Advantages</a:t>
            </a:r>
            <a:r>
              <a:rPr i="1" spc="-10" dirty="0">
                <a:solidFill>
                  <a:srgbClr val="191919"/>
                </a:solidFill>
                <a:latin typeface="Arial"/>
                <a:ea typeface="+mn-ea"/>
                <a:cs typeface="Arial"/>
              </a:rPr>
              <a:t>:</a:t>
            </a:r>
            <a:endParaRPr>
              <a:solidFill>
                <a:prstClr val="black"/>
              </a:solidFill>
              <a:latin typeface="Arial"/>
              <a:ea typeface="+mn-ea"/>
              <a:cs typeface="Arial"/>
            </a:endParaRPr>
          </a:p>
          <a:p>
            <a:pPr marL="699770" lvl="1" indent="-229870" algn="l" fontAlgn="auto">
              <a:spcBef>
                <a:spcPts val="0"/>
              </a:spcBef>
              <a:spcAft>
                <a:spcPts val="0"/>
              </a:spcAft>
              <a:buFontTx/>
              <a:buChar char="•"/>
              <a:tabLst>
                <a:tab pos="699135" algn="l"/>
                <a:tab pos="699770" algn="l"/>
              </a:tabLst>
            </a:pPr>
            <a:r>
              <a:rPr sz="2000" spc="-5" dirty="0">
                <a:solidFill>
                  <a:prstClr val="black"/>
                </a:solidFill>
                <a:latin typeface="Times New Roman"/>
                <a:ea typeface="+mn-ea"/>
                <a:cs typeface="Times New Roman"/>
              </a:rPr>
              <a:t>Flexibility</a:t>
            </a:r>
            <a:endParaRPr sz="2000">
              <a:solidFill>
                <a:prstClr val="black"/>
              </a:solidFill>
              <a:latin typeface="Times New Roman"/>
              <a:ea typeface="+mn-ea"/>
              <a:cs typeface="Times New Roman"/>
            </a:endParaRPr>
          </a:p>
          <a:p>
            <a:pPr marL="699770" lvl="1" indent="-229870" algn="l" fontAlgn="auto">
              <a:spcBef>
                <a:spcPts val="0"/>
              </a:spcBef>
              <a:spcAft>
                <a:spcPts val="0"/>
              </a:spcAft>
              <a:buFontTx/>
              <a:buChar char="•"/>
              <a:tabLst>
                <a:tab pos="699135" algn="l"/>
                <a:tab pos="699770" algn="l"/>
              </a:tabLst>
            </a:pPr>
            <a:r>
              <a:rPr sz="2000" spc="-5" dirty="0">
                <a:solidFill>
                  <a:prstClr val="black"/>
                </a:solidFill>
                <a:latin typeface="Times New Roman"/>
                <a:ea typeface="+mn-ea"/>
                <a:cs typeface="Times New Roman"/>
              </a:rPr>
              <a:t>Obviates </a:t>
            </a:r>
            <a:r>
              <a:rPr sz="2000" dirty="0">
                <a:solidFill>
                  <a:prstClr val="black"/>
                </a:solidFill>
                <a:latin typeface="Times New Roman"/>
                <a:ea typeface="+mn-ea"/>
                <a:cs typeface="Times New Roman"/>
              </a:rPr>
              <a:t>the need for </a:t>
            </a:r>
            <a:r>
              <a:rPr sz="2000" spc="-5" dirty="0">
                <a:solidFill>
                  <a:prstClr val="black"/>
                </a:solidFill>
                <a:latin typeface="Times New Roman"/>
                <a:ea typeface="+mn-ea"/>
                <a:cs typeface="Times New Roman"/>
              </a:rPr>
              <a:t>“polymorphic”</a:t>
            </a:r>
            <a:r>
              <a:rPr sz="2000" spc="15" dirty="0">
                <a:solidFill>
                  <a:prstClr val="black"/>
                </a:solidFill>
                <a:latin typeface="Times New Roman"/>
                <a:ea typeface="+mn-ea"/>
                <a:cs typeface="Times New Roman"/>
              </a:rPr>
              <a:t> </a:t>
            </a:r>
            <a:r>
              <a:rPr sz="2000" spc="-5" dirty="0">
                <a:solidFill>
                  <a:prstClr val="black"/>
                </a:solidFill>
                <a:latin typeface="Times New Roman"/>
                <a:ea typeface="+mn-ea"/>
                <a:cs typeface="Times New Roman"/>
              </a:rPr>
              <a:t>types</a:t>
            </a:r>
            <a:endParaRPr sz="2000">
              <a:solidFill>
                <a:prstClr val="black"/>
              </a:solidFill>
              <a:latin typeface="Times New Roman"/>
              <a:ea typeface="+mn-ea"/>
              <a:cs typeface="Times New Roman"/>
            </a:endParaRPr>
          </a:p>
          <a:p>
            <a:pPr marL="699770" lvl="1" indent="-229870" algn="l" fontAlgn="auto">
              <a:spcBef>
                <a:spcPts val="0"/>
              </a:spcBef>
              <a:spcAft>
                <a:spcPts val="0"/>
              </a:spcAft>
              <a:buFontTx/>
              <a:buChar char="•"/>
              <a:tabLst>
                <a:tab pos="699135" algn="l"/>
                <a:tab pos="699770" algn="l"/>
              </a:tabLst>
            </a:pPr>
            <a:r>
              <a:rPr sz="2000" spc="-5" dirty="0">
                <a:solidFill>
                  <a:prstClr val="black"/>
                </a:solidFill>
                <a:latin typeface="Times New Roman"/>
                <a:ea typeface="+mn-ea"/>
                <a:cs typeface="Times New Roman"/>
              </a:rPr>
              <a:t>Development </a:t>
            </a:r>
            <a:r>
              <a:rPr sz="2000" dirty="0">
                <a:solidFill>
                  <a:prstClr val="black"/>
                </a:solidFill>
                <a:latin typeface="Times New Roman"/>
                <a:ea typeface="+mn-ea"/>
                <a:cs typeface="Times New Roman"/>
              </a:rPr>
              <a:t>of generic </a:t>
            </a:r>
            <a:r>
              <a:rPr sz="2000" spc="-5" dirty="0">
                <a:solidFill>
                  <a:prstClr val="black"/>
                </a:solidFill>
                <a:latin typeface="Times New Roman"/>
                <a:ea typeface="+mn-ea"/>
                <a:cs typeface="Times New Roman"/>
              </a:rPr>
              <a:t>functions </a:t>
            </a:r>
            <a:r>
              <a:rPr sz="2000" dirty="0">
                <a:solidFill>
                  <a:prstClr val="black"/>
                </a:solidFill>
                <a:latin typeface="Times New Roman"/>
                <a:ea typeface="+mn-ea"/>
                <a:cs typeface="Times New Roman"/>
              </a:rPr>
              <a:t>(e.g.</a:t>
            </a:r>
            <a:r>
              <a:rPr sz="2000" spc="30" dirty="0">
                <a:solidFill>
                  <a:prstClr val="black"/>
                </a:solidFill>
                <a:latin typeface="Times New Roman"/>
                <a:ea typeface="+mn-ea"/>
                <a:cs typeface="Times New Roman"/>
              </a:rPr>
              <a:t> </a:t>
            </a:r>
            <a:r>
              <a:rPr sz="2000" spc="-5" dirty="0">
                <a:solidFill>
                  <a:prstClr val="black"/>
                </a:solidFill>
                <a:latin typeface="Times New Roman"/>
                <a:ea typeface="+mn-ea"/>
                <a:cs typeface="Times New Roman"/>
              </a:rPr>
              <a:t>sort)</a:t>
            </a:r>
            <a:endParaRPr sz="2000">
              <a:solidFill>
                <a:prstClr val="black"/>
              </a:solidFill>
              <a:latin typeface="Times New Roman"/>
              <a:ea typeface="+mn-ea"/>
              <a:cs typeface="Times New Roman"/>
            </a:endParaRPr>
          </a:p>
          <a:p>
            <a:pPr marL="241300" indent="-228600" algn="l" fontAlgn="auto">
              <a:spcBef>
                <a:spcPts val="0"/>
              </a:spcBef>
              <a:spcAft>
                <a:spcPts val="0"/>
              </a:spcAft>
              <a:buClr>
                <a:srgbClr val="000000"/>
              </a:buClr>
              <a:buFont typeface="Times New Roman"/>
              <a:buChar char="•"/>
              <a:tabLst>
                <a:tab pos="241300" algn="l"/>
              </a:tabLst>
            </a:pPr>
            <a:r>
              <a:rPr spc="-10" dirty="0">
                <a:solidFill>
                  <a:srgbClr val="191919"/>
                </a:solidFill>
                <a:latin typeface="Arial"/>
                <a:ea typeface="+mn-ea"/>
                <a:cs typeface="Arial"/>
              </a:rPr>
              <a:t>Disadvantages</a:t>
            </a:r>
            <a:r>
              <a:rPr i="1" spc="-10" dirty="0">
                <a:solidFill>
                  <a:srgbClr val="191919"/>
                </a:solidFill>
                <a:latin typeface="Arial"/>
                <a:ea typeface="+mn-ea"/>
                <a:cs typeface="Arial"/>
              </a:rPr>
              <a:t>:</a:t>
            </a:r>
            <a:endParaRPr>
              <a:solidFill>
                <a:prstClr val="black"/>
              </a:solidFill>
              <a:latin typeface="Arial"/>
              <a:ea typeface="+mn-ea"/>
              <a:cs typeface="Arial"/>
            </a:endParaRPr>
          </a:p>
          <a:p>
            <a:pPr marL="699770" lvl="1" indent="-229870" algn="l" fontAlgn="auto">
              <a:spcBef>
                <a:spcPts val="0"/>
              </a:spcBef>
              <a:spcAft>
                <a:spcPts val="0"/>
              </a:spcAft>
              <a:buFontTx/>
              <a:buChar char="•"/>
              <a:tabLst>
                <a:tab pos="699135" algn="l"/>
                <a:tab pos="699770" algn="l"/>
              </a:tabLst>
            </a:pPr>
            <a:r>
              <a:rPr sz="2000" dirty="0">
                <a:solidFill>
                  <a:prstClr val="black"/>
                </a:solidFill>
                <a:latin typeface="Times New Roman"/>
                <a:ea typeface="+mn-ea"/>
                <a:cs typeface="Times New Roman"/>
              </a:rPr>
              <a:t>High </a:t>
            </a:r>
            <a:r>
              <a:rPr sz="2000" spc="-5" dirty="0">
                <a:solidFill>
                  <a:prstClr val="black"/>
                </a:solidFill>
                <a:latin typeface="Times New Roman"/>
                <a:ea typeface="+mn-ea"/>
                <a:cs typeface="Times New Roman"/>
              </a:rPr>
              <a:t>cost (dynamic type checking </a:t>
            </a:r>
            <a:r>
              <a:rPr sz="2000" dirty="0">
                <a:solidFill>
                  <a:prstClr val="black"/>
                </a:solidFill>
                <a:latin typeface="Times New Roman"/>
                <a:ea typeface="+mn-ea"/>
                <a:cs typeface="Times New Roman"/>
              </a:rPr>
              <a:t>and</a:t>
            </a:r>
            <a:r>
              <a:rPr sz="2000" spc="65" dirty="0">
                <a:solidFill>
                  <a:prstClr val="black"/>
                </a:solidFill>
                <a:latin typeface="Times New Roman"/>
                <a:ea typeface="+mn-ea"/>
                <a:cs typeface="Times New Roman"/>
              </a:rPr>
              <a:t> </a:t>
            </a:r>
            <a:r>
              <a:rPr sz="2000" spc="-5" dirty="0">
                <a:solidFill>
                  <a:prstClr val="black"/>
                </a:solidFill>
                <a:latin typeface="Times New Roman"/>
                <a:ea typeface="+mn-ea"/>
                <a:cs typeface="Times New Roman"/>
              </a:rPr>
              <a:t>interpretation)</a:t>
            </a:r>
            <a:endParaRPr sz="2000">
              <a:solidFill>
                <a:prstClr val="black"/>
              </a:solidFill>
              <a:latin typeface="Times New Roman"/>
              <a:ea typeface="+mn-ea"/>
              <a:cs typeface="Times New Roman"/>
            </a:endParaRPr>
          </a:p>
          <a:p>
            <a:pPr marL="699770" lvl="1" indent="-229870" algn="l" fontAlgn="auto">
              <a:spcBef>
                <a:spcPts val="10"/>
              </a:spcBef>
              <a:spcAft>
                <a:spcPts val="0"/>
              </a:spcAft>
              <a:buFontTx/>
              <a:buChar char="•"/>
              <a:tabLst>
                <a:tab pos="699135" algn="l"/>
                <a:tab pos="699770" algn="l"/>
              </a:tabLst>
            </a:pPr>
            <a:r>
              <a:rPr sz="2000" dirty="0">
                <a:solidFill>
                  <a:prstClr val="black"/>
                </a:solidFill>
                <a:latin typeface="Times New Roman"/>
                <a:ea typeface="+mn-ea"/>
                <a:cs typeface="Times New Roman"/>
              </a:rPr>
              <a:t>Type error </a:t>
            </a:r>
            <a:r>
              <a:rPr sz="2000" spc="-5" dirty="0">
                <a:solidFill>
                  <a:prstClr val="black"/>
                </a:solidFill>
                <a:latin typeface="Times New Roman"/>
                <a:ea typeface="+mn-ea"/>
                <a:cs typeface="Times New Roman"/>
              </a:rPr>
              <a:t>detection </a:t>
            </a:r>
            <a:r>
              <a:rPr sz="2000" dirty="0">
                <a:solidFill>
                  <a:prstClr val="black"/>
                </a:solidFill>
                <a:latin typeface="Times New Roman"/>
                <a:ea typeface="+mn-ea"/>
                <a:cs typeface="Times New Roman"/>
              </a:rPr>
              <a:t>by </a:t>
            </a:r>
            <a:r>
              <a:rPr sz="2000" spc="-5" dirty="0">
                <a:solidFill>
                  <a:prstClr val="black"/>
                </a:solidFill>
                <a:latin typeface="Times New Roman"/>
                <a:ea typeface="+mn-ea"/>
                <a:cs typeface="Times New Roman"/>
              </a:rPr>
              <a:t>the compiler </a:t>
            </a:r>
            <a:r>
              <a:rPr sz="2000" dirty="0">
                <a:solidFill>
                  <a:prstClr val="black"/>
                </a:solidFill>
                <a:latin typeface="Times New Roman"/>
                <a:ea typeface="+mn-ea"/>
                <a:cs typeface="Times New Roman"/>
              </a:rPr>
              <a:t>is</a:t>
            </a:r>
            <a:r>
              <a:rPr sz="2000" spc="10" dirty="0">
                <a:solidFill>
                  <a:prstClr val="black"/>
                </a:solidFill>
                <a:latin typeface="Times New Roman"/>
                <a:ea typeface="+mn-ea"/>
                <a:cs typeface="Times New Roman"/>
              </a:rPr>
              <a:t> </a:t>
            </a:r>
            <a:r>
              <a:rPr sz="2000" spc="-5" dirty="0">
                <a:solidFill>
                  <a:prstClr val="black"/>
                </a:solidFill>
                <a:latin typeface="Times New Roman"/>
                <a:ea typeface="+mn-ea"/>
                <a:cs typeface="Times New Roman"/>
              </a:rPr>
              <a:t>difficult</a:t>
            </a:r>
            <a:endParaRPr sz="2000">
              <a:solidFill>
                <a:prstClr val="black"/>
              </a:solidFill>
              <a:latin typeface="Times New Roman"/>
              <a:ea typeface="+mn-ea"/>
              <a:cs typeface="Times New Roman"/>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1803400">
              <a:lnSpc>
                <a:spcPct val="100000"/>
              </a:lnSpc>
            </a:pPr>
            <a:r>
              <a:rPr spc="155" dirty="0" smtClean="0"/>
              <a:t> </a:t>
            </a:r>
            <a:r>
              <a:rPr spc="75" dirty="0"/>
              <a:t>Type </a:t>
            </a:r>
            <a:r>
              <a:rPr spc="-114" dirty="0"/>
              <a:t>– </a:t>
            </a:r>
            <a:r>
              <a:rPr spc="210" dirty="0"/>
              <a:t>Dynamic </a:t>
            </a:r>
            <a:r>
              <a:rPr spc="75" dirty="0"/>
              <a:t>Type</a:t>
            </a:r>
            <a:r>
              <a:rPr spc="-295" dirty="0"/>
              <a:t> </a:t>
            </a:r>
            <a:r>
              <a:rPr spc="170" dirty="0"/>
              <a:t>Binding</a:t>
            </a:r>
          </a:p>
        </p:txBody>
      </p:sp>
      <p:sp>
        <p:nvSpPr>
          <p:cNvPr id="5" name="object 5"/>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1904510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9550" y="2956559"/>
            <a:ext cx="2279015" cy="819150"/>
          </a:xfrm>
          <a:prstGeom prst="rect">
            <a:avLst/>
          </a:prstGeom>
        </p:spPr>
        <p:txBody>
          <a:bodyPr vert="horz" wrap="square" lIns="0" tIns="0" rIns="0" bIns="0" rtlCol="0">
            <a:spAutoFit/>
          </a:bodyPr>
          <a:lstStyle/>
          <a:p>
            <a:pPr marL="12700" algn="l" fontAlgn="auto">
              <a:spcBef>
                <a:spcPts val="0"/>
              </a:spcBef>
              <a:spcAft>
                <a:spcPts val="0"/>
              </a:spcAft>
            </a:pPr>
            <a:r>
              <a:rPr i="1" dirty="0">
                <a:solidFill>
                  <a:srgbClr val="00CC99"/>
                </a:solidFill>
                <a:latin typeface="Times New Roman"/>
                <a:ea typeface="+mn-ea"/>
                <a:cs typeface="Times New Roman"/>
              </a:rPr>
              <a:t>// infer r </a:t>
            </a:r>
            <a:r>
              <a:rPr i="1" spc="5" dirty="0">
                <a:solidFill>
                  <a:srgbClr val="00CC99"/>
                </a:solidFill>
                <a:latin typeface="Times New Roman"/>
                <a:ea typeface="+mn-ea"/>
                <a:cs typeface="Times New Roman"/>
              </a:rPr>
              <a:t>is</a:t>
            </a:r>
            <a:r>
              <a:rPr i="1" spc="-120" dirty="0">
                <a:solidFill>
                  <a:srgbClr val="00CC99"/>
                </a:solidFill>
                <a:latin typeface="Times New Roman"/>
                <a:ea typeface="+mn-ea"/>
                <a:cs typeface="Times New Roman"/>
              </a:rPr>
              <a:t> </a:t>
            </a:r>
            <a:r>
              <a:rPr i="1" dirty="0">
                <a:solidFill>
                  <a:srgbClr val="00CC99"/>
                </a:solidFill>
                <a:latin typeface="Times New Roman"/>
                <a:ea typeface="+mn-ea"/>
                <a:cs typeface="Times New Roman"/>
              </a:rPr>
              <a:t>real</a:t>
            </a:r>
            <a:endParaRPr>
              <a:solidFill>
                <a:prstClr val="black"/>
              </a:solidFill>
              <a:latin typeface="Times New Roman"/>
              <a:ea typeface="+mn-ea"/>
              <a:cs typeface="Times New Roman"/>
            </a:endParaRPr>
          </a:p>
          <a:p>
            <a:pPr marL="12700" algn="l" fontAlgn="auto">
              <a:spcBef>
                <a:spcPts val="600"/>
              </a:spcBef>
              <a:spcAft>
                <a:spcPts val="0"/>
              </a:spcAft>
            </a:pPr>
            <a:r>
              <a:rPr i="1" dirty="0">
                <a:solidFill>
                  <a:srgbClr val="00CC99"/>
                </a:solidFill>
                <a:latin typeface="Times New Roman"/>
                <a:ea typeface="+mn-ea"/>
                <a:cs typeface="Times New Roman"/>
              </a:rPr>
              <a:t>// infer x </a:t>
            </a:r>
            <a:r>
              <a:rPr i="1" spc="5" dirty="0">
                <a:solidFill>
                  <a:srgbClr val="00CC99"/>
                </a:solidFill>
                <a:latin typeface="Times New Roman"/>
                <a:ea typeface="+mn-ea"/>
                <a:cs typeface="Times New Roman"/>
              </a:rPr>
              <a:t>is</a:t>
            </a:r>
            <a:r>
              <a:rPr i="1" spc="-120" dirty="0">
                <a:solidFill>
                  <a:srgbClr val="00CC99"/>
                </a:solidFill>
                <a:latin typeface="Times New Roman"/>
                <a:ea typeface="+mn-ea"/>
                <a:cs typeface="Times New Roman"/>
              </a:rPr>
              <a:t> </a:t>
            </a:r>
            <a:r>
              <a:rPr i="1" dirty="0">
                <a:solidFill>
                  <a:srgbClr val="00CC99"/>
                </a:solidFill>
                <a:latin typeface="Times New Roman"/>
                <a:ea typeface="+mn-ea"/>
                <a:cs typeface="Times New Roman"/>
              </a:rPr>
              <a:t>integer</a:t>
            </a:r>
            <a:endParaRPr>
              <a:solidFill>
                <a:prstClr val="black"/>
              </a:solidFill>
              <a:latin typeface="Times New Roman"/>
              <a:ea typeface="+mn-ea"/>
              <a:cs typeface="Times New Roman"/>
            </a:endParaRPr>
          </a:p>
        </p:txBody>
      </p:sp>
      <p:sp>
        <p:nvSpPr>
          <p:cNvPr id="3" name="object 3"/>
          <p:cNvSpPr txBox="1"/>
          <p:nvPr/>
        </p:nvSpPr>
        <p:spPr>
          <a:xfrm>
            <a:off x="5289550" y="4281170"/>
            <a:ext cx="2981960" cy="377190"/>
          </a:xfrm>
          <a:prstGeom prst="rect">
            <a:avLst/>
          </a:prstGeom>
        </p:spPr>
        <p:txBody>
          <a:bodyPr vert="horz" wrap="square" lIns="0" tIns="0" rIns="0" bIns="0" rtlCol="0">
            <a:spAutoFit/>
          </a:bodyPr>
          <a:lstStyle/>
          <a:p>
            <a:pPr marL="12700" algn="l" fontAlgn="auto">
              <a:spcBef>
                <a:spcPts val="0"/>
              </a:spcBef>
              <a:spcAft>
                <a:spcPts val="0"/>
              </a:spcAft>
            </a:pPr>
            <a:r>
              <a:rPr i="1" dirty="0">
                <a:solidFill>
                  <a:srgbClr val="00CC99"/>
                </a:solidFill>
                <a:latin typeface="Times New Roman"/>
                <a:ea typeface="+mn-ea"/>
                <a:cs typeface="Times New Roman"/>
              </a:rPr>
              <a:t>// can’t deduce</a:t>
            </a:r>
            <a:r>
              <a:rPr i="1" spc="-100" dirty="0">
                <a:solidFill>
                  <a:srgbClr val="00CC99"/>
                </a:solidFill>
                <a:latin typeface="Times New Roman"/>
                <a:ea typeface="+mn-ea"/>
                <a:cs typeface="Times New Roman"/>
              </a:rPr>
              <a:t> </a:t>
            </a:r>
            <a:r>
              <a:rPr i="1" dirty="0">
                <a:solidFill>
                  <a:srgbClr val="00CC99"/>
                </a:solidFill>
                <a:latin typeface="Times New Roman"/>
                <a:ea typeface="+mn-ea"/>
                <a:cs typeface="Times New Roman"/>
              </a:rPr>
              <a:t>anything</a:t>
            </a:r>
            <a:endParaRPr>
              <a:solidFill>
                <a:prstClr val="black"/>
              </a:solidFill>
              <a:latin typeface="Times New Roman"/>
              <a:ea typeface="+mn-ea"/>
              <a:cs typeface="Times New Roman"/>
            </a:endParaRPr>
          </a:p>
        </p:txBody>
      </p:sp>
      <p:sp>
        <p:nvSpPr>
          <p:cNvPr id="4" name="object 4"/>
          <p:cNvSpPr txBox="1"/>
          <p:nvPr/>
        </p:nvSpPr>
        <p:spPr>
          <a:xfrm>
            <a:off x="717550" y="2880481"/>
            <a:ext cx="4316095" cy="2661920"/>
          </a:xfrm>
          <a:prstGeom prst="rect">
            <a:avLst/>
          </a:prstGeom>
        </p:spPr>
        <p:txBody>
          <a:bodyPr vert="horz" wrap="square" lIns="0" tIns="0" rIns="0" bIns="0" rtlCol="0">
            <a:spAutoFit/>
          </a:bodyPr>
          <a:lstStyle/>
          <a:p>
            <a:pPr marL="356235" marR="5080" algn="l" fontAlgn="auto">
              <a:lnSpc>
                <a:spcPct val="120800"/>
              </a:lnSpc>
              <a:spcBef>
                <a:spcPts val="0"/>
              </a:spcBef>
              <a:spcAft>
                <a:spcPts val="0"/>
              </a:spcAft>
            </a:pPr>
            <a:r>
              <a:rPr spc="-5" dirty="0">
                <a:solidFill>
                  <a:prstClr val="black"/>
                </a:solidFill>
                <a:latin typeface="Times New Roman"/>
                <a:ea typeface="+mn-ea"/>
                <a:cs typeface="Times New Roman"/>
              </a:rPr>
              <a:t>fun circumf(r) </a:t>
            </a:r>
            <a:r>
              <a:rPr dirty="0">
                <a:solidFill>
                  <a:prstClr val="black"/>
                </a:solidFill>
                <a:latin typeface="Times New Roman"/>
                <a:ea typeface="+mn-ea"/>
                <a:cs typeface="Times New Roman"/>
              </a:rPr>
              <a:t>= 3.14159 * r *</a:t>
            </a:r>
            <a:r>
              <a:rPr spc="-55" dirty="0">
                <a:solidFill>
                  <a:prstClr val="black"/>
                </a:solidFill>
                <a:latin typeface="Times New Roman"/>
                <a:ea typeface="+mn-ea"/>
                <a:cs typeface="Times New Roman"/>
              </a:rPr>
              <a:t> </a:t>
            </a:r>
            <a:r>
              <a:rPr dirty="0">
                <a:solidFill>
                  <a:prstClr val="black"/>
                </a:solidFill>
                <a:latin typeface="Times New Roman"/>
                <a:ea typeface="+mn-ea"/>
                <a:cs typeface="Times New Roman"/>
              </a:rPr>
              <a:t>r;  </a:t>
            </a:r>
            <a:r>
              <a:rPr spc="-5" dirty="0">
                <a:solidFill>
                  <a:prstClr val="black"/>
                </a:solidFill>
                <a:latin typeface="Times New Roman"/>
                <a:ea typeface="+mn-ea"/>
                <a:cs typeface="Times New Roman"/>
              </a:rPr>
              <a:t>fun time10(x) </a:t>
            </a:r>
            <a:r>
              <a:rPr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10 </a:t>
            </a:r>
            <a:r>
              <a:rPr dirty="0">
                <a:solidFill>
                  <a:prstClr val="black"/>
                </a:solidFill>
                <a:latin typeface="Times New Roman"/>
                <a:ea typeface="+mn-ea"/>
                <a:cs typeface="Times New Roman"/>
              </a:rPr>
              <a:t>*</a:t>
            </a:r>
            <a:r>
              <a:rPr spc="-50" dirty="0">
                <a:solidFill>
                  <a:prstClr val="black"/>
                </a:solidFill>
                <a:latin typeface="Times New Roman"/>
                <a:ea typeface="+mn-ea"/>
                <a:cs typeface="Times New Roman"/>
              </a:rPr>
              <a:t> </a:t>
            </a:r>
            <a:r>
              <a:rPr dirty="0">
                <a:solidFill>
                  <a:prstClr val="black"/>
                </a:solidFill>
                <a:latin typeface="Times New Roman"/>
                <a:ea typeface="+mn-ea"/>
                <a:cs typeface="Times New Roman"/>
              </a:rPr>
              <a:t>x;</a:t>
            </a:r>
            <a:endParaRPr>
              <a:solidFill>
                <a:prstClr val="black"/>
              </a:solidFill>
              <a:latin typeface="Times New Roman"/>
              <a:ea typeface="+mn-ea"/>
              <a:cs typeface="Times New Roman"/>
            </a:endParaRPr>
          </a:p>
          <a:p>
            <a:pPr marL="242570" indent="-229870" algn="l" fontAlgn="auto">
              <a:spcBef>
                <a:spcPts val="600"/>
              </a:spcBef>
              <a:spcAft>
                <a:spcPts val="0"/>
              </a:spcAft>
              <a:buFontTx/>
              <a:buChar char="•"/>
              <a:tabLst>
                <a:tab pos="242570" algn="l"/>
              </a:tabLst>
            </a:pPr>
            <a:r>
              <a:rPr dirty="0">
                <a:solidFill>
                  <a:prstClr val="black"/>
                </a:solidFill>
                <a:latin typeface="Times New Roman"/>
                <a:ea typeface="+mn-ea"/>
                <a:cs typeface="Times New Roman"/>
              </a:rPr>
              <a:t>Illegal:</a:t>
            </a:r>
            <a:endParaRPr>
              <a:solidFill>
                <a:prstClr val="black"/>
              </a:solidFill>
              <a:latin typeface="Times New Roman"/>
              <a:ea typeface="+mn-ea"/>
              <a:cs typeface="Times New Roman"/>
            </a:endParaRPr>
          </a:p>
          <a:p>
            <a:pPr marL="356235" algn="l" fontAlgn="auto">
              <a:spcBef>
                <a:spcPts val="590"/>
              </a:spcBef>
              <a:spcAft>
                <a:spcPts val="0"/>
              </a:spcAft>
            </a:pPr>
            <a:r>
              <a:rPr spc="-5" dirty="0">
                <a:solidFill>
                  <a:prstClr val="black"/>
                </a:solidFill>
                <a:latin typeface="Times New Roman"/>
                <a:ea typeface="+mn-ea"/>
                <a:cs typeface="Times New Roman"/>
              </a:rPr>
              <a:t>fun </a:t>
            </a:r>
            <a:r>
              <a:rPr dirty="0">
                <a:solidFill>
                  <a:prstClr val="black"/>
                </a:solidFill>
                <a:latin typeface="Times New Roman"/>
                <a:ea typeface="+mn-ea"/>
                <a:cs typeface="Times New Roman"/>
              </a:rPr>
              <a:t>square(x) = x *</a:t>
            </a:r>
            <a:r>
              <a:rPr spc="-90" dirty="0">
                <a:solidFill>
                  <a:prstClr val="black"/>
                </a:solidFill>
                <a:latin typeface="Times New Roman"/>
                <a:ea typeface="+mn-ea"/>
                <a:cs typeface="Times New Roman"/>
              </a:rPr>
              <a:t> </a:t>
            </a:r>
            <a:r>
              <a:rPr dirty="0">
                <a:solidFill>
                  <a:prstClr val="black"/>
                </a:solidFill>
                <a:latin typeface="Times New Roman"/>
                <a:ea typeface="+mn-ea"/>
                <a:cs typeface="Times New Roman"/>
              </a:rPr>
              <a:t>x;</a:t>
            </a:r>
            <a:endParaRPr>
              <a:solidFill>
                <a:prstClr val="black"/>
              </a:solidFill>
              <a:latin typeface="Times New Roman"/>
              <a:ea typeface="+mn-ea"/>
              <a:cs typeface="Times New Roman"/>
            </a:endParaRPr>
          </a:p>
          <a:p>
            <a:pPr marL="242570" indent="-229870" algn="l" fontAlgn="auto">
              <a:spcBef>
                <a:spcPts val="600"/>
              </a:spcBef>
              <a:spcAft>
                <a:spcPts val="0"/>
              </a:spcAft>
              <a:buFontTx/>
              <a:buChar char="•"/>
              <a:tabLst>
                <a:tab pos="242570" algn="l"/>
              </a:tabLst>
            </a:pPr>
            <a:r>
              <a:rPr spc="-5" dirty="0">
                <a:solidFill>
                  <a:prstClr val="black"/>
                </a:solidFill>
                <a:latin typeface="Times New Roman"/>
                <a:ea typeface="+mn-ea"/>
                <a:cs typeface="Times New Roman"/>
              </a:rPr>
              <a:t>Fixed</a:t>
            </a:r>
            <a:endParaRPr>
              <a:solidFill>
                <a:prstClr val="black"/>
              </a:solidFill>
              <a:latin typeface="Times New Roman"/>
              <a:ea typeface="+mn-ea"/>
              <a:cs typeface="Times New Roman"/>
            </a:endParaRPr>
          </a:p>
          <a:p>
            <a:pPr marL="356235" algn="l" fontAlgn="auto">
              <a:spcBef>
                <a:spcPts val="600"/>
              </a:spcBef>
              <a:spcAft>
                <a:spcPts val="0"/>
              </a:spcAft>
            </a:pPr>
            <a:r>
              <a:rPr spc="-5" dirty="0">
                <a:solidFill>
                  <a:prstClr val="black"/>
                </a:solidFill>
                <a:latin typeface="Times New Roman"/>
                <a:ea typeface="+mn-ea"/>
                <a:cs typeface="Times New Roman"/>
              </a:rPr>
              <a:t>fun </a:t>
            </a:r>
            <a:r>
              <a:rPr dirty="0">
                <a:solidFill>
                  <a:prstClr val="black"/>
                </a:solidFill>
                <a:latin typeface="Times New Roman"/>
                <a:ea typeface="+mn-ea"/>
                <a:cs typeface="Times New Roman"/>
              </a:rPr>
              <a:t>square(x) : int = x *</a:t>
            </a:r>
            <a:r>
              <a:rPr spc="-80" dirty="0">
                <a:solidFill>
                  <a:prstClr val="black"/>
                </a:solidFill>
                <a:latin typeface="Times New Roman"/>
                <a:ea typeface="+mn-ea"/>
                <a:cs typeface="Times New Roman"/>
              </a:rPr>
              <a:t> </a:t>
            </a:r>
            <a:r>
              <a:rPr dirty="0">
                <a:solidFill>
                  <a:prstClr val="black"/>
                </a:solidFill>
                <a:latin typeface="Times New Roman"/>
                <a:ea typeface="+mn-ea"/>
                <a:cs typeface="Times New Roman"/>
              </a:rPr>
              <a:t>x;</a:t>
            </a:r>
            <a:endParaRPr>
              <a:solidFill>
                <a:prstClr val="black"/>
              </a:solidFill>
              <a:latin typeface="Times New Roman"/>
              <a:ea typeface="+mn-ea"/>
              <a:cs typeface="Times New Roman"/>
            </a:endParaRPr>
          </a:p>
        </p:txBody>
      </p:sp>
      <p:sp>
        <p:nvSpPr>
          <p:cNvPr id="5" name="object 5"/>
          <p:cNvSpPr txBox="1"/>
          <p:nvPr/>
        </p:nvSpPr>
        <p:spPr>
          <a:xfrm>
            <a:off x="5289550" y="5165090"/>
            <a:ext cx="3134360" cy="377190"/>
          </a:xfrm>
          <a:prstGeom prst="rect">
            <a:avLst/>
          </a:prstGeom>
        </p:spPr>
        <p:txBody>
          <a:bodyPr vert="horz" wrap="square" lIns="0" tIns="0" rIns="0" bIns="0" rtlCol="0">
            <a:spAutoFit/>
          </a:bodyPr>
          <a:lstStyle/>
          <a:p>
            <a:pPr marL="12700" algn="l" fontAlgn="auto">
              <a:spcBef>
                <a:spcPts val="0"/>
              </a:spcBef>
              <a:spcAft>
                <a:spcPts val="0"/>
              </a:spcAft>
            </a:pPr>
            <a:r>
              <a:rPr i="1" dirty="0">
                <a:solidFill>
                  <a:srgbClr val="00CC99"/>
                </a:solidFill>
                <a:latin typeface="Times New Roman"/>
                <a:ea typeface="+mn-ea"/>
                <a:cs typeface="Times New Roman"/>
              </a:rPr>
              <a:t>// </a:t>
            </a:r>
            <a:r>
              <a:rPr i="1" spc="-5" dirty="0">
                <a:solidFill>
                  <a:srgbClr val="00CC99"/>
                </a:solidFill>
                <a:latin typeface="Times New Roman"/>
                <a:ea typeface="+mn-ea"/>
                <a:cs typeface="Times New Roman"/>
              </a:rPr>
              <a:t>use </a:t>
            </a:r>
            <a:r>
              <a:rPr i="1" dirty="0">
                <a:solidFill>
                  <a:srgbClr val="00CC99"/>
                </a:solidFill>
                <a:latin typeface="Times New Roman"/>
                <a:ea typeface="+mn-ea"/>
                <a:cs typeface="Times New Roman"/>
              </a:rPr>
              <a:t>explicit</a:t>
            </a:r>
            <a:r>
              <a:rPr i="1" spc="-90" dirty="0">
                <a:solidFill>
                  <a:srgbClr val="00CC99"/>
                </a:solidFill>
                <a:latin typeface="Times New Roman"/>
                <a:ea typeface="+mn-ea"/>
                <a:cs typeface="Times New Roman"/>
              </a:rPr>
              <a:t> </a:t>
            </a:r>
            <a:r>
              <a:rPr i="1" dirty="0">
                <a:solidFill>
                  <a:srgbClr val="00CC99"/>
                </a:solidFill>
                <a:latin typeface="Times New Roman"/>
                <a:ea typeface="+mn-ea"/>
                <a:cs typeface="Times New Roman"/>
              </a:rPr>
              <a:t>declaration</a:t>
            </a:r>
            <a:endParaRPr>
              <a:solidFill>
                <a:prstClr val="black"/>
              </a:solidFill>
              <a:latin typeface="Times New Roman"/>
              <a:ea typeface="+mn-ea"/>
              <a:cs typeface="Times New Roman"/>
            </a:endParaRPr>
          </a:p>
        </p:txBody>
      </p:sp>
      <p:sp>
        <p:nvSpPr>
          <p:cNvPr id="6" name="object 6"/>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7" name="object 7"/>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8" name="object 8"/>
          <p:cNvSpPr txBox="1"/>
          <p:nvPr/>
        </p:nvSpPr>
        <p:spPr>
          <a:xfrm>
            <a:off x="717550" y="160020"/>
            <a:ext cx="7493000" cy="2762295"/>
          </a:xfrm>
          <a:prstGeom prst="rect">
            <a:avLst/>
          </a:prstGeom>
        </p:spPr>
        <p:txBody>
          <a:bodyPr vert="horz" wrap="square" lIns="0" tIns="0" rIns="0" bIns="0" rtlCol="0">
            <a:spAutoFit/>
          </a:bodyPr>
          <a:lstStyle/>
          <a:p>
            <a:pPr marL="2180590" algn="l" fontAlgn="auto">
              <a:spcBef>
                <a:spcPts val="0"/>
              </a:spcBef>
              <a:spcAft>
                <a:spcPts val="0"/>
              </a:spcAft>
            </a:pPr>
            <a:r>
              <a:rPr spc="75" dirty="0" smtClean="0">
                <a:solidFill>
                  <a:srgbClr val="FFFFFF"/>
                </a:solidFill>
                <a:latin typeface="Tahoma"/>
                <a:ea typeface="+mn-ea"/>
                <a:cs typeface="Tahoma"/>
              </a:rPr>
              <a:t>Type </a:t>
            </a:r>
            <a:r>
              <a:rPr spc="-114" dirty="0">
                <a:solidFill>
                  <a:srgbClr val="FFFFFF"/>
                </a:solidFill>
                <a:latin typeface="Tahoma"/>
                <a:ea typeface="+mn-ea"/>
                <a:cs typeface="Tahoma"/>
              </a:rPr>
              <a:t>–</a:t>
            </a:r>
            <a:r>
              <a:rPr spc="-265" dirty="0">
                <a:solidFill>
                  <a:srgbClr val="FFFFFF"/>
                </a:solidFill>
                <a:latin typeface="Tahoma"/>
                <a:ea typeface="+mn-ea"/>
                <a:cs typeface="Tahoma"/>
              </a:rPr>
              <a:t> </a:t>
            </a:r>
            <a:r>
              <a:rPr spc="130" dirty="0">
                <a:solidFill>
                  <a:srgbClr val="FFFFFF"/>
                </a:solidFill>
                <a:latin typeface="Tahoma"/>
                <a:ea typeface="+mn-ea"/>
                <a:cs typeface="Tahoma"/>
              </a:rPr>
              <a:t>Inferencing</a:t>
            </a:r>
            <a:endParaRPr dirty="0">
              <a:solidFill>
                <a:prstClr val="black"/>
              </a:solidFill>
              <a:latin typeface="Tahoma"/>
              <a:ea typeface="+mn-ea"/>
              <a:cs typeface="Tahoma"/>
            </a:endParaRPr>
          </a:p>
          <a:p>
            <a:pPr algn="l" fontAlgn="auto">
              <a:spcBef>
                <a:spcPts val="30"/>
              </a:spcBef>
              <a:spcAft>
                <a:spcPts val="0"/>
              </a:spcAft>
            </a:pPr>
            <a:endParaRPr sz="3050" dirty="0">
              <a:solidFill>
                <a:prstClr val="black"/>
              </a:solidFill>
              <a:latin typeface="Times New Roman"/>
              <a:ea typeface="+mn-ea"/>
              <a:cs typeface="Times New Roman"/>
            </a:endParaRPr>
          </a:p>
          <a:p>
            <a:pPr marL="242570" marR="5080" indent="-229870" algn="l" fontAlgn="auto">
              <a:spcBef>
                <a:spcPts val="0"/>
              </a:spcBef>
              <a:spcAft>
                <a:spcPts val="0"/>
              </a:spcAft>
              <a:buFontTx/>
              <a:buChar char="•"/>
              <a:tabLst>
                <a:tab pos="242570" algn="l"/>
                <a:tab pos="2505710" algn="l"/>
              </a:tabLst>
            </a:pPr>
            <a:r>
              <a:rPr spc="5" dirty="0">
                <a:solidFill>
                  <a:prstClr val="black"/>
                </a:solidFill>
                <a:latin typeface="Times New Roman"/>
                <a:ea typeface="+mn-ea"/>
                <a:cs typeface="Times New Roman"/>
              </a:rPr>
              <a:t>Type</a:t>
            </a:r>
            <a:r>
              <a:rPr spc="15"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Inferencing	</a:t>
            </a:r>
            <a:r>
              <a:rPr spc="5" dirty="0">
                <a:solidFill>
                  <a:prstClr val="black"/>
                </a:solidFill>
                <a:latin typeface="Times New Roman"/>
                <a:ea typeface="+mn-ea"/>
                <a:cs typeface="Times New Roman"/>
              </a:rPr>
              <a:t>is </a:t>
            </a:r>
            <a:r>
              <a:rPr dirty="0">
                <a:solidFill>
                  <a:prstClr val="black"/>
                </a:solidFill>
                <a:latin typeface="Times New Roman"/>
                <a:ea typeface="+mn-ea"/>
                <a:cs typeface="Times New Roman"/>
              </a:rPr>
              <a:t>used in </a:t>
            </a:r>
            <a:r>
              <a:rPr spc="-10" dirty="0">
                <a:solidFill>
                  <a:prstClr val="black"/>
                </a:solidFill>
                <a:latin typeface="Times New Roman"/>
                <a:ea typeface="+mn-ea"/>
                <a:cs typeface="Times New Roman"/>
              </a:rPr>
              <a:t>some</a:t>
            </a:r>
            <a:r>
              <a:rPr spc="-50"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programming</a:t>
            </a:r>
            <a:r>
              <a:rPr spc="-10"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languages, </a:t>
            </a:r>
            <a:r>
              <a:rPr dirty="0">
                <a:solidFill>
                  <a:prstClr val="black"/>
                </a:solidFill>
                <a:latin typeface="Times New Roman"/>
                <a:ea typeface="+mn-ea"/>
                <a:cs typeface="Times New Roman"/>
              </a:rPr>
              <a:t> including </a:t>
            </a:r>
            <a:r>
              <a:rPr spc="-5" dirty="0">
                <a:solidFill>
                  <a:prstClr val="black"/>
                </a:solidFill>
                <a:latin typeface="Times New Roman"/>
                <a:ea typeface="+mn-ea"/>
                <a:cs typeface="Times New Roman"/>
              </a:rPr>
              <a:t>ML, Miranda, </a:t>
            </a:r>
            <a:r>
              <a:rPr dirty="0">
                <a:solidFill>
                  <a:prstClr val="black"/>
                </a:solidFill>
                <a:latin typeface="Times New Roman"/>
                <a:ea typeface="+mn-ea"/>
                <a:cs typeface="Times New Roman"/>
              </a:rPr>
              <a:t>and</a:t>
            </a:r>
            <a:r>
              <a:rPr spc="-30"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Haskell.</a:t>
            </a:r>
            <a:endParaRPr dirty="0">
              <a:solidFill>
                <a:prstClr val="black"/>
              </a:solidFill>
              <a:latin typeface="Times New Roman"/>
              <a:ea typeface="+mn-ea"/>
              <a:cs typeface="Times New Roman"/>
            </a:endParaRPr>
          </a:p>
          <a:p>
            <a:pPr marL="242570" marR="443865" indent="-229870" algn="l" fontAlgn="auto">
              <a:spcBef>
                <a:spcPts val="0"/>
              </a:spcBef>
              <a:spcAft>
                <a:spcPts val="0"/>
              </a:spcAft>
              <a:buFontTx/>
              <a:buChar char="•"/>
              <a:tabLst>
                <a:tab pos="242570" algn="l"/>
              </a:tabLst>
            </a:pPr>
            <a:r>
              <a:rPr spc="5" dirty="0">
                <a:solidFill>
                  <a:prstClr val="black"/>
                </a:solidFill>
                <a:latin typeface="Times New Roman"/>
                <a:ea typeface="+mn-ea"/>
                <a:cs typeface="Times New Roman"/>
              </a:rPr>
              <a:t>Types </a:t>
            </a:r>
            <a:r>
              <a:rPr dirty="0">
                <a:solidFill>
                  <a:prstClr val="black"/>
                </a:solidFill>
                <a:latin typeface="Times New Roman"/>
                <a:ea typeface="+mn-ea"/>
                <a:cs typeface="Times New Roman"/>
              </a:rPr>
              <a:t>are </a:t>
            </a:r>
            <a:r>
              <a:rPr spc="-5" dirty="0">
                <a:solidFill>
                  <a:prstClr val="black"/>
                </a:solidFill>
                <a:latin typeface="Times New Roman"/>
                <a:ea typeface="+mn-ea"/>
                <a:cs typeface="Times New Roman"/>
              </a:rPr>
              <a:t>determined from </a:t>
            </a:r>
            <a:r>
              <a:rPr dirty="0">
                <a:solidFill>
                  <a:prstClr val="black"/>
                </a:solidFill>
                <a:latin typeface="Times New Roman"/>
                <a:ea typeface="+mn-ea"/>
                <a:cs typeface="Times New Roman"/>
              </a:rPr>
              <a:t>the </a:t>
            </a:r>
            <a:r>
              <a:rPr spc="-5" dirty="0">
                <a:solidFill>
                  <a:prstClr val="black"/>
                </a:solidFill>
                <a:latin typeface="Times New Roman"/>
                <a:ea typeface="+mn-ea"/>
                <a:cs typeface="Times New Roman"/>
              </a:rPr>
              <a:t>context </a:t>
            </a:r>
            <a:r>
              <a:rPr dirty="0">
                <a:solidFill>
                  <a:prstClr val="black"/>
                </a:solidFill>
                <a:latin typeface="Times New Roman"/>
                <a:ea typeface="+mn-ea"/>
                <a:cs typeface="Times New Roman"/>
              </a:rPr>
              <a:t>of the </a:t>
            </a:r>
            <a:r>
              <a:rPr spc="-5" dirty="0">
                <a:solidFill>
                  <a:prstClr val="black"/>
                </a:solidFill>
                <a:latin typeface="Times New Roman"/>
                <a:ea typeface="+mn-ea"/>
                <a:cs typeface="Times New Roman"/>
              </a:rPr>
              <a:t>reference,  </a:t>
            </a:r>
            <a:r>
              <a:rPr dirty="0">
                <a:solidFill>
                  <a:prstClr val="black"/>
                </a:solidFill>
                <a:latin typeface="Times New Roman"/>
                <a:ea typeface="+mn-ea"/>
                <a:cs typeface="Times New Roman"/>
              </a:rPr>
              <a:t>rather than just by </a:t>
            </a:r>
            <a:r>
              <a:rPr spc="-5" dirty="0">
                <a:solidFill>
                  <a:prstClr val="black"/>
                </a:solidFill>
                <a:latin typeface="Times New Roman"/>
                <a:ea typeface="+mn-ea"/>
                <a:cs typeface="Times New Roman"/>
              </a:rPr>
              <a:t>assignment</a:t>
            </a:r>
            <a:r>
              <a:rPr spc="-45"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statement.</a:t>
            </a:r>
            <a:endParaRPr dirty="0">
              <a:solidFill>
                <a:prstClr val="black"/>
              </a:solidFill>
              <a:latin typeface="Times New Roman"/>
              <a:ea typeface="+mn-ea"/>
              <a:cs typeface="Times New Roman"/>
            </a:endParaRPr>
          </a:p>
          <a:p>
            <a:pPr marL="242570" indent="-229870" algn="l" fontAlgn="auto">
              <a:spcBef>
                <a:spcPts val="600"/>
              </a:spcBef>
              <a:spcAft>
                <a:spcPts val="0"/>
              </a:spcAft>
              <a:buFontTx/>
              <a:buChar char="•"/>
              <a:tabLst>
                <a:tab pos="242570" algn="l"/>
              </a:tabLst>
            </a:pPr>
            <a:r>
              <a:rPr spc="-5" dirty="0">
                <a:solidFill>
                  <a:prstClr val="black"/>
                </a:solidFill>
                <a:latin typeface="Times New Roman"/>
                <a:ea typeface="+mn-ea"/>
                <a:cs typeface="Times New Roman"/>
              </a:rPr>
              <a:t>Legal:</a:t>
            </a:r>
            <a:endParaRPr dirty="0">
              <a:solidFill>
                <a:prstClr val="black"/>
              </a:solidFill>
              <a:latin typeface="Times New Roman"/>
              <a:ea typeface="+mn-ea"/>
              <a:cs typeface="Times New Roman"/>
            </a:endParaRPr>
          </a:p>
        </p:txBody>
      </p:sp>
    </p:spTree>
    <p:extLst>
      <p:ext uri="{BB962C8B-B14F-4D97-AF65-F5344CB8AC3E}">
        <p14:creationId xmlns:p14="http://schemas.microsoft.com/office/powerpoint/2010/main" xmlns="" val="4220335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0050" y="773429"/>
            <a:ext cx="8351520" cy="862965"/>
          </a:xfrm>
          <a:prstGeom prst="rect">
            <a:avLst/>
          </a:prstGeom>
        </p:spPr>
        <p:txBody>
          <a:bodyPr vert="horz" wrap="square" lIns="0" tIns="0" rIns="0" bIns="0" rtlCol="0">
            <a:spAutoFit/>
          </a:bodyPr>
          <a:lstStyle/>
          <a:p>
            <a:pPr marL="241300" marR="5080" indent="-228600" algn="l" fontAlgn="auto">
              <a:spcBef>
                <a:spcPts val="0"/>
              </a:spcBef>
              <a:spcAft>
                <a:spcPts val="0"/>
              </a:spcAft>
            </a:pPr>
            <a:r>
              <a:rPr sz="2800" spc="-5" dirty="0">
                <a:solidFill>
                  <a:srgbClr val="191919"/>
                </a:solidFill>
                <a:latin typeface="Arial"/>
                <a:ea typeface="+mn-ea"/>
                <a:cs typeface="Arial"/>
              </a:rPr>
              <a:t>Generalize the concept of operands and operators </a:t>
            </a:r>
            <a:r>
              <a:rPr sz="2800" dirty="0">
                <a:solidFill>
                  <a:srgbClr val="191919"/>
                </a:solidFill>
                <a:latin typeface="Arial"/>
                <a:ea typeface="+mn-ea"/>
                <a:cs typeface="Arial"/>
              </a:rPr>
              <a:t>to  </a:t>
            </a:r>
            <a:r>
              <a:rPr sz="2800" spc="-5" dirty="0">
                <a:solidFill>
                  <a:srgbClr val="191919"/>
                </a:solidFill>
                <a:latin typeface="Arial"/>
                <a:ea typeface="+mn-ea"/>
                <a:cs typeface="Arial"/>
              </a:rPr>
              <a:t>include </a:t>
            </a:r>
            <a:r>
              <a:rPr sz="2800" dirty="0">
                <a:solidFill>
                  <a:srgbClr val="191919"/>
                </a:solidFill>
                <a:latin typeface="Arial"/>
                <a:ea typeface="+mn-ea"/>
                <a:cs typeface="Arial"/>
              </a:rPr>
              <a:t>subprograms </a:t>
            </a:r>
            <a:r>
              <a:rPr sz="2800" spc="-5" dirty="0">
                <a:solidFill>
                  <a:srgbClr val="191919"/>
                </a:solidFill>
                <a:latin typeface="Arial"/>
                <a:ea typeface="+mn-ea"/>
                <a:cs typeface="Arial"/>
              </a:rPr>
              <a:t>and</a:t>
            </a:r>
            <a:r>
              <a:rPr sz="2800" spc="-25" dirty="0">
                <a:solidFill>
                  <a:srgbClr val="191919"/>
                </a:solidFill>
                <a:latin typeface="Arial"/>
                <a:ea typeface="+mn-ea"/>
                <a:cs typeface="Arial"/>
              </a:rPr>
              <a:t> </a:t>
            </a:r>
            <a:r>
              <a:rPr sz="2800" spc="-5" dirty="0">
                <a:solidFill>
                  <a:srgbClr val="191919"/>
                </a:solidFill>
                <a:latin typeface="Arial"/>
                <a:ea typeface="+mn-ea"/>
                <a:cs typeface="Arial"/>
              </a:rPr>
              <a:t>assignments</a:t>
            </a:r>
            <a:endParaRPr sz="2800">
              <a:solidFill>
                <a:prstClr val="black"/>
              </a:solidFill>
              <a:latin typeface="Arial"/>
              <a:ea typeface="+mn-ea"/>
              <a:cs typeface="Arial"/>
            </a:endParaRPr>
          </a:p>
        </p:txBody>
      </p:sp>
      <p:sp>
        <p:nvSpPr>
          <p:cNvPr id="3" name="object 3"/>
          <p:cNvSpPr txBox="1"/>
          <p:nvPr/>
        </p:nvSpPr>
        <p:spPr>
          <a:xfrm>
            <a:off x="400050" y="1717040"/>
            <a:ext cx="134620" cy="180975"/>
          </a:xfrm>
          <a:prstGeom prst="rect">
            <a:avLst/>
          </a:prstGeom>
        </p:spPr>
        <p:txBody>
          <a:bodyPr vert="horz" wrap="square" lIns="0" tIns="0" rIns="0" bIns="0" rtlCol="0">
            <a:spAutoFit/>
          </a:bodyPr>
          <a:lstStyle/>
          <a:p>
            <a:pPr marL="12700" algn="l" fontAlgn="auto">
              <a:spcBef>
                <a:spcPts val="0"/>
              </a:spcBef>
              <a:spcAft>
                <a:spcPts val="0"/>
              </a:spcAft>
            </a:pPr>
            <a:r>
              <a:rPr sz="1050" spc="220" dirty="0">
                <a:solidFill>
                  <a:srgbClr val="00CC99"/>
                </a:solidFill>
                <a:latin typeface="Calibri"/>
                <a:ea typeface="+mn-ea"/>
                <a:cs typeface="Calibri"/>
              </a:rPr>
              <a:t>●</a:t>
            </a:r>
            <a:endParaRPr sz="1050">
              <a:solidFill>
                <a:prstClr val="black"/>
              </a:solidFill>
              <a:latin typeface="Calibri"/>
              <a:ea typeface="+mn-ea"/>
              <a:cs typeface="Calibri"/>
            </a:endParaRPr>
          </a:p>
        </p:txBody>
      </p:sp>
      <p:sp>
        <p:nvSpPr>
          <p:cNvPr id="4" name="object 4"/>
          <p:cNvSpPr txBox="1"/>
          <p:nvPr/>
        </p:nvSpPr>
        <p:spPr>
          <a:xfrm>
            <a:off x="400050" y="1626870"/>
            <a:ext cx="8393430" cy="4034790"/>
          </a:xfrm>
          <a:prstGeom prst="rect">
            <a:avLst/>
          </a:prstGeom>
        </p:spPr>
        <p:txBody>
          <a:bodyPr vert="horz" wrap="square" lIns="0" tIns="0" rIns="0" bIns="0" rtlCol="0">
            <a:spAutoFit/>
          </a:bodyPr>
          <a:lstStyle/>
          <a:p>
            <a:pPr marL="241300" marR="307975" algn="l" fontAlgn="auto">
              <a:spcBef>
                <a:spcPts val="0"/>
              </a:spcBef>
              <a:spcAft>
                <a:spcPts val="0"/>
              </a:spcAft>
            </a:pPr>
            <a:r>
              <a:rPr i="1" spc="-5" dirty="0">
                <a:solidFill>
                  <a:srgbClr val="FF3366"/>
                </a:solidFill>
                <a:latin typeface="Arial"/>
                <a:ea typeface="+mn-ea"/>
                <a:cs typeface="Arial"/>
              </a:rPr>
              <a:t>Type checking </a:t>
            </a:r>
            <a:r>
              <a:rPr spc="-5" dirty="0">
                <a:solidFill>
                  <a:srgbClr val="191919"/>
                </a:solidFill>
                <a:latin typeface="Arial"/>
                <a:ea typeface="+mn-ea"/>
                <a:cs typeface="Arial"/>
              </a:rPr>
              <a:t>is </a:t>
            </a:r>
            <a:r>
              <a:rPr dirty="0">
                <a:solidFill>
                  <a:srgbClr val="191919"/>
                </a:solidFill>
                <a:latin typeface="Arial"/>
                <a:ea typeface="+mn-ea"/>
                <a:cs typeface="Arial"/>
              </a:rPr>
              <a:t>the </a:t>
            </a:r>
            <a:r>
              <a:rPr spc="-5" dirty="0">
                <a:solidFill>
                  <a:srgbClr val="191919"/>
                </a:solidFill>
                <a:latin typeface="Arial"/>
                <a:ea typeface="+mn-ea"/>
                <a:cs typeface="Arial"/>
              </a:rPr>
              <a:t>activity </a:t>
            </a:r>
            <a:r>
              <a:rPr dirty="0">
                <a:solidFill>
                  <a:srgbClr val="191919"/>
                </a:solidFill>
                <a:latin typeface="Arial"/>
                <a:ea typeface="+mn-ea"/>
                <a:cs typeface="Arial"/>
              </a:rPr>
              <a:t>of </a:t>
            </a:r>
            <a:r>
              <a:rPr spc="-5" dirty="0">
                <a:solidFill>
                  <a:srgbClr val="191919"/>
                </a:solidFill>
                <a:latin typeface="Arial"/>
                <a:ea typeface="+mn-ea"/>
                <a:cs typeface="Arial"/>
              </a:rPr>
              <a:t>ensuring that </a:t>
            </a:r>
            <a:r>
              <a:rPr dirty="0">
                <a:solidFill>
                  <a:srgbClr val="191919"/>
                </a:solidFill>
                <a:latin typeface="Arial"/>
                <a:ea typeface="+mn-ea"/>
                <a:cs typeface="Arial"/>
              </a:rPr>
              <a:t>the </a:t>
            </a:r>
            <a:r>
              <a:rPr spc="-5" dirty="0">
                <a:solidFill>
                  <a:srgbClr val="191919"/>
                </a:solidFill>
                <a:latin typeface="Arial"/>
                <a:ea typeface="+mn-ea"/>
                <a:cs typeface="Arial"/>
              </a:rPr>
              <a:t>operands  </a:t>
            </a:r>
            <a:r>
              <a:rPr dirty="0">
                <a:solidFill>
                  <a:srgbClr val="191919"/>
                </a:solidFill>
                <a:latin typeface="Arial"/>
                <a:ea typeface="+mn-ea"/>
                <a:cs typeface="Arial"/>
              </a:rPr>
              <a:t>of </a:t>
            </a:r>
            <a:r>
              <a:rPr spc="-5" dirty="0">
                <a:solidFill>
                  <a:srgbClr val="191919"/>
                </a:solidFill>
                <a:latin typeface="Arial"/>
                <a:ea typeface="+mn-ea"/>
                <a:cs typeface="Arial"/>
              </a:rPr>
              <a:t>an </a:t>
            </a:r>
            <a:r>
              <a:rPr spc="-10" dirty="0">
                <a:solidFill>
                  <a:srgbClr val="191919"/>
                </a:solidFill>
                <a:latin typeface="Arial"/>
                <a:ea typeface="+mn-ea"/>
                <a:cs typeface="Arial"/>
              </a:rPr>
              <a:t>operator </a:t>
            </a:r>
            <a:r>
              <a:rPr spc="-5" dirty="0">
                <a:solidFill>
                  <a:srgbClr val="191919"/>
                </a:solidFill>
                <a:latin typeface="Arial"/>
                <a:ea typeface="+mn-ea"/>
                <a:cs typeface="Arial"/>
              </a:rPr>
              <a:t>are of compatible</a:t>
            </a:r>
            <a:r>
              <a:rPr spc="10" dirty="0">
                <a:solidFill>
                  <a:srgbClr val="191919"/>
                </a:solidFill>
                <a:latin typeface="Arial"/>
                <a:ea typeface="+mn-ea"/>
                <a:cs typeface="Arial"/>
              </a:rPr>
              <a:t> </a:t>
            </a:r>
            <a:r>
              <a:rPr spc="-5" dirty="0">
                <a:solidFill>
                  <a:srgbClr val="191919"/>
                </a:solidFill>
                <a:latin typeface="Arial"/>
                <a:ea typeface="+mn-ea"/>
                <a:cs typeface="Arial"/>
              </a:rPr>
              <a:t>types</a:t>
            </a:r>
            <a:endParaRPr>
              <a:solidFill>
                <a:prstClr val="black"/>
              </a:solidFill>
              <a:latin typeface="Arial"/>
              <a:ea typeface="+mn-ea"/>
              <a:cs typeface="Arial"/>
            </a:endParaRPr>
          </a:p>
          <a:p>
            <a:pPr marL="241300" marR="5080" indent="-228600" algn="l" fontAlgn="auto">
              <a:spcBef>
                <a:spcPts val="0"/>
              </a:spcBef>
              <a:spcAft>
                <a:spcPts val="0"/>
              </a:spcAft>
              <a:buClr>
                <a:srgbClr val="000000"/>
              </a:buClr>
              <a:buFont typeface="Times New Roman"/>
              <a:buChar char="•"/>
              <a:tabLst>
                <a:tab pos="241300" algn="l"/>
              </a:tabLst>
            </a:pPr>
            <a:r>
              <a:rPr dirty="0">
                <a:solidFill>
                  <a:srgbClr val="191919"/>
                </a:solidFill>
                <a:latin typeface="Arial"/>
                <a:ea typeface="+mn-ea"/>
                <a:cs typeface="Arial"/>
              </a:rPr>
              <a:t>A </a:t>
            </a:r>
            <a:r>
              <a:rPr i="1" spc="-10" dirty="0">
                <a:solidFill>
                  <a:srgbClr val="FF3366"/>
                </a:solidFill>
                <a:latin typeface="Arial"/>
                <a:ea typeface="+mn-ea"/>
                <a:cs typeface="Arial"/>
              </a:rPr>
              <a:t>compatible </a:t>
            </a:r>
            <a:r>
              <a:rPr i="1" dirty="0">
                <a:solidFill>
                  <a:srgbClr val="FF3366"/>
                </a:solidFill>
                <a:latin typeface="Arial"/>
                <a:ea typeface="+mn-ea"/>
                <a:cs typeface="Arial"/>
              </a:rPr>
              <a:t>type </a:t>
            </a:r>
            <a:r>
              <a:rPr spc="-5" dirty="0">
                <a:solidFill>
                  <a:srgbClr val="191919"/>
                </a:solidFill>
                <a:latin typeface="Arial"/>
                <a:ea typeface="+mn-ea"/>
                <a:cs typeface="Arial"/>
              </a:rPr>
              <a:t>is </a:t>
            </a:r>
            <a:r>
              <a:rPr spc="-10" dirty="0">
                <a:solidFill>
                  <a:srgbClr val="191919"/>
                </a:solidFill>
                <a:latin typeface="Arial"/>
                <a:ea typeface="+mn-ea"/>
                <a:cs typeface="Arial"/>
              </a:rPr>
              <a:t>one </a:t>
            </a:r>
            <a:r>
              <a:rPr spc="-5" dirty="0">
                <a:solidFill>
                  <a:srgbClr val="191919"/>
                </a:solidFill>
                <a:latin typeface="Arial"/>
                <a:ea typeface="+mn-ea"/>
                <a:cs typeface="Arial"/>
              </a:rPr>
              <a:t>that is </a:t>
            </a:r>
            <a:r>
              <a:rPr spc="-10" dirty="0">
                <a:solidFill>
                  <a:srgbClr val="191919"/>
                </a:solidFill>
                <a:latin typeface="Arial"/>
                <a:ea typeface="+mn-ea"/>
                <a:cs typeface="Arial"/>
              </a:rPr>
              <a:t>either legal </a:t>
            </a:r>
            <a:r>
              <a:rPr dirty="0">
                <a:solidFill>
                  <a:srgbClr val="191919"/>
                </a:solidFill>
                <a:latin typeface="Arial"/>
                <a:ea typeface="+mn-ea"/>
                <a:cs typeface="Arial"/>
              </a:rPr>
              <a:t>for the </a:t>
            </a:r>
            <a:r>
              <a:rPr spc="-5" dirty="0">
                <a:solidFill>
                  <a:srgbClr val="191919"/>
                </a:solidFill>
                <a:latin typeface="Arial"/>
                <a:ea typeface="+mn-ea"/>
                <a:cs typeface="Arial"/>
              </a:rPr>
              <a:t>operator,  </a:t>
            </a:r>
            <a:r>
              <a:rPr dirty="0">
                <a:solidFill>
                  <a:srgbClr val="191919"/>
                </a:solidFill>
                <a:latin typeface="Arial"/>
                <a:ea typeface="+mn-ea"/>
                <a:cs typeface="Arial"/>
              </a:rPr>
              <a:t>or </a:t>
            </a:r>
            <a:r>
              <a:rPr spc="-5" dirty="0">
                <a:solidFill>
                  <a:srgbClr val="191919"/>
                </a:solidFill>
                <a:latin typeface="Arial"/>
                <a:ea typeface="+mn-ea"/>
                <a:cs typeface="Arial"/>
              </a:rPr>
              <a:t>is </a:t>
            </a:r>
            <a:r>
              <a:rPr spc="-10" dirty="0">
                <a:solidFill>
                  <a:srgbClr val="191919"/>
                </a:solidFill>
                <a:latin typeface="Arial"/>
                <a:ea typeface="+mn-ea"/>
                <a:cs typeface="Arial"/>
              </a:rPr>
              <a:t>allowed under language </a:t>
            </a:r>
            <a:r>
              <a:rPr spc="-5" dirty="0">
                <a:solidFill>
                  <a:srgbClr val="191919"/>
                </a:solidFill>
                <a:latin typeface="Arial"/>
                <a:ea typeface="+mn-ea"/>
                <a:cs typeface="Arial"/>
              </a:rPr>
              <a:t>rules </a:t>
            </a:r>
            <a:r>
              <a:rPr spc="5" dirty="0">
                <a:solidFill>
                  <a:srgbClr val="191919"/>
                </a:solidFill>
                <a:latin typeface="Arial"/>
                <a:ea typeface="+mn-ea"/>
                <a:cs typeface="Arial"/>
              </a:rPr>
              <a:t>to </a:t>
            </a:r>
            <a:r>
              <a:rPr spc="-5" dirty="0">
                <a:solidFill>
                  <a:srgbClr val="191919"/>
                </a:solidFill>
                <a:latin typeface="Arial"/>
                <a:ea typeface="+mn-ea"/>
                <a:cs typeface="Arial"/>
              </a:rPr>
              <a:t>be implicitly </a:t>
            </a:r>
            <a:r>
              <a:rPr spc="-10" dirty="0">
                <a:solidFill>
                  <a:srgbClr val="191919"/>
                </a:solidFill>
                <a:latin typeface="Arial"/>
                <a:ea typeface="+mn-ea"/>
                <a:cs typeface="Arial"/>
              </a:rPr>
              <a:t>converted,  </a:t>
            </a:r>
            <a:r>
              <a:rPr dirty="0">
                <a:solidFill>
                  <a:srgbClr val="191919"/>
                </a:solidFill>
                <a:latin typeface="Arial"/>
                <a:ea typeface="+mn-ea"/>
                <a:cs typeface="Arial"/>
              </a:rPr>
              <a:t>by </a:t>
            </a:r>
            <a:r>
              <a:rPr spc="-5" dirty="0">
                <a:solidFill>
                  <a:srgbClr val="191919"/>
                </a:solidFill>
                <a:latin typeface="Arial"/>
                <a:ea typeface="+mn-ea"/>
                <a:cs typeface="Arial"/>
              </a:rPr>
              <a:t>compiler-generated code, </a:t>
            </a:r>
            <a:r>
              <a:rPr dirty="0">
                <a:solidFill>
                  <a:srgbClr val="191919"/>
                </a:solidFill>
                <a:latin typeface="Arial"/>
                <a:ea typeface="+mn-ea"/>
                <a:cs typeface="Arial"/>
              </a:rPr>
              <a:t>to a </a:t>
            </a:r>
            <a:r>
              <a:rPr spc="-10" dirty="0">
                <a:solidFill>
                  <a:srgbClr val="191919"/>
                </a:solidFill>
                <a:latin typeface="Arial"/>
                <a:ea typeface="+mn-ea"/>
                <a:cs typeface="Arial"/>
              </a:rPr>
              <a:t>legal</a:t>
            </a:r>
            <a:r>
              <a:rPr spc="-40" dirty="0">
                <a:solidFill>
                  <a:srgbClr val="191919"/>
                </a:solidFill>
                <a:latin typeface="Arial"/>
                <a:ea typeface="+mn-ea"/>
                <a:cs typeface="Arial"/>
              </a:rPr>
              <a:t> </a:t>
            </a:r>
            <a:r>
              <a:rPr spc="-5" dirty="0">
                <a:solidFill>
                  <a:srgbClr val="191919"/>
                </a:solidFill>
                <a:latin typeface="Arial"/>
                <a:ea typeface="+mn-ea"/>
                <a:cs typeface="Arial"/>
              </a:rPr>
              <a:t>type.</a:t>
            </a:r>
            <a:endParaRPr>
              <a:solidFill>
                <a:prstClr val="black"/>
              </a:solidFill>
              <a:latin typeface="Arial"/>
              <a:ea typeface="+mn-ea"/>
              <a:cs typeface="Arial"/>
            </a:endParaRPr>
          </a:p>
          <a:p>
            <a:pPr marL="241300" indent="-228600" algn="l" fontAlgn="auto">
              <a:spcBef>
                <a:spcPts val="0"/>
              </a:spcBef>
              <a:spcAft>
                <a:spcPts val="0"/>
              </a:spcAft>
              <a:buClr>
                <a:srgbClr val="000000"/>
              </a:buClr>
              <a:buFont typeface="Times New Roman"/>
              <a:buChar char="•"/>
              <a:tabLst>
                <a:tab pos="241300" algn="l"/>
              </a:tabLst>
            </a:pPr>
            <a:r>
              <a:rPr spc="-5" dirty="0">
                <a:solidFill>
                  <a:srgbClr val="191919"/>
                </a:solidFill>
                <a:latin typeface="Arial"/>
                <a:ea typeface="+mn-ea"/>
                <a:cs typeface="Arial"/>
              </a:rPr>
              <a:t>This automatic conversion is called </a:t>
            </a:r>
            <a:r>
              <a:rPr dirty="0">
                <a:solidFill>
                  <a:srgbClr val="191919"/>
                </a:solidFill>
                <a:latin typeface="Arial"/>
                <a:ea typeface="+mn-ea"/>
                <a:cs typeface="Arial"/>
              </a:rPr>
              <a:t>a</a:t>
            </a:r>
            <a:r>
              <a:rPr spc="35" dirty="0">
                <a:solidFill>
                  <a:srgbClr val="191919"/>
                </a:solidFill>
                <a:latin typeface="Arial"/>
                <a:ea typeface="+mn-ea"/>
                <a:cs typeface="Arial"/>
              </a:rPr>
              <a:t> </a:t>
            </a:r>
            <a:r>
              <a:rPr i="1" spc="-5" dirty="0">
                <a:solidFill>
                  <a:srgbClr val="FF3366"/>
                </a:solidFill>
                <a:latin typeface="Arial"/>
                <a:ea typeface="+mn-ea"/>
                <a:cs typeface="Arial"/>
              </a:rPr>
              <a:t>coercion</a:t>
            </a:r>
            <a:r>
              <a:rPr spc="-5" dirty="0">
                <a:solidFill>
                  <a:srgbClr val="FF3366"/>
                </a:solidFill>
                <a:latin typeface="Arial"/>
                <a:ea typeface="+mn-ea"/>
                <a:cs typeface="Arial"/>
              </a:rPr>
              <a:t>.</a:t>
            </a:r>
            <a:endParaRPr>
              <a:solidFill>
                <a:prstClr val="black"/>
              </a:solidFill>
              <a:latin typeface="Arial"/>
              <a:ea typeface="+mn-ea"/>
              <a:cs typeface="Arial"/>
            </a:endParaRPr>
          </a:p>
          <a:p>
            <a:pPr marL="241300" marR="252729" indent="-228600" algn="l" fontAlgn="auto">
              <a:spcBef>
                <a:spcPts val="0"/>
              </a:spcBef>
              <a:spcAft>
                <a:spcPts val="0"/>
              </a:spcAft>
              <a:buClr>
                <a:srgbClr val="000000"/>
              </a:buClr>
              <a:buFont typeface="Times New Roman"/>
              <a:buChar char="•"/>
              <a:tabLst>
                <a:tab pos="241300" algn="l"/>
              </a:tabLst>
            </a:pPr>
            <a:r>
              <a:rPr dirty="0">
                <a:solidFill>
                  <a:srgbClr val="191919"/>
                </a:solidFill>
                <a:latin typeface="Arial"/>
                <a:ea typeface="+mn-ea"/>
                <a:cs typeface="Arial"/>
              </a:rPr>
              <a:t>A </a:t>
            </a:r>
            <a:r>
              <a:rPr i="1" dirty="0">
                <a:solidFill>
                  <a:srgbClr val="FF3366"/>
                </a:solidFill>
                <a:latin typeface="Arial"/>
                <a:ea typeface="+mn-ea"/>
                <a:cs typeface="Arial"/>
              </a:rPr>
              <a:t>type </a:t>
            </a:r>
            <a:r>
              <a:rPr i="1" spc="-5" dirty="0">
                <a:solidFill>
                  <a:srgbClr val="FF3366"/>
                </a:solidFill>
                <a:latin typeface="Arial"/>
                <a:ea typeface="+mn-ea"/>
                <a:cs typeface="Arial"/>
              </a:rPr>
              <a:t>error </a:t>
            </a:r>
            <a:r>
              <a:rPr spc="-5" dirty="0">
                <a:solidFill>
                  <a:srgbClr val="191919"/>
                </a:solidFill>
                <a:latin typeface="Arial"/>
                <a:ea typeface="+mn-ea"/>
                <a:cs typeface="Arial"/>
              </a:rPr>
              <a:t>is the </a:t>
            </a:r>
            <a:r>
              <a:rPr spc="-10" dirty="0">
                <a:solidFill>
                  <a:srgbClr val="191919"/>
                </a:solidFill>
                <a:latin typeface="Arial"/>
                <a:ea typeface="+mn-ea"/>
                <a:cs typeface="Arial"/>
              </a:rPr>
              <a:t>application </a:t>
            </a:r>
            <a:r>
              <a:rPr spc="-5" dirty="0">
                <a:solidFill>
                  <a:srgbClr val="191919"/>
                </a:solidFill>
                <a:latin typeface="Arial"/>
                <a:ea typeface="+mn-ea"/>
                <a:cs typeface="Arial"/>
              </a:rPr>
              <a:t>of an </a:t>
            </a:r>
            <a:r>
              <a:rPr spc="-10" dirty="0">
                <a:solidFill>
                  <a:srgbClr val="191919"/>
                </a:solidFill>
                <a:latin typeface="Arial"/>
                <a:ea typeface="+mn-ea"/>
                <a:cs typeface="Arial"/>
              </a:rPr>
              <a:t>operator </a:t>
            </a:r>
            <a:r>
              <a:rPr dirty="0">
                <a:solidFill>
                  <a:srgbClr val="191919"/>
                </a:solidFill>
                <a:latin typeface="Arial"/>
                <a:ea typeface="+mn-ea"/>
                <a:cs typeface="Arial"/>
              </a:rPr>
              <a:t>to </a:t>
            </a:r>
            <a:r>
              <a:rPr spc="-5" dirty="0">
                <a:solidFill>
                  <a:srgbClr val="191919"/>
                </a:solidFill>
                <a:latin typeface="Arial"/>
                <a:ea typeface="+mn-ea"/>
                <a:cs typeface="Arial"/>
              </a:rPr>
              <a:t>an operand  </a:t>
            </a:r>
            <a:r>
              <a:rPr dirty="0">
                <a:solidFill>
                  <a:srgbClr val="191919"/>
                </a:solidFill>
                <a:latin typeface="Arial"/>
                <a:ea typeface="+mn-ea"/>
                <a:cs typeface="Arial"/>
              </a:rPr>
              <a:t>of </a:t>
            </a:r>
            <a:r>
              <a:rPr spc="-5" dirty="0">
                <a:solidFill>
                  <a:srgbClr val="191919"/>
                </a:solidFill>
                <a:latin typeface="Arial"/>
                <a:ea typeface="+mn-ea"/>
                <a:cs typeface="Arial"/>
              </a:rPr>
              <a:t>an inappropriate</a:t>
            </a:r>
            <a:r>
              <a:rPr spc="-90" dirty="0">
                <a:solidFill>
                  <a:srgbClr val="191919"/>
                </a:solidFill>
                <a:latin typeface="Arial"/>
                <a:ea typeface="+mn-ea"/>
                <a:cs typeface="Arial"/>
              </a:rPr>
              <a:t> </a:t>
            </a:r>
            <a:r>
              <a:rPr spc="-5" dirty="0">
                <a:solidFill>
                  <a:srgbClr val="191919"/>
                </a:solidFill>
                <a:latin typeface="Arial"/>
                <a:ea typeface="+mn-ea"/>
                <a:cs typeface="Arial"/>
              </a:rPr>
              <a:t>type</a:t>
            </a:r>
            <a:endParaRPr>
              <a:solidFill>
                <a:prstClr val="black"/>
              </a:solidFill>
              <a:latin typeface="Arial"/>
              <a:ea typeface="+mn-ea"/>
              <a:cs typeface="Arial"/>
            </a:endParaRPr>
          </a:p>
          <a:p>
            <a:pPr marL="241300" indent="-228600" algn="l" fontAlgn="auto">
              <a:spcBef>
                <a:spcPts val="0"/>
              </a:spcBef>
              <a:spcAft>
                <a:spcPts val="0"/>
              </a:spcAft>
              <a:buClr>
                <a:srgbClr val="000000"/>
              </a:buClr>
              <a:buFont typeface="Times New Roman"/>
              <a:buChar char="•"/>
              <a:tabLst>
                <a:tab pos="241300" algn="l"/>
              </a:tabLst>
            </a:pPr>
            <a:r>
              <a:rPr spc="-5" dirty="0">
                <a:solidFill>
                  <a:srgbClr val="FF3366"/>
                </a:solidFill>
                <a:latin typeface="Arial"/>
                <a:ea typeface="+mn-ea"/>
                <a:cs typeface="Arial"/>
              </a:rPr>
              <a:t>Note:</a:t>
            </a:r>
            <a:endParaRPr>
              <a:solidFill>
                <a:prstClr val="black"/>
              </a:solidFill>
              <a:latin typeface="Arial"/>
              <a:ea typeface="+mn-ea"/>
              <a:cs typeface="Arial"/>
            </a:endParaRPr>
          </a:p>
          <a:p>
            <a:pPr marL="355600" marR="483234" algn="l" fontAlgn="auto">
              <a:spcBef>
                <a:spcPts val="0"/>
              </a:spcBef>
              <a:spcAft>
                <a:spcPts val="0"/>
              </a:spcAft>
            </a:pPr>
            <a:r>
              <a:rPr dirty="0">
                <a:solidFill>
                  <a:prstClr val="black"/>
                </a:solidFill>
                <a:latin typeface="Times New Roman"/>
                <a:ea typeface="+mn-ea"/>
                <a:cs typeface="Times New Roman"/>
              </a:rPr>
              <a:t>If all </a:t>
            </a:r>
            <a:r>
              <a:rPr spc="5" dirty="0">
                <a:solidFill>
                  <a:prstClr val="black"/>
                </a:solidFill>
                <a:latin typeface="Times New Roman"/>
                <a:ea typeface="+mn-ea"/>
                <a:cs typeface="Times New Roman"/>
              </a:rPr>
              <a:t>type </a:t>
            </a:r>
            <a:r>
              <a:rPr dirty="0">
                <a:solidFill>
                  <a:prstClr val="black"/>
                </a:solidFill>
                <a:latin typeface="Times New Roman"/>
                <a:ea typeface="+mn-ea"/>
                <a:cs typeface="Times New Roman"/>
              </a:rPr>
              <a:t>bindings are static, nearly all checking </a:t>
            </a:r>
            <a:r>
              <a:rPr spc="-5" dirty="0">
                <a:solidFill>
                  <a:prstClr val="black"/>
                </a:solidFill>
                <a:latin typeface="Times New Roman"/>
                <a:ea typeface="+mn-ea"/>
                <a:cs typeface="Times New Roman"/>
              </a:rPr>
              <a:t>can </a:t>
            </a:r>
            <a:r>
              <a:rPr dirty="0">
                <a:solidFill>
                  <a:prstClr val="black"/>
                </a:solidFill>
                <a:latin typeface="Times New Roman"/>
                <a:ea typeface="+mn-ea"/>
                <a:cs typeface="Times New Roman"/>
              </a:rPr>
              <a:t>be static  If </a:t>
            </a:r>
            <a:r>
              <a:rPr spc="5" dirty="0">
                <a:solidFill>
                  <a:prstClr val="black"/>
                </a:solidFill>
                <a:latin typeface="Times New Roman"/>
                <a:ea typeface="+mn-ea"/>
                <a:cs typeface="Times New Roman"/>
              </a:rPr>
              <a:t>type </a:t>
            </a:r>
            <a:r>
              <a:rPr dirty="0">
                <a:solidFill>
                  <a:prstClr val="black"/>
                </a:solidFill>
                <a:latin typeface="Times New Roman"/>
                <a:ea typeface="+mn-ea"/>
                <a:cs typeface="Times New Roman"/>
              </a:rPr>
              <a:t>bindings are dynamic, </a:t>
            </a:r>
            <a:r>
              <a:rPr spc="5" dirty="0">
                <a:solidFill>
                  <a:prstClr val="black"/>
                </a:solidFill>
                <a:latin typeface="Times New Roman"/>
                <a:ea typeface="+mn-ea"/>
                <a:cs typeface="Times New Roman"/>
              </a:rPr>
              <a:t>type </a:t>
            </a:r>
            <a:r>
              <a:rPr spc="-5" dirty="0">
                <a:solidFill>
                  <a:prstClr val="black"/>
                </a:solidFill>
                <a:latin typeface="Times New Roman"/>
                <a:ea typeface="+mn-ea"/>
                <a:cs typeface="Times New Roman"/>
              </a:rPr>
              <a:t>checking must </a:t>
            </a:r>
            <a:r>
              <a:rPr dirty="0">
                <a:solidFill>
                  <a:prstClr val="black"/>
                </a:solidFill>
                <a:latin typeface="Times New Roman"/>
                <a:ea typeface="+mn-ea"/>
                <a:cs typeface="Times New Roman"/>
              </a:rPr>
              <a:t>be</a:t>
            </a:r>
            <a:r>
              <a:rPr spc="-35"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dynamic</a:t>
            </a:r>
            <a:endParaRPr>
              <a:solidFill>
                <a:prstClr val="black"/>
              </a:solidFill>
              <a:latin typeface="Times New Roman"/>
              <a:ea typeface="+mn-ea"/>
              <a:cs typeface="Times New Roman"/>
            </a:endParaRPr>
          </a:p>
        </p:txBody>
      </p:sp>
      <p:sp>
        <p:nvSpPr>
          <p:cNvPr id="5" name="object 5"/>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795270">
              <a:lnSpc>
                <a:spcPct val="100000"/>
              </a:lnSpc>
            </a:pPr>
            <a:r>
              <a:rPr spc="80" dirty="0" smtClean="0"/>
              <a:t>Type </a:t>
            </a:r>
            <a:r>
              <a:rPr spc="-114" dirty="0"/>
              <a:t>–</a:t>
            </a:r>
            <a:r>
              <a:rPr spc="-295" dirty="0"/>
              <a:t> </a:t>
            </a:r>
            <a:r>
              <a:rPr spc="190" dirty="0"/>
              <a:t>Checking</a:t>
            </a:r>
          </a:p>
        </p:txBody>
      </p:sp>
      <p:sp>
        <p:nvSpPr>
          <p:cNvPr id="7" name="object 7"/>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2662471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2930" y="943609"/>
            <a:ext cx="153035" cy="212725"/>
          </a:xfrm>
          <a:prstGeom prst="rect">
            <a:avLst/>
          </a:prstGeom>
        </p:spPr>
        <p:txBody>
          <a:bodyPr vert="horz" wrap="square" lIns="0" tIns="0" rIns="0" bIns="0" rtlCol="0">
            <a:spAutoFit/>
          </a:bodyPr>
          <a:lstStyle/>
          <a:p>
            <a:pPr marL="12700" algn="l" fontAlgn="auto">
              <a:spcBef>
                <a:spcPts val="0"/>
              </a:spcBef>
              <a:spcAft>
                <a:spcPts val="0"/>
              </a:spcAft>
            </a:pPr>
            <a:r>
              <a:rPr sz="1250" spc="245" dirty="0">
                <a:solidFill>
                  <a:prstClr val="black"/>
                </a:solidFill>
                <a:latin typeface="Calibri"/>
                <a:ea typeface="+mn-ea"/>
                <a:cs typeface="Calibri"/>
              </a:rPr>
              <a:t>●</a:t>
            </a:r>
            <a:endParaRPr sz="1250">
              <a:solidFill>
                <a:prstClr val="black"/>
              </a:solidFill>
              <a:latin typeface="Calibri"/>
              <a:ea typeface="+mn-ea"/>
              <a:cs typeface="Calibri"/>
            </a:endParaRPr>
          </a:p>
        </p:txBody>
      </p:sp>
      <p:sp>
        <p:nvSpPr>
          <p:cNvPr id="3" name="object 3"/>
          <p:cNvSpPr txBox="1"/>
          <p:nvPr/>
        </p:nvSpPr>
        <p:spPr>
          <a:xfrm>
            <a:off x="582930" y="842009"/>
            <a:ext cx="7392670" cy="5128895"/>
          </a:xfrm>
          <a:prstGeom prst="rect">
            <a:avLst/>
          </a:prstGeom>
        </p:spPr>
        <p:txBody>
          <a:bodyPr vert="horz" wrap="square" lIns="0" tIns="0" rIns="0" bIns="0" rtlCol="0">
            <a:spAutoFit/>
          </a:bodyPr>
          <a:lstStyle/>
          <a:p>
            <a:pPr marL="298450" marR="92710" indent="39370" algn="l" fontAlgn="auto">
              <a:spcBef>
                <a:spcPts val="0"/>
              </a:spcBef>
              <a:spcAft>
                <a:spcPts val="0"/>
              </a:spcAft>
            </a:pPr>
            <a:r>
              <a:rPr sz="2800" dirty="0">
                <a:solidFill>
                  <a:srgbClr val="191919"/>
                </a:solidFill>
                <a:latin typeface="Arial"/>
                <a:ea typeface="+mn-ea"/>
                <a:cs typeface="Arial"/>
              </a:rPr>
              <a:t>A programming </a:t>
            </a:r>
            <a:r>
              <a:rPr sz="2800" spc="-5" dirty="0">
                <a:solidFill>
                  <a:srgbClr val="191919"/>
                </a:solidFill>
                <a:latin typeface="Arial"/>
                <a:ea typeface="+mn-ea"/>
                <a:cs typeface="Arial"/>
              </a:rPr>
              <a:t>language is </a:t>
            </a:r>
            <a:r>
              <a:rPr sz="2800" i="1" spc="-5" dirty="0">
                <a:solidFill>
                  <a:srgbClr val="FF3366"/>
                </a:solidFill>
                <a:latin typeface="Arial"/>
                <a:ea typeface="+mn-ea"/>
                <a:cs typeface="Arial"/>
              </a:rPr>
              <a:t>strongly typed </a:t>
            </a:r>
            <a:r>
              <a:rPr sz="2800" spc="-5" dirty="0">
                <a:solidFill>
                  <a:srgbClr val="191919"/>
                </a:solidFill>
                <a:latin typeface="Arial"/>
                <a:ea typeface="+mn-ea"/>
                <a:cs typeface="Arial"/>
              </a:rPr>
              <a:t>if  type errors are </a:t>
            </a:r>
            <a:r>
              <a:rPr sz="2800" spc="-10" dirty="0">
                <a:solidFill>
                  <a:srgbClr val="191919"/>
                </a:solidFill>
                <a:latin typeface="Arial"/>
                <a:ea typeface="+mn-ea"/>
                <a:cs typeface="Arial"/>
              </a:rPr>
              <a:t>always</a:t>
            </a:r>
            <a:r>
              <a:rPr sz="2800" spc="-5" dirty="0">
                <a:solidFill>
                  <a:srgbClr val="191919"/>
                </a:solidFill>
                <a:latin typeface="Arial"/>
                <a:ea typeface="+mn-ea"/>
                <a:cs typeface="Arial"/>
              </a:rPr>
              <a:t> detected</a:t>
            </a:r>
            <a:endParaRPr sz="2800">
              <a:solidFill>
                <a:prstClr val="black"/>
              </a:solidFill>
              <a:latin typeface="Arial"/>
              <a:ea typeface="+mn-ea"/>
              <a:cs typeface="Arial"/>
            </a:endParaRPr>
          </a:p>
          <a:p>
            <a:pPr marL="298450" marR="107950" indent="-285750" algn="l" fontAlgn="auto">
              <a:spcBef>
                <a:spcPts val="0"/>
              </a:spcBef>
              <a:spcAft>
                <a:spcPts val="0"/>
              </a:spcAft>
              <a:buClr>
                <a:srgbClr val="000000"/>
              </a:buClr>
              <a:buFont typeface="Times New Roman"/>
              <a:buChar char="•"/>
              <a:tabLst>
                <a:tab pos="297815" algn="l"/>
                <a:tab pos="298450" algn="l"/>
              </a:tabLst>
            </a:pPr>
            <a:r>
              <a:rPr sz="2800" spc="-5" dirty="0">
                <a:solidFill>
                  <a:srgbClr val="191919"/>
                </a:solidFill>
                <a:latin typeface="Arial"/>
                <a:ea typeface="+mn-ea"/>
                <a:cs typeface="Arial"/>
              </a:rPr>
              <a:t>There </a:t>
            </a:r>
            <a:r>
              <a:rPr sz="2800" dirty="0">
                <a:solidFill>
                  <a:srgbClr val="191919"/>
                </a:solidFill>
                <a:latin typeface="Arial"/>
                <a:ea typeface="+mn-ea"/>
                <a:cs typeface="Arial"/>
              </a:rPr>
              <a:t>is strict </a:t>
            </a:r>
            <a:r>
              <a:rPr sz="2800" spc="-5" dirty="0">
                <a:solidFill>
                  <a:srgbClr val="191919"/>
                </a:solidFill>
                <a:latin typeface="Arial"/>
                <a:ea typeface="+mn-ea"/>
                <a:cs typeface="Arial"/>
              </a:rPr>
              <a:t>enforcement of type rules with  no</a:t>
            </a:r>
            <a:r>
              <a:rPr sz="2800" spc="-95" dirty="0">
                <a:solidFill>
                  <a:srgbClr val="191919"/>
                </a:solidFill>
                <a:latin typeface="Arial"/>
                <a:ea typeface="+mn-ea"/>
                <a:cs typeface="Arial"/>
              </a:rPr>
              <a:t> </a:t>
            </a:r>
            <a:r>
              <a:rPr sz="2800" spc="-5" dirty="0">
                <a:solidFill>
                  <a:srgbClr val="191919"/>
                </a:solidFill>
                <a:latin typeface="Arial"/>
                <a:ea typeface="+mn-ea"/>
                <a:cs typeface="Arial"/>
              </a:rPr>
              <a:t>exceptions.</a:t>
            </a:r>
            <a:endParaRPr sz="2800">
              <a:solidFill>
                <a:prstClr val="black"/>
              </a:solidFill>
              <a:latin typeface="Arial"/>
              <a:ea typeface="+mn-ea"/>
              <a:cs typeface="Arial"/>
            </a:endParaRPr>
          </a:p>
          <a:p>
            <a:pPr marL="298450" marR="225425" indent="-285750" algn="l" fontAlgn="auto">
              <a:lnSpc>
                <a:spcPts val="3360"/>
              </a:lnSpc>
              <a:spcBef>
                <a:spcPts val="100"/>
              </a:spcBef>
              <a:spcAft>
                <a:spcPts val="0"/>
              </a:spcAft>
              <a:buClr>
                <a:srgbClr val="000000"/>
              </a:buClr>
              <a:buFont typeface="Times New Roman"/>
              <a:buChar char="•"/>
              <a:tabLst>
                <a:tab pos="297815" algn="l"/>
                <a:tab pos="298450" algn="l"/>
              </a:tabLst>
            </a:pPr>
            <a:r>
              <a:rPr sz="2800" spc="-5" dirty="0">
                <a:solidFill>
                  <a:srgbClr val="191919"/>
                </a:solidFill>
                <a:latin typeface="Arial"/>
                <a:ea typeface="+mn-ea"/>
                <a:cs typeface="Arial"/>
              </a:rPr>
              <a:t>All types are </a:t>
            </a:r>
            <a:r>
              <a:rPr sz="2800" spc="-10" dirty="0">
                <a:solidFill>
                  <a:srgbClr val="191919"/>
                </a:solidFill>
                <a:latin typeface="Arial"/>
                <a:ea typeface="+mn-ea"/>
                <a:cs typeface="Arial"/>
              </a:rPr>
              <a:t>known </a:t>
            </a:r>
            <a:r>
              <a:rPr sz="2800" spc="-5" dirty="0">
                <a:solidFill>
                  <a:srgbClr val="191919"/>
                </a:solidFill>
                <a:latin typeface="Arial"/>
                <a:ea typeface="+mn-ea"/>
                <a:cs typeface="Arial"/>
              </a:rPr>
              <a:t>at </a:t>
            </a:r>
            <a:r>
              <a:rPr sz="2800" dirty="0">
                <a:solidFill>
                  <a:srgbClr val="191919"/>
                </a:solidFill>
                <a:latin typeface="Arial"/>
                <a:ea typeface="+mn-ea"/>
                <a:cs typeface="Arial"/>
              </a:rPr>
              <a:t>compile time, </a:t>
            </a:r>
            <a:r>
              <a:rPr sz="2800" spc="-5" dirty="0">
                <a:solidFill>
                  <a:srgbClr val="191919"/>
                </a:solidFill>
                <a:latin typeface="Arial"/>
                <a:ea typeface="+mn-ea"/>
                <a:cs typeface="Arial"/>
              </a:rPr>
              <a:t>i.e. </a:t>
            </a:r>
            <a:r>
              <a:rPr sz="2800" dirty="0">
                <a:solidFill>
                  <a:srgbClr val="191919"/>
                </a:solidFill>
                <a:latin typeface="Arial"/>
                <a:ea typeface="+mn-ea"/>
                <a:cs typeface="Arial"/>
              </a:rPr>
              <a:t>are  </a:t>
            </a:r>
            <a:r>
              <a:rPr sz="2800" spc="-5" dirty="0">
                <a:solidFill>
                  <a:srgbClr val="191919"/>
                </a:solidFill>
                <a:latin typeface="Arial"/>
                <a:ea typeface="+mn-ea"/>
                <a:cs typeface="Arial"/>
              </a:rPr>
              <a:t>statically</a:t>
            </a:r>
            <a:r>
              <a:rPr sz="2800" spc="-45" dirty="0">
                <a:solidFill>
                  <a:srgbClr val="191919"/>
                </a:solidFill>
                <a:latin typeface="Arial"/>
                <a:ea typeface="+mn-ea"/>
                <a:cs typeface="Arial"/>
              </a:rPr>
              <a:t> </a:t>
            </a:r>
            <a:r>
              <a:rPr sz="2800" spc="-5" dirty="0">
                <a:solidFill>
                  <a:srgbClr val="191919"/>
                </a:solidFill>
                <a:latin typeface="Arial"/>
                <a:ea typeface="+mn-ea"/>
                <a:cs typeface="Arial"/>
              </a:rPr>
              <a:t>bound.</a:t>
            </a:r>
            <a:endParaRPr sz="2800">
              <a:solidFill>
                <a:prstClr val="black"/>
              </a:solidFill>
              <a:latin typeface="Arial"/>
              <a:ea typeface="+mn-ea"/>
              <a:cs typeface="Arial"/>
            </a:endParaRPr>
          </a:p>
          <a:p>
            <a:pPr marL="298450" marR="163195" indent="-285750" algn="l" fontAlgn="auto">
              <a:lnSpc>
                <a:spcPts val="3360"/>
              </a:lnSpc>
              <a:spcBef>
                <a:spcPts val="0"/>
              </a:spcBef>
              <a:spcAft>
                <a:spcPts val="0"/>
              </a:spcAft>
              <a:buClr>
                <a:srgbClr val="000000"/>
              </a:buClr>
              <a:buFont typeface="Times New Roman"/>
              <a:buChar char="•"/>
              <a:tabLst>
                <a:tab pos="297815" algn="l"/>
                <a:tab pos="298450" algn="l"/>
              </a:tabLst>
            </a:pPr>
            <a:r>
              <a:rPr sz="2800" spc="-5" dirty="0">
                <a:solidFill>
                  <a:srgbClr val="191919"/>
                </a:solidFill>
                <a:latin typeface="Arial"/>
                <a:ea typeface="+mn-ea"/>
                <a:cs typeface="Arial"/>
              </a:rPr>
              <a:t>With variables that </a:t>
            </a:r>
            <a:r>
              <a:rPr sz="2800" dirty="0">
                <a:solidFill>
                  <a:srgbClr val="191919"/>
                </a:solidFill>
                <a:latin typeface="Arial"/>
                <a:ea typeface="+mn-ea"/>
                <a:cs typeface="Arial"/>
              </a:rPr>
              <a:t>can store </a:t>
            </a:r>
            <a:r>
              <a:rPr sz="2800" spc="-5" dirty="0">
                <a:solidFill>
                  <a:srgbClr val="191919"/>
                </a:solidFill>
                <a:latin typeface="Arial"/>
                <a:ea typeface="+mn-ea"/>
                <a:cs typeface="Arial"/>
              </a:rPr>
              <a:t>values of </a:t>
            </a:r>
            <a:r>
              <a:rPr sz="2800" dirty="0">
                <a:solidFill>
                  <a:srgbClr val="191919"/>
                </a:solidFill>
                <a:latin typeface="Arial"/>
                <a:ea typeface="+mn-ea"/>
                <a:cs typeface="Arial"/>
              </a:rPr>
              <a:t>more  </a:t>
            </a:r>
            <a:r>
              <a:rPr sz="2800" spc="-5" dirty="0">
                <a:solidFill>
                  <a:srgbClr val="191919"/>
                </a:solidFill>
                <a:latin typeface="Arial"/>
                <a:ea typeface="+mn-ea"/>
                <a:cs typeface="Arial"/>
              </a:rPr>
              <a:t>than one type, </a:t>
            </a:r>
            <a:r>
              <a:rPr sz="2800" dirty="0">
                <a:solidFill>
                  <a:srgbClr val="191919"/>
                </a:solidFill>
                <a:latin typeface="Arial"/>
                <a:ea typeface="+mn-ea"/>
                <a:cs typeface="Arial"/>
              </a:rPr>
              <a:t>incorrect </a:t>
            </a:r>
            <a:r>
              <a:rPr sz="2800" spc="-5" dirty="0">
                <a:solidFill>
                  <a:srgbClr val="191919"/>
                </a:solidFill>
                <a:latin typeface="Arial"/>
                <a:ea typeface="+mn-ea"/>
                <a:cs typeface="Arial"/>
              </a:rPr>
              <a:t>type usage </a:t>
            </a:r>
            <a:r>
              <a:rPr sz="2800" dirty="0">
                <a:solidFill>
                  <a:srgbClr val="191919"/>
                </a:solidFill>
                <a:latin typeface="Arial"/>
                <a:ea typeface="+mn-ea"/>
                <a:cs typeface="Arial"/>
              </a:rPr>
              <a:t>can </a:t>
            </a:r>
            <a:r>
              <a:rPr sz="2800" spc="-5" dirty="0">
                <a:solidFill>
                  <a:srgbClr val="191919"/>
                </a:solidFill>
                <a:latin typeface="Arial"/>
                <a:ea typeface="+mn-ea"/>
                <a:cs typeface="Arial"/>
              </a:rPr>
              <a:t>be  detected </a:t>
            </a:r>
            <a:r>
              <a:rPr sz="2800" spc="5" dirty="0">
                <a:solidFill>
                  <a:srgbClr val="191919"/>
                </a:solidFill>
                <a:latin typeface="Arial"/>
                <a:ea typeface="+mn-ea"/>
                <a:cs typeface="Arial"/>
              </a:rPr>
              <a:t>at</a:t>
            </a:r>
            <a:r>
              <a:rPr sz="2800" spc="-80" dirty="0">
                <a:solidFill>
                  <a:srgbClr val="191919"/>
                </a:solidFill>
                <a:latin typeface="Arial"/>
                <a:ea typeface="+mn-ea"/>
                <a:cs typeface="Arial"/>
              </a:rPr>
              <a:t> </a:t>
            </a:r>
            <a:r>
              <a:rPr sz="2800" dirty="0">
                <a:solidFill>
                  <a:srgbClr val="191919"/>
                </a:solidFill>
                <a:latin typeface="Arial"/>
                <a:ea typeface="+mn-ea"/>
                <a:cs typeface="Arial"/>
              </a:rPr>
              <a:t>run-time.</a:t>
            </a:r>
            <a:endParaRPr sz="2800">
              <a:solidFill>
                <a:prstClr val="black"/>
              </a:solidFill>
              <a:latin typeface="Arial"/>
              <a:ea typeface="+mn-ea"/>
              <a:cs typeface="Arial"/>
            </a:endParaRPr>
          </a:p>
          <a:p>
            <a:pPr marL="298450" marR="5080" indent="-285750" algn="just" fontAlgn="auto">
              <a:lnSpc>
                <a:spcPts val="3360"/>
              </a:lnSpc>
              <a:spcBef>
                <a:spcPts val="0"/>
              </a:spcBef>
              <a:spcAft>
                <a:spcPts val="0"/>
              </a:spcAft>
              <a:buClr>
                <a:srgbClr val="000000"/>
              </a:buClr>
              <a:buFont typeface="Times New Roman"/>
              <a:buChar char="•"/>
              <a:tabLst>
                <a:tab pos="298450" algn="l"/>
              </a:tabLst>
            </a:pPr>
            <a:r>
              <a:rPr sz="2800" spc="-5" dirty="0">
                <a:solidFill>
                  <a:srgbClr val="191919"/>
                </a:solidFill>
                <a:latin typeface="Arial"/>
                <a:ea typeface="+mn-ea"/>
                <a:cs typeface="Arial"/>
              </a:rPr>
              <a:t>Strong typing </a:t>
            </a:r>
            <a:r>
              <a:rPr sz="2800" dirty="0">
                <a:solidFill>
                  <a:srgbClr val="191919"/>
                </a:solidFill>
                <a:latin typeface="Arial"/>
                <a:ea typeface="+mn-ea"/>
                <a:cs typeface="Arial"/>
              </a:rPr>
              <a:t>catches more errors </a:t>
            </a:r>
            <a:r>
              <a:rPr sz="2800" spc="-5" dirty="0">
                <a:solidFill>
                  <a:srgbClr val="191919"/>
                </a:solidFill>
                <a:latin typeface="Arial"/>
                <a:ea typeface="+mn-ea"/>
                <a:cs typeface="Arial"/>
              </a:rPr>
              <a:t>at </a:t>
            </a:r>
            <a:r>
              <a:rPr sz="2800" dirty="0">
                <a:solidFill>
                  <a:srgbClr val="191919"/>
                </a:solidFill>
                <a:latin typeface="Arial"/>
                <a:ea typeface="+mn-ea"/>
                <a:cs typeface="Arial"/>
              </a:rPr>
              <a:t>compile  time </a:t>
            </a:r>
            <a:r>
              <a:rPr sz="2800" spc="-5" dirty="0">
                <a:solidFill>
                  <a:srgbClr val="191919"/>
                </a:solidFill>
                <a:latin typeface="Arial"/>
                <a:ea typeface="+mn-ea"/>
                <a:cs typeface="Arial"/>
              </a:rPr>
              <a:t>than </a:t>
            </a:r>
            <a:r>
              <a:rPr sz="2800" spc="-10" dirty="0">
                <a:solidFill>
                  <a:srgbClr val="191919"/>
                </a:solidFill>
                <a:latin typeface="Arial"/>
                <a:ea typeface="+mn-ea"/>
                <a:cs typeface="Arial"/>
              </a:rPr>
              <a:t>weak </a:t>
            </a:r>
            <a:r>
              <a:rPr sz="2800" spc="-5" dirty="0">
                <a:solidFill>
                  <a:srgbClr val="191919"/>
                </a:solidFill>
                <a:latin typeface="Arial"/>
                <a:ea typeface="+mn-ea"/>
                <a:cs typeface="Arial"/>
              </a:rPr>
              <a:t>typing, resulting in fewer run-  </a:t>
            </a:r>
            <a:r>
              <a:rPr sz="2800" dirty="0">
                <a:solidFill>
                  <a:srgbClr val="191919"/>
                </a:solidFill>
                <a:latin typeface="Arial"/>
                <a:ea typeface="+mn-ea"/>
                <a:cs typeface="Arial"/>
              </a:rPr>
              <a:t>time</a:t>
            </a:r>
            <a:r>
              <a:rPr sz="2800" spc="-75" dirty="0">
                <a:solidFill>
                  <a:srgbClr val="191919"/>
                </a:solidFill>
                <a:latin typeface="Arial"/>
                <a:ea typeface="+mn-ea"/>
                <a:cs typeface="Arial"/>
              </a:rPr>
              <a:t> </a:t>
            </a:r>
            <a:r>
              <a:rPr sz="2800" spc="-5" dirty="0">
                <a:solidFill>
                  <a:srgbClr val="191919"/>
                </a:solidFill>
                <a:latin typeface="Arial"/>
                <a:ea typeface="+mn-ea"/>
                <a:cs typeface="Arial"/>
              </a:rPr>
              <a:t>exceptions.</a:t>
            </a:r>
            <a:endParaRPr sz="2800">
              <a:solidFill>
                <a:prstClr val="black"/>
              </a:solidFill>
              <a:latin typeface="Arial"/>
              <a:ea typeface="+mn-ea"/>
              <a:cs typeface="Arial"/>
            </a:endParaRPr>
          </a:p>
        </p:txBody>
      </p:sp>
      <p:sp>
        <p:nvSpPr>
          <p:cNvPr id="4" name="object 4"/>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5" name="object 5"/>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457450">
              <a:lnSpc>
                <a:spcPct val="100000"/>
              </a:lnSpc>
            </a:pPr>
            <a:r>
              <a:rPr spc="155" dirty="0" smtClean="0"/>
              <a:t> </a:t>
            </a:r>
            <a:r>
              <a:rPr spc="75" dirty="0"/>
              <a:t>Type </a:t>
            </a:r>
            <a:r>
              <a:rPr spc="-114" dirty="0"/>
              <a:t>– </a:t>
            </a:r>
            <a:r>
              <a:rPr spc="150" dirty="0"/>
              <a:t>Strong</a:t>
            </a:r>
            <a:r>
              <a:rPr spc="-100" dirty="0"/>
              <a:t> </a:t>
            </a:r>
            <a:r>
              <a:rPr spc="95" dirty="0"/>
              <a:t>Typing</a:t>
            </a:r>
          </a:p>
        </p:txBody>
      </p:sp>
      <p:sp>
        <p:nvSpPr>
          <p:cNvPr id="6" name="object 6"/>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67444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1790" y="869950"/>
            <a:ext cx="8653145" cy="5199629"/>
          </a:xfrm>
          <a:prstGeom prst="rect">
            <a:avLst/>
          </a:prstGeom>
        </p:spPr>
        <p:txBody>
          <a:bodyPr vert="horz" wrap="square" lIns="0" tIns="0" rIns="0" bIns="0" rtlCol="0">
            <a:spAutoFit/>
          </a:bodyPr>
          <a:lstStyle/>
          <a:p>
            <a:pPr marL="242570" marR="810260" indent="-229870" algn="l" fontAlgn="auto">
              <a:spcBef>
                <a:spcPts val="0"/>
              </a:spcBef>
              <a:spcAft>
                <a:spcPts val="0"/>
              </a:spcAft>
              <a:buFont typeface="Times New Roman"/>
              <a:buChar char="•"/>
              <a:tabLst>
                <a:tab pos="242570" algn="l"/>
              </a:tabLst>
            </a:pPr>
            <a:r>
              <a:rPr sz="2800" spc="-10" dirty="0">
                <a:solidFill>
                  <a:prstClr val="black"/>
                </a:solidFill>
                <a:latin typeface="Times New Roman"/>
                <a:ea typeface="+mn-ea"/>
                <a:cs typeface="Times New Roman"/>
              </a:rPr>
              <a:t>FORTRAN </a:t>
            </a:r>
            <a:r>
              <a:rPr sz="2800" dirty="0">
                <a:solidFill>
                  <a:prstClr val="black"/>
                </a:solidFill>
                <a:latin typeface="Times New Roman"/>
                <a:ea typeface="+mn-ea"/>
                <a:cs typeface="Times New Roman"/>
              </a:rPr>
              <a:t>77 </a:t>
            </a:r>
            <a:r>
              <a:rPr sz="2800" spc="-5" dirty="0">
                <a:solidFill>
                  <a:prstClr val="black"/>
                </a:solidFill>
                <a:latin typeface="Times New Roman"/>
                <a:ea typeface="+mn-ea"/>
                <a:cs typeface="Times New Roman"/>
              </a:rPr>
              <a:t>isn’t </a:t>
            </a:r>
            <a:r>
              <a:rPr sz="2800" dirty="0">
                <a:solidFill>
                  <a:prstClr val="black"/>
                </a:solidFill>
                <a:latin typeface="Times New Roman"/>
                <a:ea typeface="+mn-ea"/>
                <a:cs typeface="Times New Roman"/>
              </a:rPr>
              <a:t>strongly typed </a:t>
            </a:r>
            <a:r>
              <a:rPr sz="2800" spc="-5" dirty="0">
                <a:solidFill>
                  <a:prstClr val="black"/>
                </a:solidFill>
                <a:latin typeface="Times New Roman"/>
                <a:ea typeface="+mn-ea"/>
                <a:cs typeface="Times New Roman"/>
              </a:rPr>
              <a:t>because </a:t>
            </a:r>
            <a:r>
              <a:rPr sz="2800" dirty="0">
                <a:solidFill>
                  <a:prstClr val="black"/>
                </a:solidFill>
                <a:latin typeface="Times New Roman"/>
                <a:ea typeface="+mn-ea"/>
                <a:cs typeface="Times New Roman"/>
              </a:rPr>
              <a:t>it doesn’t  </a:t>
            </a:r>
            <a:r>
              <a:rPr sz="2800" spc="-10" dirty="0">
                <a:solidFill>
                  <a:prstClr val="black"/>
                </a:solidFill>
                <a:latin typeface="Times New Roman"/>
                <a:ea typeface="+mn-ea"/>
                <a:cs typeface="Times New Roman"/>
              </a:rPr>
              <a:t>check parameters </a:t>
            </a:r>
            <a:r>
              <a:rPr sz="2800" spc="-5" dirty="0">
                <a:solidFill>
                  <a:prstClr val="black"/>
                </a:solidFill>
                <a:latin typeface="Times New Roman"/>
                <a:ea typeface="+mn-ea"/>
                <a:cs typeface="Times New Roman"/>
              </a:rPr>
              <a:t>because </a:t>
            </a:r>
            <a:r>
              <a:rPr sz="2800" dirty="0">
                <a:solidFill>
                  <a:prstClr val="black"/>
                </a:solidFill>
                <a:latin typeface="Times New Roman"/>
                <a:ea typeface="+mn-ea"/>
                <a:cs typeface="Times New Roman"/>
              </a:rPr>
              <a:t>of </a:t>
            </a:r>
            <a:r>
              <a:rPr sz="2800" spc="-5" dirty="0">
                <a:solidFill>
                  <a:prstClr val="black"/>
                </a:solidFill>
                <a:latin typeface="Times New Roman"/>
                <a:ea typeface="+mn-ea"/>
                <a:cs typeface="Times New Roman"/>
              </a:rPr>
              <a:t>variable equivalence  </a:t>
            </a:r>
            <a:r>
              <a:rPr sz="2800" spc="-10" dirty="0">
                <a:solidFill>
                  <a:prstClr val="black"/>
                </a:solidFill>
                <a:latin typeface="Times New Roman"/>
                <a:ea typeface="+mn-ea"/>
                <a:cs typeface="Times New Roman"/>
              </a:rPr>
              <a:t>statements.</a:t>
            </a:r>
            <a:endParaRPr sz="2800" dirty="0">
              <a:solidFill>
                <a:prstClr val="black"/>
              </a:solidFill>
              <a:latin typeface="Times New Roman"/>
              <a:ea typeface="+mn-ea"/>
              <a:cs typeface="Times New Roman"/>
            </a:endParaRPr>
          </a:p>
          <a:p>
            <a:pPr marL="242570" indent="-229870" algn="l" fontAlgn="auto">
              <a:spcBef>
                <a:spcPts val="0"/>
              </a:spcBef>
              <a:spcAft>
                <a:spcPts val="0"/>
              </a:spcAft>
              <a:buFontTx/>
              <a:buChar char="•"/>
              <a:tabLst>
                <a:tab pos="242570" algn="l"/>
              </a:tabLst>
            </a:pPr>
            <a:r>
              <a:rPr sz="2800" spc="-5" dirty="0">
                <a:solidFill>
                  <a:prstClr val="black"/>
                </a:solidFill>
                <a:latin typeface="Times New Roman"/>
                <a:ea typeface="+mn-ea"/>
                <a:cs typeface="Times New Roman"/>
              </a:rPr>
              <a:t>The languages Ada, Java, and Haskell are strongly</a:t>
            </a:r>
            <a:r>
              <a:rPr sz="2800" spc="-30" dirty="0">
                <a:solidFill>
                  <a:prstClr val="black"/>
                </a:solidFill>
                <a:latin typeface="Times New Roman"/>
                <a:ea typeface="+mn-ea"/>
                <a:cs typeface="Times New Roman"/>
              </a:rPr>
              <a:t> </a:t>
            </a:r>
            <a:r>
              <a:rPr sz="2800" dirty="0">
                <a:solidFill>
                  <a:prstClr val="black"/>
                </a:solidFill>
                <a:latin typeface="Times New Roman"/>
                <a:ea typeface="+mn-ea"/>
                <a:cs typeface="Times New Roman"/>
              </a:rPr>
              <a:t>typed.</a:t>
            </a:r>
          </a:p>
          <a:p>
            <a:pPr marL="242570" marR="5080" indent="-229870" algn="l" fontAlgn="auto">
              <a:lnSpc>
                <a:spcPts val="3350"/>
              </a:lnSpc>
              <a:spcBef>
                <a:spcPts val="120"/>
              </a:spcBef>
              <a:spcAft>
                <a:spcPts val="0"/>
              </a:spcAft>
              <a:buFontTx/>
              <a:buChar char="•"/>
              <a:tabLst>
                <a:tab pos="242570" algn="l"/>
              </a:tabLst>
            </a:pPr>
            <a:r>
              <a:rPr sz="2800" spc="-10" dirty="0">
                <a:solidFill>
                  <a:prstClr val="black"/>
                </a:solidFill>
                <a:latin typeface="Times New Roman"/>
                <a:ea typeface="+mn-ea"/>
                <a:cs typeface="Times New Roman"/>
              </a:rPr>
              <a:t>Pascal </a:t>
            </a:r>
            <a:r>
              <a:rPr sz="2800" dirty="0">
                <a:solidFill>
                  <a:prstClr val="black"/>
                </a:solidFill>
                <a:latin typeface="Times New Roman"/>
                <a:ea typeface="+mn-ea"/>
                <a:cs typeface="Times New Roman"/>
              </a:rPr>
              <a:t>is </a:t>
            </a:r>
            <a:r>
              <a:rPr sz="2800" spc="-5" dirty="0">
                <a:solidFill>
                  <a:prstClr val="black"/>
                </a:solidFill>
                <a:latin typeface="Times New Roman"/>
                <a:ea typeface="+mn-ea"/>
                <a:cs typeface="Times New Roman"/>
              </a:rPr>
              <a:t>(almost) strongly </a:t>
            </a:r>
            <a:r>
              <a:rPr sz="2800" dirty="0">
                <a:solidFill>
                  <a:prstClr val="black"/>
                </a:solidFill>
                <a:latin typeface="Times New Roman"/>
                <a:ea typeface="+mn-ea"/>
                <a:cs typeface="Times New Roman"/>
              </a:rPr>
              <a:t>typed, but </a:t>
            </a:r>
            <a:r>
              <a:rPr sz="2800" spc="-5" dirty="0">
                <a:solidFill>
                  <a:prstClr val="black"/>
                </a:solidFill>
                <a:latin typeface="Times New Roman"/>
                <a:ea typeface="+mn-ea"/>
                <a:cs typeface="Times New Roman"/>
              </a:rPr>
              <a:t>variant records screw  </a:t>
            </a:r>
            <a:r>
              <a:rPr sz="2800" dirty="0">
                <a:solidFill>
                  <a:prstClr val="black"/>
                </a:solidFill>
                <a:latin typeface="Times New Roman"/>
                <a:ea typeface="+mn-ea"/>
                <a:cs typeface="Times New Roman"/>
              </a:rPr>
              <a:t>it</a:t>
            </a:r>
            <a:r>
              <a:rPr sz="2800" spc="-100" dirty="0">
                <a:solidFill>
                  <a:prstClr val="black"/>
                </a:solidFill>
                <a:latin typeface="Times New Roman"/>
                <a:ea typeface="+mn-ea"/>
                <a:cs typeface="Times New Roman"/>
              </a:rPr>
              <a:t> </a:t>
            </a:r>
            <a:r>
              <a:rPr sz="2800" dirty="0">
                <a:solidFill>
                  <a:prstClr val="black"/>
                </a:solidFill>
                <a:latin typeface="Times New Roman"/>
                <a:ea typeface="+mn-ea"/>
                <a:cs typeface="Times New Roman"/>
              </a:rPr>
              <a:t>up.</a:t>
            </a:r>
          </a:p>
          <a:p>
            <a:pPr marL="242570" marR="112395" indent="-229870" algn="l" fontAlgn="auto">
              <a:lnSpc>
                <a:spcPts val="3360"/>
              </a:lnSpc>
              <a:spcBef>
                <a:spcPts val="0"/>
              </a:spcBef>
              <a:spcAft>
                <a:spcPts val="0"/>
              </a:spcAft>
              <a:buFontTx/>
              <a:buChar char="•"/>
              <a:tabLst>
                <a:tab pos="242570" algn="l"/>
                <a:tab pos="3909060" algn="l"/>
              </a:tabLst>
            </a:pPr>
            <a:r>
              <a:rPr sz="2800" dirty="0">
                <a:solidFill>
                  <a:prstClr val="black"/>
                </a:solidFill>
                <a:latin typeface="Times New Roman"/>
                <a:ea typeface="+mn-ea"/>
                <a:cs typeface="Times New Roman"/>
              </a:rPr>
              <a:t>C </a:t>
            </a:r>
            <a:r>
              <a:rPr sz="2800" spc="-5" dirty="0">
                <a:solidFill>
                  <a:prstClr val="black"/>
                </a:solidFill>
                <a:latin typeface="Times New Roman"/>
                <a:ea typeface="+mn-ea"/>
                <a:cs typeface="Times New Roman"/>
              </a:rPr>
              <a:t>and </a:t>
            </a:r>
            <a:r>
              <a:rPr sz="2800" spc="-10" dirty="0">
                <a:solidFill>
                  <a:prstClr val="black"/>
                </a:solidFill>
                <a:latin typeface="Times New Roman"/>
                <a:ea typeface="+mn-ea"/>
                <a:cs typeface="Times New Roman"/>
              </a:rPr>
              <a:t>C++ </a:t>
            </a:r>
            <a:r>
              <a:rPr sz="2800" spc="-5" dirty="0">
                <a:solidFill>
                  <a:prstClr val="black"/>
                </a:solidFill>
                <a:latin typeface="Times New Roman"/>
                <a:ea typeface="+mn-ea"/>
                <a:cs typeface="Times New Roman"/>
              </a:rPr>
              <a:t>are </a:t>
            </a:r>
            <a:r>
              <a:rPr sz="2800" spc="-10" dirty="0">
                <a:solidFill>
                  <a:prstClr val="black"/>
                </a:solidFill>
                <a:latin typeface="Times New Roman"/>
                <a:ea typeface="+mn-ea"/>
                <a:cs typeface="Times New Roman"/>
              </a:rPr>
              <a:t>sometimes </a:t>
            </a:r>
            <a:r>
              <a:rPr sz="2800" spc="-5" dirty="0">
                <a:solidFill>
                  <a:prstClr val="black"/>
                </a:solidFill>
                <a:latin typeface="Times New Roman"/>
                <a:ea typeface="+mn-ea"/>
                <a:cs typeface="Times New Roman"/>
              </a:rPr>
              <a:t>described </a:t>
            </a:r>
            <a:r>
              <a:rPr sz="2800" spc="-10" dirty="0">
                <a:solidFill>
                  <a:prstClr val="black"/>
                </a:solidFill>
                <a:latin typeface="Times New Roman"/>
                <a:ea typeface="+mn-ea"/>
                <a:cs typeface="Times New Roman"/>
              </a:rPr>
              <a:t>as </a:t>
            </a:r>
            <a:r>
              <a:rPr sz="2800" spc="-5" dirty="0">
                <a:solidFill>
                  <a:prstClr val="black"/>
                </a:solidFill>
                <a:latin typeface="Times New Roman"/>
                <a:ea typeface="+mn-ea"/>
                <a:cs typeface="Times New Roman"/>
              </a:rPr>
              <a:t>strongly </a:t>
            </a:r>
            <a:r>
              <a:rPr sz="2800" dirty="0">
                <a:solidFill>
                  <a:prstClr val="black"/>
                </a:solidFill>
                <a:latin typeface="Times New Roman"/>
                <a:ea typeface="+mn-ea"/>
                <a:cs typeface="Times New Roman"/>
              </a:rPr>
              <a:t>typed, but  </a:t>
            </a:r>
            <a:r>
              <a:rPr sz="2800" spc="-5" dirty="0">
                <a:solidFill>
                  <a:prstClr val="black"/>
                </a:solidFill>
                <a:latin typeface="Times New Roman"/>
                <a:ea typeface="+mn-ea"/>
                <a:cs typeface="Times New Roman"/>
              </a:rPr>
              <a:t>are perhaps better described as weakly </a:t>
            </a:r>
            <a:r>
              <a:rPr sz="2800" dirty="0">
                <a:solidFill>
                  <a:prstClr val="black"/>
                </a:solidFill>
                <a:latin typeface="Times New Roman"/>
                <a:ea typeface="+mn-ea"/>
                <a:cs typeface="Times New Roman"/>
              </a:rPr>
              <a:t>typed </a:t>
            </a:r>
            <a:r>
              <a:rPr sz="2800" spc="-5" dirty="0">
                <a:solidFill>
                  <a:prstClr val="black"/>
                </a:solidFill>
                <a:latin typeface="Times New Roman"/>
                <a:ea typeface="+mn-ea"/>
                <a:cs typeface="Times New Roman"/>
              </a:rPr>
              <a:t>because  </a:t>
            </a:r>
            <a:r>
              <a:rPr sz="2800" spc="-10" dirty="0">
                <a:solidFill>
                  <a:prstClr val="black"/>
                </a:solidFill>
                <a:latin typeface="Times New Roman"/>
                <a:ea typeface="+mn-ea"/>
                <a:cs typeface="Times New Roman"/>
              </a:rPr>
              <a:t>parameter</a:t>
            </a:r>
            <a:r>
              <a:rPr sz="2800" spc="15" dirty="0">
                <a:solidFill>
                  <a:prstClr val="black"/>
                </a:solidFill>
                <a:latin typeface="Times New Roman"/>
                <a:ea typeface="+mn-ea"/>
                <a:cs typeface="Times New Roman"/>
              </a:rPr>
              <a:t> </a:t>
            </a:r>
            <a:r>
              <a:rPr sz="2800" dirty="0">
                <a:solidFill>
                  <a:prstClr val="black"/>
                </a:solidFill>
                <a:latin typeface="Times New Roman"/>
                <a:ea typeface="+mn-ea"/>
                <a:cs typeface="Times New Roman"/>
              </a:rPr>
              <a:t>type</a:t>
            </a:r>
            <a:r>
              <a:rPr sz="2800" spc="-5" dirty="0">
                <a:solidFill>
                  <a:prstClr val="black"/>
                </a:solidFill>
                <a:latin typeface="Times New Roman"/>
                <a:ea typeface="+mn-ea"/>
                <a:cs typeface="Times New Roman"/>
              </a:rPr>
              <a:t> checking	</a:t>
            </a:r>
            <a:r>
              <a:rPr sz="2800" spc="-10" dirty="0">
                <a:solidFill>
                  <a:prstClr val="black"/>
                </a:solidFill>
                <a:latin typeface="Times New Roman"/>
                <a:ea typeface="+mn-ea"/>
                <a:cs typeface="Times New Roman"/>
              </a:rPr>
              <a:t>can </a:t>
            </a:r>
            <a:r>
              <a:rPr sz="2800" dirty="0">
                <a:solidFill>
                  <a:prstClr val="black"/>
                </a:solidFill>
                <a:latin typeface="Times New Roman"/>
                <a:ea typeface="+mn-ea"/>
                <a:cs typeface="Times New Roman"/>
              </a:rPr>
              <a:t>be avoided</a:t>
            </a:r>
            <a:r>
              <a:rPr sz="2800" spc="-85" dirty="0">
                <a:solidFill>
                  <a:prstClr val="black"/>
                </a:solidFill>
                <a:latin typeface="Times New Roman"/>
                <a:ea typeface="+mn-ea"/>
                <a:cs typeface="Times New Roman"/>
              </a:rPr>
              <a:t> </a:t>
            </a:r>
            <a:r>
              <a:rPr sz="2800" dirty="0">
                <a:solidFill>
                  <a:prstClr val="black"/>
                </a:solidFill>
                <a:latin typeface="Times New Roman"/>
                <a:ea typeface="+mn-ea"/>
                <a:cs typeface="Times New Roman"/>
              </a:rPr>
              <a:t>(how?)</a:t>
            </a:r>
            <a:r>
              <a:rPr sz="2800" spc="-40" dirty="0">
                <a:solidFill>
                  <a:prstClr val="black"/>
                </a:solidFill>
                <a:latin typeface="Times New Roman"/>
                <a:ea typeface="+mn-ea"/>
                <a:cs typeface="Times New Roman"/>
              </a:rPr>
              <a:t> </a:t>
            </a:r>
            <a:r>
              <a:rPr sz="2800" dirty="0">
                <a:solidFill>
                  <a:prstClr val="black"/>
                </a:solidFill>
                <a:latin typeface="Times New Roman"/>
                <a:ea typeface="+mn-ea"/>
                <a:cs typeface="Times New Roman"/>
              </a:rPr>
              <a:t>and  unions </a:t>
            </a:r>
            <a:r>
              <a:rPr sz="2800" spc="-5" dirty="0">
                <a:solidFill>
                  <a:prstClr val="black"/>
                </a:solidFill>
                <a:latin typeface="Times New Roman"/>
                <a:ea typeface="+mn-ea"/>
                <a:cs typeface="Times New Roman"/>
              </a:rPr>
              <a:t>are </a:t>
            </a:r>
            <a:r>
              <a:rPr sz="2800" dirty="0">
                <a:solidFill>
                  <a:prstClr val="black"/>
                </a:solidFill>
                <a:latin typeface="Times New Roman"/>
                <a:ea typeface="+mn-ea"/>
                <a:cs typeface="Times New Roman"/>
              </a:rPr>
              <a:t>not type</a:t>
            </a:r>
            <a:r>
              <a:rPr sz="2800" spc="-105" dirty="0">
                <a:solidFill>
                  <a:prstClr val="black"/>
                </a:solidFill>
                <a:latin typeface="Times New Roman"/>
                <a:ea typeface="+mn-ea"/>
                <a:cs typeface="Times New Roman"/>
              </a:rPr>
              <a:t> </a:t>
            </a:r>
            <a:r>
              <a:rPr sz="2800" spc="-5" dirty="0">
                <a:solidFill>
                  <a:prstClr val="black"/>
                </a:solidFill>
                <a:latin typeface="Times New Roman"/>
                <a:ea typeface="+mn-ea"/>
                <a:cs typeface="Times New Roman"/>
              </a:rPr>
              <a:t>checked</a:t>
            </a:r>
            <a:endParaRPr sz="2800" dirty="0">
              <a:solidFill>
                <a:prstClr val="black"/>
              </a:solidFill>
              <a:latin typeface="Times New Roman"/>
              <a:ea typeface="+mn-ea"/>
              <a:cs typeface="Times New Roman"/>
            </a:endParaRPr>
          </a:p>
          <a:p>
            <a:pPr marL="242570" marR="642620" indent="-229870" algn="l" fontAlgn="auto">
              <a:lnSpc>
                <a:spcPts val="3360"/>
              </a:lnSpc>
              <a:spcBef>
                <a:spcPts val="0"/>
              </a:spcBef>
              <a:spcAft>
                <a:spcPts val="0"/>
              </a:spcAft>
              <a:buFontTx/>
              <a:buChar char="•"/>
              <a:tabLst>
                <a:tab pos="242570" algn="l"/>
              </a:tabLst>
            </a:pPr>
            <a:r>
              <a:rPr sz="2800" b="1" spc="-5" dirty="0">
                <a:solidFill>
                  <a:srgbClr val="000099"/>
                </a:solidFill>
                <a:latin typeface="Times New Roman"/>
                <a:ea typeface="+mn-ea"/>
                <a:cs typeface="Times New Roman"/>
              </a:rPr>
              <a:t>Coercion</a:t>
            </a:r>
            <a:r>
              <a:rPr sz="2800" spc="-5" dirty="0">
                <a:solidFill>
                  <a:srgbClr val="000099"/>
                </a:solidFill>
                <a:latin typeface="Times New Roman"/>
                <a:ea typeface="+mn-ea"/>
                <a:cs typeface="Times New Roman"/>
              </a:rPr>
              <a:t> r</a:t>
            </a:r>
            <a:r>
              <a:rPr sz="2800" spc="-5" dirty="0">
                <a:solidFill>
                  <a:prstClr val="black"/>
                </a:solidFill>
                <a:latin typeface="Times New Roman"/>
                <a:ea typeface="+mn-ea"/>
                <a:cs typeface="Times New Roman"/>
              </a:rPr>
              <a:t>ules </a:t>
            </a:r>
            <a:r>
              <a:rPr sz="2800" dirty="0">
                <a:solidFill>
                  <a:prstClr val="black"/>
                </a:solidFill>
                <a:latin typeface="Times New Roman"/>
                <a:ea typeface="+mn-ea"/>
                <a:cs typeface="Times New Roman"/>
              </a:rPr>
              <a:t>strongly </a:t>
            </a:r>
            <a:r>
              <a:rPr sz="2800" spc="-10" dirty="0">
                <a:solidFill>
                  <a:prstClr val="black"/>
                </a:solidFill>
                <a:latin typeface="Times New Roman"/>
                <a:ea typeface="+mn-ea"/>
                <a:cs typeface="Times New Roman"/>
              </a:rPr>
              <a:t>affect </a:t>
            </a:r>
            <a:r>
              <a:rPr sz="2800" dirty="0">
                <a:solidFill>
                  <a:prstClr val="black"/>
                </a:solidFill>
                <a:latin typeface="Times New Roman"/>
                <a:ea typeface="+mn-ea"/>
                <a:cs typeface="Times New Roman"/>
              </a:rPr>
              <a:t>strong typing—they </a:t>
            </a:r>
            <a:r>
              <a:rPr sz="2800" spc="-10" dirty="0">
                <a:solidFill>
                  <a:prstClr val="black"/>
                </a:solidFill>
                <a:latin typeface="Times New Roman"/>
                <a:ea typeface="+mn-ea"/>
                <a:cs typeface="Times New Roman"/>
              </a:rPr>
              <a:t>can  weaken </a:t>
            </a:r>
            <a:r>
              <a:rPr sz="2800" dirty="0">
                <a:solidFill>
                  <a:prstClr val="black"/>
                </a:solidFill>
                <a:latin typeface="Times New Roman"/>
                <a:ea typeface="+mn-ea"/>
                <a:cs typeface="Times New Roman"/>
              </a:rPr>
              <a:t>it </a:t>
            </a:r>
            <a:r>
              <a:rPr sz="2800" spc="-5" dirty="0">
                <a:solidFill>
                  <a:prstClr val="black"/>
                </a:solidFill>
                <a:latin typeface="Times New Roman"/>
                <a:ea typeface="+mn-ea"/>
                <a:cs typeface="Times New Roman"/>
              </a:rPr>
              <a:t>considerably </a:t>
            </a:r>
            <a:r>
              <a:rPr sz="2800" spc="-10" dirty="0">
                <a:solidFill>
                  <a:prstClr val="black"/>
                </a:solidFill>
                <a:latin typeface="Times New Roman"/>
                <a:ea typeface="+mn-ea"/>
                <a:cs typeface="Times New Roman"/>
              </a:rPr>
              <a:t>(C++ </a:t>
            </a:r>
            <a:r>
              <a:rPr sz="2800" spc="-5" dirty="0">
                <a:solidFill>
                  <a:prstClr val="black"/>
                </a:solidFill>
                <a:latin typeface="Times New Roman"/>
                <a:ea typeface="+mn-ea"/>
                <a:cs typeface="Times New Roman"/>
              </a:rPr>
              <a:t>versus</a:t>
            </a:r>
            <a:r>
              <a:rPr sz="2800" spc="15" dirty="0">
                <a:solidFill>
                  <a:prstClr val="black"/>
                </a:solidFill>
                <a:latin typeface="Times New Roman"/>
                <a:ea typeface="+mn-ea"/>
                <a:cs typeface="Times New Roman"/>
              </a:rPr>
              <a:t> </a:t>
            </a:r>
            <a:r>
              <a:rPr sz="2800" spc="-5" dirty="0">
                <a:solidFill>
                  <a:prstClr val="black"/>
                </a:solidFill>
                <a:latin typeface="Times New Roman"/>
                <a:ea typeface="+mn-ea"/>
                <a:cs typeface="Times New Roman"/>
              </a:rPr>
              <a:t>Ada)</a:t>
            </a:r>
            <a:endParaRPr sz="2800" dirty="0">
              <a:solidFill>
                <a:prstClr val="black"/>
              </a:solidFill>
              <a:latin typeface="Times New Roman"/>
              <a:ea typeface="+mn-ea"/>
              <a:cs typeface="Times New Roman"/>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457450">
              <a:lnSpc>
                <a:spcPct val="100000"/>
              </a:lnSpc>
            </a:pPr>
            <a:r>
              <a:rPr spc="75" dirty="0" smtClean="0"/>
              <a:t>Type </a:t>
            </a:r>
            <a:r>
              <a:rPr spc="-114" dirty="0"/>
              <a:t>– </a:t>
            </a:r>
            <a:r>
              <a:rPr spc="150" dirty="0"/>
              <a:t>Strong</a:t>
            </a:r>
            <a:r>
              <a:rPr spc="-100" dirty="0"/>
              <a:t> </a:t>
            </a:r>
            <a:r>
              <a:rPr spc="95" dirty="0"/>
              <a:t>Typing</a:t>
            </a:r>
          </a:p>
        </p:txBody>
      </p:sp>
      <p:sp>
        <p:nvSpPr>
          <p:cNvPr id="5" name="object 5"/>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3272881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669" y="1263650"/>
            <a:ext cx="8337550" cy="5201424"/>
          </a:xfrm>
          <a:prstGeom prst="rect">
            <a:avLst/>
          </a:prstGeom>
        </p:spPr>
        <p:txBody>
          <a:bodyPr vert="horz" wrap="square" lIns="0" tIns="0" rIns="0" bIns="0" rtlCol="0">
            <a:spAutoFit/>
          </a:bodyPr>
          <a:lstStyle/>
          <a:p>
            <a:pPr marL="236854" marR="300355" indent="-224790" algn="just" fontAlgn="auto">
              <a:spcBef>
                <a:spcPts val="0"/>
              </a:spcBef>
              <a:spcAft>
                <a:spcPts val="0"/>
              </a:spcAft>
            </a:pPr>
            <a:r>
              <a:rPr b="1" spc="-5" dirty="0">
                <a:solidFill>
                  <a:srgbClr val="C00000"/>
                </a:solidFill>
                <a:latin typeface="Arial"/>
                <a:ea typeface="+mn-ea"/>
                <a:cs typeface="Arial"/>
              </a:rPr>
              <a:t>Type </a:t>
            </a:r>
            <a:r>
              <a:rPr b="1" spc="-10" dirty="0">
                <a:solidFill>
                  <a:srgbClr val="C00000"/>
                </a:solidFill>
                <a:latin typeface="Arial"/>
                <a:ea typeface="+mn-ea"/>
                <a:cs typeface="Arial"/>
              </a:rPr>
              <a:t>compatibility </a:t>
            </a:r>
            <a:r>
              <a:rPr b="1" spc="-5" dirty="0">
                <a:solidFill>
                  <a:srgbClr val="C00000"/>
                </a:solidFill>
                <a:latin typeface="Arial"/>
                <a:ea typeface="+mn-ea"/>
                <a:cs typeface="Arial"/>
              </a:rPr>
              <a:t>by </a:t>
            </a:r>
            <a:r>
              <a:rPr b="1" spc="-10" dirty="0">
                <a:solidFill>
                  <a:srgbClr val="C00000"/>
                </a:solidFill>
                <a:latin typeface="Arial"/>
                <a:ea typeface="+mn-ea"/>
                <a:cs typeface="Arial"/>
              </a:rPr>
              <a:t>name </a:t>
            </a:r>
            <a:r>
              <a:rPr spc="-5" dirty="0">
                <a:solidFill>
                  <a:srgbClr val="191919"/>
                </a:solidFill>
                <a:latin typeface="Arial"/>
                <a:ea typeface="+mn-ea"/>
                <a:cs typeface="Arial"/>
              </a:rPr>
              <a:t>means the </a:t>
            </a:r>
            <a:r>
              <a:rPr dirty="0">
                <a:solidFill>
                  <a:srgbClr val="191919"/>
                </a:solidFill>
                <a:latin typeface="Arial"/>
                <a:ea typeface="+mn-ea"/>
                <a:cs typeface="Arial"/>
              </a:rPr>
              <a:t>two </a:t>
            </a:r>
            <a:r>
              <a:rPr spc="-10" dirty="0">
                <a:solidFill>
                  <a:srgbClr val="191919"/>
                </a:solidFill>
                <a:latin typeface="Arial"/>
                <a:ea typeface="+mn-ea"/>
                <a:cs typeface="Arial"/>
              </a:rPr>
              <a:t>variables have  </a:t>
            </a:r>
            <a:r>
              <a:rPr spc="-5" dirty="0">
                <a:solidFill>
                  <a:srgbClr val="191919"/>
                </a:solidFill>
                <a:latin typeface="Arial"/>
                <a:ea typeface="+mn-ea"/>
                <a:cs typeface="Arial"/>
              </a:rPr>
              <a:t>compatible types if they are in either </a:t>
            </a:r>
            <a:r>
              <a:rPr dirty="0">
                <a:solidFill>
                  <a:srgbClr val="191919"/>
                </a:solidFill>
                <a:latin typeface="Arial"/>
                <a:ea typeface="+mn-ea"/>
                <a:cs typeface="Arial"/>
              </a:rPr>
              <a:t>the same </a:t>
            </a:r>
            <a:r>
              <a:rPr spc="-5" dirty="0">
                <a:solidFill>
                  <a:srgbClr val="191919"/>
                </a:solidFill>
                <a:latin typeface="Arial"/>
                <a:ea typeface="+mn-ea"/>
                <a:cs typeface="Arial"/>
              </a:rPr>
              <a:t>declaration  </a:t>
            </a:r>
            <a:r>
              <a:rPr dirty="0">
                <a:solidFill>
                  <a:srgbClr val="191919"/>
                </a:solidFill>
                <a:latin typeface="Arial"/>
                <a:ea typeface="+mn-ea"/>
                <a:cs typeface="Arial"/>
              </a:rPr>
              <a:t>or </a:t>
            </a:r>
            <a:r>
              <a:rPr spc="-5" dirty="0">
                <a:solidFill>
                  <a:srgbClr val="191919"/>
                </a:solidFill>
                <a:latin typeface="Arial"/>
                <a:ea typeface="+mn-ea"/>
                <a:cs typeface="Arial"/>
              </a:rPr>
              <a:t>in declarations that use </a:t>
            </a:r>
            <a:r>
              <a:rPr dirty="0">
                <a:solidFill>
                  <a:srgbClr val="191919"/>
                </a:solidFill>
                <a:latin typeface="Arial"/>
                <a:ea typeface="+mn-ea"/>
                <a:cs typeface="Arial"/>
              </a:rPr>
              <a:t>the same </a:t>
            </a:r>
            <a:r>
              <a:rPr spc="-5" dirty="0">
                <a:solidFill>
                  <a:srgbClr val="191919"/>
                </a:solidFill>
                <a:latin typeface="Arial"/>
                <a:ea typeface="+mn-ea"/>
                <a:cs typeface="Arial"/>
              </a:rPr>
              <a:t>type</a:t>
            </a:r>
            <a:r>
              <a:rPr spc="-30" dirty="0">
                <a:solidFill>
                  <a:srgbClr val="191919"/>
                </a:solidFill>
                <a:latin typeface="Arial"/>
                <a:ea typeface="+mn-ea"/>
                <a:cs typeface="Arial"/>
              </a:rPr>
              <a:t> </a:t>
            </a:r>
            <a:r>
              <a:rPr dirty="0">
                <a:solidFill>
                  <a:srgbClr val="191919"/>
                </a:solidFill>
                <a:latin typeface="Arial"/>
                <a:ea typeface="+mn-ea"/>
                <a:cs typeface="Arial"/>
              </a:rPr>
              <a:t>name</a:t>
            </a:r>
            <a:endParaRPr dirty="0">
              <a:solidFill>
                <a:prstClr val="black"/>
              </a:solidFill>
              <a:latin typeface="Arial"/>
              <a:ea typeface="+mn-ea"/>
              <a:cs typeface="Arial"/>
            </a:endParaRPr>
          </a:p>
          <a:p>
            <a:pPr algn="just" fontAlgn="auto">
              <a:spcBef>
                <a:spcPts val="5"/>
              </a:spcBef>
              <a:spcAft>
                <a:spcPts val="0"/>
              </a:spcAft>
            </a:pPr>
            <a:endParaRPr sz="2500" dirty="0">
              <a:solidFill>
                <a:prstClr val="black"/>
              </a:solidFill>
              <a:latin typeface="Times New Roman"/>
              <a:ea typeface="+mn-ea"/>
              <a:cs typeface="Times New Roman"/>
            </a:endParaRPr>
          </a:p>
          <a:p>
            <a:pPr marL="236854" algn="just" fontAlgn="auto">
              <a:spcBef>
                <a:spcPts val="0"/>
              </a:spcBef>
              <a:spcAft>
                <a:spcPts val="0"/>
              </a:spcAft>
            </a:pPr>
            <a:r>
              <a:rPr spc="-5" dirty="0">
                <a:solidFill>
                  <a:srgbClr val="191919"/>
                </a:solidFill>
                <a:latin typeface="Arial"/>
                <a:ea typeface="+mn-ea"/>
                <a:cs typeface="Arial"/>
              </a:rPr>
              <a:t>Easy </a:t>
            </a:r>
            <a:r>
              <a:rPr spc="5" dirty="0">
                <a:solidFill>
                  <a:srgbClr val="191919"/>
                </a:solidFill>
                <a:latin typeface="Arial"/>
                <a:ea typeface="+mn-ea"/>
                <a:cs typeface="Arial"/>
              </a:rPr>
              <a:t>to </a:t>
            </a:r>
            <a:r>
              <a:rPr dirty="0">
                <a:solidFill>
                  <a:srgbClr val="191919"/>
                </a:solidFill>
                <a:latin typeface="Arial"/>
                <a:ea typeface="+mn-ea"/>
                <a:cs typeface="Arial"/>
              </a:rPr>
              <a:t>implement </a:t>
            </a:r>
            <a:r>
              <a:rPr spc="-5" dirty="0">
                <a:solidFill>
                  <a:srgbClr val="191919"/>
                </a:solidFill>
                <a:latin typeface="Arial"/>
                <a:ea typeface="+mn-ea"/>
                <a:cs typeface="Arial"/>
              </a:rPr>
              <a:t>but </a:t>
            </a:r>
            <a:r>
              <a:rPr spc="-10" dirty="0">
                <a:solidFill>
                  <a:srgbClr val="191919"/>
                </a:solidFill>
                <a:latin typeface="Arial"/>
                <a:ea typeface="+mn-ea"/>
                <a:cs typeface="Arial"/>
              </a:rPr>
              <a:t>highly</a:t>
            </a:r>
            <a:r>
              <a:rPr spc="-45" dirty="0">
                <a:solidFill>
                  <a:srgbClr val="191919"/>
                </a:solidFill>
                <a:latin typeface="Arial"/>
                <a:ea typeface="+mn-ea"/>
                <a:cs typeface="Arial"/>
              </a:rPr>
              <a:t> </a:t>
            </a:r>
            <a:r>
              <a:rPr spc="-5" dirty="0">
                <a:solidFill>
                  <a:srgbClr val="191919"/>
                </a:solidFill>
                <a:latin typeface="Arial"/>
                <a:ea typeface="+mn-ea"/>
                <a:cs typeface="Arial"/>
              </a:rPr>
              <a:t>restrictive:</a:t>
            </a:r>
            <a:endParaRPr dirty="0">
              <a:solidFill>
                <a:prstClr val="black"/>
              </a:solidFill>
              <a:latin typeface="Arial"/>
              <a:ea typeface="+mn-ea"/>
              <a:cs typeface="Arial"/>
            </a:endParaRPr>
          </a:p>
          <a:p>
            <a:pPr marL="586740" indent="-234950" algn="just" fontAlgn="auto">
              <a:spcBef>
                <a:spcPts val="0"/>
              </a:spcBef>
              <a:spcAft>
                <a:spcPts val="0"/>
              </a:spcAft>
              <a:buFontTx/>
              <a:buChar char="•"/>
              <a:tabLst>
                <a:tab pos="586105" algn="l"/>
                <a:tab pos="586740" algn="l"/>
              </a:tabLst>
            </a:pPr>
            <a:r>
              <a:rPr spc="-5" dirty="0">
                <a:solidFill>
                  <a:prstClr val="black"/>
                </a:solidFill>
                <a:latin typeface="Times New Roman"/>
                <a:ea typeface="+mn-ea"/>
                <a:cs typeface="Times New Roman"/>
              </a:rPr>
              <a:t>Subranges </a:t>
            </a:r>
            <a:r>
              <a:rPr dirty="0">
                <a:solidFill>
                  <a:prstClr val="black"/>
                </a:solidFill>
                <a:latin typeface="Times New Roman"/>
                <a:ea typeface="+mn-ea"/>
                <a:cs typeface="Times New Roman"/>
              </a:rPr>
              <a:t>of integer types aren’t </a:t>
            </a:r>
            <a:r>
              <a:rPr spc="-5" dirty="0">
                <a:solidFill>
                  <a:prstClr val="black"/>
                </a:solidFill>
                <a:latin typeface="Times New Roman"/>
                <a:ea typeface="+mn-ea"/>
                <a:cs typeface="Times New Roman"/>
              </a:rPr>
              <a:t>compatible with </a:t>
            </a:r>
            <a:r>
              <a:rPr dirty="0">
                <a:solidFill>
                  <a:prstClr val="black"/>
                </a:solidFill>
                <a:latin typeface="Times New Roman"/>
                <a:ea typeface="+mn-ea"/>
                <a:cs typeface="Times New Roman"/>
              </a:rPr>
              <a:t>integer</a:t>
            </a:r>
            <a:r>
              <a:rPr spc="30" dirty="0">
                <a:solidFill>
                  <a:prstClr val="black"/>
                </a:solidFill>
                <a:latin typeface="Times New Roman"/>
                <a:ea typeface="+mn-ea"/>
                <a:cs typeface="Times New Roman"/>
              </a:rPr>
              <a:t> </a:t>
            </a:r>
            <a:r>
              <a:rPr dirty="0">
                <a:solidFill>
                  <a:prstClr val="black"/>
                </a:solidFill>
                <a:latin typeface="Times New Roman"/>
                <a:ea typeface="+mn-ea"/>
                <a:cs typeface="Times New Roman"/>
              </a:rPr>
              <a:t>types</a:t>
            </a:r>
          </a:p>
          <a:p>
            <a:pPr marL="586740" marR="1623695" indent="-234950" algn="just" fontAlgn="auto">
              <a:spcBef>
                <a:spcPts val="0"/>
              </a:spcBef>
              <a:spcAft>
                <a:spcPts val="0"/>
              </a:spcAft>
              <a:buFontTx/>
              <a:buChar char="•"/>
              <a:tabLst>
                <a:tab pos="586105" algn="l"/>
                <a:tab pos="586740" algn="l"/>
                <a:tab pos="6146165" algn="l"/>
              </a:tabLst>
            </a:pPr>
            <a:r>
              <a:rPr dirty="0">
                <a:solidFill>
                  <a:prstClr val="black"/>
                </a:solidFill>
                <a:latin typeface="Times New Roman"/>
                <a:ea typeface="+mn-ea"/>
                <a:cs typeface="Times New Roman"/>
              </a:rPr>
              <a:t>F</a:t>
            </a:r>
            <a:r>
              <a:rPr spc="-10" dirty="0">
                <a:solidFill>
                  <a:prstClr val="black"/>
                </a:solidFill>
                <a:latin typeface="Times New Roman"/>
                <a:ea typeface="+mn-ea"/>
                <a:cs typeface="Times New Roman"/>
              </a:rPr>
              <a:t>o</a:t>
            </a:r>
            <a:r>
              <a:rPr spc="5" dirty="0">
                <a:solidFill>
                  <a:prstClr val="black"/>
                </a:solidFill>
                <a:latin typeface="Times New Roman"/>
                <a:ea typeface="+mn-ea"/>
                <a:cs typeface="Times New Roman"/>
              </a:rPr>
              <a:t>r</a:t>
            </a:r>
            <a:r>
              <a:rPr spc="-20" dirty="0">
                <a:solidFill>
                  <a:prstClr val="black"/>
                </a:solidFill>
                <a:latin typeface="Times New Roman"/>
                <a:ea typeface="+mn-ea"/>
                <a:cs typeface="Times New Roman"/>
              </a:rPr>
              <a:t>m</a:t>
            </a:r>
            <a:r>
              <a:rPr dirty="0">
                <a:solidFill>
                  <a:prstClr val="black"/>
                </a:solidFill>
                <a:latin typeface="Times New Roman"/>
                <a:ea typeface="+mn-ea"/>
                <a:cs typeface="Times New Roman"/>
              </a:rPr>
              <a:t>al p</a:t>
            </a:r>
            <a:r>
              <a:rPr spc="-5" dirty="0">
                <a:solidFill>
                  <a:prstClr val="black"/>
                </a:solidFill>
                <a:latin typeface="Times New Roman"/>
                <a:ea typeface="+mn-ea"/>
                <a:cs typeface="Times New Roman"/>
              </a:rPr>
              <a:t>a</a:t>
            </a:r>
            <a:r>
              <a:rPr spc="5" dirty="0">
                <a:solidFill>
                  <a:prstClr val="black"/>
                </a:solidFill>
                <a:latin typeface="Times New Roman"/>
                <a:ea typeface="+mn-ea"/>
                <a:cs typeface="Times New Roman"/>
              </a:rPr>
              <a:t>r</a:t>
            </a:r>
            <a:r>
              <a:rPr dirty="0">
                <a:solidFill>
                  <a:prstClr val="black"/>
                </a:solidFill>
                <a:latin typeface="Times New Roman"/>
                <a:ea typeface="+mn-ea"/>
                <a:cs typeface="Times New Roman"/>
              </a:rPr>
              <a:t>a</a:t>
            </a:r>
            <a:r>
              <a:rPr spc="-20" dirty="0">
                <a:solidFill>
                  <a:prstClr val="black"/>
                </a:solidFill>
                <a:latin typeface="Times New Roman"/>
                <a:ea typeface="+mn-ea"/>
                <a:cs typeface="Times New Roman"/>
              </a:rPr>
              <a:t>m</a:t>
            </a:r>
            <a:r>
              <a:rPr spc="-5" dirty="0">
                <a:solidFill>
                  <a:prstClr val="black"/>
                </a:solidFill>
                <a:latin typeface="Times New Roman"/>
                <a:ea typeface="+mn-ea"/>
                <a:cs typeface="Times New Roman"/>
              </a:rPr>
              <a:t>e</a:t>
            </a:r>
            <a:r>
              <a:rPr spc="10" dirty="0">
                <a:solidFill>
                  <a:prstClr val="black"/>
                </a:solidFill>
                <a:latin typeface="Times New Roman"/>
                <a:ea typeface="+mn-ea"/>
                <a:cs typeface="Times New Roman"/>
              </a:rPr>
              <a:t>t</a:t>
            </a:r>
            <a:r>
              <a:rPr spc="-5" dirty="0">
                <a:solidFill>
                  <a:prstClr val="black"/>
                </a:solidFill>
                <a:latin typeface="Times New Roman"/>
                <a:ea typeface="+mn-ea"/>
                <a:cs typeface="Times New Roman"/>
              </a:rPr>
              <a:t>e</a:t>
            </a:r>
            <a:r>
              <a:rPr spc="5" dirty="0">
                <a:solidFill>
                  <a:prstClr val="black"/>
                </a:solidFill>
                <a:latin typeface="Times New Roman"/>
                <a:ea typeface="+mn-ea"/>
                <a:cs typeface="Times New Roman"/>
              </a:rPr>
              <a:t>r</a:t>
            </a:r>
            <a:r>
              <a:rPr dirty="0">
                <a:solidFill>
                  <a:prstClr val="black"/>
                </a:solidFill>
                <a:latin typeface="Times New Roman"/>
                <a:ea typeface="+mn-ea"/>
                <a:cs typeface="Times New Roman"/>
              </a:rPr>
              <a:t>s</a:t>
            </a:r>
            <a:r>
              <a:rPr spc="-10" dirty="0">
                <a:solidFill>
                  <a:prstClr val="black"/>
                </a:solidFill>
                <a:latin typeface="Times New Roman"/>
                <a:ea typeface="+mn-ea"/>
                <a:cs typeface="Times New Roman"/>
              </a:rPr>
              <a:t> </a:t>
            </a:r>
            <a:r>
              <a:rPr spc="-20" dirty="0">
                <a:solidFill>
                  <a:prstClr val="black"/>
                </a:solidFill>
                <a:latin typeface="Times New Roman"/>
                <a:ea typeface="+mn-ea"/>
                <a:cs typeface="Times New Roman"/>
              </a:rPr>
              <a:t>m</a:t>
            </a:r>
            <a:r>
              <a:rPr dirty="0">
                <a:solidFill>
                  <a:prstClr val="black"/>
                </a:solidFill>
                <a:latin typeface="Times New Roman"/>
                <a:ea typeface="+mn-ea"/>
                <a:cs typeface="Times New Roman"/>
              </a:rPr>
              <a:t>ust be the </a:t>
            </a:r>
            <a:r>
              <a:rPr spc="-10" dirty="0">
                <a:solidFill>
                  <a:prstClr val="black"/>
                </a:solidFill>
                <a:latin typeface="Times New Roman"/>
                <a:ea typeface="+mn-ea"/>
                <a:cs typeface="Times New Roman"/>
              </a:rPr>
              <a:t>s</a:t>
            </a:r>
            <a:r>
              <a:rPr dirty="0">
                <a:solidFill>
                  <a:prstClr val="black"/>
                </a:solidFill>
                <a:latin typeface="Times New Roman"/>
                <a:ea typeface="+mn-ea"/>
                <a:cs typeface="Times New Roman"/>
              </a:rPr>
              <a:t>a</a:t>
            </a:r>
            <a:r>
              <a:rPr spc="-20" dirty="0">
                <a:solidFill>
                  <a:prstClr val="black"/>
                </a:solidFill>
                <a:latin typeface="Times New Roman"/>
                <a:ea typeface="+mn-ea"/>
                <a:cs typeface="Times New Roman"/>
              </a:rPr>
              <a:t>m</a:t>
            </a:r>
            <a:r>
              <a:rPr dirty="0">
                <a:solidFill>
                  <a:prstClr val="black"/>
                </a:solidFill>
                <a:latin typeface="Times New Roman"/>
                <a:ea typeface="+mn-ea"/>
                <a:cs typeface="Times New Roman"/>
              </a:rPr>
              <a:t>e t</a:t>
            </a:r>
            <a:r>
              <a:rPr spc="15" dirty="0">
                <a:solidFill>
                  <a:prstClr val="black"/>
                </a:solidFill>
                <a:latin typeface="Times New Roman"/>
                <a:ea typeface="+mn-ea"/>
                <a:cs typeface="Times New Roman"/>
              </a:rPr>
              <a:t>y</a:t>
            </a:r>
            <a:r>
              <a:rPr dirty="0">
                <a:solidFill>
                  <a:prstClr val="black"/>
                </a:solidFill>
                <a:latin typeface="Times New Roman"/>
                <a:ea typeface="+mn-ea"/>
                <a:cs typeface="Times New Roman"/>
              </a:rPr>
              <a:t>pe as	th</a:t>
            </a:r>
            <a:r>
              <a:rPr spc="-5" dirty="0">
                <a:solidFill>
                  <a:prstClr val="black"/>
                </a:solidFill>
                <a:latin typeface="Times New Roman"/>
                <a:ea typeface="+mn-ea"/>
                <a:cs typeface="Times New Roman"/>
              </a:rPr>
              <a:t>e</a:t>
            </a:r>
            <a:r>
              <a:rPr spc="10" dirty="0">
                <a:solidFill>
                  <a:prstClr val="black"/>
                </a:solidFill>
                <a:latin typeface="Times New Roman"/>
                <a:ea typeface="+mn-ea"/>
                <a:cs typeface="Times New Roman"/>
              </a:rPr>
              <a:t>i</a:t>
            </a:r>
            <a:r>
              <a:rPr dirty="0">
                <a:solidFill>
                  <a:prstClr val="black"/>
                </a:solidFill>
                <a:latin typeface="Times New Roman"/>
                <a:ea typeface="+mn-ea"/>
                <a:cs typeface="Times New Roman"/>
              </a:rPr>
              <a:t>r  </a:t>
            </a:r>
            <a:r>
              <a:rPr spc="-5" dirty="0">
                <a:solidFill>
                  <a:prstClr val="black"/>
                </a:solidFill>
                <a:latin typeface="Times New Roman"/>
                <a:ea typeface="+mn-ea"/>
                <a:cs typeface="Times New Roman"/>
              </a:rPr>
              <a:t>corresponding </a:t>
            </a:r>
            <a:r>
              <a:rPr dirty="0">
                <a:solidFill>
                  <a:prstClr val="black"/>
                </a:solidFill>
                <a:latin typeface="Times New Roman"/>
                <a:ea typeface="+mn-ea"/>
                <a:cs typeface="Times New Roman"/>
              </a:rPr>
              <a:t>actual </a:t>
            </a:r>
            <a:r>
              <a:rPr spc="-5" dirty="0">
                <a:solidFill>
                  <a:prstClr val="black"/>
                </a:solidFill>
                <a:latin typeface="Times New Roman"/>
                <a:ea typeface="+mn-ea"/>
                <a:cs typeface="Times New Roman"/>
              </a:rPr>
              <a:t>parameters </a:t>
            </a:r>
            <a:r>
              <a:rPr dirty="0">
                <a:solidFill>
                  <a:prstClr val="black"/>
                </a:solidFill>
                <a:latin typeface="Times New Roman"/>
                <a:ea typeface="+mn-ea"/>
                <a:cs typeface="Times New Roman"/>
              </a:rPr>
              <a:t>(Pascal)</a:t>
            </a:r>
          </a:p>
          <a:p>
            <a:pPr algn="just" fontAlgn="auto">
              <a:spcBef>
                <a:spcPts val="5"/>
              </a:spcBef>
              <a:spcAft>
                <a:spcPts val="0"/>
              </a:spcAft>
              <a:buFont typeface="Times New Roman"/>
              <a:buChar char="•"/>
            </a:pPr>
            <a:endParaRPr sz="2500" dirty="0">
              <a:solidFill>
                <a:prstClr val="black"/>
              </a:solidFill>
              <a:latin typeface="Times New Roman"/>
              <a:ea typeface="+mn-ea"/>
              <a:cs typeface="Times New Roman"/>
            </a:endParaRPr>
          </a:p>
          <a:p>
            <a:pPr marL="236854" marR="5080" indent="-224790" algn="just" fontAlgn="auto">
              <a:spcBef>
                <a:spcPts val="0"/>
              </a:spcBef>
              <a:spcAft>
                <a:spcPts val="0"/>
              </a:spcAft>
            </a:pPr>
            <a:r>
              <a:rPr b="1" spc="-5" dirty="0">
                <a:solidFill>
                  <a:srgbClr val="C00000"/>
                </a:solidFill>
                <a:latin typeface="Arial"/>
                <a:ea typeface="+mn-ea"/>
                <a:cs typeface="Arial"/>
              </a:rPr>
              <a:t>Type </a:t>
            </a:r>
            <a:r>
              <a:rPr b="1" spc="-10" dirty="0">
                <a:solidFill>
                  <a:srgbClr val="C00000"/>
                </a:solidFill>
                <a:latin typeface="Arial"/>
                <a:ea typeface="+mn-ea"/>
                <a:cs typeface="Arial"/>
              </a:rPr>
              <a:t>compatibility </a:t>
            </a:r>
            <a:r>
              <a:rPr b="1" spc="-5" dirty="0">
                <a:solidFill>
                  <a:srgbClr val="C00000"/>
                </a:solidFill>
                <a:latin typeface="Arial"/>
                <a:ea typeface="+mn-ea"/>
                <a:cs typeface="Arial"/>
              </a:rPr>
              <a:t>by structure </a:t>
            </a:r>
            <a:r>
              <a:rPr spc="-5" dirty="0">
                <a:solidFill>
                  <a:srgbClr val="191919"/>
                </a:solidFill>
                <a:latin typeface="Arial"/>
                <a:ea typeface="+mn-ea"/>
                <a:cs typeface="Arial"/>
              </a:rPr>
              <a:t>means that </a:t>
            </a:r>
            <a:r>
              <a:rPr dirty="0">
                <a:solidFill>
                  <a:srgbClr val="191919"/>
                </a:solidFill>
                <a:latin typeface="Arial"/>
                <a:ea typeface="+mn-ea"/>
                <a:cs typeface="Arial"/>
              </a:rPr>
              <a:t>two </a:t>
            </a:r>
            <a:r>
              <a:rPr spc="-10" dirty="0">
                <a:solidFill>
                  <a:srgbClr val="191919"/>
                </a:solidFill>
                <a:latin typeface="Arial"/>
                <a:ea typeface="+mn-ea"/>
                <a:cs typeface="Arial"/>
              </a:rPr>
              <a:t>variables have  </a:t>
            </a:r>
            <a:r>
              <a:rPr spc="-5" dirty="0">
                <a:solidFill>
                  <a:srgbClr val="191919"/>
                </a:solidFill>
                <a:latin typeface="Arial"/>
                <a:ea typeface="+mn-ea"/>
                <a:cs typeface="Arial"/>
              </a:rPr>
              <a:t>compatible types if their types </a:t>
            </a:r>
            <a:r>
              <a:rPr spc="-10" dirty="0">
                <a:solidFill>
                  <a:srgbClr val="191919"/>
                </a:solidFill>
                <a:latin typeface="Arial"/>
                <a:ea typeface="+mn-ea"/>
                <a:cs typeface="Arial"/>
              </a:rPr>
              <a:t>have </a:t>
            </a:r>
            <a:r>
              <a:rPr spc="-5" dirty="0">
                <a:solidFill>
                  <a:srgbClr val="191919"/>
                </a:solidFill>
                <a:latin typeface="Arial"/>
                <a:ea typeface="+mn-ea"/>
                <a:cs typeface="Arial"/>
              </a:rPr>
              <a:t>identical</a:t>
            </a:r>
            <a:r>
              <a:rPr spc="45" dirty="0">
                <a:solidFill>
                  <a:srgbClr val="191919"/>
                </a:solidFill>
                <a:latin typeface="Arial"/>
                <a:ea typeface="+mn-ea"/>
                <a:cs typeface="Arial"/>
              </a:rPr>
              <a:t> </a:t>
            </a:r>
            <a:r>
              <a:rPr spc="-5" dirty="0">
                <a:solidFill>
                  <a:srgbClr val="191919"/>
                </a:solidFill>
                <a:latin typeface="Arial"/>
                <a:ea typeface="+mn-ea"/>
                <a:cs typeface="Arial"/>
              </a:rPr>
              <a:t>structures</a:t>
            </a:r>
            <a:endParaRPr dirty="0">
              <a:solidFill>
                <a:prstClr val="black"/>
              </a:solidFill>
              <a:latin typeface="Arial"/>
              <a:ea typeface="+mn-ea"/>
              <a:cs typeface="Arial"/>
            </a:endParaRPr>
          </a:p>
          <a:p>
            <a:pPr marL="586740" indent="-234950" algn="just" fontAlgn="auto">
              <a:spcBef>
                <a:spcPts val="0"/>
              </a:spcBef>
              <a:spcAft>
                <a:spcPts val="0"/>
              </a:spcAft>
              <a:buFontTx/>
              <a:buChar char="•"/>
              <a:tabLst>
                <a:tab pos="586105" algn="l"/>
                <a:tab pos="586740" algn="l"/>
              </a:tabLst>
            </a:pPr>
            <a:r>
              <a:rPr dirty="0">
                <a:solidFill>
                  <a:prstClr val="black"/>
                </a:solidFill>
                <a:latin typeface="Times New Roman"/>
                <a:ea typeface="+mn-ea"/>
                <a:cs typeface="Times New Roman"/>
              </a:rPr>
              <a:t>More flexible, but harder to</a:t>
            </a:r>
            <a:r>
              <a:rPr spc="-100" dirty="0">
                <a:solidFill>
                  <a:prstClr val="black"/>
                </a:solidFill>
                <a:latin typeface="Times New Roman"/>
                <a:ea typeface="+mn-ea"/>
                <a:cs typeface="Times New Roman"/>
              </a:rPr>
              <a:t> </a:t>
            </a:r>
            <a:r>
              <a:rPr spc="-5" dirty="0">
                <a:solidFill>
                  <a:prstClr val="black"/>
                </a:solidFill>
                <a:latin typeface="Times New Roman"/>
                <a:ea typeface="+mn-ea"/>
                <a:cs typeface="Times New Roman"/>
              </a:rPr>
              <a:t>implement</a:t>
            </a:r>
            <a:endParaRPr dirty="0">
              <a:solidFill>
                <a:prstClr val="black"/>
              </a:solidFill>
              <a:latin typeface="Times New Roman"/>
              <a:ea typeface="+mn-ea"/>
              <a:cs typeface="Times New Roman"/>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485390">
              <a:lnSpc>
                <a:spcPct val="100000"/>
              </a:lnSpc>
            </a:pPr>
            <a:r>
              <a:rPr spc="75" dirty="0" smtClean="0"/>
              <a:t>Type </a:t>
            </a:r>
            <a:r>
              <a:rPr spc="-114" dirty="0"/>
              <a:t>–</a:t>
            </a:r>
            <a:r>
              <a:rPr spc="-265" dirty="0"/>
              <a:t> </a:t>
            </a:r>
            <a:r>
              <a:rPr spc="175" dirty="0"/>
              <a:t>Compatibility</a:t>
            </a:r>
          </a:p>
        </p:txBody>
      </p:sp>
    </p:spTree>
    <p:extLst>
      <p:ext uri="{BB962C8B-B14F-4D97-AF65-F5344CB8AC3E}">
        <p14:creationId xmlns:p14="http://schemas.microsoft.com/office/powerpoint/2010/main" xmlns="" val="1425359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Type Conversion</a:t>
            </a:r>
            <a:endParaRPr lang="en-US" dirty="0">
              <a:latin typeface="Cambria" pitchFamily="18" charset="0"/>
            </a:endParaRPr>
          </a:p>
        </p:txBody>
      </p:sp>
      <p:sp>
        <p:nvSpPr>
          <p:cNvPr id="3" name="Content Placeholder 2"/>
          <p:cNvSpPr>
            <a:spLocks noGrp="1"/>
          </p:cNvSpPr>
          <p:nvPr>
            <p:ph idx="1"/>
          </p:nvPr>
        </p:nvSpPr>
        <p:spPr>
          <a:xfrm>
            <a:off x="457200" y="1600200"/>
            <a:ext cx="8229600" cy="4571928"/>
          </a:xfrm>
        </p:spPr>
        <p:txBody>
          <a:bodyPr/>
          <a:lstStyle/>
          <a:p>
            <a:pPr algn="just"/>
            <a:r>
              <a:rPr lang="en-US" dirty="0" smtClean="0">
                <a:latin typeface="Cambria" pitchFamily="18" charset="0"/>
              </a:rPr>
              <a:t>Converting a value from one data type to another called type conversion.</a:t>
            </a:r>
          </a:p>
          <a:p>
            <a:pPr algn="just"/>
            <a:r>
              <a:rPr lang="en-US" dirty="0" smtClean="0">
                <a:latin typeface="Cambria" pitchFamily="18" charset="0"/>
              </a:rPr>
              <a:t>Implicit Conversion – Coercion</a:t>
            </a:r>
          </a:p>
          <a:p>
            <a:pPr algn="just"/>
            <a:r>
              <a:rPr lang="en-US" dirty="0" smtClean="0">
                <a:latin typeface="Cambria" pitchFamily="18" charset="0"/>
              </a:rPr>
              <a:t>Explicit Conversion – Type casting</a:t>
            </a:r>
          </a:p>
          <a:p>
            <a:pPr algn="just"/>
            <a:r>
              <a:rPr lang="en-US" dirty="0" smtClean="0">
                <a:latin typeface="Cambria" pitchFamily="18" charset="0"/>
              </a:rPr>
              <a:t>Implicit conversion performed by compiler automatically.</a:t>
            </a:r>
          </a:p>
          <a:p>
            <a:pPr algn="just"/>
            <a:r>
              <a:rPr lang="en-US" dirty="0" smtClean="0">
                <a:latin typeface="Cambria" pitchFamily="18" charset="0"/>
              </a:rPr>
              <a:t>Explicit conversion is performed by operator cast.</a:t>
            </a:r>
          </a:p>
          <a:p>
            <a:pPr algn="just"/>
            <a:endParaRPr lang="en-US" dirty="0">
              <a:latin typeface="Cambria" pitchFamily="18" charset="0"/>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Type conversion Example</a:t>
            </a:r>
            <a:endParaRPr lang="en-US"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Implicit conversion (Coercion)</a:t>
            </a:r>
          </a:p>
          <a:p>
            <a:pPr marL="1546225">
              <a:lnSpc>
                <a:spcPct val="150000"/>
              </a:lnSpc>
              <a:buNone/>
            </a:pPr>
            <a:r>
              <a:rPr lang="en-US" dirty="0" smtClean="0">
                <a:solidFill>
                  <a:srgbClr val="0070C0"/>
                </a:solidFill>
              </a:rPr>
              <a:t>float f=10;</a:t>
            </a:r>
          </a:p>
          <a:p>
            <a:pPr>
              <a:lnSpc>
                <a:spcPct val="150000"/>
              </a:lnSpc>
            </a:pPr>
            <a:r>
              <a:rPr lang="en-US" dirty="0" smtClean="0"/>
              <a:t>Explicit conversion</a:t>
            </a:r>
          </a:p>
          <a:p>
            <a:pPr marL="1546225">
              <a:lnSpc>
                <a:spcPct val="120000"/>
              </a:lnSpc>
              <a:buNone/>
            </a:pPr>
            <a:r>
              <a:rPr lang="en-US" dirty="0" err="1" smtClean="0">
                <a:solidFill>
                  <a:srgbClr val="0070C0"/>
                </a:solidFill>
              </a:rPr>
              <a:t>int</a:t>
            </a:r>
            <a:r>
              <a:rPr lang="en-US" dirty="0" smtClean="0">
                <a:solidFill>
                  <a:srgbClr val="0070C0"/>
                </a:solidFill>
              </a:rPr>
              <a:t> a;</a:t>
            </a:r>
          </a:p>
          <a:p>
            <a:pPr marL="1546225">
              <a:lnSpc>
                <a:spcPct val="120000"/>
              </a:lnSpc>
              <a:buNone/>
            </a:pPr>
            <a:r>
              <a:rPr lang="en-US" dirty="0" smtClean="0">
                <a:solidFill>
                  <a:srgbClr val="0070C0"/>
                </a:solidFill>
              </a:rPr>
              <a:t>Float b=7.8;</a:t>
            </a:r>
          </a:p>
          <a:p>
            <a:pPr marL="1546225">
              <a:lnSpc>
                <a:spcPct val="120000"/>
              </a:lnSpc>
              <a:buNone/>
            </a:pPr>
            <a:r>
              <a:rPr lang="en-US" dirty="0" smtClean="0">
                <a:solidFill>
                  <a:srgbClr val="0070C0"/>
                </a:solidFill>
              </a:rPr>
              <a:t>a= (</a:t>
            </a:r>
            <a:r>
              <a:rPr lang="en-US" dirty="0" err="1" smtClean="0">
                <a:solidFill>
                  <a:srgbClr val="0070C0"/>
                </a:solidFill>
              </a:rPr>
              <a:t>int</a:t>
            </a:r>
            <a:r>
              <a:rPr lang="en-US" dirty="0" smtClean="0">
                <a:solidFill>
                  <a:srgbClr val="0070C0"/>
                </a:solidFill>
              </a:rPr>
              <a:t>)b;</a:t>
            </a:r>
          </a:p>
          <a:p>
            <a:pPr marL="1546225">
              <a:lnSpc>
                <a:spcPct val="120000"/>
              </a:lnSpc>
              <a:buNone/>
            </a:pPr>
            <a:r>
              <a:rPr lang="en-US" dirty="0" smtClean="0">
                <a:solidFill>
                  <a:srgbClr val="0070C0"/>
                </a:solidFill>
              </a:rPr>
              <a:t>Truncate real value 7.8 to 7</a:t>
            </a: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40" dirty="0" smtClean="0">
                <a:solidFill>
                  <a:srgbClr val="000099"/>
                </a:solidFill>
              </a:rPr>
              <a:t>2. Build-in </a:t>
            </a:r>
            <a:r>
              <a:rPr lang="en-US" b="1" spc="195" dirty="0" smtClean="0">
                <a:solidFill>
                  <a:srgbClr val="000099"/>
                </a:solidFill>
              </a:rPr>
              <a:t>and </a:t>
            </a:r>
            <a:r>
              <a:rPr lang="en-US" b="1" spc="155" dirty="0" smtClean="0">
                <a:solidFill>
                  <a:srgbClr val="000099"/>
                </a:solidFill>
              </a:rPr>
              <a:t>Primitive</a:t>
            </a:r>
            <a:r>
              <a:rPr lang="en-US" b="1" spc="-480" dirty="0" smtClean="0">
                <a:solidFill>
                  <a:srgbClr val="000099"/>
                </a:solidFill>
              </a:rPr>
              <a:t> </a:t>
            </a:r>
            <a:r>
              <a:rPr lang="en-US" b="1" spc="185" dirty="0" smtClean="0">
                <a:solidFill>
                  <a:srgbClr val="000099"/>
                </a:solidFill>
              </a:rPr>
              <a:t>types</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pPr/>
              <a:t>4</a:t>
            </a:fld>
            <a:endParaRPr lang="en-US"/>
          </a:p>
        </p:txBody>
      </p:sp>
      <p:sp>
        <p:nvSpPr>
          <p:cNvPr id="5" name="Content Placeholder 4"/>
          <p:cNvSpPr>
            <a:spLocks noGrp="1"/>
          </p:cNvSpPr>
          <p:nvPr>
            <p:ph sz="quarter" idx="1"/>
          </p:nvPr>
        </p:nvSpPr>
        <p:spPr/>
        <p:txBody>
          <a:bodyPr/>
          <a:lstStyle/>
          <a:p>
            <a:pPr marL="331470">
              <a:buNone/>
            </a:pPr>
            <a:r>
              <a:rPr lang="en-US" sz="3200" spc="-5" dirty="0" smtClean="0">
                <a:solidFill>
                  <a:srgbClr val="C00000"/>
                </a:solidFill>
                <a:latin typeface="Arial"/>
                <a:cs typeface="Arial"/>
              </a:rPr>
              <a:t>Data</a:t>
            </a:r>
            <a:r>
              <a:rPr lang="en-US" sz="3200" spc="-85" dirty="0" smtClean="0">
                <a:solidFill>
                  <a:srgbClr val="C00000"/>
                </a:solidFill>
                <a:latin typeface="Arial"/>
                <a:cs typeface="Arial"/>
              </a:rPr>
              <a:t> </a:t>
            </a:r>
            <a:r>
              <a:rPr lang="en-US" sz="3200" dirty="0" smtClean="0">
                <a:solidFill>
                  <a:srgbClr val="C00000"/>
                </a:solidFill>
                <a:latin typeface="Arial"/>
                <a:cs typeface="Arial"/>
              </a:rPr>
              <a:t>Type</a:t>
            </a:r>
          </a:p>
          <a:p>
            <a:pPr marL="331470">
              <a:buNone/>
            </a:pPr>
            <a:r>
              <a:rPr lang="en-US" sz="3200" spc="-5" dirty="0" smtClean="0">
                <a:latin typeface="Arial"/>
                <a:cs typeface="Arial"/>
              </a:rPr>
              <a:t>1. </a:t>
            </a:r>
            <a:r>
              <a:rPr lang="en-US" sz="3200" spc="-5" dirty="0" smtClean="0">
                <a:solidFill>
                  <a:srgbClr val="191919"/>
                </a:solidFill>
                <a:latin typeface="Arial"/>
                <a:cs typeface="Arial"/>
              </a:rPr>
              <a:t>Basic Elements </a:t>
            </a:r>
            <a:r>
              <a:rPr lang="en-US" sz="3200" dirty="0" smtClean="0">
                <a:solidFill>
                  <a:srgbClr val="191919"/>
                </a:solidFill>
                <a:latin typeface="Arial"/>
                <a:cs typeface="Arial"/>
              </a:rPr>
              <a:t>of </a:t>
            </a:r>
            <a:r>
              <a:rPr lang="en-US" sz="3200" spc="-5" dirty="0" smtClean="0">
                <a:solidFill>
                  <a:srgbClr val="191919"/>
                </a:solidFill>
                <a:latin typeface="Arial"/>
                <a:cs typeface="Arial"/>
              </a:rPr>
              <a:t>Specification</a:t>
            </a:r>
            <a:r>
              <a:rPr lang="en-US" sz="3200" dirty="0" smtClean="0">
                <a:solidFill>
                  <a:srgbClr val="191919"/>
                </a:solidFill>
                <a:latin typeface="Arial"/>
                <a:cs typeface="Arial"/>
              </a:rPr>
              <a:t> :</a:t>
            </a:r>
            <a:endParaRPr lang="en-US" sz="3200" dirty="0" smtClean="0">
              <a:solidFill>
                <a:prstClr val="black"/>
              </a:solidFill>
              <a:latin typeface="Arial"/>
              <a:cs typeface="Arial"/>
            </a:endParaRPr>
          </a:p>
          <a:p>
            <a:pPr marL="1385570" lvl="1" indent="-571500">
              <a:spcBef>
                <a:spcPts val="790"/>
              </a:spcBef>
              <a:buFont typeface="+mj-lt"/>
              <a:buAutoNum type="romanLcPeriod"/>
              <a:tabLst>
                <a:tab pos="1265555" algn="l"/>
              </a:tabLst>
            </a:pPr>
            <a:r>
              <a:rPr lang="en-US" sz="3200" spc="-5" dirty="0" smtClean="0">
                <a:solidFill>
                  <a:srgbClr val="191919"/>
                </a:solidFill>
                <a:latin typeface="Arial"/>
                <a:cs typeface="Arial"/>
              </a:rPr>
              <a:t>Attributes</a:t>
            </a:r>
            <a:endParaRPr lang="en-US" sz="3200" dirty="0" smtClean="0">
              <a:solidFill>
                <a:prstClr val="black"/>
              </a:solidFill>
              <a:latin typeface="Arial"/>
              <a:cs typeface="Arial"/>
            </a:endParaRPr>
          </a:p>
          <a:p>
            <a:pPr marL="1385570" lvl="1" indent="-571500">
              <a:spcBef>
                <a:spcPts val="800"/>
              </a:spcBef>
              <a:buFont typeface="+mj-lt"/>
              <a:buAutoNum type="romanLcPeriod"/>
              <a:tabLst>
                <a:tab pos="1265555" algn="l"/>
              </a:tabLst>
            </a:pPr>
            <a:r>
              <a:rPr lang="en-US" sz="3200" dirty="0" smtClean="0">
                <a:solidFill>
                  <a:srgbClr val="191919"/>
                </a:solidFill>
                <a:latin typeface="Arial"/>
                <a:cs typeface="Arial"/>
              </a:rPr>
              <a:t>Values</a:t>
            </a:r>
            <a:endParaRPr lang="en-US" sz="3200" dirty="0" smtClean="0">
              <a:solidFill>
                <a:prstClr val="black"/>
              </a:solidFill>
              <a:latin typeface="Arial"/>
              <a:cs typeface="Arial"/>
            </a:endParaRPr>
          </a:p>
          <a:p>
            <a:pPr marL="1385570" lvl="1" indent="-571500">
              <a:spcBef>
                <a:spcPts val="800"/>
              </a:spcBef>
              <a:buFont typeface="+mj-lt"/>
              <a:buAutoNum type="romanLcPeriod"/>
              <a:tabLst>
                <a:tab pos="1265555" algn="l"/>
              </a:tabLst>
            </a:pPr>
            <a:r>
              <a:rPr lang="en-US" sz="3200" dirty="0" smtClean="0">
                <a:solidFill>
                  <a:srgbClr val="191919"/>
                </a:solidFill>
                <a:latin typeface="Arial"/>
                <a:cs typeface="Arial"/>
              </a:rPr>
              <a:t>Operations</a:t>
            </a:r>
            <a:endParaRPr lang="en-US" sz="3200" dirty="0" smtClean="0">
              <a:solidFill>
                <a:prstClr val="black"/>
              </a:solidFill>
              <a:latin typeface="Arial"/>
              <a:cs typeface="Arial"/>
            </a:endParaRPr>
          </a:p>
          <a:p>
            <a:pPr marL="259715" marR="1048385" indent="-247015">
              <a:spcBef>
                <a:spcPts val="800"/>
              </a:spcBef>
              <a:buNone/>
              <a:tabLst>
                <a:tab pos="260350" algn="l"/>
              </a:tabLst>
            </a:pPr>
            <a:r>
              <a:rPr lang="en-US" sz="3200" spc="-5" dirty="0" smtClean="0">
                <a:solidFill>
                  <a:srgbClr val="191919"/>
                </a:solidFill>
                <a:latin typeface="Arial"/>
                <a:cs typeface="Arial"/>
              </a:rPr>
              <a:t>2. Basic Elements </a:t>
            </a:r>
            <a:r>
              <a:rPr lang="en-US" sz="3200" dirty="0" smtClean="0">
                <a:solidFill>
                  <a:srgbClr val="191919"/>
                </a:solidFill>
                <a:latin typeface="Arial"/>
                <a:cs typeface="Arial"/>
              </a:rPr>
              <a:t>of </a:t>
            </a:r>
            <a:r>
              <a:rPr lang="en-US" sz="3200" spc="-5" dirty="0" smtClean="0">
                <a:solidFill>
                  <a:srgbClr val="191919"/>
                </a:solidFill>
                <a:latin typeface="Arial"/>
                <a:cs typeface="Arial"/>
              </a:rPr>
              <a:t>Implementation</a:t>
            </a:r>
            <a:r>
              <a:rPr lang="en-US" sz="3200" spc="-15" dirty="0" smtClean="0">
                <a:solidFill>
                  <a:srgbClr val="191919"/>
                </a:solidFill>
                <a:latin typeface="Arial"/>
                <a:cs typeface="Arial"/>
              </a:rPr>
              <a:t> </a:t>
            </a:r>
            <a:r>
              <a:rPr lang="en-US" sz="3200" dirty="0" smtClean="0">
                <a:solidFill>
                  <a:srgbClr val="191919"/>
                </a:solidFill>
                <a:latin typeface="Arial"/>
                <a:cs typeface="Arial"/>
              </a:rPr>
              <a:t>:</a:t>
            </a:r>
            <a:endParaRPr lang="en-US" sz="3200" dirty="0" smtClean="0">
              <a:solidFill>
                <a:prstClr val="black"/>
              </a:solidFill>
              <a:latin typeface="Arial"/>
              <a:cs typeface="Arial"/>
            </a:endParaRPr>
          </a:p>
          <a:p>
            <a:pPr marL="1385570" lvl="1" indent="-571500">
              <a:spcBef>
                <a:spcPts val="790"/>
              </a:spcBef>
              <a:buFont typeface="+mj-lt"/>
              <a:buAutoNum type="romanUcPeriod"/>
              <a:tabLst>
                <a:tab pos="1265555" algn="l"/>
              </a:tabLst>
            </a:pPr>
            <a:r>
              <a:rPr lang="en-US" sz="3200" dirty="0" smtClean="0">
                <a:solidFill>
                  <a:srgbClr val="191919"/>
                </a:solidFill>
                <a:latin typeface="Arial"/>
                <a:cs typeface="Arial"/>
              </a:rPr>
              <a:t>Storage</a:t>
            </a:r>
            <a:r>
              <a:rPr lang="en-US" sz="3200" spc="-90" dirty="0" smtClean="0">
                <a:solidFill>
                  <a:srgbClr val="191919"/>
                </a:solidFill>
                <a:latin typeface="Arial"/>
                <a:cs typeface="Arial"/>
              </a:rPr>
              <a:t> </a:t>
            </a:r>
            <a:r>
              <a:rPr lang="en-US" sz="3200" dirty="0" smtClean="0">
                <a:solidFill>
                  <a:srgbClr val="191919"/>
                </a:solidFill>
                <a:latin typeface="Arial"/>
                <a:cs typeface="Arial"/>
              </a:rPr>
              <a:t>representation</a:t>
            </a:r>
            <a:endParaRPr lang="en-US" sz="3200" dirty="0" smtClean="0">
              <a:solidFill>
                <a:prstClr val="black"/>
              </a:solidFill>
              <a:latin typeface="Arial"/>
              <a:cs typeface="Arial"/>
            </a:endParaRPr>
          </a:p>
          <a:p>
            <a:pPr marL="1385570" lvl="1" indent="-571500">
              <a:spcBef>
                <a:spcPts val="800"/>
              </a:spcBef>
              <a:buFont typeface="+mj-lt"/>
              <a:buAutoNum type="romanUcPeriod"/>
              <a:tabLst>
                <a:tab pos="1265555" algn="l"/>
              </a:tabLst>
            </a:pPr>
            <a:r>
              <a:rPr lang="en-US" sz="3200" dirty="0" smtClean="0">
                <a:solidFill>
                  <a:srgbClr val="191919"/>
                </a:solidFill>
                <a:latin typeface="Arial"/>
                <a:cs typeface="Arial"/>
              </a:rPr>
              <a:t>Manner </a:t>
            </a:r>
            <a:r>
              <a:rPr lang="en-US" sz="3200" spc="-5" dirty="0" smtClean="0">
                <a:solidFill>
                  <a:srgbClr val="191919"/>
                </a:solidFill>
                <a:latin typeface="Arial"/>
                <a:cs typeface="Arial"/>
              </a:rPr>
              <a:t>in </a:t>
            </a:r>
            <a:r>
              <a:rPr lang="en-US" sz="3200" dirty="0" smtClean="0">
                <a:solidFill>
                  <a:srgbClr val="191919"/>
                </a:solidFill>
                <a:latin typeface="Arial"/>
                <a:cs typeface="Arial"/>
              </a:rPr>
              <a:t>which operations</a:t>
            </a:r>
            <a:r>
              <a:rPr lang="en-US" sz="3200" spc="-65" dirty="0" smtClean="0">
                <a:solidFill>
                  <a:srgbClr val="191919"/>
                </a:solidFill>
                <a:latin typeface="Arial"/>
                <a:cs typeface="Arial"/>
              </a:rPr>
              <a:t> </a:t>
            </a:r>
            <a:r>
              <a:rPr lang="en-US" sz="3200" spc="-5" dirty="0" smtClean="0">
                <a:solidFill>
                  <a:srgbClr val="191919"/>
                </a:solidFill>
                <a:latin typeface="Arial"/>
                <a:cs typeface="Arial"/>
              </a:rPr>
              <a:t>defined</a:t>
            </a:r>
            <a:endParaRPr lang="en-US" sz="3200" dirty="0" smtClean="0">
              <a:solidFill>
                <a:prstClr val="black"/>
              </a:solidFill>
              <a:latin typeface="Arial"/>
              <a:cs typeface="Arial"/>
            </a:endParaRP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2392680">
              <a:lnSpc>
                <a:spcPct val="100000"/>
              </a:lnSpc>
            </a:pPr>
            <a:r>
              <a:rPr spc="155" dirty="0" smtClean="0"/>
              <a:t> </a:t>
            </a:r>
            <a:r>
              <a:rPr spc="75" dirty="0"/>
              <a:t>Type</a:t>
            </a:r>
            <a:r>
              <a:rPr spc="-215" dirty="0"/>
              <a:t> </a:t>
            </a:r>
            <a:r>
              <a:rPr spc="-114" dirty="0"/>
              <a:t>–</a:t>
            </a:r>
          </a:p>
        </p:txBody>
      </p:sp>
      <p:sp>
        <p:nvSpPr>
          <p:cNvPr id="4" name="object 4"/>
          <p:cNvSpPr txBox="1"/>
          <p:nvPr/>
        </p:nvSpPr>
        <p:spPr>
          <a:xfrm>
            <a:off x="4362297" y="160020"/>
            <a:ext cx="2141855" cy="379730"/>
          </a:xfrm>
          <a:prstGeom prst="rect">
            <a:avLst/>
          </a:prstGeom>
        </p:spPr>
        <p:txBody>
          <a:bodyPr vert="horz" wrap="square" lIns="0" tIns="0" rIns="0" bIns="0" rtlCol="0">
            <a:spAutoFit/>
          </a:bodyPr>
          <a:lstStyle/>
          <a:p>
            <a:pPr marL="12700" algn="l" fontAlgn="auto">
              <a:spcBef>
                <a:spcPts val="0"/>
              </a:spcBef>
              <a:spcAft>
                <a:spcPts val="0"/>
              </a:spcAft>
            </a:pPr>
            <a:r>
              <a:rPr spc="185" dirty="0">
                <a:solidFill>
                  <a:srgbClr val="FFFFFF"/>
                </a:solidFill>
                <a:latin typeface="Tahoma"/>
                <a:ea typeface="+mn-ea"/>
                <a:cs typeface="Tahoma"/>
              </a:rPr>
              <a:t>Generic</a:t>
            </a:r>
            <a:r>
              <a:rPr spc="-80" dirty="0">
                <a:solidFill>
                  <a:srgbClr val="FFFFFF"/>
                </a:solidFill>
                <a:latin typeface="Tahoma"/>
                <a:ea typeface="+mn-ea"/>
                <a:cs typeface="Tahoma"/>
              </a:rPr>
              <a:t> </a:t>
            </a:r>
            <a:r>
              <a:rPr spc="185" dirty="0">
                <a:solidFill>
                  <a:srgbClr val="FFFFFF"/>
                </a:solidFill>
                <a:latin typeface="Tahoma"/>
                <a:ea typeface="+mn-ea"/>
                <a:cs typeface="Tahoma"/>
              </a:rPr>
              <a:t>types</a:t>
            </a:r>
            <a:endParaRPr>
              <a:solidFill>
                <a:prstClr val="black"/>
              </a:solidFill>
              <a:latin typeface="Tahoma"/>
              <a:ea typeface="+mn-ea"/>
              <a:cs typeface="Tahoma"/>
            </a:endParaRPr>
          </a:p>
        </p:txBody>
      </p:sp>
      <p:sp>
        <p:nvSpPr>
          <p:cNvPr id="5" name="object 5"/>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txBox="1"/>
          <p:nvPr/>
        </p:nvSpPr>
        <p:spPr>
          <a:xfrm>
            <a:off x="2023110" y="2205990"/>
            <a:ext cx="1755775" cy="1961514"/>
          </a:xfrm>
          <a:prstGeom prst="rect">
            <a:avLst/>
          </a:prstGeom>
        </p:spPr>
        <p:txBody>
          <a:bodyPr vert="horz" wrap="square" lIns="0" tIns="0" rIns="0" bIns="0" rtlCol="0">
            <a:spAutoFit/>
          </a:bodyPr>
          <a:lstStyle/>
          <a:p>
            <a:pPr marL="344170" indent="-331470" algn="l" fontAlgn="auto">
              <a:spcBef>
                <a:spcPts val="0"/>
              </a:spcBef>
              <a:spcAft>
                <a:spcPts val="0"/>
              </a:spcAft>
              <a:buFontTx/>
              <a:buChar char="•"/>
              <a:tabLst>
                <a:tab pos="343535" algn="l"/>
                <a:tab pos="344170" algn="l"/>
              </a:tabLst>
            </a:pPr>
            <a:r>
              <a:rPr sz="3200" spc="-5" dirty="0">
                <a:solidFill>
                  <a:prstClr val="black"/>
                </a:solidFill>
                <a:latin typeface="Times New Roman"/>
                <a:ea typeface="+mn-ea"/>
                <a:cs typeface="Times New Roman"/>
              </a:rPr>
              <a:t>te</a:t>
            </a:r>
            <a:r>
              <a:rPr sz="3200" spc="5" dirty="0">
                <a:solidFill>
                  <a:prstClr val="black"/>
                </a:solidFill>
                <a:latin typeface="Times New Roman"/>
                <a:ea typeface="+mn-ea"/>
                <a:cs typeface="Times New Roman"/>
              </a:rPr>
              <a:t>mp</a:t>
            </a:r>
            <a:r>
              <a:rPr sz="3200" spc="-5" dirty="0">
                <a:solidFill>
                  <a:prstClr val="black"/>
                </a:solidFill>
                <a:latin typeface="Times New Roman"/>
                <a:ea typeface="+mn-ea"/>
                <a:cs typeface="Times New Roman"/>
              </a:rPr>
              <a:t>late</a:t>
            </a:r>
            <a:endParaRPr sz="3200" dirty="0">
              <a:solidFill>
                <a:prstClr val="black"/>
              </a:solidFill>
              <a:latin typeface="Times New Roman"/>
              <a:ea typeface="+mn-ea"/>
              <a:cs typeface="Times New Roman"/>
            </a:endParaRPr>
          </a:p>
          <a:p>
            <a:pPr marL="344170" indent="-331470" algn="l" fontAlgn="auto">
              <a:spcBef>
                <a:spcPts val="1920"/>
              </a:spcBef>
              <a:spcAft>
                <a:spcPts val="0"/>
              </a:spcAft>
              <a:buFontTx/>
              <a:buChar char="•"/>
              <a:tabLst>
                <a:tab pos="343535" algn="l"/>
                <a:tab pos="344170" algn="l"/>
              </a:tabLst>
            </a:pPr>
            <a:r>
              <a:rPr sz="3200" dirty="0">
                <a:solidFill>
                  <a:prstClr val="black"/>
                </a:solidFill>
                <a:latin typeface="Times New Roman"/>
                <a:ea typeface="+mn-ea"/>
                <a:cs typeface="Times New Roman"/>
              </a:rPr>
              <a:t>generic</a:t>
            </a:r>
          </a:p>
          <a:p>
            <a:pPr marL="344170" indent="-331470" algn="l" fontAlgn="auto">
              <a:spcBef>
                <a:spcPts val="1920"/>
              </a:spcBef>
              <a:spcAft>
                <a:spcPts val="0"/>
              </a:spcAft>
              <a:tabLst>
                <a:tab pos="343535" algn="l"/>
                <a:tab pos="344170" algn="l"/>
              </a:tabLst>
            </a:pPr>
            <a:endParaRPr sz="3200" dirty="0">
              <a:solidFill>
                <a:prstClr val="black"/>
              </a:solidFill>
              <a:latin typeface="Times New Roman"/>
              <a:ea typeface="+mn-ea"/>
              <a:cs typeface="Times New Roman"/>
            </a:endParaRPr>
          </a:p>
        </p:txBody>
      </p:sp>
      <p:sp>
        <p:nvSpPr>
          <p:cNvPr id="7" name="Rectangle 6"/>
          <p:cNvSpPr/>
          <p:nvPr/>
        </p:nvSpPr>
        <p:spPr>
          <a:xfrm>
            <a:off x="533506" y="4495772"/>
            <a:ext cx="8229384" cy="461665"/>
          </a:xfrm>
          <a:prstGeom prst="rect">
            <a:avLst/>
          </a:prstGeom>
        </p:spPr>
        <p:txBody>
          <a:bodyPr wrap="square">
            <a:spAutoFit/>
          </a:bodyPr>
          <a:lstStyle/>
          <a:p>
            <a:r>
              <a:rPr lang="en-US" dirty="0" smtClean="0"/>
              <a:t>C++ templates are completely </a:t>
            </a:r>
            <a:r>
              <a:rPr lang="en-US" dirty="0" smtClean="0">
                <a:hlinkClick r:id="rId3" tooltip="Type safety"/>
              </a:rPr>
              <a:t>type safe</a:t>
            </a:r>
            <a:r>
              <a:rPr lang="en-US" dirty="0" smtClean="0"/>
              <a:t> at </a:t>
            </a:r>
            <a:r>
              <a:rPr lang="en-US" smtClean="0"/>
              <a:t>compile time.</a:t>
            </a:r>
            <a:endParaRPr lang="en-US" dirty="0"/>
          </a:p>
        </p:txBody>
      </p:sp>
    </p:spTree>
    <p:extLst>
      <p:ext uri="{BB962C8B-B14F-4D97-AF65-F5344CB8AC3E}">
        <p14:creationId xmlns:p14="http://schemas.microsoft.com/office/powerpoint/2010/main" xmlns="" val="11715230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p:nvPr/>
        </p:nvSpPr>
        <p:spPr>
          <a:xfrm>
            <a:off x="1438910" y="160020"/>
            <a:ext cx="1556385" cy="379730"/>
          </a:xfrm>
          <a:prstGeom prst="rect">
            <a:avLst/>
          </a:prstGeom>
        </p:spPr>
        <p:txBody>
          <a:bodyPr vert="horz" wrap="square" lIns="0" tIns="0" rIns="0" bIns="0" rtlCol="0">
            <a:spAutoFit/>
          </a:bodyPr>
          <a:lstStyle/>
          <a:p>
            <a:pPr marL="12700" algn="l" fontAlgn="auto">
              <a:spcBef>
                <a:spcPts val="0"/>
              </a:spcBef>
              <a:spcAft>
                <a:spcPts val="0"/>
              </a:spcAft>
            </a:pPr>
            <a:r>
              <a:rPr spc="155" dirty="0">
                <a:solidFill>
                  <a:srgbClr val="FFFFFF"/>
                </a:solidFill>
                <a:latin typeface="Tahoma"/>
                <a:ea typeface="+mn-ea"/>
                <a:cs typeface="Tahoma"/>
              </a:rPr>
              <a:t>1.4 </a:t>
            </a:r>
            <a:r>
              <a:rPr spc="75" dirty="0">
                <a:solidFill>
                  <a:srgbClr val="FFFFFF"/>
                </a:solidFill>
                <a:latin typeface="Tahoma"/>
                <a:ea typeface="+mn-ea"/>
                <a:cs typeface="Tahoma"/>
              </a:rPr>
              <a:t>Type</a:t>
            </a:r>
            <a:r>
              <a:rPr spc="-215" dirty="0">
                <a:solidFill>
                  <a:srgbClr val="FFFFFF"/>
                </a:solidFill>
                <a:latin typeface="Tahoma"/>
                <a:ea typeface="+mn-ea"/>
                <a:cs typeface="Tahoma"/>
              </a:rPr>
              <a:t> </a:t>
            </a:r>
            <a:r>
              <a:rPr spc="-114" dirty="0">
                <a:solidFill>
                  <a:srgbClr val="FFFFFF"/>
                </a:solidFill>
                <a:latin typeface="Tahoma"/>
                <a:ea typeface="+mn-ea"/>
                <a:cs typeface="Tahoma"/>
              </a:rPr>
              <a:t>–</a:t>
            </a:r>
            <a:endParaRPr>
              <a:solidFill>
                <a:prstClr val="black"/>
              </a:solidFill>
              <a:latin typeface="Tahoma"/>
              <a:ea typeface="+mn-ea"/>
              <a:cs typeface="Tahoma"/>
            </a:endParaRPr>
          </a:p>
        </p:txBody>
      </p:sp>
      <p:sp>
        <p:nvSpPr>
          <p:cNvPr id="4" name="object 4"/>
          <p:cNvSpPr txBox="1">
            <a:spLocks noGrp="1"/>
          </p:cNvSpPr>
          <p:nvPr>
            <p:ph type="title"/>
          </p:nvPr>
        </p:nvSpPr>
        <p:spPr>
          <a:prstGeom prst="rect">
            <a:avLst/>
          </a:prstGeom>
        </p:spPr>
        <p:txBody>
          <a:bodyPr vert="horz" wrap="square" lIns="0" tIns="167640" rIns="0" bIns="0" rtlCol="0">
            <a:spAutoFit/>
          </a:bodyPr>
          <a:lstStyle/>
          <a:p>
            <a:pPr marL="2920365">
              <a:lnSpc>
                <a:spcPct val="100000"/>
              </a:lnSpc>
            </a:pPr>
            <a:r>
              <a:rPr spc="180" dirty="0"/>
              <a:t>Monomorphic </a:t>
            </a:r>
            <a:r>
              <a:rPr spc="195" dirty="0"/>
              <a:t>Vs</a:t>
            </a:r>
            <a:r>
              <a:rPr spc="-190" dirty="0"/>
              <a:t> </a:t>
            </a:r>
            <a:r>
              <a:rPr spc="165" dirty="0"/>
              <a:t>Polymorphic</a:t>
            </a:r>
          </a:p>
        </p:txBody>
      </p:sp>
      <p:sp>
        <p:nvSpPr>
          <p:cNvPr id="5" name="object 5"/>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p:nvPr/>
        </p:nvSpPr>
        <p:spPr>
          <a:xfrm>
            <a:off x="822960" y="909319"/>
            <a:ext cx="7223759" cy="4851400"/>
          </a:xfrm>
          <a:prstGeom prst="rect">
            <a:avLst/>
          </a:prstGeom>
          <a:blipFill>
            <a:blip r:embed="rId2" cstate="print"/>
            <a:stretch>
              <a:fillRect/>
            </a:stretch>
          </a:blip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719677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66"/>
            <a:ext cx="8229600" cy="5211697"/>
          </a:xfrm>
        </p:spPr>
        <p:txBody>
          <a:bodyPr>
            <a:normAutofit/>
          </a:bodyPr>
          <a:lstStyle/>
          <a:p>
            <a:pPr algn="just"/>
            <a:r>
              <a:rPr lang="en-US" dirty="0" smtClean="0"/>
              <a:t>Monomorphic: For some languages , it is possible to verify that any occurrences of constant, variable or routines is type correct at compile time. Such type system is called as Monomorphic.</a:t>
            </a:r>
          </a:p>
          <a:p>
            <a:pPr algn="just"/>
            <a:r>
              <a:rPr lang="en-US" dirty="0" smtClean="0"/>
              <a:t>In polymorphic PL, every variable can belong to more than one type.</a:t>
            </a:r>
          </a:p>
          <a:p>
            <a:pPr algn="just"/>
            <a:r>
              <a:rPr lang="en-US" dirty="0" smtClean="0"/>
              <a:t>Ad-hoc polymorphism-overloading and coercion</a:t>
            </a:r>
          </a:p>
          <a:p>
            <a:pPr algn="just"/>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5800"/>
            <a:ext cx="2926080" cy="5562600"/>
          </a:xfrm>
          <a:custGeom>
            <a:avLst/>
            <a:gdLst/>
            <a:ahLst/>
            <a:cxnLst/>
            <a:rect l="l" t="t" r="r" b="b"/>
            <a:pathLst>
              <a:path w="2926080" h="5562600">
                <a:moveTo>
                  <a:pt x="0" y="0"/>
                </a:moveTo>
                <a:lnTo>
                  <a:pt x="2926080" y="0"/>
                </a:lnTo>
                <a:lnTo>
                  <a:pt x="2926080" y="5562600"/>
                </a:lnTo>
                <a:lnTo>
                  <a:pt x="0" y="5562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p:nvPr/>
        </p:nvSpPr>
        <p:spPr>
          <a:xfrm>
            <a:off x="77469" y="2766059"/>
            <a:ext cx="2586355" cy="1169035"/>
          </a:xfrm>
          <a:prstGeom prst="rect">
            <a:avLst/>
          </a:prstGeom>
        </p:spPr>
        <p:txBody>
          <a:bodyPr vert="horz" wrap="square" lIns="0" tIns="0" rIns="0" bIns="0" rtlCol="0">
            <a:spAutoFit/>
          </a:bodyPr>
          <a:lstStyle/>
          <a:p>
            <a:pPr marL="228600" indent="-215900" algn="l" fontAlgn="auto">
              <a:spcBef>
                <a:spcPts val="0"/>
              </a:spcBef>
              <a:spcAft>
                <a:spcPts val="0"/>
              </a:spcAft>
              <a:buClr>
                <a:srgbClr val="191919"/>
              </a:buClr>
              <a:buFont typeface="Arial"/>
              <a:buAutoNum type="arabicPeriod"/>
              <a:tabLst>
                <a:tab pos="246379" algn="l"/>
              </a:tabLst>
            </a:pPr>
            <a:r>
              <a:rPr sz="2200" spc="-5" dirty="0">
                <a:solidFill>
                  <a:srgbClr val="FFFFFF"/>
                </a:solidFill>
                <a:latin typeface="Arial"/>
                <a:ea typeface="+mn-ea"/>
                <a:cs typeface="Arial"/>
              </a:rPr>
              <a:t>Structuring of</a:t>
            </a:r>
            <a:r>
              <a:rPr sz="2200" spc="-75" dirty="0">
                <a:solidFill>
                  <a:srgbClr val="FFFFFF"/>
                </a:solidFill>
                <a:latin typeface="Arial"/>
                <a:ea typeface="+mn-ea"/>
                <a:cs typeface="Arial"/>
              </a:rPr>
              <a:t> </a:t>
            </a:r>
            <a:r>
              <a:rPr sz="2200" spc="-5" dirty="0">
                <a:solidFill>
                  <a:srgbClr val="FFFFFF"/>
                </a:solidFill>
                <a:latin typeface="Arial"/>
                <a:ea typeface="+mn-ea"/>
                <a:cs typeface="Arial"/>
              </a:rPr>
              <a:t>Data</a:t>
            </a:r>
            <a:endParaRPr sz="2200">
              <a:solidFill>
                <a:prstClr val="black"/>
              </a:solidFill>
              <a:latin typeface="Arial"/>
              <a:ea typeface="+mn-ea"/>
              <a:cs typeface="Arial"/>
            </a:endParaRPr>
          </a:p>
          <a:p>
            <a:pPr marL="228600" marR="993775" indent="-215900" algn="l" fontAlgn="auto">
              <a:lnSpc>
                <a:spcPct val="150000"/>
              </a:lnSpc>
              <a:spcBef>
                <a:spcPts val="0"/>
              </a:spcBef>
              <a:spcAft>
                <a:spcPts val="0"/>
              </a:spcAft>
              <a:buClr>
                <a:srgbClr val="191919"/>
              </a:buClr>
              <a:buFontTx/>
              <a:buAutoNum type="arabicPeriod"/>
              <a:tabLst>
                <a:tab pos="228600" algn="l"/>
              </a:tabLst>
            </a:pPr>
            <a:r>
              <a:rPr sz="1800" spc="-5" dirty="0">
                <a:solidFill>
                  <a:prstClr val="black"/>
                </a:solidFill>
                <a:latin typeface="Arial"/>
                <a:ea typeface="+mn-ea"/>
                <a:cs typeface="Arial"/>
              </a:rPr>
              <a:t>Structuring</a:t>
            </a:r>
            <a:r>
              <a:rPr sz="1800" spc="-90" dirty="0">
                <a:solidFill>
                  <a:prstClr val="black"/>
                </a:solidFill>
                <a:latin typeface="Arial"/>
                <a:ea typeface="+mn-ea"/>
                <a:cs typeface="Arial"/>
              </a:rPr>
              <a:t> </a:t>
            </a:r>
            <a:r>
              <a:rPr sz="1800" spc="-10" dirty="0">
                <a:solidFill>
                  <a:prstClr val="black"/>
                </a:solidFill>
                <a:latin typeface="Arial"/>
                <a:ea typeface="+mn-ea"/>
                <a:cs typeface="Arial"/>
              </a:rPr>
              <a:t>of  Computation</a:t>
            </a:r>
            <a:endParaRPr sz="1800">
              <a:solidFill>
                <a:prstClr val="black"/>
              </a:solidFill>
              <a:latin typeface="Arial"/>
              <a:ea typeface="+mn-ea"/>
              <a:cs typeface="Arial"/>
            </a:endParaRPr>
          </a:p>
        </p:txBody>
      </p:sp>
      <p:sp>
        <p:nvSpPr>
          <p:cNvPr id="4" name="object 4"/>
          <p:cNvSpPr/>
          <p:nvPr/>
        </p:nvSpPr>
        <p:spPr>
          <a:xfrm>
            <a:off x="0" y="6248400"/>
            <a:ext cx="9144000" cy="608330"/>
          </a:xfrm>
          <a:custGeom>
            <a:avLst/>
            <a:gdLst/>
            <a:ahLst/>
            <a:cxnLst/>
            <a:rect l="l" t="t" r="r" b="b"/>
            <a:pathLst>
              <a:path w="9144000" h="608329">
                <a:moveTo>
                  <a:pt x="0" y="0"/>
                </a:moveTo>
                <a:lnTo>
                  <a:pt x="9144000" y="0"/>
                </a:lnTo>
                <a:lnTo>
                  <a:pt x="9144000" y="608330"/>
                </a:lnTo>
                <a:lnTo>
                  <a:pt x="0" y="60833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5" name="object 5"/>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6" name="object 6"/>
          <p:cNvSpPr txBox="1">
            <a:spLocks noGrp="1"/>
          </p:cNvSpPr>
          <p:nvPr>
            <p:ph type="title"/>
          </p:nvPr>
        </p:nvSpPr>
        <p:spPr>
          <a:xfrm>
            <a:off x="101600" y="160020"/>
            <a:ext cx="8931275" cy="379730"/>
          </a:xfrm>
          <a:prstGeom prst="rect">
            <a:avLst/>
          </a:prstGeom>
        </p:spPr>
        <p:txBody>
          <a:bodyPr vert="horz" wrap="square" lIns="0" tIns="0" rIns="0" bIns="0" rtlCol="0">
            <a:spAutoFit/>
          </a:bodyPr>
          <a:lstStyle/>
          <a:p>
            <a:pPr marL="12700">
              <a:lnSpc>
                <a:spcPct val="100000"/>
              </a:lnSpc>
            </a:pPr>
            <a:r>
              <a:rPr spc="150" dirty="0"/>
              <a:t>Unit </a:t>
            </a:r>
            <a:r>
              <a:rPr spc="-114" dirty="0"/>
              <a:t>– </a:t>
            </a:r>
            <a:r>
              <a:rPr spc="-190" dirty="0"/>
              <a:t>II </a:t>
            </a:r>
            <a:r>
              <a:rPr spc="-40" dirty="0"/>
              <a:t>: </a:t>
            </a:r>
            <a:r>
              <a:rPr spc="155" dirty="0"/>
              <a:t>Structuring </a:t>
            </a:r>
            <a:r>
              <a:rPr spc="170" dirty="0"/>
              <a:t>the </a:t>
            </a:r>
            <a:r>
              <a:rPr spc="160" dirty="0"/>
              <a:t>Data, </a:t>
            </a:r>
            <a:r>
              <a:rPr spc="180" dirty="0"/>
              <a:t>computations </a:t>
            </a:r>
            <a:r>
              <a:rPr spc="195" dirty="0"/>
              <a:t>and</a:t>
            </a:r>
            <a:r>
              <a:rPr spc="-330" dirty="0"/>
              <a:t> </a:t>
            </a:r>
            <a:r>
              <a:rPr spc="160" dirty="0"/>
              <a:t>Program</a:t>
            </a:r>
          </a:p>
        </p:txBody>
      </p:sp>
      <p:sp>
        <p:nvSpPr>
          <p:cNvPr id="7" name="object 7"/>
          <p:cNvSpPr txBox="1"/>
          <p:nvPr/>
        </p:nvSpPr>
        <p:spPr>
          <a:xfrm>
            <a:off x="3426459" y="1723390"/>
            <a:ext cx="5306060" cy="1014730"/>
          </a:xfrm>
          <a:prstGeom prst="rect">
            <a:avLst/>
          </a:prstGeom>
        </p:spPr>
        <p:txBody>
          <a:bodyPr vert="horz" wrap="square" lIns="0" tIns="0" rIns="0" bIns="0" rtlCol="0">
            <a:spAutoFit/>
          </a:bodyPr>
          <a:lstStyle/>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Build-in and Primitive</a:t>
            </a:r>
            <a:r>
              <a:rPr sz="2200" spc="-65" dirty="0">
                <a:solidFill>
                  <a:srgbClr val="191919"/>
                </a:solidFill>
                <a:latin typeface="Arial"/>
                <a:ea typeface="+mn-ea"/>
                <a:cs typeface="Arial"/>
              </a:rPr>
              <a:t> </a:t>
            </a:r>
            <a:r>
              <a:rPr sz="2200" spc="-5" dirty="0">
                <a:solidFill>
                  <a:srgbClr val="191919"/>
                </a:solidFill>
                <a:latin typeface="Arial"/>
                <a:ea typeface="+mn-ea"/>
                <a:cs typeface="Arial"/>
              </a:rPr>
              <a:t>types</a:t>
            </a:r>
            <a:endParaRPr sz="2200">
              <a:solidFill>
                <a:prstClr val="black"/>
              </a:solidFill>
              <a:latin typeface="Arial"/>
              <a:ea typeface="+mn-ea"/>
              <a:cs typeface="Arial"/>
            </a:endParaRPr>
          </a:p>
          <a:p>
            <a:pPr lvl="1" algn="l" fontAlgn="auto">
              <a:spcBef>
                <a:spcPts val="40"/>
              </a:spcBef>
              <a:spcAft>
                <a:spcPts val="0"/>
              </a:spcAft>
              <a:buClr>
                <a:srgbClr val="191919"/>
              </a:buClr>
              <a:buFont typeface="Arial"/>
              <a:buAutoNum type="arabicPeriod"/>
            </a:pPr>
            <a:endParaRPr sz="2250">
              <a:solidFill>
                <a:prstClr val="black"/>
              </a:solidFill>
              <a:latin typeface="Times New Roman"/>
              <a:ea typeface="+mn-ea"/>
              <a:cs typeface="Times New Roman"/>
            </a:endParaRPr>
          </a:p>
          <a:p>
            <a:pPr marL="478790" lvl="1" indent="-466090" algn="l" fontAlgn="auto">
              <a:spcBef>
                <a:spcPts val="0"/>
              </a:spcBef>
              <a:spcAft>
                <a:spcPts val="0"/>
              </a:spcAft>
              <a:buFontTx/>
              <a:buAutoNum type="arabicPeriod"/>
              <a:tabLst>
                <a:tab pos="478790" algn="l"/>
              </a:tabLst>
            </a:pPr>
            <a:r>
              <a:rPr sz="2200" spc="-5" dirty="0">
                <a:solidFill>
                  <a:srgbClr val="191919"/>
                </a:solidFill>
                <a:latin typeface="Arial"/>
                <a:ea typeface="+mn-ea"/>
                <a:cs typeface="Arial"/>
              </a:rPr>
              <a:t>Data aggregates and type</a:t>
            </a:r>
            <a:r>
              <a:rPr sz="2200" spc="-15" dirty="0">
                <a:solidFill>
                  <a:srgbClr val="191919"/>
                </a:solidFill>
                <a:latin typeface="Arial"/>
                <a:ea typeface="+mn-ea"/>
                <a:cs typeface="Arial"/>
              </a:rPr>
              <a:t> </a:t>
            </a:r>
            <a:r>
              <a:rPr sz="2200" spc="-5" dirty="0">
                <a:solidFill>
                  <a:srgbClr val="191919"/>
                </a:solidFill>
                <a:latin typeface="Arial"/>
                <a:ea typeface="+mn-ea"/>
                <a:cs typeface="Arial"/>
              </a:rPr>
              <a:t>constructors</a:t>
            </a:r>
            <a:endParaRPr sz="2200">
              <a:solidFill>
                <a:prstClr val="black"/>
              </a:solidFill>
              <a:latin typeface="Arial"/>
              <a:ea typeface="+mn-ea"/>
              <a:cs typeface="Arial"/>
            </a:endParaRPr>
          </a:p>
        </p:txBody>
      </p:sp>
      <p:sp>
        <p:nvSpPr>
          <p:cNvPr id="8" name="object 8"/>
          <p:cNvSpPr txBox="1"/>
          <p:nvPr/>
        </p:nvSpPr>
        <p:spPr>
          <a:xfrm>
            <a:off x="3426459" y="3063240"/>
            <a:ext cx="399986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1.3 </a:t>
            </a:r>
            <a:r>
              <a:rPr sz="2200" spc="-5" dirty="0">
                <a:solidFill>
                  <a:srgbClr val="191919"/>
                </a:solidFill>
                <a:latin typeface="Arial"/>
                <a:ea typeface="+mn-ea"/>
                <a:cs typeface="Arial"/>
              </a:rPr>
              <a:t>User defined types and</a:t>
            </a:r>
            <a:r>
              <a:rPr sz="2200" spc="-45" dirty="0">
                <a:solidFill>
                  <a:srgbClr val="191919"/>
                </a:solidFill>
                <a:latin typeface="Arial"/>
                <a:ea typeface="+mn-ea"/>
                <a:cs typeface="Arial"/>
              </a:rPr>
              <a:t> </a:t>
            </a:r>
            <a:r>
              <a:rPr sz="2200" spc="-5" dirty="0">
                <a:solidFill>
                  <a:srgbClr val="191919"/>
                </a:solidFill>
                <a:latin typeface="Arial"/>
                <a:ea typeface="+mn-ea"/>
                <a:cs typeface="Arial"/>
              </a:rPr>
              <a:t>ADT</a:t>
            </a:r>
            <a:endParaRPr sz="2200">
              <a:solidFill>
                <a:prstClr val="black"/>
              </a:solidFill>
              <a:latin typeface="Arial"/>
              <a:ea typeface="+mn-ea"/>
              <a:cs typeface="Arial"/>
            </a:endParaRPr>
          </a:p>
        </p:txBody>
      </p:sp>
      <p:sp>
        <p:nvSpPr>
          <p:cNvPr id="9" name="object 9"/>
          <p:cNvSpPr txBox="1"/>
          <p:nvPr/>
        </p:nvSpPr>
        <p:spPr>
          <a:xfrm>
            <a:off x="3426459" y="3733800"/>
            <a:ext cx="225869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1.4 </a:t>
            </a:r>
            <a:r>
              <a:rPr sz="2200" spc="-10" dirty="0">
                <a:solidFill>
                  <a:srgbClr val="191919"/>
                </a:solidFill>
                <a:latin typeface="Arial"/>
                <a:ea typeface="+mn-ea"/>
                <a:cs typeface="Arial"/>
              </a:rPr>
              <a:t>Type</a:t>
            </a:r>
            <a:r>
              <a:rPr sz="2200" spc="-85" dirty="0">
                <a:solidFill>
                  <a:srgbClr val="191919"/>
                </a:solidFill>
                <a:latin typeface="Arial"/>
                <a:ea typeface="+mn-ea"/>
                <a:cs typeface="Arial"/>
              </a:rPr>
              <a:t> </a:t>
            </a:r>
            <a:r>
              <a:rPr sz="2200" spc="-5" dirty="0">
                <a:solidFill>
                  <a:srgbClr val="191919"/>
                </a:solidFill>
                <a:latin typeface="Arial"/>
                <a:ea typeface="+mn-ea"/>
                <a:cs typeface="Arial"/>
              </a:rPr>
              <a:t>Systems</a:t>
            </a:r>
            <a:endParaRPr sz="2200">
              <a:solidFill>
                <a:prstClr val="black"/>
              </a:solidFill>
              <a:latin typeface="Arial"/>
              <a:ea typeface="+mn-ea"/>
              <a:cs typeface="Arial"/>
            </a:endParaRPr>
          </a:p>
        </p:txBody>
      </p:sp>
      <p:sp>
        <p:nvSpPr>
          <p:cNvPr id="10" name="object 10"/>
          <p:cNvSpPr txBox="1"/>
          <p:nvPr/>
        </p:nvSpPr>
        <p:spPr>
          <a:xfrm>
            <a:off x="3426459" y="4404359"/>
            <a:ext cx="4401185" cy="345440"/>
          </a:xfrm>
          <a:prstGeom prst="rect">
            <a:avLst/>
          </a:prstGeom>
        </p:spPr>
        <p:txBody>
          <a:bodyPr vert="horz" wrap="square" lIns="0" tIns="0" rIns="0" bIns="0" rtlCol="0">
            <a:spAutoFit/>
          </a:bodyPr>
          <a:lstStyle/>
          <a:p>
            <a:pPr marL="12700" algn="l" fontAlgn="auto">
              <a:spcBef>
                <a:spcPts val="0"/>
              </a:spcBef>
              <a:spcAft>
                <a:spcPts val="0"/>
              </a:spcAft>
            </a:pPr>
            <a:r>
              <a:rPr sz="2200" dirty="0">
                <a:solidFill>
                  <a:srgbClr val="191919"/>
                </a:solidFill>
                <a:latin typeface="Arial"/>
                <a:ea typeface="+mn-ea"/>
                <a:cs typeface="Arial"/>
              </a:rPr>
              <a:t>1.5 </a:t>
            </a:r>
            <a:r>
              <a:rPr sz="2200" spc="-10" dirty="0">
                <a:solidFill>
                  <a:srgbClr val="0000FF"/>
                </a:solidFill>
                <a:latin typeface="Arial"/>
                <a:ea typeface="+mn-ea"/>
                <a:cs typeface="Arial"/>
              </a:rPr>
              <a:t>Type </a:t>
            </a:r>
            <a:r>
              <a:rPr sz="2200" spc="-5" dirty="0">
                <a:solidFill>
                  <a:srgbClr val="0000FF"/>
                </a:solidFill>
                <a:latin typeface="Arial"/>
                <a:ea typeface="+mn-ea"/>
                <a:cs typeface="Arial"/>
              </a:rPr>
              <a:t>structure </a:t>
            </a:r>
            <a:r>
              <a:rPr sz="2200" dirty="0">
                <a:solidFill>
                  <a:srgbClr val="0000FF"/>
                </a:solidFill>
                <a:latin typeface="Arial"/>
                <a:ea typeface="+mn-ea"/>
                <a:cs typeface="Arial"/>
              </a:rPr>
              <a:t>of </a:t>
            </a:r>
            <a:r>
              <a:rPr sz="2200" spc="-5" dirty="0">
                <a:solidFill>
                  <a:srgbClr val="0000FF"/>
                </a:solidFill>
                <a:latin typeface="Arial"/>
                <a:ea typeface="+mn-ea"/>
                <a:cs typeface="Arial"/>
              </a:rPr>
              <a:t>C++ and</a:t>
            </a:r>
            <a:r>
              <a:rPr sz="2200" spc="-35" dirty="0">
                <a:solidFill>
                  <a:srgbClr val="0000FF"/>
                </a:solidFill>
                <a:latin typeface="Arial"/>
                <a:ea typeface="+mn-ea"/>
                <a:cs typeface="Arial"/>
              </a:rPr>
              <a:t> </a:t>
            </a:r>
            <a:r>
              <a:rPr sz="2200" spc="-5" dirty="0">
                <a:solidFill>
                  <a:srgbClr val="0000FF"/>
                </a:solidFill>
                <a:latin typeface="Arial"/>
                <a:ea typeface="+mn-ea"/>
                <a:cs typeface="Arial"/>
              </a:rPr>
              <a:t>Java</a:t>
            </a:r>
            <a:endParaRPr sz="2200">
              <a:solidFill>
                <a:prstClr val="black"/>
              </a:solidFill>
              <a:latin typeface="Arial"/>
              <a:ea typeface="+mn-ea"/>
              <a:cs typeface="Arial"/>
            </a:endParaRPr>
          </a:p>
        </p:txBody>
      </p:sp>
    </p:spTree>
    <p:extLst>
      <p:ext uri="{BB962C8B-B14F-4D97-AF65-F5344CB8AC3E}">
        <p14:creationId xmlns:p14="http://schemas.microsoft.com/office/powerpoint/2010/main" xmlns="" val="1283847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txBox="1">
            <a:spLocks noGrp="1"/>
          </p:cNvSpPr>
          <p:nvPr>
            <p:ph type="title"/>
          </p:nvPr>
        </p:nvSpPr>
        <p:spPr>
          <a:xfrm>
            <a:off x="1816100" y="160020"/>
            <a:ext cx="5506720" cy="379730"/>
          </a:xfrm>
          <a:prstGeom prst="rect">
            <a:avLst/>
          </a:prstGeom>
        </p:spPr>
        <p:txBody>
          <a:bodyPr vert="horz" wrap="square" lIns="0" tIns="0" rIns="0" bIns="0" rtlCol="0">
            <a:spAutoFit/>
          </a:bodyPr>
          <a:lstStyle/>
          <a:p>
            <a:pPr marL="12700">
              <a:lnSpc>
                <a:spcPct val="100000"/>
              </a:lnSpc>
              <a:tabLst>
                <a:tab pos="691515" algn="l"/>
              </a:tabLst>
            </a:pPr>
            <a:r>
              <a:rPr spc="75" dirty="0" smtClean="0"/>
              <a:t>Type</a:t>
            </a:r>
            <a:r>
              <a:rPr dirty="0" smtClean="0"/>
              <a:t> </a:t>
            </a:r>
            <a:r>
              <a:rPr spc="155" dirty="0"/>
              <a:t>structure</a:t>
            </a:r>
            <a:r>
              <a:rPr spc="-5" dirty="0"/>
              <a:t> </a:t>
            </a:r>
            <a:r>
              <a:rPr spc="114" dirty="0"/>
              <a:t>of</a:t>
            </a:r>
            <a:r>
              <a:rPr spc="-5" dirty="0"/>
              <a:t> </a:t>
            </a:r>
            <a:r>
              <a:rPr spc="254" dirty="0"/>
              <a:t>C++</a:t>
            </a:r>
            <a:r>
              <a:rPr dirty="0"/>
              <a:t> </a:t>
            </a:r>
            <a:r>
              <a:rPr spc="195" dirty="0"/>
              <a:t>and</a:t>
            </a:r>
            <a:r>
              <a:rPr spc="-5" dirty="0"/>
              <a:t> </a:t>
            </a:r>
            <a:r>
              <a:rPr spc="85" dirty="0"/>
              <a:t>Java</a:t>
            </a:r>
          </a:p>
        </p:txBody>
      </p:sp>
      <p:sp>
        <p:nvSpPr>
          <p:cNvPr id="4" name="object 4"/>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5" name="object 5"/>
          <p:cNvSpPr/>
          <p:nvPr/>
        </p:nvSpPr>
        <p:spPr>
          <a:xfrm>
            <a:off x="274320" y="946150"/>
            <a:ext cx="8412480" cy="5088890"/>
          </a:xfrm>
          <a:prstGeom prst="rect">
            <a:avLst/>
          </a:prstGeom>
          <a:blipFill>
            <a:blip r:embed="rId2" cstate="print"/>
            <a:stretch>
              <a:fillRect/>
            </a:stretch>
          </a:blip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4175199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769" y="593090"/>
            <a:ext cx="9003030" cy="5990590"/>
          </a:xfrm>
          <a:prstGeom prst="rect">
            <a:avLst/>
          </a:prstGeom>
          <a:blipFill>
            <a:blip r:embed="rId2" cstate="print"/>
            <a:stretch>
              <a:fillRect/>
            </a:stretch>
          </a:blip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3" name="object 3"/>
          <p:cNvSpPr/>
          <p:nvPr/>
        </p:nvSpPr>
        <p:spPr>
          <a:xfrm>
            <a:off x="0" y="0"/>
            <a:ext cx="9144000" cy="684530"/>
          </a:xfrm>
          <a:custGeom>
            <a:avLst/>
            <a:gdLst/>
            <a:ahLst/>
            <a:cxnLst/>
            <a:rect l="l" t="t" r="r" b="b"/>
            <a:pathLst>
              <a:path w="9144000" h="684530">
                <a:moveTo>
                  <a:pt x="0" y="0"/>
                </a:moveTo>
                <a:lnTo>
                  <a:pt x="9144000" y="0"/>
                </a:lnTo>
                <a:lnTo>
                  <a:pt x="9144000" y="684529"/>
                </a:lnTo>
                <a:lnTo>
                  <a:pt x="0" y="684529"/>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
        <p:nvSpPr>
          <p:cNvPr id="4" name="object 4"/>
          <p:cNvSpPr txBox="1">
            <a:spLocks noGrp="1"/>
          </p:cNvSpPr>
          <p:nvPr>
            <p:ph type="title"/>
          </p:nvPr>
        </p:nvSpPr>
        <p:spPr>
          <a:xfrm>
            <a:off x="256540" y="-7620"/>
            <a:ext cx="8630919" cy="538609"/>
          </a:xfrm>
          <a:prstGeom prst="rect">
            <a:avLst/>
          </a:prstGeom>
        </p:spPr>
        <p:txBody>
          <a:bodyPr vert="horz" wrap="square" lIns="0" tIns="167640" rIns="0" bIns="0" rtlCol="0">
            <a:spAutoFit/>
          </a:bodyPr>
          <a:lstStyle/>
          <a:p>
            <a:pPr marL="1620520">
              <a:lnSpc>
                <a:spcPct val="100000"/>
              </a:lnSpc>
            </a:pPr>
            <a:r>
              <a:rPr spc="75" dirty="0" smtClean="0"/>
              <a:t>Type</a:t>
            </a:r>
            <a:r>
              <a:rPr dirty="0" smtClean="0"/>
              <a:t> </a:t>
            </a:r>
            <a:r>
              <a:rPr spc="155" dirty="0"/>
              <a:t>structure</a:t>
            </a:r>
            <a:r>
              <a:rPr spc="5" dirty="0"/>
              <a:t> </a:t>
            </a:r>
            <a:r>
              <a:rPr spc="114" dirty="0"/>
              <a:t>of</a:t>
            </a:r>
            <a:r>
              <a:rPr dirty="0"/>
              <a:t> </a:t>
            </a:r>
            <a:r>
              <a:rPr spc="250" dirty="0"/>
              <a:t>C++</a:t>
            </a:r>
            <a:r>
              <a:rPr spc="15" dirty="0"/>
              <a:t> </a:t>
            </a:r>
            <a:r>
              <a:rPr spc="195" dirty="0"/>
              <a:t>and</a:t>
            </a:r>
            <a:r>
              <a:rPr dirty="0"/>
              <a:t> </a:t>
            </a:r>
            <a:r>
              <a:rPr spc="85" dirty="0"/>
              <a:t>Java</a:t>
            </a:r>
          </a:p>
        </p:txBody>
      </p:sp>
      <p:sp>
        <p:nvSpPr>
          <p:cNvPr id="5" name="object 5"/>
          <p:cNvSpPr/>
          <p:nvPr/>
        </p:nvSpPr>
        <p:spPr>
          <a:xfrm>
            <a:off x="1270" y="6248400"/>
            <a:ext cx="9142730" cy="609600"/>
          </a:xfrm>
          <a:custGeom>
            <a:avLst/>
            <a:gdLst/>
            <a:ahLst/>
            <a:cxnLst/>
            <a:rect l="l" t="t" r="r" b="b"/>
            <a:pathLst>
              <a:path w="9142730" h="609600">
                <a:moveTo>
                  <a:pt x="0" y="0"/>
                </a:moveTo>
                <a:lnTo>
                  <a:pt x="9142730" y="0"/>
                </a:lnTo>
                <a:lnTo>
                  <a:pt x="9142730" y="609600"/>
                </a:lnTo>
                <a:lnTo>
                  <a:pt x="0" y="609600"/>
                </a:lnTo>
                <a:lnTo>
                  <a:pt x="0" y="0"/>
                </a:lnTo>
                <a:close/>
              </a:path>
            </a:pathLst>
          </a:custGeom>
          <a:solidFill>
            <a:srgbClr val="4E80BC"/>
          </a:solidFill>
        </p:spPr>
        <p:txBody>
          <a:bodyPr wrap="square" lIns="0" tIns="0" rIns="0" bIns="0" rtlCol="0"/>
          <a:lstStyle/>
          <a:p>
            <a:pPr algn="l" fontAlgn="auto">
              <a:spcBef>
                <a:spcPts val="0"/>
              </a:spcBef>
              <a:spcAft>
                <a:spcPts val="0"/>
              </a:spcAft>
            </a:pPr>
            <a:endParaRPr sz="1800">
              <a:solidFill>
                <a:prstClr val="black"/>
              </a:solidFill>
              <a:latin typeface="Calibri"/>
              <a:ea typeface="+mn-ea"/>
            </a:endParaRPr>
          </a:p>
        </p:txBody>
      </p:sp>
    </p:spTree>
    <p:extLst>
      <p:ext uri="{BB962C8B-B14F-4D97-AF65-F5344CB8AC3E}">
        <p14:creationId xmlns:p14="http://schemas.microsoft.com/office/powerpoint/2010/main" xmlns="" val="2337738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026"/>
          </a:xfrm>
        </p:spPr>
        <p:txBody>
          <a:bodyPr>
            <a:normAutofit fontScale="90000"/>
          </a:bodyPr>
          <a:lstStyle/>
          <a:p>
            <a:r>
              <a:rPr lang="en-US" dirty="0" smtClean="0"/>
              <a:t>data types in Java </a:t>
            </a:r>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46</a:t>
            </a:fld>
            <a:endParaRPr lang="en-US"/>
          </a:p>
        </p:txBody>
      </p:sp>
      <p:pic>
        <p:nvPicPr>
          <p:cNvPr id="1026" name="Picture 2" descr="C:\Users\madhu\Desktop\datatype2.JPG"/>
          <p:cNvPicPr>
            <a:picLocks noGrp="1" noChangeAspect="1" noChangeArrowheads="1"/>
          </p:cNvPicPr>
          <p:nvPr>
            <p:ph idx="1"/>
          </p:nvPr>
        </p:nvPicPr>
        <p:blipFill>
          <a:blip r:embed="rId2" cstate="print"/>
          <a:srcRect/>
          <a:stretch>
            <a:fillRect/>
          </a:stretch>
        </p:blipFill>
        <p:spPr bwMode="auto">
          <a:xfrm>
            <a:off x="0" y="1143060"/>
            <a:ext cx="9144000" cy="559743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274638"/>
            <a:ext cx="8229600" cy="411234"/>
          </a:xfrm>
        </p:spPr>
        <p:txBody>
          <a:bodyPr>
            <a:noAutofit/>
          </a:bodyPr>
          <a:lstStyle/>
          <a:p>
            <a:r>
              <a:rPr lang="en-US" sz="3600" dirty="0">
                <a:solidFill>
                  <a:srgbClr val="C00000"/>
                </a:solidFill>
              </a:rPr>
              <a:t>Primitive Data Types</a:t>
            </a:r>
          </a:p>
        </p:txBody>
      </p:sp>
      <p:sp>
        <p:nvSpPr>
          <p:cNvPr id="356355" name="Rectangle 3"/>
          <p:cNvSpPr>
            <a:spLocks noGrp="1" noChangeArrowheads="1"/>
          </p:cNvSpPr>
          <p:nvPr>
            <p:ph type="body" idx="1"/>
          </p:nvPr>
        </p:nvSpPr>
        <p:spPr>
          <a:xfrm>
            <a:off x="0" y="762001"/>
            <a:ext cx="9144000" cy="5699125"/>
          </a:xfrm>
        </p:spPr>
        <p:txBody>
          <a:bodyPr/>
          <a:lstStyle/>
          <a:p>
            <a:pPr>
              <a:buFont typeface="Monotype Sorts" pitchFamily="2" charset="2"/>
              <a:buNone/>
            </a:pPr>
            <a:r>
              <a:rPr lang="en-US" sz="2800" b="1" dirty="0"/>
              <a:t>Java has eight primitive data types as described below.</a:t>
            </a:r>
          </a:p>
          <a:p>
            <a:pPr>
              <a:buFont typeface="Monotype Sorts" pitchFamily="2" charset="2"/>
              <a:buNone/>
            </a:pPr>
            <a:endParaRPr lang="en-US" sz="2800" b="1"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a:p>
            <a:pPr>
              <a:buFont typeface="Monotype Sorts" pitchFamily="2" charset="2"/>
              <a:buNone/>
            </a:pPr>
            <a:endParaRPr lang="en-US" sz="2800" dirty="0"/>
          </a:p>
        </p:txBody>
      </p:sp>
      <p:graphicFrame>
        <p:nvGraphicFramePr>
          <p:cNvPr id="356469" name="Group 117"/>
          <p:cNvGraphicFramePr>
            <a:graphicFrameLocks noGrp="1"/>
          </p:cNvGraphicFramePr>
          <p:nvPr/>
        </p:nvGraphicFramePr>
        <p:xfrm>
          <a:off x="281354" y="1371600"/>
          <a:ext cx="8633931" cy="5257714"/>
        </p:xfrm>
        <a:graphic>
          <a:graphicData uri="http://schemas.openxmlformats.org/drawingml/2006/table">
            <a:tbl>
              <a:tblPr/>
              <a:tblGrid>
                <a:gridCol w="1523635"/>
                <a:gridCol w="3570263"/>
                <a:gridCol w="3540033"/>
              </a:tblGrid>
              <a:tr h="54253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rPr>
                        <a:t>Type</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rPr>
                        <a:t>Size/Format</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rPr>
                        <a:t>Range</a:t>
                      </a:r>
                      <a:endParaRPr kumimoji="0" lang="en-US" sz="2000" b="0" i="0" u="none" strike="noStrike" cap="none" normalizeH="0" baseline="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296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byte</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8-bit two's complement</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-128 to 127</a:t>
                      </a:r>
                      <a:endParaRPr kumimoji="0" lang="en-US" sz="2000" b="0" i="0" u="none" strike="noStrike" cap="none" normalizeH="0" baseline="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02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short</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16-bit two's complement</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-32,768 to 32,767</a:t>
                      </a: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528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err="1" smtClean="0">
                          <a:ln>
                            <a:noFill/>
                          </a:ln>
                          <a:solidFill>
                            <a:srgbClr val="000099"/>
                          </a:solidFill>
                          <a:effectLst/>
                          <a:latin typeface="Courier New" pitchFamily="49" charset="0"/>
                        </a:rPr>
                        <a:t>int</a:t>
                      </a:r>
                      <a:endParaRPr kumimoji="0" lang="en-US" sz="2400" b="0" i="0" u="none" strike="noStrike" cap="none" normalizeH="0" baseline="0" dirty="0" smtClean="0">
                        <a:ln>
                          <a:noFill/>
                        </a:ln>
                        <a:solidFill>
                          <a:srgbClr val="000099"/>
                        </a:solidFill>
                        <a:effectLst/>
                        <a:latin typeface="Courier New" pitchFamily="49" charset="0"/>
                      </a:endParaRP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32-bit two's complement</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about –2 billion to 2billion</a:t>
                      </a:r>
                      <a:endParaRPr kumimoji="0" lang="en-US" sz="2000" b="0" i="0" u="none" strike="noStrike" cap="none" normalizeH="0" baseline="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209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long</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64-bit two's complement</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about –10E18 to +10E18</a:t>
                      </a:r>
                      <a:endParaRPr kumimoji="0" lang="en-US" sz="2000" b="0" i="0" u="none" strike="noStrike" cap="none" normalizeH="0" baseline="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209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float</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32-bit IEEE 754	</a:t>
                      </a:r>
                      <a:endParaRPr kumimoji="0" lang="en-US" sz="2000" b="0" i="0" u="none" strike="noStrike" cap="none" normalizeH="0" baseline="0" smtClean="0">
                        <a:ln>
                          <a:noFill/>
                        </a:ln>
                        <a:solidFill>
                          <a:schemeClr val="tx1"/>
                        </a:solidFill>
                        <a:effectLst/>
                        <a:latin typeface="Times New Roman" pitchFamily="18" charset="0"/>
                      </a:endParaRP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-3.4E38 to +3.4E38</a:t>
                      </a: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02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double</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64-bit IEEE 754</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1.7E308 to 1.7E308</a:t>
                      </a: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209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rgbClr val="000099"/>
                          </a:solidFill>
                          <a:effectLst/>
                          <a:latin typeface="Courier New" pitchFamily="49" charset="0"/>
                        </a:rPr>
                        <a:t>char</a:t>
                      </a: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16-bit Unicode character</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A single character</a:t>
                      </a: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02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err="1" smtClean="0">
                          <a:ln>
                            <a:noFill/>
                          </a:ln>
                          <a:solidFill>
                            <a:srgbClr val="000099"/>
                          </a:solidFill>
                          <a:effectLst/>
                          <a:latin typeface="Courier New" pitchFamily="49" charset="0"/>
                        </a:rPr>
                        <a:t>boolean</a:t>
                      </a:r>
                      <a:endParaRPr kumimoji="0" lang="en-US" sz="2400" b="0" i="0" u="none" strike="noStrike" cap="none" normalizeH="0" baseline="0" dirty="0" smtClean="0">
                        <a:ln>
                          <a:noFill/>
                        </a:ln>
                        <a:solidFill>
                          <a:srgbClr val="000099"/>
                        </a:solidFill>
                        <a:effectLst/>
                        <a:latin typeface="Courier New" pitchFamily="49" charset="0"/>
                      </a:endParaRPr>
                    </a:p>
                  </a:txBody>
                  <a:tcPr marL="84406" marR="844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Times New Roman" pitchFamily="18" charset="0"/>
                        </a:rPr>
                        <a:t>true or false</a:t>
                      </a:r>
                    </a:p>
                  </a:txBody>
                  <a:tcPr marL="84406" marR="844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true or false</a:t>
                      </a:r>
                    </a:p>
                  </a:txBody>
                  <a:tcPr marL="84406" marR="844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100350"/>
            <a:ext cx="8229600" cy="661720"/>
          </a:xfrm>
          <a:prstGeom prst="rect">
            <a:avLst/>
          </a:prstGeom>
        </p:spPr>
        <p:txBody>
          <a:bodyPr vert="horz" wrap="square" lIns="0" tIns="167640" rIns="0" bIns="0" rtlCol="0">
            <a:spAutoFit/>
          </a:bodyPr>
          <a:lstStyle/>
          <a:p>
            <a:pPr marL="71438">
              <a:lnSpc>
                <a:spcPct val="100000"/>
              </a:lnSpc>
            </a:pPr>
            <a:r>
              <a:rPr b="1" spc="165" dirty="0" smtClean="0">
                <a:solidFill>
                  <a:srgbClr val="000099"/>
                </a:solidFill>
              </a:rPr>
              <a:t>Expressions </a:t>
            </a:r>
            <a:r>
              <a:rPr b="1" spc="195" dirty="0">
                <a:solidFill>
                  <a:srgbClr val="000099"/>
                </a:solidFill>
              </a:rPr>
              <a:t>and</a:t>
            </a:r>
            <a:r>
              <a:rPr b="1" spc="-320" dirty="0">
                <a:solidFill>
                  <a:srgbClr val="000099"/>
                </a:solidFill>
              </a:rPr>
              <a:t> </a:t>
            </a:r>
            <a:r>
              <a:rPr b="1" spc="185" dirty="0">
                <a:solidFill>
                  <a:srgbClr val="000099"/>
                </a:solidFill>
              </a:rPr>
              <a:t>Statements</a:t>
            </a:r>
          </a:p>
        </p:txBody>
      </p:sp>
      <p:sp>
        <p:nvSpPr>
          <p:cNvPr id="7" name="Content Placeholder 6"/>
          <p:cNvSpPr>
            <a:spLocks noGrp="1"/>
          </p:cNvSpPr>
          <p:nvPr>
            <p:ph sz="quarter" idx="1"/>
          </p:nvPr>
        </p:nvSpPr>
        <p:spPr>
          <a:xfrm>
            <a:off x="457308" y="1219258"/>
            <a:ext cx="8229600" cy="5166296"/>
          </a:xfrm>
        </p:spPr>
        <p:txBody>
          <a:bodyPr>
            <a:normAutofit lnSpcReduction="10000"/>
          </a:bodyPr>
          <a:lstStyle/>
          <a:p>
            <a:r>
              <a:rPr lang="en-US" dirty="0" smtClean="0"/>
              <a:t>Expression : Compute or obtain value by combining other values with operators.</a:t>
            </a:r>
          </a:p>
          <a:p>
            <a:r>
              <a:rPr lang="en-US" dirty="0" smtClean="0"/>
              <a:t>r-value of variables</a:t>
            </a:r>
          </a:p>
          <a:p>
            <a:r>
              <a:rPr lang="en-US" dirty="0" smtClean="0"/>
              <a:t>Operators characterized by </a:t>
            </a:r>
            <a:r>
              <a:rPr lang="en-US" b="1" dirty="0" err="1" smtClean="0">
                <a:solidFill>
                  <a:srgbClr val="C00000"/>
                </a:solidFill>
              </a:rPr>
              <a:t>arity</a:t>
            </a:r>
            <a:r>
              <a:rPr lang="en-US" b="1" dirty="0" smtClean="0">
                <a:solidFill>
                  <a:srgbClr val="C00000"/>
                </a:solidFill>
              </a:rPr>
              <a:t> </a:t>
            </a:r>
            <a:r>
              <a:rPr lang="en-US" sz="2400" dirty="0" smtClean="0"/>
              <a:t>( Required number of operands)</a:t>
            </a:r>
            <a:endParaRPr lang="en-US" dirty="0" smtClean="0"/>
          </a:p>
          <a:p>
            <a:pPr marL="1090613" indent="-273050">
              <a:buFont typeface="Wingdings" pitchFamily="2" charset="2"/>
              <a:buChar char="v"/>
            </a:pPr>
            <a:r>
              <a:rPr lang="en-US" dirty="0" smtClean="0"/>
              <a:t>Unary</a:t>
            </a:r>
          </a:p>
          <a:p>
            <a:pPr marL="1090613" indent="-273050">
              <a:buFont typeface="Wingdings" pitchFamily="2" charset="2"/>
              <a:buChar char="v"/>
            </a:pPr>
            <a:r>
              <a:rPr lang="en-US" dirty="0" smtClean="0"/>
              <a:t>Binary</a:t>
            </a:r>
          </a:p>
          <a:p>
            <a:pPr marL="1090613" indent="-273050">
              <a:buFont typeface="Wingdings" pitchFamily="2" charset="2"/>
              <a:buChar char="v"/>
            </a:pPr>
            <a:r>
              <a:rPr lang="en-US" dirty="0" smtClean="0"/>
              <a:t>n-</a:t>
            </a:r>
            <a:r>
              <a:rPr lang="en-US" dirty="0" err="1" smtClean="0"/>
              <a:t>ary</a:t>
            </a:r>
            <a:endParaRPr lang="en-US" dirty="0" smtClean="0"/>
          </a:p>
          <a:p>
            <a:pPr marL="288925" indent="-273050"/>
            <a:r>
              <a:rPr lang="en-US" dirty="0" smtClean="0"/>
              <a:t>With order of execution</a:t>
            </a:r>
          </a:p>
          <a:p>
            <a:pPr marL="1138238" indent="-273050">
              <a:buFont typeface="Wingdings" pitchFamily="2" charset="2"/>
              <a:buChar char="v"/>
            </a:pPr>
            <a:r>
              <a:rPr lang="en-US" dirty="0" smtClean="0"/>
              <a:t>Infix</a:t>
            </a:r>
          </a:p>
          <a:p>
            <a:pPr marL="1138238" indent="-273050">
              <a:buFont typeface="Wingdings" pitchFamily="2" charset="2"/>
              <a:buChar char="v"/>
            </a:pPr>
            <a:r>
              <a:rPr lang="en-US" dirty="0" smtClean="0"/>
              <a:t>prefix</a:t>
            </a:r>
          </a:p>
          <a:p>
            <a:pPr marL="1138238" indent="-273050">
              <a:buFont typeface="Wingdings" pitchFamily="2" charset="2"/>
              <a:buChar char="v"/>
            </a:pPr>
            <a:r>
              <a:rPr lang="en-US" dirty="0" smtClean="0"/>
              <a:t>Postfix</a:t>
            </a:r>
            <a:endParaRPr lang="en-US" dirty="0"/>
          </a:p>
        </p:txBody>
      </p:sp>
    </p:spTree>
    <p:extLst>
      <p:ext uri="{BB962C8B-B14F-4D97-AF65-F5344CB8AC3E}">
        <p14:creationId xmlns="" xmlns:p14="http://schemas.microsoft.com/office/powerpoint/2010/main" val="17560830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100350"/>
            <a:ext cx="8229600" cy="661720"/>
          </a:xfrm>
          <a:prstGeom prst="rect">
            <a:avLst/>
          </a:prstGeom>
        </p:spPr>
        <p:txBody>
          <a:bodyPr vert="horz" wrap="square" lIns="0" tIns="167640" rIns="0" bIns="0" rtlCol="0">
            <a:spAutoFit/>
          </a:bodyPr>
          <a:lstStyle/>
          <a:p>
            <a:pPr marL="71438">
              <a:lnSpc>
                <a:spcPct val="100000"/>
              </a:lnSpc>
            </a:pPr>
            <a:r>
              <a:rPr b="1" spc="165" dirty="0" smtClean="0">
                <a:solidFill>
                  <a:srgbClr val="000099"/>
                </a:solidFill>
              </a:rPr>
              <a:t>Expressions </a:t>
            </a:r>
            <a:r>
              <a:rPr b="1" spc="195" dirty="0">
                <a:solidFill>
                  <a:srgbClr val="000099"/>
                </a:solidFill>
              </a:rPr>
              <a:t>and</a:t>
            </a:r>
            <a:r>
              <a:rPr b="1" spc="-320" dirty="0">
                <a:solidFill>
                  <a:srgbClr val="000099"/>
                </a:solidFill>
              </a:rPr>
              <a:t> </a:t>
            </a:r>
            <a:r>
              <a:rPr b="1" spc="185" dirty="0">
                <a:solidFill>
                  <a:srgbClr val="000099"/>
                </a:solidFill>
              </a:rPr>
              <a:t>Statements</a:t>
            </a:r>
          </a:p>
        </p:txBody>
      </p:sp>
      <p:sp>
        <p:nvSpPr>
          <p:cNvPr id="7" name="Content Placeholder 6"/>
          <p:cNvSpPr>
            <a:spLocks noGrp="1"/>
          </p:cNvSpPr>
          <p:nvPr>
            <p:ph sz="quarter" idx="1"/>
          </p:nvPr>
        </p:nvSpPr>
        <p:spPr>
          <a:xfrm>
            <a:off x="457200" y="990664"/>
            <a:ext cx="8229600" cy="5410058"/>
          </a:xfrm>
        </p:spPr>
        <p:txBody>
          <a:bodyPr>
            <a:noAutofit/>
          </a:bodyPr>
          <a:lstStyle/>
          <a:p>
            <a:r>
              <a:rPr lang="en-US" sz="2800" dirty="0" smtClean="0">
                <a:latin typeface="Cambria" pitchFamily="18" charset="0"/>
              </a:rPr>
              <a:t>Conditional Expression :     </a:t>
            </a:r>
          </a:p>
          <a:p>
            <a:pPr marL="1027113" indent="-498475">
              <a:buFont typeface="Wingdings" pitchFamily="2" charset="2"/>
              <a:buChar char="v"/>
            </a:pPr>
            <a:r>
              <a:rPr lang="en-US" sz="2800" dirty="0" smtClean="0">
                <a:latin typeface="Cambria" pitchFamily="18" charset="0"/>
              </a:rPr>
              <a:t>a&gt;b ? c : d	Conditional operator</a:t>
            </a:r>
          </a:p>
          <a:p>
            <a:pPr marL="1027113" indent="-498475">
              <a:buFont typeface="Wingdings" pitchFamily="2" charset="2"/>
              <a:buChar char="v"/>
            </a:pPr>
            <a:r>
              <a:rPr lang="en-US" sz="2800" dirty="0" smtClean="0">
                <a:latin typeface="Cambria" pitchFamily="18" charset="0"/>
              </a:rPr>
              <a:t>If-else</a:t>
            </a:r>
          </a:p>
          <a:p>
            <a:pPr marL="1027113" indent="-498475">
              <a:buFont typeface="Wingdings" pitchFamily="2" charset="2"/>
              <a:buChar char="v"/>
            </a:pPr>
            <a:r>
              <a:rPr lang="en-US" sz="2800" dirty="0" smtClean="0">
                <a:latin typeface="Cambria" pitchFamily="18" charset="0"/>
              </a:rPr>
              <a:t>Switch case</a:t>
            </a:r>
          </a:p>
          <a:p>
            <a:pPr marL="1027113" indent="-498475">
              <a:buNone/>
            </a:pPr>
            <a:endParaRPr lang="en-US" sz="2800" dirty="0" smtClean="0">
              <a:latin typeface="Cambria" pitchFamily="18" charset="0"/>
            </a:endParaRPr>
          </a:p>
          <a:p>
            <a:pPr marL="273050" indent="-273050"/>
            <a:r>
              <a:rPr lang="en-US" sz="2800" dirty="0" smtClean="0">
                <a:latin typeface="Cambria" pitchFamily="18" charset="0"/>
              </a:rPr>
              <a:t>Assignment Statement	</a:t>
            </a:r>
            <a:r>
              <a:rPr lang="en-US" sz="2800" dirty="0" smtClean="0">
                <a:solidFill>
                  <a:prstClr val="black"/>
                </a:solidFill>
                <a:latin typeface="Cambria" pitchFamily="18" charset="0"/>
                <a:cs typeface="Times New Roman"/>
              </a:rPr>
              <a:t> A = B </a:t>
            </a:r>
          </a:p>
          <a:p>
            <a:pPr marL="273050" indent="-273050">
              <a:buNone/>
            </a:pPr>
            <a:endParaRPr lang="en-US" sz="2800" dirty="0" smtClean="0">
              <a:solidFill>
                <a:prstClr val="black"/>
              </a:solidFill>
              <a:latin typeface="Cambria" pitchFamily="18" charset="0"/>
              <a:cs typeface="Times New Roman"/>
            </a:endParaRPr>
          </a:p>
          <a:p>
            <a:pPr marL="273050" indent="-273050"/>
            <a:r>
              <a:rPr lang="en-US" sz="2800" spc="-5" dirty="0" smtClean="0">
                <a:solidFill>
                  <a:prstClr val="black"/>
                </a:solidFill>
                <a:latin typeface="Cambria" pitchFamily="18" charset="0"/>
                <a:ea typeface="Microsoft YaHei" pitchFamily="34" charset="-122"/>
                <a:cs typeface="Times New Roman"/>
              </a:rPr>
              <a:t>Iterative</a:t>
            </a:r>
            <a:endParaRPr lang="en-US" sz="2800" dirty="0" smtClean="0">
              <a:solidFill>
                <a:prstClr val="black"/>
              </a:solidFill>
              <a:latin typeface="Cambria" pitchFamily="18" charset="0"/>
              <a:ea typeface="Microsoft YaHei" pitchFamily="34" charset="-122"/>
              <a:cs typeface="Times New Roman"/>
            </a:endParaRPr>
          </a:p>
          <a:p>
            <a:pPr marL="1090613" indent="-512763">
              <a:buFont typeface="Wingdings" pitchFamily="2" charset="2"/>
              <a:buChar char="v"/>
            </a:pPr>
            <a:r>
              <a:rPr lang="en-US" sz="2800" dirty="0" smtClean="0">
                <a:solidFill>
                  <a:prstClr val="black"/>
                </a:solidFill>
                <a:latin typeface="Cambria" pitchFamily="18" charset="0"/>
                <a:ea typeface="Microsoft YaHei" pitchFamily="34" charset="-122"/>
                <a:cs typeface="Times New Roman"/>
              </a:rPr>
              <a:t>For</a:t>
            </a:r>
          </a:p>
          <a:p>
            <a:pPr marL="1090613" indent="-512763">
              <a:buFont typeface="Wingdings" pitchFamily="2" charset="2"/>
              <a:buChar char="v"/>
            </a:pPr>
            <a:r>
              <a:rPr lang="en-US" sz="2800" spc="-5" dirty="0" smtClean="0">
                <a:solidFill>
                  <a:prstClr val="black"/>
                </a:solidFill>
                <a:latin typeface="Cambria" pitchFamily="18" charset="0"/>
                <a:ea typeface="Microsoft YaHei" pitchFamily="34" charset="-122"/>
                <a:cs typeface="Times New Roman"/>
              </a:rPr>
              <a:t>While</a:t>
            </a:r>
          </a:p>
          <a:p>
            <a:pPr marL="1090613" indent="-512763">
              <a:buFont typeface="Wingdings" pitchFamily="2" charset="2"/>
              <a:buChar char="v"/>
            </a:pPr>
            <a:r>
              <a:rPr lang="en-US" sz="2800" dirty="0" smtClean="0">
                <a:solidFill>
                  <a:prstClr val="black"/>
                </a:solidFill>
                <a:latin typeface="Cambria" pitchFamily="18" charset="0"/>
                <a:ea typeface="Microsoft YaHei" pitchFamily="34" charset="-122"/>
                <a:cs typeface="Times New Roman"/>
              </a:rPr>
              <a:t>Do-</a:t>
            </a:r>
            <a:r>
              <a:rPr lang="en-US" sz="2800" spc="-85" dirty="0" smtClean="0">
                <a:solidFill>
                  <a:prstClr val="black"/>
                </a:solidFill>
                <a:latin typeface="Cambria" pitchFamily="18" charset="0"/>
                <a:ea typeface="Microsoft YaHei" pitchFamily="34" charset="-122"/>
                <a:cs typeface="Times New Roman"/>
              </a:rPr>
              <a:t> </a:t>
            </a:r>
            <a:r>
              <a:rPr lang="en-US" sz="2800" dirty="0" smtClean="0">
                <a:solidFill>
                  <a:prstClr val="black"/>
                </a:solidFill>
                <a:latin typeface="Cambria" pitchFamily="18" charset="0"/>
                <a:ea typeface="Microsoft YaHei" pitchFamily="34" charset="-122"/>
                <a:cs typeface="Times New Roman"/>
              </a:rPr>
              <a:t>while</a:t>
            </a:r>
          </a:p>
          <a:p>
            <a:pPr marL="273050" indent="-273050"/>
            <a:endParaRPr lang="en-US" sz="1600" dirty="0" smtClean="0">
              <a:solidFill>
                <a:prstClr val="black"/>
              </a:solidFill>
              <a:latin typeface="Times New Roman"/>
              <a:cs typeface="Times New Roman"/>
            </a:endParaRPr>
          </a:p>
          <a:p>
            <a:pPr marL="273050" indent="-273050"/>
            <a:endParaRPr lang="en-US" sz="1600" dirty="0" smtClean="0"/>
          </a:p>
          <a:p>
            <a:pPr marL="273050" indent="-273050">
              <a:buNone/>
            </a:pPr>
            <a:r>
              <a:rPr lang="en-US" sz="1600" dirty="0" smtClean="0"/>
              <a:t>    </a:t>
            </a:r>
          </a:p>
          <a:p>
            <a:endParaRPr lang="en-US" sz="1600" dirty="0"/>
          </a:p>
        </p:txBody>
      </p:sp>
    </p:spTree>
    <p:extLst>
      <p:ext uri="{BB962C8B-B14F-4D97-AF65-F5344CB8AC3E}">
        <p14:creationId xmlns="" xmlns:p14="http://schemas.microsoft.com/office/powerpoint/2010/main" val="1756083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9410" rIns="0" bIns="0" rtlCol="0">
            <a:spAutoFit/>
          </a:bodyPr>
          <a:lstStyle/>
          <a:p>
            <a:pPr marL="1962150">
              <a:lnSpc>
                <a:spcPct val="100000"/>
              </a:lnSpc>
            </a:pPr>
            <a:r>
              <a:rPr sz="3200" spc="-5" dirty="0">
                <a:solidFill>
                  <a:srgbClr val="000000"/>
                </a:solidFill>
                <a:latin typeface="Arial"/>
                <a:cs typeface="Arial"/>
              </a:rPr>
              <a:t>Classification of Data </a:t>
            </a:r>
            <a:r>
              <a:rPr sz="3200" dirty="0">
                <a:solidFill>
                  <a:srgbClr val="000000"/>
                </a:solidFill>
                <a:latin typeface="Arial"/>
                <a:cs typeface="Arial"/>
              </a:rPr>
              <a:t>Types</a:t>
            </a:r>
            <a:endParaRPr sz="3200">
              <a:latin typeface="Arial"/>
              <a:cs typeface="Arial"/>
            </a:endParaRPr>
          </a:p>
        </p:txBody>
      </p:sp>
      <p:sp>
        <p:nvSpPr>
          <p:cNvPr id="3" name="object 3"/>
          <p:cNvSpPr txBox="1"/>
          <p:nvPr/>
        </p:nvSpPr>
        <p:spPr>
          <a:xfrm>
            <a:off x="3950970" y="1050290"/>
            <a:ext cx="1583055" cy="36576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191919"/>
                </a:solidFill>
                <a:latin typeface="Arial"/>
                <a:cs typeface="Arial"/>
              </a:rPr>
              <a:t>Data</a:t>
            </a:r>
            <a:r>
              <a:rPr spc="-90" dirty="0">
                <a:solidFill>
                  <a:srgbClr val="191919"/>
                </a:solidFill>
                <a:latin typeface="Arial"/>
                <a:cs typeface="Arial"/>
              </a:rPr>
              <a:t> </a:t>
            </a:r>
            <a:r>
              <a:rPr spc="-5" dirty="0">
                <a:solidFill>
                  <a:srgbClr val="191919"/>
                </a:solidFill>
                <a:latin typeface="Arial"/>
                <a:cs typeface="Arial"/>
              </a:rPr>
              <a:t>Types</a:t>
            </a:r>
            <a:endParaRPr>
              <a:solidFill>
                <a:prstClr val="black"/>
              </a:solidFill>
              <a:latin typeface="Arial"/>
              <a:cs typeface="Arial"/>
            </a:endParaRPr>
          </a:p>
        </p:txBody>
      </p:sp>
      <p:sp>
        <p:nvSpPr>
          <p:cNvPr id="4" name="object 4"/>
          <p:cNvSpPr/>
          <p:nvPr/>
        </p:nvSpPr>
        <p:spPr>
          <a:xfrm>
            <a:off x="4648200" y="1600200"/>
            <a:ext cx="0" cy="309880"/>
          </a:xfrm>
          <a:custGeom>
            <a:avLst/>
            <a:gdLst/>
            <a:ahLst/>
            <a:cxnLst/>
            <a:rect l="l" t="t" r="r" b="b"/>
            <a:pathLst>
              <a:path h="309880">
                <a:moveTo>
                  <a:pt x="0" y="0"/>
                </a:moveTo>
                <a:lnTo>
                  <a:pt x="0" y="3098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 name="object 5"/>
          <p:cNvSpPr/>
          <p:nvPr/>
        </p:nvSpPr>
        <p:spPr>
          <a:xfrm>
            <a:off x="4610100" y="1905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 name="object 6"/>
          <p:cNvSpPr/>
          <p:nvPr/>
        </p:nvSpPr>
        <p:spPr>
          <a:xfrm>
            <a:off x="914400" y="1981200"/>
            <a:ext cx="7620000" cy="0"/>
          </a:xfrm>
          <a:custGeom>
            <a:avLst/>
            <a:gdLst/>
            <a:ahLst/>
            <a:cxnLst/>
            <a:rect l="l" t="t" r="r" b="b"/>
            <a:pathLst>
              <a:path w="7620000">
                <a:moveTo>
                  <a:pt x="0" y="0"/>
                </a:moveTo>
                <a:lnTo>
                  <a:pt x="76200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 name="object 7"/>
          <p:cNvSpPr/>
          <p:nvPr/>
        </p:nvSpPr>
        <p:spPr>
          <a:xfrm>
            <a:off x="914400" y="1981200"/>
            <a:ext cx="0" cy="386080"/>
          </a:xfrm>
          <a:custGeom>
            <a:avLst/>
            <a:gdLst/>
            <a:ahLst/>
            <a:cxnLst/>
            <a:rect l="l" t="t" r="r" b="b"/>
            <a:pathLst>
              <a:path h="386080">
                <a:moveTo>
                  <a:pt x="0" y="0"/>
                </a:moveTo>
                <a:lnTo>
                  <a:pt x="0" y="3860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8" name="object 8"/>
          <p:cNvSpPr/>
          <p:nvPr/>
        </p:nvSpPr>
        <p:spPr>
          <a:xfrm>
            <a:off x="876300" y="236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9" name="object 9"/>
          <p:cNvSpPr/>
          <p:nvPr/>
        </p:nvSpPr>
        <p:spPr>
          <a:xfrm>
            <a:off x="2895600" y="1981200"/>
            <a:ext cx="0" cy="386080"/>
          </a:xfrm>
          <a:custGeom>
            <a:avLst/>
            <a:gdLst/>
            <a:ahLst/>
            <a:cxnLst/>
            <a:rect l="l" t="t" r="r" b="b"/>
            <a:pathLst>
              <a:path h="386080">
                <a:moveTo>
                  <a:pt x="0" y="0"/>
                </a:moveTo>
                <a:lnTo>
                  <a:pt x="0" y="3860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0" name="object 10"/>
          <p:cNvSpPr/>
          <p:nvPr/>
        </p:nvSpPr>
        <p:spPr>
          <a:xfrm>
            <a:off x="2857500" y="236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1" name="object 11"/>
          <p:cNvSpPr/>
          <p:nvPr/>
        </p:nvSpPr>
        <p:spPr>
          <a:xfrm>
            <a:off x="4648200" y="1981200"/>
            <a:ext cx="0" cy="386080"/>
          </a:xfrm>
          <a:custGeom>
            <a:avLst/>
            <a:gdLst/>
            <a:ahLst/>
            <a:cxnLst/>
            <a:rect l="l" t="t" r="r" b="b"/>
            <a:pathLst>
              <a:path h="386080">
                <a:moveTo>
                  <a:pt x="0" y="0"/>
                </a:moveTo>
                <a:lnTo>
                  <a:pt x="0" y="3860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2" name="object 12"/>
          <p:cNvSpPr/>
          <p:nvPr/>
        </p:nvSpPr>
        <p:spPr>
          <a:xfrm>
            <a:off x="4610100" y="236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3" name="object 13"/>
          <p:cNvSpPr/>
          <p:nvPr/>
        </p:nvSpPr>
        <p:spPr>
          <a:xfrm>
            <a:off x="6705600" y="1981200"/>
            <a:ext cx="0" cy="386080"/>
          </a:xfrm>
          <a:custGeom>
            <a:avLst/>
            <a:gdLst/>
            <a:ahLst/>
            <a:cxnLst/>
            <a:rect l="l" t="t" r="r" b="b"/>
            <a:pathLst>
              <a:path h="386080">
                <a:moveTo>
                  <a:pt x="0" y="0"/>
                </a:moveTo>
                <a:lnTo>
                  <a:pt x="0" y="3860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4" name="object 14"/>
          <p:cNvSpPr/>
          <p:nvPr/>
        </p:nvSpPr>
        <p:spPr>
          <a:xfrm>
            <a:off x="6667500" y="236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5" name="object 15"/>
          <p:cNvSpPr/>
          <p:nvPr/>
        </p:nvSpPr>
        <p:spPr>
          <a:xfrm>
            <a:off x="8534400" y="1981200"/>
            <a:ext cx="0" cy="386080"/>
          </a:xfrm>
          <a:custGeom>
            <a:avLst/>
            <a:gdLst/>
            <a:ahLst/>
            <a:cxnLst/>
            <a:rect l="l" t="t" r="r" b="b"/>
            <a:pathLst>
              <a:path h="386080">
                <a:moveTo>
                  <a:pt x="0" y="0"/>
                </a:moveTo>
                <a:lnTo>
                  <a:pt x="0" y="3860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6" name="object 16"/>
          <p:cNvSpPr/>
          <p:nvPr/>
        </p:nvSpPr>
        <p:spPr>
          <a:xfrm>
            <a:off x="8496300" y="236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17" name="object 17"/>
          <p:cNvSpPr txBox="1"/>
          <p:nvPr/>
        </p:nvSpPr>
        <p:spPr>
          <a:xfrm>
            <a:off x="293370" y="2294829"/>
            <a:ext cx="1077595" cy="1122680"/>
          </a:xfrm>
          <a:prstGeom prst="rect">
            <a:avLst/>
          </a:prstGeom>
        </p:spPr>
        <p:txBody>
          <a:bodyPr vert="horz" wrap="square" lIns="0" tIns="0" rIns="0" bIns="0" rtlCol="0">
            <a:spAutoFit/>
          </a:bodyPr>
          <a:lstStyle/>
          <a:p>
            <a:pPr marL="12700" marR="5080" algn="l" fontAlgn="auto">
              <a:lnSpc>
                <a:spcPct val="152100"/>
              </a:lnSpc>
              <a:spcBef>
                <a:spcPts val="0"/>
              </a:spcBef>
              <a:spcAft>
                <a:spcPts val="0"/>
              </a:spcAft>
            </a:pPr>
            <a:r>
              <a:rPr spc="-10" dirty="0">
                <a:solidFill>
                  <a:srgbClr val="191919"/>
                </a:solidFill>
                <a:latin typeface="Arial"/>
                <a:cs typeface="Arial"/>
              </a:rPr>
              <a:t>Build </a:t>
            </a:r>
            <a:r>
              <a:rPr spc="5" dirty="0">
                <a:solidFill>
                  <a:srgbClr val="191919"/>
                </a:solidFill>
                <a:latin typeface="Arial"/>
                <a:cs typeface="Arial"/>
              </a:rPr>
              <a:t>In  </a:t>
            </a:r>
            <a:r>
              <a:rPr spc="-15" dirty="0">
                <a:solidFill>
                  <a:srgbClr val="191919"/>
                </a:solidFill>
                <a:latin typeface="Arial"/>
                <a:cs typeface="Arial"/>
              </a:rPr>
              <a:t>P</a:t>
            </a:r>
            <a:r>
              <a:rPr spc="5" dirty="0">
                <a:solidFill>
                  <a:srgbClr val="191919"/>
                </a:solidFill>
                <a:latin typeface="Arial"/>
                <a:cs typeface="Arial"/>
              </a:rPr>
              <a:t>r</a:t>
            </a:r>
            <a:r>
              <a:rPr spc="-15" dirty="0">
                <a:solidFill>
                  <a:srgbClr val="191919"/>
                </a:solidFill>
                <a:latin typeface="Arial"/>
                <a:cs typeface="Arial"/>
              </a:rPr>
              <a:t>i</a:t>
            </a:r>
            <a:r>
              <a:rPr spc="25" dirty="0">
                <a:solidFill>
                  <a:srgbClr val="191919"/>
                </a:solidFill>
                <a:latin typeface="Arial"/>
                <a:cs typeface="Arial"/>
              </a:rPr>
              <a:t>m</a:t>
            </a:r>
            <a:r>
              <a:rPr spc="-10" dirty="0">
                <a:solidFill>
                  <a:srgbClr val="191919"/>
                </a:solidFill>
                <a:latin typeface="Arial"/>
                <a:cs typeface="Arial"/>
              </a:rPr>
              <a:t>a</a:t>
            </a:r>
            <a:r>
              <a:rPr spc="5" dirty="0">
                <a:solidFill>
                  <a:srgbClr val="191919"/>
                </a:solidFill>
                <a:latin typeface="Arial"/>
                <a:cs typeface="Arial"/>
              </a:rPr>
              <a:t>r</a:t>
            </a:r>
            <a:r>
              <a:rPr dirty="0">
                <a:solidFill>
                  <a:srgbClr val="191919"/>
                </a:solidFill>
                <a:latin typeface="Arial"/>
                <a:cs typeface="Arial"/>
              </a:rPr>
              <a:t>y</a:t>
            </a:r>
            <a:endParaRPr>
              <a:solidFill>
                <a:prstClr val="black"/>
              </a:solidFill>
              <a:latin typeface="Arial"/>
              <a:cs typeface="Arial"/>
            </a:endParaRPr>
          </a:p>
        </p:txBody>
      </p:sp>
      <p:sp>
        <p:nvSpPr>
          <p:cNvPr id="18" name="object 18"/>
          <p:cNvSpPr txBox="1"/>
          <p:nvPr/>
        </p:nvSpPr>
        <p:spPr>
          <a:xfrm>
            <a:off x="2606039" y="2485390"/>
            <a:ext cx="107378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191919"/>
                </a:solidFill>
                <a:latin typeface="Arial"/>
                <a:cs typeface="Arial"/>
              </a:rPr>
              <a:t>D</a:t>
            </a:r>
            <a:r>
              <a:rPr dirty="0">
                <a:solidFill>
                  <a:srgbClr val="191919"/>
                </a:solidFill>
                <a:latin typeface="Arial"/>
                <a:cs typeface="Arial"/>
              </a:rPr>
              <a:t>er</a:t>
            </a:r>
            <a:r>
              <a:rPr spc="-5" dirty="0">
                <a:solidFill>
                  <a:srgbClr val="191919"/>
                </a:solidFill>
                <a:latin typeface="Arial"/>
                <a:cs typeface="Arial"/>
              </a:rPr>
              <a:t>i</a:t>
            </a:r>
            <a:r>
              <a:rPr spc="-10" dirty="0">
                <a:solidFill>
                  <a:srgbClr val="191919"/>
                </a:solidFill>
                <a:latin typeface="Arial"/>
                <a:cs typeface="Arial"/>
              </a:rPr>
              <a:t>ve</a:t>
            </a:r>
            <a:r>
              <a:rPr dirty="0">
                <a:solidFill>
                  <a:srgbClr val="191919"/>
                </a:solidFill>
                <a:latin typeface="Arial"/>
                <a:cs typeface="Arial"/>
              </a:rPr>
              <a:t>d</a:t>
            </a:r>
            <a:endParaRPr>
              <a:solidFill>
                <a:prstClr val="black"/>
              </a:solidFill>
              <a:latin typeface="Arial"/>
              <a:cs typeface="Arial"/>
            </a:endParaRPr>
          </a:p>
        </p:txBody>
      </p:sp>
      <p:sp>
        <p:nvSpPr>
          <p:cNvPr id="19" name="object 19"/>
          <p:cNvSpPr txBox="1"/>
          <p:nvPr/>
        </p:nvSpPr>
        <p:spPr>
          <a:xfrm>
            <a:off x="4349750" y="2294829"/>
            <a:ext cx="1023619" cy="1122680"/>
          </a:xfrm>
          <a:prstGeom prst="rect">
            <a:avLst/>
          </a:prstGeom>
        </p:spPr>
        <p:txBody>
          <a:bodyPr vert="horz" wrap="square" lIns="0" tIns="0" rIns="0" bIns="0" rtlCol="0">
            <a:spAutoFit/>
          </a:bodyPr>
          <a:lstStyle/>
          <a:p>
            <a:pPr marL="12700" marR="5080" indent="85090" algn="l" fontAlgn="auto">
              <a:lnSpc>
                <a:spcPct val="152100"/>
              </a:lnSpc>
              <a:spcBef>
                <a:spcPts val="0"/>
              </a:spcBef>
              <a:spcAft>
                <a:spcPts val="0"/>
              </a:spcAft>
            </a:pPr>
            <a:r>
              <a:rPr spc="-5" dirty="0">
                <a:solidFill>
                  <a:srgbClr val="191919"/>
                </a:solidFill>
                <a:latin typeface="Arial"/>
                <a:cs typeface="Arial"/>
              </a:rPr>
              <a:t>User  </a:t>
            </a:r>
            <a:r>
              <a:rPr spc="-10" dirty="0">
                <a:solidFill>
                  <a:srgbClr val="191919"/>
                </a:solidFill>
                <a:latin typeface="Arial"/>
                <a:cs typeface="Arial"/>
              </a:rPr>
              <a:t>de</a:t>
            </a:r>
            <a:r>
              <a:rPr spc="10" dirty="0">
                <a:solidFill>
                  <a:srgbClr val="191919"/>
                </a:solidFill>
                <a:latin typeface="Arial"/>
                <a:cs typeface="Arial"/>
              </a:rPr>
              <a:t>f</a:t>
            </a:r>
            <a:r>
              <a:rPr spc="-15" dirty="0">
                <a:solidFill>
                  <a:srgbClr val="191919"/>
                </a:solidFill>
                <a:latin typeface="Arial"/>
                <a:cs typeface="Arial"/>
              </a:rPr>
              <a:t>i</a:t>
            </a:r>
            <a:r>
              <a:rPr dirty="0">
                <a:solidFill>
                  <a:srgbClr val="191919"/>
                </a:solidFill>
                <a:latin typeface="Arial"/>
                <a:cs typeface="Arial"/>
              </a:rPr>
              <a:t>n</a:t>
            </a:r>
            <a:r>
              <a:rPr spc="-10" dirty="0">
                <a:solidFill>
                  <a:srgbClr val="191919"/>
                </a:solidFill>
                <a:latin typeface="Arial"/>
                <a:cs typeface="Arial"/>
              </a:rPr>
              <a:t>e</a:t>
            </a:r>
            <a:r>
              <a:rPr dirty="0">
                <a:solidFill>
                  <a:srgbClr val="191919"/>
                </a:solidFill>
                <a:latin typeface="Arial"/>
                <a:cs typeface="Arial"/>
              </a:rPr>
              <a:t>d</a:t>
            </a:r>
            <a:endParaRPr>
              <a:solidFill>
                <a:prstClr val="black"/>
              </a:solidFill>
              <a:latin typeface="Arial"/>
              <a:cs typeface="Arial"/>
            </a:endParaRPr>
          </a:p>
        </p:txBody>
      </p:sp>
      <p:sp>
        <p:nvSpPr>
          <p:cNvPr id="20" name="object 20"/>
          <p:cNvSpPr txBox="1"/>
          <p:nvPr/>
        </p:nvSpPr>
        <p:spPr>
          <a:xfrm>
            <a:off x="6236970" y="2485390"/>
            <a:ext cx="1142365" cy="375920"/>
          </a:xfrm>
          <a:prstGeom prst="rect">
            <a:avLst/>
          </a:prstGeom>
        </p:spPr>
        <p:txBody>
          <a:bodyPr vert="horz" wrap="square" lIns="0" tIns="0" rIns="0" bIns="0" rtlCol="0">
            <a:spAutoFit/>
          </a:bodyPr>
          <a:lstStyle/>
          <a:p>
            <a:pPr marL="12700" algn="l" fontAlgn="auto">
              <a:spcBef>
                <a:spcPts val="0"/>
              </a:spcBef>
              <a:spcAft>
                <a:spcPts val="0"/>
              </a:spcAft>
            </a:pPr>
            <a:r>
              <a:rPr spc="-15" dirty="0">
                <a:solidFill>
                  <a:srgbClr val="191919"/>
                </a:solidFill>
                <a:latin typeface="Arial"/>
                <a:cs typeface="Arial"/>
              </a:rPr>
              <a:t>A</a:t>
            </a:r>
            <a:r>
              <a:rPr spc="-10" dirty="0">
                <a:solidFill>
                  <a:srgbClr val="191919"/>
                </a:solidFill>
                <a:latin typeface="Arial"/>
                <a:cs typeface="Arial"/>
              </a:rPr>
              <a:t>b</a:t>
            </a:r>
            <a:r>
              <a:rPr dirty="0">
                <a:solidFill>
                  <a:srgbClr val="191919"/>
                </a:solidFill>
                <a:latin typeface="Arial"/>
                <a:cs typeface="Arial"/>
              </a:rPr>
              <a:t>s</a:t>
            </a:r>
            <a:r>
              <a:rPr spc="10" dirty="0">
                <a:solidFill>
                  <a:srgbClr val="191919"/>
                </a:solidFill>
                <a:latin typeface="Arial"/>
                <a:cs typeface="Arial"/>
              </a:rPr>
              <a:t>t</a:t>
            </a:r>
            <a:r>
              <a:rPr dirty="0">
                <a:solidFill>
                  <a:srgbClr val="191919"/>
                </a:solidFill>
                <a:latin typeface="Arial"/>
                <a:cs typeface="Arial"/>
              </a:rPr>
              <a:t>r</a:t>
            </a:r>
            <a:r>
              <a:rPr spc="-10" dirty="0">
                <a:solidFill>
                  <a:srgbClr val="191919"/>
                </a:solidFill>
                <a:latin typeface="Arial"/>
                <a:cs typeface="Arial"/>
              </a:rPr>
              <a:t>a</a:t>
            </a:r>
            <a:r>
              <a:rPr dirty="0">
                <a:solidFill>
                  <a:srgbClr val="191919"/>
                </a:solidFill>
                <a:latin typeface="Arial"/>
                <a:cs typeface="Arial"/>
              </a:rPr>
              <a:t>ct</a:t>
            </a:r>
            <a:endParaRPr>
              <a:solidFill>
                <a:prstClr val="black"/>
              </a:solidFill>
              <a:latin typeface="Arial"/>
              <a:cs typeface="Arial"/>
            </a:endParaRPr>
          </a:p>
        </p:txBody>
      </p:sp>
      <p:sp>
        <p:nvSpPr>
          <p:cNvPr id="21" name="object 21"/>
          <p:cNvSpPr txBox="1"/>
          <p:nvPr/>
        </p:nvSpPr>
        <p:spPr>
          <a:xfrm>
            <a:off x="8263890" y="2561590"/>
            <a:ext cx="786765" cy="375920"/>
          </a:xfrm>
          <a:prstGeom prst="rect">
            <a:avLst/>
          </a:prstGeom>
        </p:spPr>
        <p:txBody>
          <a:bodyPr vert="horz" wrap="square" lIns="0" tIns="0" rIns="0" bIns="0" rtlCol="0">
            <a:spAutoFit/>
          </a:bodyPr>
          <a:lstStyle/>
          <a:p>
            <a:pPr marL="12700" algn="l" fontAlgn="auto">
              <a:spcBef>
                <a:spcPts val="0"/>
              </a:spcBef>
              <a:spcAft>
                <a:spcPts val="0"/>
              </a:spcAft>
            </a:pPr>
            <a:r>
              <a:rPr dirty="0">
                <a:solidFill>
                  <a:srgbClr val="191919"/>
                </a:solidFill>
                <a:latin typeface="Arial"/>
                <a:cs typeface="Arial"/>
              </a:rPr>
              <a:t>Ot</a:t>
            </a:r>
            <a:r>
              <a:rPr spc="-10" dirty="0">
                <a:solidFill>
                  <a:srgbClr val="191919"/>
                </a:solidFill>
                <a:latin typeface="Arial"/>
                <a:cs typeface="Arial"/>
              </a:rPr>
              <a:t>he</a:t>
            </a:r>
            <a:r>
              <a:rPr dirty="0">
                <a:solidFill>
                  <a:srgbClr val="191919"/>
                </a:solidFill>
                <a:latin typeface="Arial"/>
                <a:cs typeface="Arial"/>
              </a:rPr>
              <a:t>r</a:t>
            </a:r>
            <a:endParaRPr>
              <a:solidFill>
                <a:prstClr val="black"/>
              </a:solidFill>
              <a:latin typeface="Arial"/>
              <a:cs typeface="Arial"/>
            </a:endParaRPr>
          </a:p>
        </p:txBody>
      </p:sp>
      <p:sp>
        <p:nvSpPr>
          <p:cNvPr id="22" name="object 22"/>
          <p:cNvSpPr/>
          <p:nvPr/>
        </p:nvSpPr>
        <p:spPr>
          <a:xfrm>
            <a:off x="8458200" y="2971800"/>
            <a:ext cx="0" cy="309880"/>
          </a:xfrm>
          <a:custGeom>
            <a:avLst/>
            <a:gdLst/>
            <a:ahLst/>
            <a:cxnLst/>
            <a:rect l="l" t="t" r="r" b="b"/>
            <a:pathLst>
              <a:path h="309879">
                <a:moveTo>
                  <a:pt x="0" y="0"/>
                </a:moveTo>
                <a:lnTo>
                  <a:pt x="0" y="3098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3" name="object 23"/>
          <p:cNvSpPr/>
          <p:nvPr/>
        </p:nvSpPr>
        <p:spPr>
          <a:xfrm>
            <a:off x="8420100" y="32766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4" name="object 24"/>
          <p:cNvSpPr txBox="1"/>
          <p:nvPr/>
        </p:nvSpPr>
        <p:spPr>
          <a:xfrm>
            <a:off x="7621269" y="3399790"/>
            <a:ext cx="1140460" cy="375920"/>
          </a:xfrm>
          <a:prstGeom prst="rect">
            <a:avLst/>
          </a:prstGeom>
        </p:spPr>
        <p:txBody>
          <a:bodyPr vert="horz" wrap="square" lIns="0" tIns="0" rIns="0" bIns="0" rtlCol="0">
            <a:spAutoFit/>
          </a:bodyPr>
          <a:lstStyle/>
          <a:p>
            <a:pPr marL="12700" algn="l" fontAlgn="auto">
              <a:spcBef>
                <a:spcPts val="0"/>
              </a:spcBef>
              <a:spcAft>
                <a:spcPts val="0"/>
              </a:spcAft>
            </a:pPr>
            <a:r>
              <a:rPr spc="-10" dirty="0">
                <a:solidFill>
                  <a:srgbClr val="3333CC"/>
                </a:solidFill>
                <a:latin typeface="Arial"/>
                <a:cs typeface="Arial"/>
              </a:rPr>
              <a:t>File,</a:t>
            </a:r>
            <a:r>
              <a:rPr spc="-80" dirty="0">
                <a:solidFill>
                  <a:srgbClr val="3333CC"/>
                </a:solidFill>
                <a:latin typeface="Arial"/>
                <a:cs typeface="Arial"/>
              </a:rPr>
              <a:t> </a:t>
            </a:r>
            <a:r>
              <a:rPr spc="-5" dirty="0">
                <a:solidFill>
                  <a:srgbClr val="3333CC"/>
                </a:solidFill>
                <a:latin typeface="Arial"/>
                <a:cs typeface="Arial"/>
              </a:rPr>
              <a:t>Set</a:t>
            </a:r>
            <a:endParaRPr>
              <a:solidFill>
                <a:prstClr val="black"/>
              </a:solidFill>
              <a:latin typeface="Arial"/>
              <a:cs typeface="Arial"/>
            </a:endParaRPr>
          </a:p>
        </p:txBody>
      </p:sp>
      <p:sp>
        <p:nvSpPr>
          <p:cNvPr id="25" name="object 25"/>
          <p:cNvSpPr txBox="1"/>
          <p:nvPr/>
        </p:nvSpPr>
        <p:spPr>
          <a:xfrm>
            <a:off x="6217920" y="3323590"/>
            <a:ext cx="78676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Cl</a:t>
            </a:r>
            <a:r>
              <a:rPr spc="-10" dirty="0">
                <a:solidFill>
                  <a:srgbClr val="3333CC"/>
                </a:solidFill>
                <a:latin typeface="Arial"/>
                <a:cs typeface="Arial"/>
              </a:rPr>
              <a:t>a</a:t>
            </a:r>
            <a:r>
              <a:rPr dirty="0">
                <a:solidFill>
                  <a:srgbClr val="3333CC"/>
                </a:solidFill>
                <a:latin typeface="Arial"/>
                <a:cs typeface="Arial"/>
              </a:rPr>
              <a:t>ss</a:t>
            </a:r>
            <a:endParaRPr>
              <a:solidFill>
                <a:prstClr val="black"/>
              </a:solidFill>
              <a:latin typeface="Arial"/>
              <a:cs typeface="Arial"/>
            </a:endParaRPr>
          </a:p>
        </p:txBody>
      </p:sp>
      <p:sp>
        <p:nvSpPr>
          <p:cNvPr id="26" name="object 26"/>
          <p:cNvSpPr/>
          <p:nvPr/>
        </p:nvSpPr>
        <p:spPr>
          <a:xfrm>
            <a:off x="6553200" y="2819400"/>
            <a:ext cx="0" cy="309880"/>
          </a:xfrm>
          <a:custGeom>
            <a:avLst/>
            <a:gdLst/>
            <a:ahLst/>
            <a:cxnLst/>
            <a:rect l="l" t="t" r="r" b="b"/>
            <a:pathLst>
              <a:path h="309880">
                <a:moveTo>
                  <a:pt x="0" y="0"/>
                </a:moveTo>
                <a:lnTo>
                  <a:pt x="0" y="309879"/>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7" name="object 27"/>
          <p:cNvSpPr/>
          <p:nvPr/>
        </p:nvSpPr>
        <p:spPr>
          <a:xfrm>
            <a:off x="6515100" y="3124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8" name="object 28"/>
          <p:cNvSpPr/>
          <p:nvPr/>
        </p:nvSpPr>
        <p:spPr>
          <a:xfrm>
            <a:off x="4648200" y="3429000"/>
            <a:ext cx="0" cy="309880"/>
          </a:xfrm>
          <a:custGeom>
            <a:avLst/>
            <a:gdLst/>
            <a:ahLst/>
            <a:cxnLst/>
            <a:rect l="l" t="t" r="r" b="b"/>
            <a:pathLst>
              <a:path h="309879">
                <a:moveTo>
                  <a:pt x="0" y="0"/>
                </a:moveTo>
                <a:lnTo>
                  <a:pt x="0" y="3098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29" name="object 29"/>
          <p:cNvSpPr/>
          <p:nvPr/>
        </p:nvSpPr>
        <p:spPr>
          <a:xfrm>
            <a:off x="4610100" y="37338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0" name="object 30"/>
          <p:cNvSpPr/>
          <p:nvPr/>
        </p:nvSpPr>
        <p:spPr>
          <a:xfrm>
            <a:off x="4419600" y="3886200"/>
            <a:ext cx="2819400" cy="0"/>
          </a:xfrm>
          <a:custGeom>
            <a:avLst/>
            <a:gdLst/>
            <a:ahLst/>
            <a:cxnLst/>
            <a:rect l="l" t="t" r="r" b="b"/>
            <a:pathLst>
              <a:path w="2819400">
                <a:moveTo>
                  <a:pt x="0" y="0"/>
                </a:moveTo>
                <a:lnTo>
                  <a:pt x="28194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1" name="object 31"/>
          <p:cNvSpPr/>
          <p:nvPr/>
        </p:nvSpPr>
        <p:spPr>
          <a:xfrm>
            <a:off x="4419600" y="3886200"/>
            <a:ext cx="0" cy="309880"/>
          </a:xfrm>
          <a:custGeom>
            <a:avLst/>
            <a:gdLst/>
            <a:ahLst/>
            <a:cxnLst/>
            <a:rect l="l" t="t" r="r" b="b"/>
            <a:pathLst>
              <a:path h="309879">
                <a:moveTo>
                  <a:pt x="0" y="0"/>
                </a:moveTo>
                <a:lnTo>
                  <a:pt x="0" y="3098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2" name="object 32"/>
          <p:cNvSpPr/>
          <p:nvPr/>
        </p:nvSpPr>
        <p:spPr>
          <a:xfrm>
            <a:off x="4381500" y="4191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3" name="object 33"/>
          <p:cNvSpPr/>
          <p:nvPr/>
        </p:nvSpPr>
        <p:spPr>
          <a:xfrm>
            <a:off x="7239000" y="3886200"/>
            <a:ext cx="0" cy="309880"/>
          </a:xfrm>
          <a:custGeom>
            <a:avLst/>
            <a:gdLst/>
            <a:ahLst/>
            <a:cxnLst/>
            <a:rect l="l" t="t" r="r" b="b"/>
            <a:pathLst>
              <a:path h="309879">
                <a:moveTo>
                  <a:pt x="0" y="0"/>
                </a:moveTo>
                <a:lnTo>
                  <a:pt x="0" y="3098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4" name="object 34"/>
          <p:cNvSpPr/>
          <p:nvPr/>
        </p:nvSpPr>
        <p:spPr>
          <a:xfrm>
            <a:off x="7200900" y="4191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5" name="object 35"/>
          <p:cNvSpPr txBox="1"/>
          <p:nvPr/>
        </p:nvSpPr>
        <p:spPr>
          <a:xfrm>
            <a:off x="4151629" y="4314190"/>
            <a:ext cx="126301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Structure</a:t>
            </a:r>
            <a:endParaRPr>
              <a:solidFill>
                <a:prstClr val="black"/>
              </a:solidFill>
              <a:latin typeface="Arial"/>
              <a:cs typeface="Arial"/>
            </a:endParaRPr>
          </a:p>
        </p:txBody>
      </p:sp>
      <p:sp>
        <p:nvSpPr>
          <p:cNvPr id="36" name="object 36"/>
          <p:cNvSpPr txBox="1"/>
          <p:nvPr/>
        </p:nvSpPr>
        <p:spPr>
          <a:xfrm>
            <a:off x="6783069" y="4314190"/>
            <a:ext cx="81978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U</a:t>
            </a:r>
            <a:r>
              <a:rPr spc="-10" dirty="0">
                <a:solidFill>
                  <a:srgbClr val="3333CC"/>
                </a:solidFill>
                <a:latin typeface="Arial"/>
                <a:cs typeface="Arial"/>
              </a:rPr>
              <a:t>n</a:t>
            </a:r>
            <a:r>
              <a:rPr spc="-5" dirty="0">
                <a:solidFill>
                  <a:srgbClr val="3333CC"/>
                </a:solidFill>
                <a:latin typeface="Arial"/>
                <a:cs typeface="Arial"/>
              </a:rPr>
              <a:t>i</a:t>
            </a:r>
            <a:r>
              <a:rPr spc="-10" dirty="0">
                <a:solidFill>
                  <a:srgbClr val="3333CC"/>
                </a:solidFill>
                <a:latin typeface="Arial"/>
                <a:cs typeface="Arial"/>
              </a:rPr>
              <a:t>o</a:t>
            </a:r>
            <a:r>
              <a:rPr dirty="0">
                <a:solidFill>
                  <a:srgbClr val="3333CC"/>
                </a:solidFill>
                <a:latin typeface="Arial"/>
                <a:cs typeface="Arial"/>
              </a:rPr>
              <a:t>n</a:t>
            </a:r>
            <a:endParaRPr>
              <a:solidFill>
                <a:prstClr val="black"/>
              </a:solidFill>
              <a:latin typeface="Arial"/>
              <a:cs typeface="Arial"/>
            </a:endParaRPr>
          </a:p>
        </p:txBody>
      </p:sp>
      <p:sp>
        <p:nvSpPr>
          <p:cNvPr id="37" name="object 37"/>
          <p:cNvSpPr/>
          <p:nvPr/>
        </p:nvSpPr>
        <p:spPr>
          <a:xfrm>
            <a:off x="4343400" y="5257800"/>
            <a:ext cx="4343400" cy="0"/>
          </a:xfrm>
          <a:custGeom>
            <a:avLst/>
            <a:gdLst/>
            <a:ahLst/>
            <a:cxnLst/>
            <a:rect l="l" t="t" r="r" b="b"/>
            <a:pathLst>
              <a:path w="4343400">
                <a:moveTo>
                  <a:pt x="0" y="0"/>
                </a:moveTo>
                <a:lnTo>
                  <a:pt x="43434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38" name="object 38"/>
          <p:cNvSpPr txBox="1"/>
          <p:nvPr/>
        </p:nvSpPr>
        <p:spPr>
          <a:xfrm>
            <a:off x="5076190" y="4845050"/>
            <a:ext cx="2768600"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990033"/>
                </a:solidFill>
                <a:latin typeface="Arial"/>
                <a:cs typeface="Arial"/>
              </a:rPr>
              <a:t>Structured data</a:t>
            </a:r>
            <a:r>
              <a:rPr spc="-70" dirty="0">
                <a:solidFill>
                  <a:srgbClr val="990033"/>
                </a:solidFill>
                <a:latin typeface="Arial"/>
                <a:cs typeface="Arial"/>
              </a:rPr>
              <a:t> </a:t>
            </a:r>
            <a:r>
              <a:rPr dirty="0">
                <a:solidFill>
                  <a:srgbClr val="990033"/>
                </a:solidFill>
                <a:latin typeface="Arial"/>
                <a:cs typeface="Arial"/>
              </a:rPr>
              <a:t>type</a:t>
            </a:r>
            <a:endParaRPr>
              <a:solidFill>
                <a:prstClr val="black"/>
              </a:solidFill>
              <a:latin typeface="Arial"/>
              <a:cs typeface="Arial"/>
            </a:endParaRPr>
          </a:p>
        </p:txBody>
      </p:sp>
      <p:sp>
        <p:nvSpPr>
          <p:cNvPr id="39" name="object 39"/>
          <p:cNvSpPr/>
          <p:nvPr/>
        </p:nvSpPr>
        <p:spPr>
          <a:xfrm>
            <a:off x="4343400" y="5022850"/>
            <a:ext cx="0" cy="234950"/>
          </a:xfrm>
          <a:custGeom>
            <a:avLst/>
            <a:gdLst/>
            <a:ahLst/>
            <a:cxnLst/>
            <a:rect l="l" t="t" r="r" b="b"/>
            <a:pathLst>
              <a:path h="234950">
                <a:moveTo>
                  <a:pt x="0" y="234950"/>
                </a:moveTo>
                <a:lnTo>
                  <a:pt x="0" y="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0" name="object 40"/>
          <p:cNvSpPr/>
          <p:nvPr/>
        </p:nvSpPr>
        <p:spPr>
          <a:xfrm>
            <a:off x="4305300" y="4953000"/>
            <a:ext cx="76200" cy="74930"/>
          </a:xfrm>
          <a:custGeom>
            <a:avLst/>
            <a:gdLst/>
            <a:ahLst/>
            <a:cxnLst/>
            <a:rect l="l" t="t" r="r" b="b"/>
            <a:pathLst>
              <a:path w="76200" h="74929">
                <a:moveTo>
                  <a:pt x="38100" y="0"/>
                </a:moveTo>
                <a:lnTo>
                  <a:pt x="0" y="74930"/>
                </a:lnTo>
                <a:lnTo>
                  <a:pt x="76200" y="74930"/>
                </a:lnTo>
                <a:lnTo>
                  <a:pt x="381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1" name="object 41"/>
          <p:cNvSpPr/>
          <p:nvPr/>
        </p:nvSpPr>
        <p:spPr>
          <a:xfrm>
            <a:off x="8686800" y="5022850"/>
            <a:ext cx="0" cy="234950"/>
          </a:xfrm>
          <a:custGeom>
            <a:avLst/>
            <a:gdLst/>
            <a:ahLst/>
            <a:cxnLst/>
            <a:rect l="l" t="t" r="r" b="b"/>
            <a:pathLst>
              <a:path h="234950">
                <a:moveTo>
                  <a:pt x="0" y="234950"/>
                </a:moveTo>
                <a:lnTo>
                  <a:pt x="0" y="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2" name="object 42"/>
          <p:cNvSpPr/>
          <p:nvPr/>
        </p:nvSpPr>
        <p:spPr>
          <a:xfrm>
            <a:off x="8648700" y="4953000"/>
            <a:ext cx="76200" cy="74930"/>
          </a:xfrm>
          <a:custGeom>
            <a:avLst/>
            <a:gdLst/>
            <a:ahLst/>
            <a:cxnLst/>
            <a:rect l="l" t="t" r="r" b="b"/>
            <a:pathLst>
              <a:path w="76200" h="74929">
                <a:moveTo>
                  <a:pt x="38100" y="0"/>
                </a:moveTo>
                <a:lnTo>
                  <a:pt x="0" y="74930"/>
                </a:lnTo>
                <a:lnTo>
                  <a:pt x="76200" y="74930"/>
                </a:lnTo>
                <a:lnTo>
                  <a:pt x="381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3" name="object 43"/>
          <p:cNvSpPr/>
          <p:nvPr/>
        </p:nvSpPr>
        <p:spPr>
          <a:xfrm>
            <a:off x="2819400" y="2971800"/>
            <a:ext cx="0" cy="767080"/>
          </a:xfrm>
          <a:custGeom>
            <a:avLst/>
            <a:gdLst/>
            <a:ahLst/>
            <a:cxnLst/>
            <a:rect l="l" t="t" r="r" b="b"/>
            <a:pathLst>
              <a:path h="767079">
                <a:moveTo>
                  <a:pt x="0" y="0"/>
                </a:moveTo>
                <a:lnTo>
                  <a:pt x="0" y="767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4" name="object 44"/>
          <p:cNvSpPr/>
          <p:nvPr/>
        </p:nvSpPr>
        <p:spPr>
          <a:xfrm>
            <a:off x="2781300" y="37338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5" name="object 45"/>
          <p:cNvSpPr/>
          <p:nvPr/>
        </p:nvSpPr>
        <p:spPr>
          <a:xfrm>
            <a:off x="1447800" y="3733800"/>
            <a:ext cx="2362200" cy="0"/>
          </a:xfrm>
          <a:custGeom>
            <a:avLst/>
            <a:gdLst/>
            <a:ahLst/>
            <a:cxnLst/>
            <a:rect l="l" t="t" r="r" b="b"/>
            <a:pathLst>
              <a:path w="2362200">
                <a:moveTo>
                  <a:pt x="0" y="0"/>
                </a:moveTo>
                <a:lnTo>
                  <a:pt x="23622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6" name="object 46"/>
          <p:cNvSpPr/>
          <p:nvPr/>
        </p:nvSpPr>
        <p:spPr>
          <a:xfrm>
            <a:off x="1447800" y="3733800"/>
            <a:ext cx="0" cy="233679"/>
          </a:xfrm>
          <a:custGeom>
            <a:avLst/>
            <a:gdLst/>
            <a:ahLst/>
            <a:cxnLst/>
            <a:rect l="l" t="t" r="r" b="b"/>
            <a:pathLst>
              <a:path h="233679">
                <a:moveTo>
                  <a:pt x="0" y="0"/>
                </a:moveTo>
                <a:lnTo>
                  <a:pt x="0" y="2336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7" name="object 47"/>
          <p:cNvSpPr/>
          <p:nvPr/>
        </p:nvSpPr>
        <p:spPr>
          <a:xfrm>
            <a:off x="1409700" y="39624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8" name="object 48"/>
          <p:cNvSpPr/>
          <p:nvPr/>
        </p:nvSpPr>
        <p:spPr>
          <a:xfrm>
            <a:off x="2590800" y="3733800"/>
            <a:ext cx="0" cy="233679"/>
          </a:xfrm>
          <a:custGeom>
            <a:avLst/>
            <a:gdLst/>
            <a:ahLst/>
            <a:cxnLst/>
            <a:rect l="l" t="t" r="r" b="b"/>
            <a:pathLst>
              <a:path h="233679">
                <a:moveTo>
                  <a:pt x="0" y="0"/>
                </a:moveTo>
                <a:lnTo>
                  <a:pt x="0" y="2336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49" name="object 49"/>
          <p:cNvSpPr/>
          <p:nvPr/>
        </p:nvSpPr>
        <p:spPr>
          <a:xfrm>
            <a:off x="2552700" y="39624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0" name="object 50"/>
          <p:cNvSpPr/>
          <p:nvPr/>
        </p:nvSpPr>
        <p:spPr>
          <a:xfrm>
            <a:off x="3810000" y="3733800"/>
            <a:ext cx="0" cy="233679"/>
          </a:xfrm>
          <a:custGeom>
            <a:avLst/>
            <a:gdLst/>
            <a:ahLst/>
            <a:cxnLst/>
            <a:rect l="l" t="t" r="r" b="b"/>
            <a:pathLst>
              <a:path h="233679">
                <a:moveTo>
                  <a:pt x="0" y="0"/>
                </a:moveTo>
                <a:lnTo>
                  <a:pt x="0" y="2336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1" name="object 51"/>
          <p:cNvSpPr/>
          <p:nvPr/>
        </p:nvSpPr>
        <p:spPr>
          <a:xfrm>
            <a:off x="3771900" y="39624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2" name="object 52"/>
          <p:cNvSpPr txBox="1"/>
          <p:nvPr/>
        </p:nvSpPr>
        <p:spPr>
          <a:xfrm>
            <a:off x="713740" y="4009390"/>
            <a:ext cx="75374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Arr</a:t>
            </a:r>
            <a:r>
              <a:rPr spc="5" dirty="0">
                <a:solidFill>
                  <a:srgbClr val="3333CC"/>
                </a:solidFill>
                <a:latin typeface="Arial"/>
                <a:cs typeface="Arial"/>
              </a:rPr>
              <a:t>a</a:t>
            </a:r>
            <a:r>
              <a:rPr dirty="0">
                <a:solidFill>
                  <a:srgbClr val="3333CC"/>
                </a:solidFill>
                <a:latin typeface="Arial"/>
                <a:cs typeface="Arial"/>
              </a:rPr>
              <a:t>y</a:t>
            </a:r>
            <a:endParaRPr>
              <a:solidFill>
                <a:prstClr val="black"/>
              </a:solidFill>
              <a:latin typeface="Arial"/>
              <a:cs typeface="Arial"/>
            </a:endParaRPr>
          </a:p>
        </p:txBody>
      </p:sp>
      <p:sp>
        <p:nvSpPr>
          <p:cNvPr id="53" name="object 53"/>
          <p:cNvSpPr txBox="1"/>
          <p:nvPr/>
        </p:nvSpPr>
        <p:spPr>
          <a:xfrm>
            <a:off x="1780844" y="4009390"/>
            <a:ext cx="82105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E</a:t>
            </a:r>
            <a:r>
              <a:rPr spc="-10" dirty="0">
                <a:solidFill>
                  <a:srgbClr val="3333CC"/>
                </a:solidFill>
                <a:latin typeface="Arial"/>
                <a:cs typeface="Arial"/>
              </a:rPr>
              <a:t>n</a:t>
            </a:r>
            <a:r>
              <a:rPr dirty="0">
                <a:solidFill>
                  <a:srgbClr val="3333CC"/>
                </a:solidFill>
                <a:latin typeface="Arial"/>
                <a:cs typeface="Arial"/>
              </a:rPr>
              <a:t>um</a:t>
            </a:r>
            <a:endParaRPr>
              <a:solidFill>
                <a:prstClr val="black"/>
              </a:solidFill>
              <a:latin typeface="Arial"/>
              <a:cs typeface="Arial"/>
            </a:endParaRPr>
          </a:p>
        </p:txBody>
      </p:sp>
      <p:sp>
        <p:nvSpPr>
          <p:cNvPr id="54" name="object 54"/>
          <p:cNvSpPr txBox="1"/>
          <p:nvPr/>
        </p:nvSpPr>
        <p:spPr>
          <a:xfrm>
            <a:off x="2918968" y="4009390"/>
            <a:ext cx="1344930" cy="375920"/>
          </a:xfrm>
          <a:prstGeom prst="rect">
            <a:avLst/>
          </a:prstGeom>
        </p:spPr>
        <p:txBody>
          <a:bodyPr vert="horz" wrap="square" lIns="0" tIns="0" rIns="0" bIns="0" rtlCol="0">
            <a:spAutoFit/>
          </a:bodyPr>
          <a:lstStyle/>
          <a:p>
            <a:pPr marL="12700" algn="l" fontAlgn="auto">
              <a:spcBef>
                <a:spcPts val="0"/>
              </a:spcBef>
              <a:spcAft>
                <a:spcPts val="0"/>
              </a:spcAft>
            </a:pPr>
            <a:r>
              <a:rPr spc="-10" dirty="0">
                <a:solidFill>
                  <a:srgbClr val="3333CC"/>
                </a:solidFill>
                <a:latin typeface="Arial"/>
                <a:cs typeface="Arial"/>
              </a:rPr>
              <a:t>Subrange</a:t>
            </a:r>
            <a:endParaRPr>
              <a:solidFill>
                <a:prstClr val="black"/>
              </a:solidFill>
              <a:latin typeface="Arial"/>
              <a:cs typeface="Arial"/>
            </a:endParaRPr>
          </a:p>
        </p:txBody>
      </p:sp>
      <p:sp>
        <p:nvSpPr>
          <p:cNvPr id="55" name="object 55"/>
          <p:cNvSpPr/>
          <p:nvPr/>
        </p:nvSpPr>
        <p:spPr>
          <a:xfrm>
            <a:off x="381000" y="3505200"/>
            <a:ext cx="0" cy="1833880"/>
          </a:xfrm>
          <a:custGeom>
            <a:avLst/>
            <a:gdLst/>
            <a:ahLst/>
            <a:cxnLst/>
            <a:rect l="l" t="t" r="r" b="b"/>
            <a:pathLst>
              <a:path h="1833879">
                <a:moveTo>
                  <a:pt x="0" y="0"/>
                </a:moveTo>
                <a:lnTo>
                  <a:pt x="0" y="18338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6" name="object 56"/>
          <p:cNvSpPr/>
          <p:nvPr/>
        </p:nvSpPr>
        <p:spPr>
          <a:xfrm>
            <a:off x="342900" y="53340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7" name="object 57"/>
          <p:cNvSpPr/>
          <p:nvPr/>
        </p:nvSpPr>
        <p:spPr>
          <a:xfrm>
            <a:off x="304800" y="5410200"/>
            <a:ext cx="8458200" cy="0"/>
          </a:xfrm>
          <a:custGeom>
            <a:avLst/>
            <a:gdLst/>
            <a:ahLst/>
            <a:cxnLst/>
            <a:rect l="l" t="t" r="r" b="b"/>
            <a:pathLst>
              <a:path w="8458200">
                <a:moveTo>
                  <a:pt x="0" y="0"/>
                </a:moveTo>
                <a:lnTo>
                  <a:pt x="84582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8" name="object 58"/>
          <p:cNvSpPr/>
          <p:nvPr/>
        </p:nvSpPr>
        <p:spPr>
          <a:xfrm>
            <a:off x="3048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59" name="object 59"/>
          <p:cNvSpPr/>
          <p:nvPr/>
        </p:nvSpPr>
        <p:spPr>
          <a:xfrm>
            <a:off x="2667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0" name="object 60"/>
          <p:cNvSpPr/>
          <p:nvPr/>
        </p:nvSpPr>
        <p:spPr>
          <a:xfrm>
            <a:off x="87630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1" name="object 61"/>
          <p:cNvSpPr/>
          <p:nvPr/>
        </p:nvSpPr>
        <p:spPr>
          <a:xfrm>
            <a:off x="87249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2" name="object 62"/>
          <p:cNvSpPr/>
          <p:nvPr/>
        </p:nvSpPr>
        <p:spPr>
          <a:xfrm>
            <a:off x="20574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3" name="object 63"/>
          <p:cNvSpPr/>
          <p:nvPr/>
        </p:nvSpPr>
        <p:spPr>
          <a:xfrm>
            <a:off x="20193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4" name="object 64"/>
          <p:cNvSpPr/>
          <p:nvPr/>
        </p:nvSpPr>
        <p:spPr>
          <a:xfrm>
            <a:off x="70104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5" name="object 65"/>
          <p:cNvSpPr/>
          <p:nvPr/>
        </p:nvSpPr>
        <p:spPr>
          <a:xfrm>
            <a:off x="69723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6" name="object 66"/>
          <p:cNvSpPr/>
          <p:nvPr/>
        </p:nvSpPr>
        <p:spPr>
          <a:xfrm>
            <a:off x="56388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7" name="object 67"/>
          <p:cNvSpPr/>
          <p:nvPr/>
        </p:nvSpPr>
        <p:spPr>
          <a:xfrm>
            <a:off x="56007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8" name="object 68"/>
          <p:cNvSpPr/>
          <p:nvPr/>
        </p:nvSpPr>
        <p:spPr>
          <a:xfrm>
            <a:off x="3962400" y="5410200"/>
            <a:ext cx="0" cy="386080"/>
          </a:xfrm>
          <a:custGeom>
            <a:avLst/>
            <a:gdLst/>
            <a:ahLst/>
            <a:cxnLst/>
            <a:rect l="l" t="t" r="r" b="b"/>
            <a:pathLst>
              <a:path h="386079">
                <a:moveTo>
                  <a:pt x="0" y="0"/>
                </a:moveTo>
                <a:lnTo>
                  <a:pt x="0" y="38608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69" name="object 69"/>
          <p:cNvSpPr/>
          <p:nvPr/>
        </p:nvSpPr>
        <p:spPr>
          <a:xfrm>
            <a:off x="3924300" y="5791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0" name="object 70"/>
          <p:cNvSpPr txBox="1"/>
          <p:nvPr/>
        </p:nvSpPr>
        <p:spPr>
          <a:xfrm>
            <a:off x="247650" y="5914390"/>
            <a:ext cx="346710"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i</a:t>
            </a:r>
            <a:r>
              <a:rPr spc="-10" dirty="0">
                <a:solidFill>
                  <a:srgbClr val="3333CC"/>
                </a:solidFill>
                <a:latin typeface="Arial"/>
                <a:cs typeface="Arial"/>
              </a:rPr>
              <a:t>n</a:t>
            </a:r>
            <a:r>
              <a:rPr dirty="0">
                <a:solidFill>
                  <a:srgbClr val="3333CC"/>
                </a:solidFill>
                <a:latin typeface="Arial"/>
                <a:cs typeface="Arial"/>
              </a:rPr>
              <a:t>t</a:t>
            </a:r>
            <a:endParaRPr>
              <a:solidFill>
                <a:prstClr val="black"/>
              </a:solidFill>
              <a:latin typeface="Arial"/>
              <a:cs typeface="Arial"/>
            </a:endParaRPr>
          </a:p>
        </p:txBody>
      </p:sp>
      <p:sp>
        <p:nvSpPr>
          <p:cNvPr id="71" name="object 71"/>
          <p:cNvSpPr txBox="1"/>
          <p:nvPr/>
        </p:nvSpPr>
        <p:spPr>
          <a:xfrm>
            <a:off x="1589074" y="5914390"/>
            <a:ext cx="65087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R</a:t>
            </a:r>
            <a:r>
              <a:rPr spc="-10" dirty="0">
                <a:solidFill>
                  <a:srgbClr val="3333CC"/>
                </a:solidFill>
                <a:latin typeface="Arial"/>
                <a:cs typeface="Arial"/>
              </a:rPr>
              <a:t>ea</a:t>
            </a:r>
            <a:r>
              <a:rPr dirty="0">
                <a:solidFill>
                  <a:srgbClr val="3333CC"/>
                </a:solidFill>
                <a:latin typeface="Arial"/>
                <a:cs typeface="Arial"/>
              </a:rPr>
              <a:t>l</a:t>
            </a:r>
            <a:endParaRPr>
              <a:solidFill>
                <a:prstClr val="black"/>
              </a:solidFill>
              <a:latin typeface="Arial"/>
              <a:cs typeface="Arial"/>
            </a:endParaRPr>
          </a:p>
        </p:txBody>
      </p:sp>
      <p:sp>
        <p:nvSpPr>
          <p:cNvPr id="72" name="object 72"/>
          <p:cNvSpPr txBox="1"/>
          <p:nvPr/>
        </p:nvSpPr>
        <p:spPr>
          <a:xfrm>
            <a:off x="6622542" y="5914390"/>
            <a:ext cx="634365" cy="375920"/>
          </a:xfrm>
          <a:prstGeom prst="rect">
            <a:avLst/>
          </a:prstGeom>
        </p:spPr>
        <p:txBody>
          <a:bodyPr vert="horz" wrap="square" lIns="0" tIns="0" rIns="0" bIns="0" rtlCol="0">
            <a:spAutoFit/>
          </a:bodyPr>
          <a:lstStyle/>
          <a:p>
            <a:pPr marL="12700" algn="l" fontAlgn="auto">
              <a:spcBef>
                <a:spcPts val="0"/>
              </a:spcBef>
              <a:spcAft>
                <a:spcPts val="0"/>
              </a:spcAft>
            </a:pPr>
            <a:r>
              <a:rPr spc="-5" dirty="0">
                <a:solidFill>
                  <a:srgbClr val="3333CC"/>
                </a:solidFill>
                <a:latin typeface="Arial"/>
                <a:cs typeface="Arial"/>
              </a:rPr>
              <a:t>V</a:t>
            </a:r>
            <a:r>
              <a:rPr spc="-10" dirty="0">
                <a:solidFill>
                  <a:srgbClr val="3333CC"/>
                </a:solidFill>
                <a:latin typeface="Arial"/>
                <a:cs typeface="Arial"/>
              </a:rPr>
              <a:t>o</a:t>
            </a:r>
            <a:r>
              <a:rPr spc="-5" dirty="0">
                <a:solidFill>
                  <a:srgbClr val="3333CC"/>
                </a:solidFill>
                <a:latin typeface="Arial"/>
                <a:cs typeface="Arial"/>
              </a:rPr>
              <a:t>i</a:t>
            </a:r>
            <a:r>
              <a:rPr dirty="0">
                <a:solidFill>
                  <a:srgbClr val="3333CC"/>
                </a:solidFill>
                <a:latin typeface="Arial"/>
                <a:cs typeface="Arial"/>
              </a:rPr>
              <a:t>d</a:t>
            </a:r>
            <a:endParaRPr>
              <a:solidFill>
                <a:prstClr val="black"/>
              </a:solidFill>
              <a:latin typeface="Arial"/>
              <a:cs typeface="Arial"/>
            </a:endParaRPr>
          </a:p>
        </p:txBody>
      </p:sp>
      <p:sp>
        <p:nvSpPr>
          <p:cNvPr id="73" name="object 73"/>
          <p:cNvSpPr txBox="1"/>
          <p:nvPr/>
        </p:nvSpPr>
        <p:spPr>
          <a:xfrm>
            <a:off x="7995666" y="5914390"/>
            <a:ext cx="988694" cy="375920"/>
          </a:xfrm>
          <a:prstGeom prst="rect">
            <a:avLst/>
          </a:prstGeom>
        </p:spPr>
        <p:txBody>
          <a:bodyPr vert="horz" wrap="square" lIns="0" tIns="0" rIns="0" bIns="0" rtlCol="0">
            <a:spAutoFit/>
          </a:bodyPr>
          <a:lstStyle/>
          <a:p>
            <a:pPr marL="12700" algn="l" fontAlgn="auto">
              <a:spcBef>
                <a:spcPts val="0"/>
              </a:spcBef>
              <a:spcAft>
                <a:spcPts val="0"/>
              </a:spcAft>
            </a:pPr>
            <a:r>
              <a:rPr spc="-10" dirty="0">
                <a:solidFill>
                  <a:srgbClr val="3333CC"/>
                </a:solidFill>
                <a:latin typeface="Arial"/>
                <a:cs typeface="Arial"/>
              </a:rPr>
              <a:t>Pointer</a:t>
            </a:r>
            <a:endParaRPr>
              <a:solidFill>
                <a:prstClr val="black"/>
              </a:solidFill>
              <a:latin typeface="Arial"/>
              <a:cs typeface="Arial"/>
            </a:endParaRPr>
          </a:p>
        </p:txBody>
      </p:sp>
      <p:sp>
        <p:nvSpPr>
          <p:cNvPr id="74" name="object 74"/>
          <p:cNvSpPr/>
          <p:nvPr/>
        </p:nvSpPr>
        <p:spPr>
          <a:xfrm>
            <a:off x="381000" y="6553200"/>
            <a:ext cx="8382000" cy="76200"/>
          </a:xfrm>
          <a:custGeom>
            <a:avLst/>
            <a:gdLst/>
            <a:ahLst/>
            <a:cxnLst/>
            <a:rect l="l" t="t" r="r" b="b"/>
            <a:pathLst>
              <a:path w="8382000" h="76200">
                <a:moveTo>
                  <a:pt x="0" y="76200"/>
                </a:moveTo>
                <a:lnTo>
                  <a:pt x="8382000" y="0"/>
                </a:lnTo>
              </a:path>
            </a:pathLst>
          </a:custGeom>
          <a:ln w="9344">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5" name="object 75"/>
          <p:cNvSpPr txBox="1"/>
          <p:nvPr/>
        </p:nvSpPr>
        <p:spPr>
          <a:xfrm>
            <a:off x="3247389" y="6051550"/>
            <a:ext cx="2905760" cy="467359"/>
          </a:xfrm>
          <a:prstGeom prst="rect">
            <a:avLst/>
          </a:prstGeom>
        </p:spPr>
        <p:txBody>
          <a:bodyPr vert="horz" wrap="square" lIns="0" tIns="0" rIns="0" bIns="0" rtlCol="0">
            <a:spAutoFit/>
          </a:bodyPr>
          <a:lstStyle/>
          <a:p>
            <a:pPr marL="12700" marR="5080" indent="240665" algn="l" fontAlgn="auto">
              <a:lnSpc>
                <a:spcPct val="62500"/>
              </a:lnSpc>
              <a:spcBef>
                <a:spcPts val="0"/>
              </a:spcBef>
              <a:spcAft>
                <a:spcPts val="0"/>
              </a:spcAft>
              <a:tabLst>
                <a:tab pos="1762125" algn="l"/>
              </a:tabLst>
            </a:pPr>
            <a:r>
              <a:rPr spc="-10" dirty="0">
                <a:solidFill>
                  <a:srgbClr val="3333CC"/>
                </a:solidFill>
                <a:latin typeface="Arial"/>
                <a:cs typeface="Arial"/>
              </a:rPr>
              <a:t>Char	Boolean  </a:t>
            </a:r>
            <a:r>
              <a:rPr spc="-5" dirty="0">
                <a:solidFill>
                  <a:srgbClr val="990033"/>
                </a:solidFill>
                <a:latin typeface="Arial"/>
                <a:cs typeface="Arial"/>
              </a:rPr>
              <a:t>Elementary data</a:t>
            </a:r>
            <a:r>
              <a:rPr spc="-60" dirty="0">
                <a:solidFill>
                  <a:srgbClr val="990033"/>
                </a:solidFill>
                <a:latin typeface="Arial"/>
                <a:cs typeface="Arial"/>
              </a:rPr>
              <a:t> </a:t>
            </a:r>
            <a:r>
              <a:rPr dirty="0">
                <a:solidFill>
                  <a:srgbClr val="990033"/>
                </a:solidFill>
                <a:latin typeface="Arial"/>
                <a:cs typeface="Arial"/>
              </a:rPr>
              <a:t>type</a:t>
            </a:r>
            <a:endParaRPr>
              <a:solidFill>
                <a:prstClr val="black"/>
              </a:solidFill>
              <a:latin typeface="Arial"/>
              <a:cs typeface="Arial"/>
            </a:endParaRPr>
          </a:p>
        </p:txBody>
      </p:sp>
      <p:sp>
        <p:nvSpPr>
          <p:cNvPr id="76" name="object 76"/>
          <p:cNvSpPr/>
          <p:nvPr/>
        </p:nvSpPr>
        <p:spPr>
          <a:xfrm>
            <a:off x="381000" y="6394450"/>
            <a:ext cx="0" cy="234950"/>
          </a:xfrm>
          <a:custGeom>
            <a:avLst/>
            <a:gdLst/>
            <a:ahLst/>
            <a:cxnLst/>
            <a:rect l="l" t="t" r="r" b="b"/>
            <a:pathLst>
              <a:path h="234950">
                <a:moveTo>
                  <a:pt x="0" y="234950"/>
                </a:moveTo>
                <a:lnTo>
                  <a:pt x="0" y="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7" name="object 77"/>
          <p:cNvSpPr/>
          <p:nvPr/>
        </p:nvSpPr>
        <p:spPr>
          <a:xfrm>
            <a:off x="342900" y="6324600"/>
            <a:ext cx="76200" cy="74930"/>
          </a:xfrm>
          <a:custGeom>
            <a:avLst/>
            <a:gdLst/>
            <a:ahLst/>
            <a:cxnLst/>
            <a:rect l="l" t="t" r="r" b="b"/>
            <a:pathLst>
              <a:path w="76200" h="74929">
                <a:moveTo>
                  <a:pt x="38100" y="0"/>
                </a:moveTo>
                <a:lnTo>
                  <a:pt x="0" y="74929"/>
                </a:lnTo>
                <a:lnTo>
                  <a:pt x="76200" y="74929"/>
                </a:lnTo>
                <a:lnTo>
                  <a:pt x="381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8" name="object 78"/>
          <p:cNvSpPr/>
          <p:nvPr/>
        </p:nvSpPr>
        <p:spPr>
          <a:xfrm>
            <a:off x="8686800" y="6243320"/>
            <a:ext cx="0" cy="309880"/>
          </a:xfrm>
          <a:custGeom>
            <a:avLst/>
            <a:gdLst/>
            <a:ahLst/>
            <a:cxnLst/>
            <a:rect l="l" t="t" r="r" b="b"/>
            <a:pathLst>
              <a:path h="309879">
                <a:moveTo>
                  <a:pt x="0" y="309879"/>
                </a:moveTo>
                <a:lnTo>
                  <a:pt x="0" y="0"/>
                </a:lnTo>
              </a:path>
            </a:pathLst>
          </a:custGeom>
          <a:ln w="8890">
            <a:solidFill>
              <a:srgbClr val="000000"/>
            </a:solidFill>
          </a:ln>
        </p:spPr>
        <p:txBody>
          <a:bodyPr wrap="square" lIns="0" tIns="0" rIns="0" bIns="0" rtlCol="0"/>
          <a:lstStyle/>
          <a:p>
            <a:pPr algn="l" fontAlgn="auto">
              <a:spcBef>
                <a:spcPts val="0"/>
              </a:spcBef>
              <a:spcAft>
                <a:spcPts val="0"/>
              </a:spcAft>
            </a:pPr>
            <a:endParaRPr sz="1800">
              <a:solidFill>
                <a:prstClr val="black"/>
              </a:solidFill>
              <a:latin typeface="Calibri"/>
            </a:endParaRPr>
          </a:p>
        </p:txBody>
      </p:sp>
      <p:sp>
        <p:nvSpPr>
          <p:cNvPr id="79" name="object 79"/>
          <p:cNvSpPr/>
          <p:nvPr/>
        </p:nvSpPr>
        <p:spPr>
          <a:xfrm>
            <a:off x="8648700" y="61722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pPr algn="l" fontAlgn="auto">
              <a:spcBef>
                <a:spcPts val="0"/>
              </a:spcBef>
              <a:spcAft>
                <a:spcPts val="0"/>
              </a:spcAft>
            </a:pPr>
            <a:endParaRPr sz="1800">
              <a:solidFill>
                <a:prstClr val="black"/>
              </a:solidFill>
              <a:latin typeface="Calibri"/>
            </a:endParaRPr>
          </a:p>
        </p:txBody>
      </p:sp>
    </p:spTree>
    <p:extLst>
      <p:ext uri="{BB962C8B-B14F-4D97-AF65-F5344CB8AC3E}">
        <p14:creationId xmlns:p14="http://schemas.microsoft.com/office/powerpoint/2010/main" xmlns="" val="15002133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Conditional Execution and Iteration</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50</a:t>
            </a:fld>
            <a:endParaRPr lang="en-US">
              <a:solidFill>
                <a:srgbClr val="464653"/>
              </a:solidFill>
            </a:endParaRPr>
          </a:p>
        </p:txBody>
      </p:sp>
      <p:sp>
        <p:nvSpPr>
          <p:cNvPr id="5" name="Content Placeholder 4"/>
          <p:cNvSpPr>
            <a:spLocks noGrp="1"/>
          </p:cNvSpPr>
          <p:nvPr>
            <p:ph sz="quarter" idx="1"/>
          </p:nvPr>
        </p:nvSpPr>
        <p:spPr/>
        <p:txBody>
          <a:bodyPr/>
          <a:lstStyle/>
          <a:p>
            <a:r>
              <a:rPr lang="en-US" dirty="0" smtClean="0"/>
              <a:t>Conditional Execution</a:t>
            </a:r>
          </a:p>
          <a:p>
            <a:pPr marL="1139825" indent="-514350">
              <a:buFont typeface="+mj-lt"/>
              <a:buAutoNum type="arabicPeriod"/>
            </a:pPr>
            <a:r>
              <a:rPr lang="en-US" dirty="0" smtClean="0"/>
              <a:t>if-else</a:t>
            </a:r>
          </a:p>
          <a:p>
            <a:pPr marL="1139825" indent="-514350">
              <a:buFont typeface="+mj-lt"/>
              <a:buAutoNum type="arabicPeriod"/>
            </a:pPr>
            <a:r>
              <a:rPr lang="en-US" dirty="0" smtClean="0"/>
              <a:t>nested if-else</a:t>
            </a:r>
          </a:p>
          <a:p>
            <a:pPr marL="1139825" indent="-514350">
              <a:buFont typeface="+mj-lt"/>
              <a:buAutoNum type="arabicPeriod"/>
            </a:pPr>
            <a:r>
              <a:rPr lang="en-US" dirty="0" smtClean="0"/>
              <a:t>Switch case</a:t>
            </a:r>
          </a:p>
          <a:p>
            <a:pPr marL="514350" indent="-514350"/>
            <a:r>
              <a:rPr lang="en-US" dirty="0" smtClean="0"/>
              <a:t>Iteration</a:t>
            </a:r>
          </a:p>
          <a:p>
            <a:pPr marL="514350" indent="-514350">
              <a:buNone/>
            </a:pPr>
            <a:r>
              <a:rPr lang="en-US" dirty="0" smtClean="0"/>
              <a:t>Number of actions to be executed repeatedly</a:t>
            </a:r>
          </a:p>
          <a:p>
            <a:pPr marL="1139825" indent="-514350">
              <a:buFont typeface="+mj-lt"/>
              <a:buAutoNum type="arabicPeriod"/>
            </a:pPr>
            <a:r>
              <a:rPr lang="en-US" dirty="0" smtClean="0"/>
              <a:t>while</a:t>
            </a:r>
          </a:p>
          <a:p>
            <a:pPr marL="1139825" indent="-514350">
              <a:buFont typeface="+mj-lt"/>
              <a:buAutoNum type="arabicPeriod"/>
            </a:pPr>
            <a:r>
              <a:rPr lang="en-US" dirty="0" smtClean="0"/>
              <a:t>for </a:t>
            </a:r>
          </a:p>
          <a:p>
            <a:pPr marL="1139825" indent="-514350">
              <a:buFont typeface="+mj-lt"/>
              <a:buAutoNum type="arabicPeriod"/>
            </a:pPr>
            <a:r>
              <a:rPr lang="en-US" dirty="0" smtClean="0"/>
              <a:t>do-while</a:t>
            </a:r>
          </a:p>
          <a:p>
            <a:pPr marL="514350" indent="-514350"/>
            <a:r>
              <a:rPr lang="en-US" dirty="0" smtClean="0"/>
              <a:t>break and continue keywords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99"/>
                </a:solidFill>
              </a:rPr>
              <a:t>Routines</a:t>
            </a:r>
            <a:endParaRPr lang="en-US" b="1" dirty="0">
              <a:solidFill>
                <a:srgbClr val="000099"/>
              </a:solidFill>
            </a:endParaRPr>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51</a:t>
            </a:fld>
            <a:endParaRPr lang="en-US">
              <a:solidFill>
                <a:srgbClr val="464653"/>
              </a:solidFill>
            </a:endParaRPr>
          </a:p>
        </p:txBody>
      </p:sp>
      <p:sp>
        <p:nvSpPr>
          <p:cNvPr id="5" name="Content Placeholder 4"/>
          <p:cNvSpPr>
            <a:spLocks noGrp="1"/>
          </p:cNvSpPr>
          <p:nvPr>
            <p:ph sz="quarter" idx="1"/>
          </p:nvPr>
        </p:nvSpPr>
        <p:spPr/>
        <p:txBody>
          <a:bodyPr/>
          <a:lstStyle/>
          <a:p>
            <a:r>
              <a:rPr lang="en-US" dirty="0" smtClean="0"/>
              <a:t>Procedures </a:t>
            </a:r>
          </a:p>
          <a:p>
            <a:pPr>
              <a:buNone/>
            </a:pPr>
            <a:r>
              <a:rPr lang="en-US" dirty="0" smtClean="0"/>
              <a:t>does not return a value. (Pascal and </a:t>
            </a:r>
            <a:r>
              <a:rPr lang="en-US" dirty="0" err="1" smtClean="0"/>
              <a:t>Ada</a:t>
            </a:r>
            <a:r>
              <a:rPr lang="en-US" dirty="0" smtClean="0"/>
              <a:t>)</a:t>
            </a:r>
          </a:p>
          <a:p>
            <a:r>
              <a:rPr lang="en-US" dirty="0" smtClean="0"/>
              <a:t>Functions</a:t>
            </a:r>
          </a:p>
          <a:p>
            <a:pPr>
              <a:buNone/>
            </a:pPr>
            <a:r>
              <a:rPr lang="en-US" dirty="0" smtClean="0"/>
              <a:t>Return a value.</a:t>
            </a:r>
          </a:p>
          <a:p>
            <a:r>
              <a:rPr lang="en-US" b="1" dirty="0" smtClean="0">
                <a:solidFill>
                  <a:srgbClr val="000099"/>
                </a:solidFill>
              </a:rPr>
              <a:t>Side effect and aliasing</a:t>
            </a:r>
          </a:p>
          <a:p>
            <a:pPr marL="514350" indent="-514350">
              <a:buFont typeface="+mj-lt"/>
              <a:buAutoNum type="arabicPeriod"/>
            </a:pPr>
            <a:r>
              <a:rPr lang="en-US" dirty="0" smtClean="0"/>
              <a:t>Modification of actual parameters </a:t>
            </a:r>
            <a:r>
              <a:rPr lang="en-US" dirty="0" err="1" smtClean="0"/>
              <a:t>i.e</a:t>
            </a:r>
            <a:r>
              <a:rPr lang="en-US" dirty="0" smtClean="0"/>
              <a:t> by pass by reference is side effect , which may produce undesired result.</a:t>
            </a:r>
          </a:p>
          <a:p>
            <a:pPr marL="514350" indent="-514350">
              <a:buFont typeface="+mj-lt"/>
              <a:buAutoNum type="arabicPeriod"/>
            </a:pPr>
            <a:r>
              <a:rPr lang="en-US" dirty="0" smtClean="0"/>
              <a:t>A modification of data object under one variable name is automatically visible through its aliases.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90" y="1905040"/>
            <a:ext cx="6858000" cy="990600"/>
          </a:xfrm>
        </p:spPr>
        <p:txBody>
          <a:bodyPr/>
          <a:lstStyle/>
          <a:p>
            <a:pPr algn="ctr"/>
            <a:r>
              <a:rPr lang="en-US" b="1" dirty="0" smtClean="0"/>
              <a:t>Exception</a:t>
            </a:r>
            <a:endParaRPr lang="en-US" b="1" dirty="0"/>
          </a:p>
        </p:txBody>
      </p:sp>
      <p:sp>
        <p:nvSpPr>
          <p:cNvPr id="3" name="Subtitle 2"/>
          <p:cNvSpPr>
            <a:spLocks noGrp="1"/>
          </p:cNvSpPr>
          <p:nvPr>
            <p:ph type="subTitle" idx="1"/>
          </p:nvPr>
        </p:nvSpPr>
        <p:spPr>
          <a:xfrm>
            <a:off x="1219288" y="4114782"/>
            <a:ext cx="6858000" cy="533400"/>
          </a:xfrm>
        </p:spPr>
        <p:txBody>
          <a:bodyPr>
            <a:noAutofit/>
          </a:bodyPr>
          <a:lstStyle/>
          <a:p>
            <a:pPr algn="ctr"/>
            <a:r>
              <a:rPr lang="en-US" sz="3200" dirty="0" smtClean="0">
                <a:solidFill>
                  <a:schemeClr val="tx1"/>
                </a:solidFill>
              </a:rPr>
              <a:t>Exception handling in C++. </a:t>
            </a:r>
            <a:endParaRPr lang="en-US" sz="3200"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8" name="Rectangle 6"/>
          <p:cNvSpPr>
            <a:spLocks noGrp="1" noChangeArrowheads="1"/>
          </p:cNvSpPr>
          <p:nvPr>
            <p:ph type="title"/>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DA199008-0D2E-4560-B4C4-91FB6B5DC640}" type="slidenum">
              <a:rPr lang="en-US"/>
              <a:pPr/>
              <a:t>53</a:t>
            </a:fld>
            <a:endParaRPr lang="en-US"/>
          </a:p>
        </p:txBody>
      </p:sp>
      <p:sp>
        <p:nvSpPr>
          <p:cNvPr id="376839" name="Rectangle 7"/>
          <p:cNvSpPr>
            <a:spLocks noGrp="1" noChangeArrowheads="1"/>
          </p:cNvSpPr>
          <p:nvPr>
            <p:ph sz="quarter" idx="1"/>
          </p:nvPr>
        </p:nvSpPr>
        <p:spPr/>
        <p:txBody>
          <a:bodyPr/>
          <a:lstStyle/>
          <a:p>
            <a:pPr>
              <a:lnSpc>
                <a:spcPct val="90000"/>
              </a:lnSpc>
            </a:pPr>
            <a:r>
              <a:rPr lang="en-US"/>
              <a:t>Exceptions</a:t>
            </a:r>
          </a:p>
          <a:p>
            <a:pPr lvl="1">
              <a:lnSpc>
                <a:spcPct val="90000"/>
              </a:lnSpc>
            </a:pPr>
            <a:r>
              <a:rPr lang="en-US"/>
              <a:t>Indicate problems that occur during a program’s execution</a:t>
            </a:r>
          </a:p>
          <a:p>
            <a:pPr lvl="1">
              <a:lnSpc>
                <a:spcPct val="90000"/>
              </a:lnSpc>
            </a:pPr>
            <a:r>
              <a:rPr lang="en-US"/>
              <a:t>Occur infrequently</a:t>
            </a:r>
          </a:p>
          <a:p>
            <a:pPr>
              <a:lnSpc>
                <a:spcPct val="90000"/>
              </a:lnSpc>
            </a:pPr>
            <a:r>
              <a:rPr lang="en-US"/>
              <a:t>Exception handling</a:t>
            </a:r>
          </a:p>
          <a:p>
            <a:pPr lvl="1">
              <a:lnSpc>
                <a:spcPct val="90000"/>
              </a:lnSpc>
            </a:pPr>
            <a:r>
              <a:rPr lang="en-US"/>
              <a:t>Can resolve exceptions</a:t>
            </a:r>
          </a:p>
          <a:p>
            <a:pPr lvl="2">
              <a:lnSpc>
                <a:spcPct val="90000"/>
              </a:lnSpc>
            </a:pPr>
            <a:r>
              <a:rPr lang="en-US"/>
              <a:t>Allow a program to continue executing or</a:t>
            </a:r>
          </a:p>
          <a:p>
            <a:pPr lvl="2">
              <a:lnSpc>
                <a:spcPct val="90000"/>
              </a:lnSpc>
            </a:pPr>
            <a:r>
              <a:rPr lang="en-US"/>
              <a:t>Notify the user of the problem and</a:t>
            </a:r>
          </a:p>
          <a:p>
            <a:pPr lvl="2">
              <a:lnSpc>
                <a:spcPct val="90000"/>
              </a:lnSpc>
            </a:pPr>
            <a:r>
              <a:rPr lang="en-US"/>
              <a:t>Terminate the program in a controlled manner</a:t>
            </a:r>
          </a:p>
          <a:p>
            <a:pPr lvl="1">
              <a:lnSpc>
                <a:spcPct val="90000"/>
              </a:lnSpc>
            </a:pPr>
            <a:r>
              <a:rPr lang="en-US"/>
              <a:t>Makes programs robust and fault-tolerant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in C++</a:t>
            </a:r>
            <a:endParaRPr lang="en-US"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pPr/>
              <a:t>54</a:t>
            </a:fld>
            <a:endParaRPr lang="en-US"/>
          </a:p>
        </p:txBody>
      </p:sp>
      <p:sp>
        <p:nvSpPr>
          <p:cNvPr id="5" name="Content Placeholder 4"/>
          <p:cNvSpPr>
            <a:spLocks noGrp="1"/>
          </p:cNvSpPr>
          <p:nvPr>
            <p:ph sz="quarter" idx="1"/>
          </p:nvPr>
        </p:nvSpPr>
        <p:spPr>
          <a:xfrm>
            <a:off x="457200" y="1219200"/>
            <a:ext cx="8381888" cy="4937760"/>
          </a:xfrm>
        </p:spPr>
        <p:txBody>
          <a:bodyPr>
            <a:normAutofit/>
          </a:bodyPr>
          <a:lstStyle/>
          <a:p>
            <a:r>
              <a:rPr lang="en-US" sz="2800" dirty="0" smtClean="0">
                <a:solidFill>
                  <a:srgbClr val="C00000"/>
                </a:solidFill>
              </a:rPr>
              <a:t>Generated by runtime environment (divide by zero) </a:t>
            </a:r>
          </a:p>
          <a:p>
            <a:r>
              <a:rPr lang="en-US" sz="2800" dirty="0" smtClean="0">
                <a:solidFill>
                  <a:srgbClr val="C00000"/>
                </a:solidFill>
              </a:rPr>
              <a:t>Raised explicitly by the program.</a:t>
            </a:r>
          </a:p>
          <a:p>
            <a:pPr marL="514350" indent="-514350">
              <a:buFont typeface="+mj-lt"/>
              <a:buAutoNum type="arabicPeriod"/>
            </a:pPr>
            <a:r>
              <a:rPr lang="en-US" sz="2800" dirty="0" smtClean="0"/>
              <a:t>throw</a:t>
            </a:r>
          </a:p>
          <a:p>
            <a:pPr marL="514350" indent="-514350">
              <a:buFont typeface="+mj-lt"/>
              <a:buAutoNum type="arabicPeriod"/>
            </a:pPr>
            <a:r>
              <a:rPr lang="en-US" sz="2800" dirty="0" smtClean="0"/>
              <a:t>try</a:t>
            </a:r>
          </a:p>
          <a:p>
            <a:pPr marL="514350" indent="-514350">
              <a:buFont typeface="+mj-lt"/>
              <a:buAutoNum type="arabicPeriod"/>
            </a:pPr>
            <a:r>
              <a:rPr lang="en-US" sz="2800" dirty="0" smtClean="0"/>
              <a:t>catch</a:t>
            </a:r>
          </a:p>
          <a:p>
            <a:r>
              <a:rPr lang="en-US" sz="3200" dirty="0" smtClean="0">
                <a:solidFill>
                  <a:srgbClr val="C00000"/>
                </a:solidFill>
              </a:rPr>
              <a:t>Common failures</a:t>
            </a:r>
          </a:p>
          <a:p>
            <a:pPr lvl="1"/>
            <a:r>
              <a:rPr lang="en-US" sz="2400" b="1" dirty="0" smtClean="0">
                <a:solidFill>
                  <a:schemeClr val="tx1"/>
                </a:solidFill>
                <a:latin typeface="Courier New" pitchFamily="49" charset="0"/>
              </a:rPr>
              <a:t>new</a:t>
            </a:r>
            <a:r>
              <a:rPr lang="en-US" sz="2400" dirty="0" smtClean="0">
                <a:solidFill>
                  <a:schemeClr val="tx1"/>
                </a:solidFill>
              </a:rPr>
              <a:t> not allocating memory</a:t>
            </a:r>
          </a:p>
          <a:p>
            <a:pPr lvl="1"/>
            <a:r>
              <a:rPr lang="en-US" sz="2400" dirty="0" smtClean="0">
                <a:solidFill>
                  <a:schemeClr val="tx1"/>
                </a:solidFill>
              </a:rPr>
              <a:t>Out of bounds array subscript</a:t>
            </a:r>
          </a:p>
          <a:p>
            <a:pPr lvl="1"/>
            <a:r>
              <a:rPr lang="en-US" sz="2400" dirty="0" smtClean="0">
                <a:solidFill>
                  <a:schemeClr val="tx1"/>
                </a:solidFill>
              </a:rPr>
              <a:t>Division by zero</a:t>
            </a:r>
          </a:p>
          <a:p>
            <a:pPr lvl="1"/>
            <a:r>
              <a:rPr lang="en-US" sz="2400" dirty="0" smtClean="0">
                <a:solidFill>
                  <a:schemeClr val="tx1"/>
                </a:solidFill>
              </a:rPr>
              <a:t>Invalid function parameters</a:t>
            </a:r>
          </a:p>
          <a:p>
            <a:pPr marL="514350" indent="-514350">
              <a:buNone/>
            </a:pPr>
            <a:endParaRPr lang="en-US" sz="3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4912" y="0"/>
            <a:ext cx="8630919" cy="538609"/>
          </a:xfrm>
          <a:prstGeom prst="rect">
            <a:avLst/>
          </a:prstGeom>
        </p:spPr>
        <p:txBody>
          <a:bodyPr vert="horz" wrap="square" lIns="0" tIns="167640" rIns="0" bIns="0" rtlCol="0">
            <a:spAutoFit/>
          </a:bodyPr>
          <a:lstStyle/>
          <a:p>
            <a:pPr marL="1807210">
              <a:lnSpc>
                <a:spcPct val="100000"/>
              </a:lnSpc>
            </a:pPr>
            <a:r>
              <a:rPr spc="165" dirty="0" smtClean="0">
                <a:solidFill>
                  <a:schemeClr val="tx1"/>
                </a:solidFill>
              </a:rPr>
              <a:t>Expressions </a:t>
            </a:r>
            <a:r>
              <a:rPr spc="170" dirty="0">
                <a:solidFill>
                  <a:schemeClr val="tx1"/>
                </a:solidFill>
              </a:rPr>
              <a:t>handling </a:t>
            </a:r>
            <a:r>
              <a:rPr spc="155" dirty="0">
                <a:solidFill>
                  <a:schemeClr val="tx1"/>
                </a:solidFill>
              </a:rPr>
              <a:t>in</a:t>
            </a:r>
            <a:r>
              <a:rPr spc="-475" dirty="0">
                <a:solidFill>
                  <a:schemeClr val="tx1"/>
                </a:solidFill>
              </a:rPr>
              <a:t> </a:t>
            </a:r>
            <a:r>
              <a:rPr spc="254" dirty="0">
                <a:solidFill>
                  <a:schemeClr val="tx1"/>
                </a:solidFill>
              </a:rPr>
              <a:t>C++</a:t>
            </a:r>
          </a:p>
        </p:txBody>
      </p:sp>
      <p:sp>
        <p:nvSpPr>
          <p:cNvPr id="5" name="object 5"/>
          <p:cNvSpPr txBox="1"/>
          <p:nvPr/>
        </p:nvSpPr>
        <p:spPr>
          <a:xfrm>
            <a:off x="5106670" y="706120"/>
            <a:ext cx="462280" cy="314960"/>
          </a:xfrm>
          <a:prstGeom prst="rect">
            <a:avLst/>
          </a:prstGeom>
        </p:spPr>
        <p:txBody>
          <a:bodyPr vert="horz" wrap="square" lIns="0" tIns="0" rIns="0" bIns="0" rtlCol="0">
            <a:spAutoFit/>
          </a:bodyPr>
          <a:lstStyle/>
          <a:p>
            <a:pPr marL="12700" algn="l" fontAlgn="auto">
              <a:spcBef>
                <a:spcPts val="0"/>
              </a:spcBef>
              <a:spcAft>
                <a:spcPts val="0"/>
              </a:spcAft>
            </a:pPr>
            <a:r>
              <a:rPr sz="2000" spc="-5" dirty="0">
                <a:solidFill>
                  <a:srgbClr val="191919"/>
                </a:solidFill>
                <a:latin typeface="Arial"/>
                <a:ea typeface="+mn-ea"/>
                <a:cs typeface="Arial"/>
              </a:rPr>
              <a:t>try</a:t>
            </a:r>
            <a:r>
              <a:rPr sz="2000" spc="-105" dirty="0">
                <a:solidFill>
                  <a:srgbClr val="191919"/>
                </a:solidFill>
                <a:latin typeface="Arial"/>
                <a:ea typeface="+mn-ea"/>
                <a:cs typeface="Arial"/>
              </a:rPr>
              <a:t> </a:t>
            </a:r>
            <a:r>
              <a:rPr sz="2000" dirty="0">
                <a:solidFill>
                  <a:srgbClr val="191919"/>
                </a:solidFill>
                <a:latin typeface="Arial"/>
                <a:ea typeface="+mn-ea"/>
                <a:cs typeface="Arial"/>
              </a:rPr>
              <a:t>{</a:t>
            </a:r>
            <a:endParaRPr sz="2000">
              <a:solidFill>
                <a:prstClr val="black"/>
              </a:solidFill>
              <a:latin typeface="Arial"/>
              <a:ea typeface="+mn-ea"/>
              <a:cs typeface="Arial"/>
            </a:endParaRPr>
          </a:p>
        </p:txBody>
      </p:sp>
      <p:sp>
        <p:nvSpPr>
          <p:cNvPr id="6" name="object 6"/>
          <p:cNvSpPr txBox="1"/>
          <p:nvPr/>
        </p:nvSpPr>
        <p:spPr>
          <a:xfrm>
            <a:off x="5106670" y="989329"/>
            <a:ext cx="3567429" cy="5577205"/>
          </a:xfrm>
          <a:prstGeom prst="rect">
            <a:avLst/>
          </a:prstGeom>
        </p:spPr>
        <p:txBody>
          <a:bodyPr vert="horz" wrap="square" lIns="0" tIns="0" rIns="0" bIns="0" rtlCol="0">
            <a:spAutoFit/>
          </a:bodyPr>
          <a:lstStyle/>
          <a:p>
            <a:pPr marL="643255" algn="l" fontAlgn="auto">
              <a:lnSpc>
                <a:spcPts val="2315"/>
              </a:lnSpc>
              <a:spcBef>
                <a:spcPts val="0"/>
              </a:spcBef>
              <a:spcAft>
                <a:spcPts val="0"/>
              </a:spcAft>
            </a:pPr>
            <a:r>
              <a:rPr sz="2000" spc="-5" dirty="0">
                <a:solidFill>
                  <a:srgbClr val="191919"/>
                </a:solidFill>
                <a:latin typeface="Arial"/>
                <a:ea typeface="+mn-ea"/>
                <a:cs typeface="Arial"/>
              </a:rPr>
              <a:t>//</a:t>
            </a:r>
            <a:r>
              <a:rPr sz="2000" spc="-110" dirty="0">
                <a:solidFill>
                  <a:srgbClr val="191919"/>
                </a:solidFill>
                <a:latin typeface="Arial"/>
                <a:ea typeface="+mn-ea"/>
                <a:cs typeface="Arial"/>
              </a:rPr>
              <a:t> </a:t>
            </a:r>
            <a:r>
              <a:rPr sz="2000" spc="-5" dirty="0">
                <a:solidFill>
                  <a:srgbClr val="191919"/>
                </a:solidFill>
                <a:latin typeface="Arial"/>
                <a:ea typeface="+mn-ea"/>
                <a:cs typeface="Arial"/>
              </a:rPr>
              <a:t>...</a:t>
            </a:r>
            <a:endParaRPr sz="2000" dirty="0">
              <a:solidFill>
                <a:prstClr val="black"/>
              </a:solidFill>
              <a:latin typeface="Arial"/>
              <a:ea typeface="+mn-ea"/>
              <a:cs typeface="Arial"/>
            </a:endParaRPr>
          </a:p>
          <a:p>
            <a:pPr marL="362585" algn="l" fontAlgn="auto">
              <a:lnSpc>
                <a:spcPts val="223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spc="-5" dirty="0">
                <a:solidFill>
                  <a:srgbClr val="191919"/>
                </a:solidFill>
                <a:latin typeface="Arial"/>
                <a:ea typeface="+mn-ea"/>
                <a:cs typeface="Arial"/>
              </a:rPr>
              <a:t>catch</a:t>
            </a:r>
            <a:r>
              <a:rPr sz="2000" spc="-60" dirty="0">
                <a:solidFill>
                  <a:srgbClr val="191919"/>
                </a:solidFill>
                <a:latin typeface="Arial"/>
                <a:ea typeface="+mn-ea"/>
                <a:cs typeface="Arial"/>
              </a:rPr>
              <a:t> </a:t>
            </a:r>
            <a:r>
              <a:rPr sz="2000" spc="-5" dirty="0">
                <a:solidFill>
                  <a:srgbClr val="191919"/>
                </a:solidFill>
                <a:latin typeface="Arial"/>
                <a:ea typeface="+mn-ea"/>
                <a:cs typeface="Arial"/>
              </a:rPr>
              <a:t>(ibuf)</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5"/>
              </a:lnSpc>
              <a:spcBef>
                <a:spcPts val="0"/>
              </a:spcBef>
              <a:spcAft>
                <a:spcPts val="0"/>
              </a:spcAft>
            </a:pPr>
            <a:r>
              <a:rPr sz="2000" spc="-5" dirty="0">
                <a:solidFill>
                  <a:srgbClr val="191919"/>
                </a:solidFill>
                <a:latin typeface="Arial"/>
                <a:ea typeface="+mn-ea"/>
                <a:cs typeface="Arial"/>
              </a:rPr>
              <a:t>// </a:t>
            </a:r>
            <a:r>
              <a:rPr sz="2000" dirty="0">
                <a:solidFill>
                  <a:srgbClr val="191919"/>
                </a:solidFill>
                <a:latin typeface="Arial"/>
                <a:ea typeface="+mn-ea"/>
                <a:cs typeface="Arial"/>
              </a:rPr>
              <a:t>handle </a:t>
            </a:r>
            <a:r>
              <a:rPr sz="2000" spc="-5" dirty="0">
                <a:solidFill>
                  <a:srgbClr val="191919"/>
                </a:solidFill>
                <a:latin typeface="Arial"/>
                <a:ea typeface="+mn-ea"/>
                <a:cs typeface="Arial"/>
              </a:rPr>
              <a:t>input buffer</a:t>
            </a:r>
            <a:r>
              <a:rPr sz="2000" spc="-40" dirty="0">
                <a:solidFill>
                  <a:srgbClr val="191919"/>
                </a:solidFill>
                <a:latin typeface="Arial"/>
                <a:ea typeface="+mn-ea"/>
                <a:cs typeface="Arial"/>
              </a:rPr>
              <a:t> </a:t>
            </a:r>
            <a:r>
              <a:rPr sz="2000" spc="-5" dirty="0">
                <a:solidFill>
                  <a:srgbClr val="191919"/>
                </a:solidFill>
                <a:latin typeface="Arial"/>
                <a:ea typeface="+mn-ea"/>
                <a:cs typeface="Arial"/>
              </a:rPr>
              <a:t>overflow</a:t>
            </a:r>
            <a:endParaRPr sz="2000" dirty="0">
              <a:solidFill>
                <a:prstClr val="black"/>
              </a:solidFill>
              <a:latin typeface="Arial"/>
              <a:ea typeface="+mn-ea"/>
              <a:cs typeface="Arial"/>
            </a:endParaRPr>
          </a:p>
          <a:p>
            <a:pPr marL="12700" algn="l" fontAlgn="auto">
              <a:lnSpc>
                <a:spcPts val="2235"/>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spc="-5" dirty="0">
                <a:solidFill>
                  <a:srgbClr val="191919"/>
                </a:solidFill>
                <a:latin typeface="Arial"/>
                <a:ea typeface="+mn-ea"/>
                <a:cs typeface="Arial"/>
              </a:rPr>
              <a:t>catch</a:t>
            </a:r>
            <a:r>
              <a:rPr sz="2000" spc="-65" dirty="0">
                <a:solidFill>
                  <a:srgbClr val="191919"/>
                </a:solidFill>
                <a:latin typeface="Arial"/>
                <a:ea typeface="+mn-ea"/>
                <a:cs typeface="Arial"/>
              </a:rPr>
              <a:t> </a:t>
            </a:r>
            <a:r>
              <a:rPr sz="2000" spc="-5" dirty="0">
                <a:solidFill>
                  <a:srgbClr val="191919"/>
                </a:solidFill>
                <a:latin typeface="Arial"/>
                <a:ea typeface="+mn-ea"/>
                <a:cs typeface="Arial"/>
              </a:rPr>
              <a:t>(io)</a:t>
            </a:r>
            <a:endParaRPr sz="2000" dirty="0">
              <a:solidFill>
                <a:prstClr val="black"/>
              </a:solidFill>
              <a:latin typeface="Arial"/>
              <a:ea typeface="+mn-ea"/>
              <a:cs typeface="Arial"/>
            </a:endParaRPr>
          </a:p>
          <a:p>
            <a:pPr marL="82550" algn="l" fontAlgn="auto">
              <a:lnSpc>
                <a:spcPts val="223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spc="-5" dirty="0">
                <a:solidFill>
                  <a:srgbClr val="191919"/>
                </a:solidFill>
                <a:latin typeface="Arial"/>
                <a:ea typeface="+mn-ea"/>
                <a:cs typeface="Arial"/>
              </a:rPr>
              <a:t>// </a:t>
            </a:r>
            <a:r>
              <a:rPr sz="2000" dirty="0">
                <a:solidFill>
                  <a:srgbClr val="191919"/>
                </a:solidFill>
                <a:latin typeface="Arial"/>
                <a:ea typeface="+mn-ea"/>
                <a:cs typeface="Arial"/>
              </a:rPr>
              <a:t>handle any </a:t>
            </a:r>
            <a:r>
              <a:rPr sz="2000" spc="-5" dirty="0">
                <a:solidFill>
                  <a:srgbClr val="191919"/>
                </a:solidFill>
                <a:latin typeface="Arial"/>
                <a:ea typeface="+mn-ea"/>
                <a:cs typeface="Arial"/>
              </a:rPr>
              <a:t>io</a:t>
            </a:r>
            <a:r>
              <a:rPr sz="2000" spc="-100" dirty="0">
                <a:solidFill>
                  <a:srgbClr val="191919"/>
                </a:solidFill>
                <a:latin typeface="Arial"/>
                <a:ea typeface="+mn-ea"/>
                <a:cs typeface="Arial"/>
              </a:rPr>
              <a:t> </a:t>
            </a:r>
            <a:r>
              <a:rPr sz="2000" dirty="0">
                <a:solidFill>
                  <a:srgbClr val="191919"/>
                </a:solidFill>
                <a:latin typeface="Arial"/>
                <a:ea typeface="+mn-ea"/>
                <a:cs typeface="Arial"/>
              </a:rPr>
              <a:t>error</a:t>
            </a:r>
            <a:endParaRPr sz="2000" dirty="0">
              <a:solidFill>
                <a:prstClr val="black"/>
              </a:solidFill>
              <a:latin typeface="Arial"/>
              <a:ea typeface="+mn-ea"/>
              <a:cs typeface="Arial"/>
            </a:endParaRPr>
          </a:p>
          <a:p>
            <a:pPr marL="82550" algn="l" fontAlgn="auto">
              <a:lnSpc>
                <a:spcPts val="223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spc="-5" dirty="0">
                <a:solidFill>
                  <a:srgbClr val="191919"/>
                </a:solidFill>
                <a:latin typeface="Arial"/>
                <a:ea typeface="+mn-ea"/>
                <a:cs typeface="Arial"/>
              </a:rPr>
              <a:t>catch</a:t>
            </a:r>
            <a:r>
              <a:rPr sz="2000" spc="-50" dirty="0">
                <a:solidFill>
                  <a:srgbClr val="191919"/>
                </a:solidFill>
                <a:latin typeface="Arial"/>
                <a:ea typeface="+mn-ea"/>
                <a:cs typeface="Arial"/>
              </a:rPr>
              <a:t> </a:t>
            </a:r>
            <a:r>
              <a:rPr sz="2000" spc="-5" dirty="0">
                <a:solidFill>
                  <a:srgbClr val="191919"/>
                </a:solidFill>
                <a:latin typeface="Arial"/>
                <a:ea typeface="+mn-ea"/>
                <a:cs typeface="Arial"/>
              </a:rPr>
              <a:t>(stdlib)</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marR="1330325" algn="l" fontAlgn="auto">
              <a:lnSpc>
                <a:spcPts val="2230"/>
              </a:lnSpc>
              <a:spcBef>
                <a:spcPts val="130"/>
              </a:spcBef>
              <a:spcAft>
                <a:spcPts val="0"/>
              </a:spcAft>
            </a:pPr>
            <a:r>
              <a:rPr sz="2000" spc="-5" dirty="0">
                <a:solidFill>
                  <a:srgbClr val="191919"/>
                </a:solidFill>
                <a:latin typeface="Arial"/>
                <a:ea typeface="+mn-ea"/>
                <a:cs typeface="Arial"/>
              </a:rPr>
              <a:t>// </a:t>
            </a:r>
            <a:r>
              <a:rPr sz="2000" dirty="0">
                <a:solidFill>
                  <a:srgbClr val="191919"/>
                </a:solidFill>
                <a:latin typeface="Arial"/>
                <a:ea typeface="+mn-ea"/>
                <a:cs typeface="Arial"/>
              </a:rPr>
              <a:t>handle any</a:t>
            </a:r>
            <a:r>
              <a:rPr sz="2000" spc="-85" dirty="0">
                <a:solidFill>
                  <a:srgbClr val="191919"/>
                </a:solidFill>
                <a:latin typeface="Arial"/>
                <a:ea typeface="+mn-ea"/>
                <a:cs typeface="Arial"/>
              </a:rPr>
              <a:t> </a:t>
            </a:r>
            <a:r>
              <a:rPr sz="2000" spc="-5" dirty="0">
                <a:solidFill>
                  <a:srgbClr val="191919"/>
                </a:solidFill>
                <a:latin typeface="Arial"/>
                <a:ea typeface="+mn-ea"/>
                <a:cs typeface="Arial"/>
              </a:rPr>
              <a:t>library  exception</a:t>
            </a:r>
            <a:endParaRPr sz="2000" dirty="0">
              <a:solidFill>
                <a:prstClr val="black"/>
              </a:solidFill>
              <a:latin typeface="Arial"/>
              <a:ea typeface="+mn-ea"/>
              <a:cs typeface="Arial"/>
            </a:endParaRPr>
          </a:p>
          <a:p>
            <a:pPr marL="12700" algn="l" fontAlgn="auto">
              <a:lnSpc>
                <a:spcPts val="2100"/>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230"/>
              </a:lnSpc>
              <a:spcBef>
                <a:spcPts val="0"/>
              </a:spcBef>
              <a:spcAft>
                <a:spcPts val="0"/>
              </a:spcAft>
            </a:pPr>
            <a:r>
              <a:rPr sz="2000" dirty="0">
                <a:solidFill>
                  <a:srgbClr val="191919"/>
                </a:solidFill>
                <a:latin typeface="Arial"/>
                <a:ea typeface="+mn-ea"/>
                <a:cs typeface="Arial"/>
              </a:rPr>
              <a:t>Catch</a:t>
            </a:r>
            <a:r>
              <a:rPr sz="2000" spc="-80" dirty="0">
                <a:solidFill>
                  <a:srgbClr val="191919"/>
                </a:solidFill>
                <a:latin typeface="Arial"/>
                <a:ea typeface="+mn-ea"/>
                <a:cs typeface="Arial"/>
              </a:rPr>
              <a:t> </a:t>
            </a:r>
            <a:r>
              <a:rPr sz="2000" spc="-10" dirty="0">
                <a:solidFill>
                  <a:srgbClr val="191919"/>
                </a:solidFill>
                <a:latin typeface="Arial"/>
                <a:ea typeface="+mn-ea"/>
                <a:cs typeface="Arial"/>
              </a:rPr>
              <a:t>(...)</a:t>
            </a:r>
            <a:endParaRPr sz="2000" dirty="0">
              <a:solidFill>
                <a:prstClr val="black"/>
              </a:solidFill>
              <a:latin typeface="Arial"/>
              <a:ea typeface="+mn-ea"/>
              <a:cs typeface="Arial"/>
            </a:endParaRPr>
          </a:p>
          <a:p>
            <a:pPr marL="82550" algn="l" fontAlgn="auto">
              <a:lnSpc>
                <a:spcPts val="2235"/>
              </a:lnSpc>
              <a:spcBef>
                <a:spcPts val="0"/>
              </a:spcBef>
              <a:spcAft>
                <a:spcPts val="0"/>
              </a:spcAft>
            </a:pPr>
            <a:r>
              <a:rPr sz="2000" dirty="0">
                <a:solidFill>
                  <a:srgbClr val="191919"/>
                </a:solidFill>
                <a:latin typeface="Arial"/>
                <a:ea typeface="+mn-ea"/>
                <a:cs typeface="Arial"/>
              </a:rPr>
              <a:t>{</a:t>
            </a:r>
            <a:endParaRPr sz="2000" dirty="0">
              <a:solidFill>
                <a:prstClr val="black"/>
              </a:solidFill>
              <a:latin typeface="Arial"/>
              <a:ea typeface="+mn-ea"/>
              <a:cs typeface="Arial"/>
            </a:endParaRPr>
          </a:p>
          <a:p>
            <a:pPr marL="12700" algn="l" fontAlgn="auto">
              <a:lnSpc>
                <a:spcPts val="2320"/>
              </a:lnSpc>
              <a:spcBef>
                <a:spcPts val="0"/>
              </a:spcBef>
              <a:spcAft>
                <a:spcPts val="0"/>
              </a:spcAft>
            </a:pPr>
            <a:r>
              <a:rPr sz="2000" spc="-5" dirty="0">
                <a:solidFill>
                  <a:srgbClr val="191919"/>
                </a:solidFill>
                <a:latin typeface="Arial"/>
                <a:ea typeface="+mn-ea"/>
                <a:cs typeface="Arial"/>
              </a:rPr>
              <a:t>// </a:t>
            </a:r>
            <a:r>
              <a:rPr sz="2000" dirty="0">
                <a:solidFill>
                  <a:srgbClr val="191919"/>
                </a:solidFill>
                <a:latin typeface="Arial"/>
                <a:ea typeface="+mn-ea"/>
                <a:cs typeface="Arial"/>
              </a:rPr>
              <a:t>handle any </a:t>
            </a:r>
            <a:r>
              <a:rPr sz="2000" spc="-5" dirty="0">
                <a:solidFill>
                  <a:srgbClr val="191919"/>
                </a:solidFill>
                <a:latin typeface="Arial"/>
                <a:ea typeface="+mn-ea"/>
                <a:cs typeface="Arial"/>
              </a:rPr>
              <a:t>other</a:t>
            </a:r>
            <a:r>
              <a:rPr sz="2000" spc="-100" dirty="0">
                <a:solidFill>
                  <a:srgbClr val="191919"/>
                </a:solidFill>
                <a:latin typeface="Arial"/>
                <a:ea typeface="+mn-ea"/>
                <a:cs typeface="Arial"/>
              </a:rPr>
              <a:t> </a:t>
            </a:r>
            <a:r>
              <a:rPr sz="2000" dirty="0">
                <a:solidFill>
                  <a:srgbClr val="191919"/>
                </a:solidFill>
                <a:latin typeface="Arial"/>
                <a:ea typeface="+mn-ea"/>
                <a:cs typeface="Arial"/>
              </a:rPr>
              <a:t>exception</a:t>
            </a:r>
            <a:endParaRPr sz="2000" dirty="0">
              <a:solidFill>
                <a:prstClr val="black"/>
              </a:solidFill>
              <a:latin typeface="Arial"/>
              <a:ea typeface="+mn-ea"/>
              <a:cs typeface="Arial"/>
            </a:endParaRPr>
          </a:p>
          <a:p>
            <a:pPr marL="1841500" algn="l" fontAlgn="auto">
              <a:spcBef>
                <a:spcPts val="1320"/>
              </a:spcBef>
              <a:spcAft>
                <a:spcPts val="0"/>
              </a:spcAft>
            </a:pPr>
            <a:endParaRPr sz="1800" dirty="0">
              <a:solidFill>
                <a:prstClr val="black"/>
              </a:solidFill>
              <a:latin typeface="Tahoma"/>
              <a:ea typeface="+mn-ea"/>
              <a:cs typeface="Tahoma"/>
            </a:endParaRPr>
          </a:p>
        </p:txBody>
      </p:sp>
      <p:sp>
        <p:nvSpPr>
          <p:cNvPr id="7" name="object 7"/>
          <p:cNvSpPr txBox="1"/>
          <p:nvPr/>
        </p:nvSpPr>
        <p:spPr>
          <a:xfrm>
            <a:off x="5176520" y="6089650"/>
            <a:ext cx="110489" cy="314960"/>
          </a:xfrm>
          <a:prstGeom prst="rect">
            <a:avLst/>
          </a:prstGeom>
        </p:spPr>
        <p:txBody>
          <a:bodyPr vert="horz" wrap="square" lIns="0" tIns="0" rIns="0" bIns="0" rtlCol="0">
            <a:spAutoFit/>
          </a:bodyPr>
          <a:lstStyle/>
          <a:p>
            <a:pPr marL="12700" algn="l" fontAlgn="auto">
              <a:spcBef>
                <a:spcPts val="0"/>
              </a:spcBef>
              <a:spcAft>
                <a:spcPts val="0"/>
              </a:spcAft>
            </a:pPr>
            <a:r>
              <a:rPr sz="2000" dirty="0">
                <a:solidFill>
                  <a:srgbClr val="191919"/>
                </a:solidFill>
                <a:latin typeface="Arial"/>
                <a:ea typeface="+mn-ea"/>
                <a:cs typeface="Arial"/>
              </a:rPr>
              <a:t>}</a:t>
            </a:r>
            <a:endParaRPr sz="2000">
              <a:solidFill>
                <a:prstClr val="black"/>
              </a:solidFill>
              <a:latin typeface="Arial"/>
              <a:ea typeface="+mn-ea"/>
              <a:cs typeface="Arial"/>
            </a:endParaRPr>
          </a:p>
        </p:txBody>
      </p:sp>
      <p:sp>
        <p:nvSpPr>
          <p:cNvPr id="8" name="object 8"/>
          <p:cNvSpPr txBox="1"/>
          <p:nvPr/>
        </p:nvSpPr>
        <p:spPr>
          <a:xfrm>
            <a:off x="900430" y="1141729"/>
            <a:ext cx="134620" cy="180975"/>
          </a:xfrm>
          <a:prstGeom prst="rect">
            <a:avLst/>
          </a:prstGeom>
        </p:spPr>
        <p:txBody>
          <a:bodyPr vert="horz" wrap="square" lIns="0" tIns="0" rIns="0" bIns="0" rtlCol="0">
            <a:spAutoFit/>
          </a:bodyPr>
          <a:lstStyle/>
          <a:p>
            <a:pPr marL="12700" algn="l" fontAlgn="auto">
              <a:spcBef>
                <a:spcPts val="0"/>
              </a:spcBef>
              <a:spcAft>
                <a:spcPts val="0"/>
              </a:spcAft>
            </a:pPr>
            <a:r>
              <a:rPr sz="1050" spc="220" dirty="0">
                <a:solidFill>
                  <a:srgbClr val="191919"/>
                </a:solidFill>
                <a:latin typeface="Calibri"/>
                <a:ea typeface="+mn-ea"/>
                <a:cs typeface="Calibri"/>
              </a:rPr>
              <a:t>●</a:t>
            </a:r>
            <a:endParaRPr sz="1050">
              <a:solidFill>
                <a:prstClr val="black"/>
              </a:solidFill>
              <a:latin typeface="Calibri"/>
              <a:ea typeface="+mn-ea"/>
              <a:cs typeface="Calibri"/>
            </a:endParaRPr>
          </a:p>
        </p:txBody>
      </p:sp>
      <p:sp>
        <p:nvSpPr>
          <p:cNvPr id="9" name="object 9"/>
          <p:cNvSpPr txBox="1"/>
          <p:nvPr/>
        </p:nvSpPr>
        <p:spPr>
          <a:xfrm>
            <a:off x="1116330" y="1035050"/>
            <a:ext cx="365760" cy="375920"/>
          </a:xfrm>
          <a:prstGeom prst="rect">
            <a:avLst/>
          </a:prstGeom>
        </p:spPr>
        <p:txBody>
          <a:bodyPr vert="horz" wrap="square" lIns="0" tIns="0" rIns="0" bIns="0" rtlCol="0">
            <a:spAutoFit/>
          </a:bodyPr>
          <a:lstStyle/>
          <a:p>
            <a:pPr marL="12700" algn="l" fontAlgn="auto">
              <a:spcBef>
                <a:spcPts val="0"/>
              </a:spcBef>
              <a:spcAft>
                <a:spcPts val="0"/>
              </a:spcAft>
            </a:pPr>
            <a:r>
              <a:rPr dirty="0">
                <a:solidFill>
                  <a:srgbClr val="191919"/>
                </a:solidFill>
                <a:latin typeface="Arial"/>
                <a:ea typeface="+mn-ea"/>
                <a:cs typeface="Arial"/>
              </a:rPr>
              <a:t>t</a:t>
            </a:r>
            <a:r>
              <a:rPr spc="5" dirty="0">
                <a:solidFill>
                  <a:srgbClr val="191919"/>
                </a:solidFill>
                <a:latin typeface="Arial"/>
                <a:ea typeface="+mn-ea"/>
                <a:cs typeface="Arial"/>
              </a:rPr>
              <a:t>r</a:t>
            </a:r>
            <a:r>
              <a:rPr dirty="0">
                <a:solidFill>
                  <a:srgbClr val="191919"/>
                </a:solidFill>
                <a:latin typeface="Arial"/>
                <a:ea typeface="+mn-ea"/>
                <a:cs typeface="Arial"/>
              </a:rPr>
              <a:t>y</a:t>
            </a:r>
            <a:endParaRPr dirty="0">
              <a:solidFill>
                <a:prstClr val="black"/>
              </a:solidFill>
              <a:latin typeface="Arial"/>
              <a:ea typeface="+mn-ea"/>
              <a:cs typeface="Arial"/>
            </a:endParaRPr>
          </a:p>
        </p:txBody>
      </p:sp>
      <p:sp>
        <p:nvSpPr>
          <p:cNvPr id="10" name="object 10"/>
          <p:cNvSpPr txBox="1"/>
          <p:nvPr/>
        </p:nvSpPr>
        <p:spPr>
          <a:xfrm>
            <a:off x="900430" y="1821179"/>
            <a:ext cx="134620" cy="180975"/>
          </a:xfrm>
          <a:prstGeom prst="rect">
            <a:avLst/>
          </a:prstGeom>
        </p:spPr>
        <p:txBody>
          <a:bodyPr vert="horz" wrap="square" lIns="0" tIns="0" rIns="0" bIns="0" rtlCol="0">
            <a:spAutoFit/>
          </a:bodyPr>
          <a:lstStyle/>
          <a:p>
            <a:pPr marL="12700" algn="l" fontAlgn="auto">
              <a:spcBef>
                <a:spcPts val="0"/>
              </a:spcBef>
              <a:spcAft>
                <a:spcPts val="0"/>
              </a:spcAft>
            </a:pPr>
            <a:r>
              <a:rPr sz="1050" spc="220" dirty="0">
                <a:solidFill>
                  <a:srgbClr val="191919"/>
                </a:solidFill>
                <a:latin typeface="Calibri"/>
                <a:ea typeface="+mn-ea"/>
                <a:cs typeface="Calibri"/>
              </a:rPr>
              <a:t>●</a:t>
            </a:r>
            <a:endParaRPr sz="1050">
              <a:solidFill>
                <a:prstClr val="black"/>
              </a:solidFill>
              <a:latin typeface="Calibri"/>
              <a:ea typeface="+mn-ea"/>
              <a:cs typeface="Calibri"/>
            </a:endParaRPr>
          </a:p>
        </p:txBody>
      </p:sp>
      <p:sp>
        <p:nvSpPr>
          <p:cNvPr id="11" name="object 11"/>
          <p:cNvSpPr txBox="1"/>
          <p:nvPr/>
        </p:nvSpPr>
        <p:spPr>
          <a:xfrm>
            <a:off x="1116330" y="1714500"/>
            <a:ext cx="753745" cy="375920"/>
          </a:xfrm>
          <a:prstGeom prst="rect">
            <a:avLst/>
          </a:prstGeom>
        </p:spPr>
        <p:txBody>
          <a:bodyPr vert="horz" wrap="square" lIns="0" tIns="0" rIns="0" bIns="0" rtlCol="0">
            <a:spAutoFit/>
          </a:bodyPr>
          <a:lstStyle/>
          <a:p>
            <a:pPr marL="12700" algn="l" fontAlgn="auto">
              <a:spcBef>
                <a:spcPts val="0"/>
              </a:spcBef>
              <a:spcAft>
                <a:spcPts val="0"/>
              </a:spcAft>
            </a:pPr>
            <a:r>
              <a:rPr dirty="0">
                <a:solidFill>
                  <a:srgbClr val="191919"/>
                </a:solidFill>
                <a:latin typeface="Arial"/>
                <a:ea typeface="+mn-ea"/>
                <a:cs typeface="Arial"/>
              </a:rPr>
              <a:t>c</a:t>
            </a:r>
            <a:r>
              <a:rPr spc="-10" dirty="0">
                <a:solidFill>
                  <a:srgbClr val="191919"/>
                </a:solidFill>
                <a:latin typeface="Arial"/>
                <a:ea typeface="+mn-ea"/>
                <a:cs typeface="Arial"/>
              </a:rPr>
              <a:t>a</a:t>
            </a:r>
            <a:r>
              <a:rPr dirty="0">
                <a:solidFill>
                  <a:srgbClr val="191919"/>
                </a:solidFill>
                <a:latin typeface="Arial"/>
                <a:ea typeface="+mn-ea"/>
                <a:cs typeface="Arial"/>
              </a:rPr>
              <a:t>tch</a:t>
            </a:r>
            <a:endParaRPr dirty="0">
              <a:solidFill>
                <a:prstClr val="black"/>
              </a:solidFill>
              <a:latin typeface="Arial"/>
              <a:ea typeface="+mn-ea"/>
              <a:cs typeface="Arial"/>
            </a:endParaRPr>
          </a:p>
        </p:txBody>
      </p:sp>
      <p:sp>
        <p:nvSpPr>
          <p:cNvPr id="12" name="object 12"/>
          <p:cNvSpPr txBox="1"/>
          <p:nvPr/>
        </p:nvSpPr>
        <p:spPr>
          <a:xfrm>
            <a:off x="900430" y="2500629"/>
            <a:ext cx="134620" cy="180975"/>
          </a:xfrm>
          <a:prstGeom prst="rect">
            <a:avLst/>
          </a:prstGeom>
        </p:spPr>
        <p:txBody>
          <a:bodyPr vert="horz" wrap="square" lIns="0" tIns="0" rIns="0" bIns="0" rtlCol="0">
            <a:spAutoFit/>
          </a:bodyPr>
          <a:lstStyle/>
          <a:p>
            <a:pPr marL="12700" algn="l" fontAlgn="auto">
              <a:spcBef>
                <a:spcPts val="0"/>
              </a:spcBef>
              <a:spcAft>
                <a:spcPts val="0"/>
              </a:spcAft>
            </a:pPr>
            <a:r>
              <a:rPr sz="1050" spc="220" dirty="0">
                <a:solidFill>
                  <a:srgbClr val="191919"/>
                </a:solidFill>
                <a:latin typeface="Calibri"/>
                <a:ea typeface="+mn-ea"/>
                <a:cs typeface="Calibri"/>
              </a:rPr>
              <a:t>●</a:t>
            </a:r>
            <a:endParaRPr sz="1050">
              <a:solidFill>
                <a:prstClr val="black"/>
              </a:solidFill>
              <a:latin typeface="Calibri"/>
              <a:ea typeface="+mn-ea"/>
              <a:cs typeface="Calibri"/>
            </a:endParaRPr>
          </a:p>
        </p:txBody>
      </p:sp>
      <p:sp>
        <p:nvSpPr>
          <p:cNvPr id="13" name="object 13"/>
          <p:cNvSpPr txBox="1"/>
          <p:nvPr/>
        </p:nvSpPr>
        <p:spPr>
          <a:xfrm>
            <a:off x="1116330" y="2393950"/>
            <a:ext cx="770890" cy="375920"/>
          </a:xfrm>
          <a:prstGeom prst="rect">
            <a:avLst/>
          </a:prstGeom>
        </p:spPr>
        <p:txBody>
          <a:bodyPr vert="horz" wrap="square" lIns="0" tIns="0" rIns="0" bIns="0" rtlCol="0">
            <a:spAutoFit/>
          </a:bodyPr>
          <a:lstStyle/>
          <a:p>
            <a:pPr marL="12700" algn="l" fontAlgn="auto">
              <a:spcBef>
                <a:spcPts val="0"/>
              </a:spcBef>
              <a:spcAft>
                <a:spcPts val="0"/>
              </a:spcAft>
            </a:pPr>
            <a:r>
              <a:rPr dirty="0">
                <a:solidFill>
                  <a:srgbClr val="191919"/>
                </a:solidFill>
                <a:latin typeface="Arial"/>
                <a:ea typeface="+mn-ea"/>
                <a:cs typeface="Arial"/>
              </a:rPr>
              <a:t>t</a:t>
            </a:r>
            <a:r>
              <a:rPr spc="-10" dirty="0">
                <a:solidFill>
                  <a:srgbClr val="191919"/>
                </a:solidFill>
                <a:latin typeface="Arial"/>
                <a:ea typeface="+mn-ea"/>
                <a:cs typeface="Arial"/>
              </a:rPr>
              <a:t>h</a:t>
            </a:r>
            <a:r>
              <a:rPr spc="5" dirty="0">
                <a:solidFill>
                  <a:srgbClr val="191919"/>
                </a:solidFill>
                <a:latin typeface="Arial"/>
                <a:ea typeface="+mn-ea"/>
                <a:cs typeface="Arial"/>
              </a:rPr>
              <a:t>r</a:t>
            </a:r>
            <a:r>
              <a:rPr spc="-10" dirty="0">
                <a:solidFill>
                  <a:srgbClr val="191919"/>
                </a:solidFill>
                <a:latin typeface="Arial"/>
                <a:ea typeface="+mn-ea"/>
                <a:cs typeface="Arial"/>
              </a:rPr>
              <a:t>o</a:t>
            </a:r>
            <a:r>
              <a:rPr dirty="0">
                <a:solidFill>
                  <a:srgbClr val="191919"/>
                </a:solidFill>
                <a:latin typeface="Arial"/>
                <a:ea typeface="+mn-ea"/>
                <a:cs typeface="Arial"/>
              </a:rPr>
              <a:t>w</a:t>
            </a:r>
            <a:endParaRPr>
              <a:solidFill>
                <a:prstClr val="black"/>
              </a:solidFill>
              <a:latin typeface="Arial"/>
              <a:ea typeface="+mn-ea"/>
              <a:cs typeface="Arial"/>
            </a:endParaRPr>
          </a:p>
        </p:txBody>
      </p:sp>
    </p:spTree>
    <p:extLst>
      <p:ext uri="{BB962C8B-B14F-4D97-AF65-F5344CB8AC3E}">
        <p14:creationId xmlns="" xmlns:p14="http://schemas.microsoft.com/office/powerpoint/2010/main" val="17341874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838264"/>
          </a:xfrm>
        </p:spPr>
        <p:txBody>
          <a:bodyPr/>
          <a:lstStyle/>
          <a:p>
            <a:r>
              <a:rPr lang="en-US" sz="2800" b="1" dirty="0" smtClean="0">
                <a:solidFill>
                  <a:srgbClr val="000099"/>
                </a:solidFill>
                <a:cs typeface="Times New Roman" pitchFamily="18" charset="0"/>
              </a:rPr>
              <a:t>Throwing </a:t>
            </a:r>
            <a:r>
              <a:rPr lang="en-US" sz="2800" b="1" dirty="0">
                <a:solidFill>
                  <a:srgbClr val="000099"/>
                </a:solidFill>
                <a:cs typeface="Times New Roman" pitchFamily="18" charset="0"/>
              </a:rPr>
              <a:t>an Exception</a:t>
            </a:r>
          </a:p>
        </p:txBody>
      </p:sp>
      <p:sp>
        <p:nvSpPr>
          <p:cNvPr id="11267" name="Rectangle 3"/>
          <p:cNvSpPr>
            <a:spLocks noGrp="1" noChangeArrowheads="1"/>
          </p:cNvSpPr>
          <p:nvPr>
            <p:ph sz="quarter" idx="1"/>
          </p:nvPr>
        </p:nvSpPr>
        <p:spPr/>
        <p:txBody>
          <a:bodyPr/>
          <a:lstStyle/>
          <a:p>
            <a:r>
              <a:rPr lang="en-US" sz="2800" b="1" dirty="0">
                <a:latin typeface="Courier New" pitchFamily="49" charset="0"/>
              </a:rPr>
              <a:t>throw - </a:t>
            </a:r>
            <a:r>
              <a:rPr lang="en-US" sz="2800" dirty="0"/>
              <a:t>indicates an exception has occurred</a:t>
            </a:r>
          </a:p>
          <a:p>
            <a:pPr lvl="1"/>
            <a:r>
              <a:rPr lang="en-US" sz="2200" dirty="0">
                <a:solidFill>
                  <a:schemeClr val="tx1"/>
                </a:solidFill>
              </a:rPr>
              <a:t>Usually has one operand (sometimes zero) of any type</a:t>
            </a:r>
          </a:p>
          <a:p>
            <a:pPr lvl="2"/>
            <a:r>
              <a:rPr lang="en-US" sz="2000" dirty="0"/>
              <a:t>If operand an object, called an exception object</a:t>
            </a:r>
          </a:p>
          <a:p>
            <a:pPr lvl="2"/>
            <a:r>
              <a:rPr lang="en-US" sz="2000" dirty="0"/>
              <a:t>Conditional expression can be thrown</a:t>
            </a:r>
          </a:p>
          <a:p>
            <a:pPr lvl="1"/>
            <a:r>
              <a:rPr lang="en-US" sz="2200" dirty="0">
                <a:solidFill>
                  <a:schemeClr val="tx1"/>
                </a:solidFill>
              </a:rPr>
              <a:t>Code referenced in a </a:t>
            </a:r>
            <a:r>
              <a:rPr lang="en-US" sz="2200" b="1" dirty="0">
                <a:solidFill>
                  <a:schemeClr val="tx1"/>
                </a:solidFill>
                <a:latin typeface="Courier New" pitchFamily="49" charset="0"/>
              </a:rPr>
              <a:t>try</a:t>
            </a:r>
            <a:r>
              <a:rPr lang="en-US" sz="2200" dirty="0">
                <a:solidFill>
                  <a:schemeClr val="tx1"/>
                </a:solidFill>
              </a:rPr>
              <a:t> block can throw an exception</a:t>
            </a:r>
          </a:p>
          <a:p>
            <a:pPr lvl="1"/>
            <a:r>
              <a:rPr lang="en-US" sz="2200" dirty="0">
                <a:solidFill>
                  <a:schemeClr val="tx1"/>
                </a:solidFill>
              </a:rPr>
              <a:t>Exception caught by closest exception handler </a:t>
            </a:r>
          </a:p>
          <a:p>
            <a:pPr lvl="1"/>
            <a:r>
              <a:rPr lang="en-US" sz="2200" dirty="0">
                <a:solidFill>
                  <a:schemeClr val="tx1"/>
                </a:solidFill>
              </a:rPr>
              <a:t>Control exits current try block and goes to </a:t>
            </a:r>
            <a:r>
              <a:rPr lang="en-US" sz="2200" b="1" dirty="0">
                <a:solidFill>
                  <a:schemeClr val="tx1"/>
                </a:solidFill>
                <a:latin typeface="Courier New" pitchFamily="49" charset="0"/>
              </a:rPr>
              <a:t>catch</a:t>
            </a:r>
            <a:r>
              <a:rPr lang="en-US" sz="2200" dirty="0">
                <a:solidFill>
                  <a:schemeClr val="tx1"/>
                </a:solidFill>
              </a:rPr>
              <a:t> handler (if it exists)</a:t>
            </a:r>
          </a:p>
          <a:p>
            <a:pPr lvl="1"/>
            <a:r>
              <a:rPr lang="en-US" sz="2200" dirty="0">
                <a:solidFill>
                  <a:schemeClr val="tx1"/>
                </a:solidFill>
              </a:rPr>
              <a:t>Example (inside function definition)</a:t>
            </a:r>
          </a:p>
          <a:p>
            <a:pPr lvl="1">
              <a:buFontTx/>
              <a:buNone/>
            </a:pPr>
            <a:r>
              <a:rPr lang="en-US" sz="2400" b="1" dirty="0">
                <a:solidFill>
                  <a:schemeClr val="tx1"/>
                </a:solidFill>
                <a:latin typeface="Courier New" pitchFamily="49" charset="0"/>
              </a:rPr>
              <a:t>	</a:t>
            </a:r>
            <a:r>
              <a:rPr lang="en-US" sz="2000" b="1" dirty="0">
                <a:solidFill>
                  <a:schemeClr val="tx1"/>
                </a:solidFill>
                <a:latin typeface="Courier New" pitchFamily="49" charset="0"/>
              </a:rPr>
              <a:t>if ( denominator == 0 )</a:t>
            </a:r>
          </a:p>
          <a:p>
            <a:pPr lvl="1">
              <a:buFontTx/>
              <a:buNone/>
            </a:pPr>
            <a:r>
              <a:rPr lang="en-US" sz="2000" b="1" dirty="0">
                <a:solidFill>
                  <a:schemeClr val="tx1"/>
                </a:solidFill>
                <a:latin typeface="Courier New" pitchFamily="49" charset="0"/>
              </a:rPr>
              <a:t>		 throw </a:t>
            </a:r>
            <a:r>
              <a:rPr lang="en-US" sz="2000" b="1" dirty="0" err="1">
                <a:solidFill>
                  <a:schemeClr val="tx1"/>
                </a:solidFill>
                <a:latin typeface="Courier New" pitchFamily="49" charset="0"/>
              </a:rPr>
              <a:t>DivideByZeroException</a:t>
            </a:r>
            <a:r>
              <a:rPr lang="en-US" sz="2000" b="1" dirty="0">
                <a:solidFill>
                  <a:schemeClr val="tx1"/>
                </a:solidFill>
                <a:latin typeface="Courier New" pitchFamily="49" charset="0"/>
              </a:rPr>
              <a:t>();</a:t>
            </a:r>
            <a:endParaRPr lang="en-US" sz="2000" dirty="0">
              <a:solidFill>
                <a:schemeClr val="tx1"/>
              </a:solidFill>
            </a:endParaRPr>
          </a:p>
          <a:p>
            <a:pPr lvl="2"/>
            <a:r>
              <a:rPr lang="en-US" sz="2000" dirty="0"/>
              <a:t>Throws a </a:t>
            </a:r>
            <a:r>
              <a:rPr lang="en-US" sz="2000" b="1" dirty="0" err="1">
                <a:latin typeface="Courier New" pitchFamily="49" charset="0"/>
              </a:rPr>
              <a:t>dividebyzeroexception</a:t>
            </a:r>
            <a:r>
              <a:rPr lang="en-US" sz="2000" dirty="0"/>
              <a:t> object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838264"/>
          </a:xfrm>
        </p:spPr>
        <p:txBody>
          <a:bodyPr/>
          <a:lstStyle/>
          <a:p>
            <a:r>
              <a:rPr lang="en-US" sz="2800" b="1" dirty="0" smtClean="0">
                <a:solidFill>
                  <a:srgbClr val="000099"/>
                </a:solidFill>
                <a:cs typeface="Times New Roman" pitchFamily="18" charset="0"/>
              </a:rPr>
              <a:t>Catching </a:t>
            </a:r>
            <a:r>
              <a:rPr lang="en-US" sz="2800" b="1" dirty="0">
                <a:solidFill>
                  <a:srgbClr val="000099"/>
                </a:solidFill>
                <a:cs typeface="Times New Roman" pitchFamily="18" charset="0"/>
              </a:rPr>
              <a:t>an Exception</a:t>
            </a:r>
          </a:p>
        </p:txBody>
      </p:sp>
      <p:sp>
        <p:nvSpPr>
          <p:cNvPr id="12291" name="Rectangle 3"/>
          <p:cNvSpPr>
            <a:spLocks noGrp="1" noChangeArrowheads="1"/>
          </p:cNvSpPr>
          <p:nvPr>
            <p:ph sz="quarter" idx="1"/>
          </p:nvPr>
        </p:nvSpPr>
        <p:spPr>
          <a:xfrm>
            <a:off x="685800" y="1295400"/>
            <a:ext cx="7772400" cy="5181600"/>
          </a:xfrm>
        </p:spPr>
        <p:txBody>
          <a:bodyPr/>
          <a:lstStyle/>
          <a:p>
            <a:r>
              <a:rPr lang="en-US" sz="2800" dirty="0"/>
              <a:t>Exception handlers are in </a:t>
            </a:r>
            <a:r>
              <a:rPr lang="en-US" sz="2800" b="1" dirty="0">
                <a:latin typeface="Courier New" pitchFamily="49" charset="0"/>
              </a:rPr>
              <a:t>catch</a:t>
            </a:r>
            <a:r>
              <a:rPr lang="en-US" sz="2800" dirty="0"/>
              <a:t> blocks</a:t>
            </a:r>
          </a:p>
          <a:p>
            <a:pPr lvl="1"/>
            <a:r>
              <a:rPr lang="en-US" sz="2200" dirty="0">
                <a:solidFill>
                  <a:schemeClr val="tx1"/>
                </a:solidFill>
              </a:rPr>
              <a:t>Format:  </a:t>
            </a:r>
            <a:r>
              <a:rPr lang="en-US" sz="2200" b="1" dirty="0">
                <a:solidFill>
                  <a:schemeClr val="tx1"/>
                </a:solidFill>
                <a:latin typeface="Courier New" pitchFamily="49" charset="0"/>
              </a:rPr>
              <a:t>catch( </a:t>
            </a:r>
            <a:r>
              <a:rPr lang="en-US" sz="2200" i="1" dirty="0" err="1">
                <a:solidFill>
                  <a:schemeClr val="tx1"/>
                </a:solidFill>
              </a:rPr>
              <a:t>exceptionType</a:t>
            </a:r>
            <a:r>
              <a:rPr lang="en-US" sz="2200" b="1" dirty="0">
                <a:solidFill>
                  <a:schemeClr val="tx1"/>
                </a:solidFill>
                <a:latin typeface="Courier New" pitchFamily="49" charset="0"/>
              </a:rPr>
              <a:t> </a:t>
            </a:r>
            <a:r>
              <a:rPr lang="en-US" sz="2200" i="1" dirty="0" err="1">
                <a:solidFill>
                  <a:schemeClr val="tx1"/>
                </a:solidFill>
              </a:rPr>
              <a:t>parameterName</a:t>
            </a:r>
            <a:r>
              <a:rPr lang="en-US" sz="2200" b="1" dirty="0">
                <a:solidFill>
                  <a:schemeClr val="tx1"/>
                </a:solidFill>
                <a:latin typeface="Courier New" pitchFamily="49" charset="0"/>
              </a:rPr>
              <a:t>){</a:t>
            </a:r>
          </a:p>
          <a:p>
            <a:pPr lvl="2">
              <a:buFontTx/>
              <a:buNone/>
            </a:pPr>
            <a:r>
              <a:rPr lang="en-US" sz="2200" b="1" dirty="0">
                <a:latin typeface="Courier New" pitchFamily="49" charset="0"/>
              </a:rPr>
              <a:t>		  exception handling code</a:t>
            </a:r>
          </a:p>
          <a:p>
            <a:pPr lvl="2">
              <a:buFontTx/>
              <a:buNone/>
            </a:pPr>
            <a:r>
              <a:rPr lang="en-US" sz="2200" b="1" dirty="0">
                <a:latin typeface="Courier New" pitchFamily="49" charset="0"/>
              </a:rPr>
              <a:t>	    }</a:t>
            </a:r>
          </a:p>
          <a:p>
            <a:pPr lvl="1"/>
            <a:r>
              <a:rPr lang="en-US" sz="2200" dirty="0">
                <a:solidFill>
                  <a:schemeClr val="tx1"/>
                </a:solidFill>
              </a:rPr>
              <a:t>Caught if argument type matches </a:t>
            </a:r>
            <a:r>
              <a:rPr lang="en-US" sz="2200" b="1" dirty="0">
                <a:solidFill>
                  <a:schemeClr val="tx1"/>
                </a:solidFill>
                <a:latin typeface="Courier New" pitchFamily="49" charset="0"/>
              </a:rPr>
              <a:t>throw</a:t>
            </a:r>
            <a:r>
              <a:rPr lang="en-US" sz="2200" b="1" dirty="0">
                <a:solidFill>
                  <a:schemeClr val="tx1"/>
                </a:solidFill>
              </a:rPr>
              <a:t> </a:t>
            </a:r>
            <a:r>
              <a:rPr lang="en-US" sz="2200" dirty="0">
                <a:solidFill>
                  <a:schemeClr val="tx1"/>
                </a:solidFill>
              </a:rPr>
              <a:t>type</a:t>
            </a:r>
          </a:p>
          <a:p>
            <a:pPr lvl="1"/>
            <a:r>
              <a:rPr lang="en-US" sz="2200" dirty="0">
                <a:solidFill>
                  <a:schemeClr val="tx1"/>
                </a:solidFill>
              </a:rPr>
              <a:t>If not caught then </a:t>
            </a:r>
            <a:r>
              <a:rPr lang="en-US" sz="2200" b="1" dirty="0">
                <a:solidFill>
                  <a:schemeClr val="tx1"/>
                </a:solidFill>
                <a:latin typeface="Courier New" pitchFamily="49" charset="0"/>
              </a:rPr>
              <a:t>terminate</a:t>
            </a:r>
            <a:r>
              <a:rPr lang="en-US" sz="2200" dirty="0">
                <a:solidFill>
                  <a:schemeClr val="tx1"/>
                </a:solidFill>
              </a:rPr>
              <a:t> called which (by default) calls </a:t>
            </a:r>
            <a:r>
              <a:rPr lang="en-US" sz="2200" b="1" dirty="0">
                <a:solidFill>
                  <a:schemeClr val="tx1"/>
                </a:solidFill>
                <a:latin typeface="Courier New" pitchFamily="49" charset="0"/>
              </a:rPr>
              <a:t>abort</a:t>
            </a:r>
          </a:p>
          <a:p>
            <a:pPr lvl="1"/>
            <a:r>
              <a:rPr lang="en-US" sz="2400" dirty="0">
                <a:solidFill>
                  <a:schemeClr val="tx1"/>
                </a:solidFill>
              </a:rPr>
              <a:t>Example:</a:t>
            </a:r>
          </a:p>
          <a:p>
            <a:pPr lvl="1">
              <a:buFontTx/>
              <a:buNone/>
            </a:pPr>
            <a:r>
              <a:rPr lang="en-US" sz="1800" b="1" dirty="0">
                <a:solidFill>
                  <a:schemeClr val="tx1"/>
                </a:solidFill>
                <a:latin typeface="Courier New" pitchFamily="49" charset="0"/>
              </a:rPr>
              <a:t>catch ( </a:t>
            </a:r>
            <a:r>
              <a:rPr lang="en-US" sz="1800" b="1" dirty="0" err="1">
                <a:solidFill>
                  <a:schemeClr val="tx1"/>
                </a:solidFill>
                <a:latin typeface="Courier New" pitchFamily="49" charset="0"/>
              </a:rPr>
              <a:t>DivideByZeroException</a:t>
            </a:r>
            <a:r>
              <a:rPr lang="en-US" sz="1800" b="1" dirty="0">
                <a:solidFill>
                  <a:schemeClr val="tx1"/>
                </a:solidFill>
                <a:latin typeface="Courier New" pitchFamily="49" charset="0"/>
              </a:rPr>
              <a:t> ex) {</a:t>
            </a:r>
          </a:p>
          <a:p>
            <a:pPr lvl="1">
              <a:buFontTx/>
              <a:buNone/>
            </a:pPr>
            <a:r>
              <a:rPr lang="en-US" sz="1800" b="1" dirty="0">
                <a:solidFill>
                  <a:schemeClr val="tx1"/>
                </a:solidFill>
                <a:latin typeface="Courier New" pitchFamily="49" charset="0"/>
              </a:rPr>
              <a:t>	</a:t>
            </a:r>
            <a:r>
              <a:rPr lang="en-US" sz="1800" b="1" dirty="0" err="1">
                <a:solidFill>
                  <a:schemeClr val="tx1"/>
                </a:solidFill>
                <a:latin typeface="Courier New" pitchFamily="49" charset="0"/>
              </a:rPr>
              <a:t>cout</a:t>
            </a:r>
            <a:r>
              <a:rPr lang="en-US" sz="1800" b="1" dirty="0">
                <a:solidFill>
                  <a:schemeClr val="tx1"/>
                </a:solidFill>
                <a:latin typeface="Courier New" pitchFamily="49" charset="0"/>
              </a:rPr>
              <a:t> &lt;&lt; "Exception occurred: " &lt;&lt; </a:t>
            </a:r>
            <a:r>
              <a:rPr lang="en-US" sz="1800" b="1" dirty="0" err="1">
                <a:solidFill>
                  <a:schemeClr val="tx1"/>
                </a:solidFill>
                <a:latin typeface="Courier New" pitchFamily="49" charset="0"/>
              </a:rPr>
              <a:t>ex.what</a:t>
            </a:r>
            <a:r>
              <a:rPr lang="en-US" sz="1800" b="1" dirty="0">
                <a:solidFill>
                  <a:schemeClr val="tx1"/>
                </a:solidFill>
                <a:latin typeface="Courier New" pitchFamily="49" charset="0"/>
              </a:rPr>
              <a:t>() &lt;&lt;'\n'</a:t>
            </a:r>
          </a:p>
          <a:p>
            <a:pPr lvl="1">
              <a:buFontTx/>
              <a:buNone/>
            </a:pPr>
            <a:r>
              <a:rPr lang="en-US" sz="1800" b="1" dirty="0">
                <a:solidFill>
                  <a:schemeClr val="tx1"/>
                </a:solidFill>
                <a:latin typeface="Courier New" pitchFamily="49" charset="0"/>
              </a:rPr>
              <a:t>}</a:t>
            </a:r>
            <a:endParaRPr lang="en-US" sz="2000" dirty="0">
              <a:solidFill>
                <a:schemeClr val="tx1"/>
              </a:solidFill>
            </a:endParaRPr>
          </a:p>
          <a:p>
            <a:pPr lvl="2"/>
            <a:r>
              <a:rPr lang="en-US" sz="2000" dirty="0"/>
              <a:t>Catches exceptions of type </a:t>
            </a:r>
            <a:r>
              <a:rPr lang="en-US" sz="2000" b="1" dirty="0" err="1">
                <a:latin typeface="Courier New" pitchFamily="49" charset="0"/>
              </a:rPr>
              <a:t>DivideByZeroException</a:t>
            </a:r>
            <a:endParaRPr lang="en-US" sz="2000" b="1" dirty="0">
              <a:latin typeface="Courier New" pitchFamily="49" charset="0"/>
            </a:endParaRPr>
          </a:p>
          <a:p>
            <a:pPr lvl="1">
              <a:buFontTx/>
              <a:buNone/>
            </a:pP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308" y="685872"/>
            <a:ext cx="4041648" cy="5699682"/>
          </a:xfrm>
        </p:spPr>
        <p:txBody>
          <a:bodyPr>
            <a:noAutofit/>
          </a:bodyPr>
          <a:lstStyle/>
          <a:p>
            <a:pPr>
              <a:buNone/>
            </a:pPr>
            <a:r>
              <a:rPr lang="en-US" sz="2400" dirty="0" smtClean="0">
                <a:latin typeface="Cambria" pitchFamily="18" charset="0"/>
              </a:rPr>
              <a:t>#include &lt;</a:t>
            </a:r>
            <a:r>
              <a:rPr lang="en-US" sz="2400" dirty="0" err="1" smtClean="0">
                <a:latin typeface="Cambria" pitchFamily="18" charset="0"/>
              </a:rPr>
              <a:t>iostream</a:t>
            </a:r>
            <a:r>
              <a:rPr lang="en-US" sz="2400" dirty="0" smtClean="0">
                <a:latin typeface="Cambria" pitchFamily="18" charset="0"/>
              </a:rPr>
              <a:t>&gt;</a:t>
            </a:r>
          </a:p>
          <a:p>
            <a:pPr>
              <a:buNone/>
            </a:pPr>
            <a:r>
              <a:rPr lang="en-US" sz="2400" dirty="0" smtClean="0">
                <a:latin typeface="Cambria" pitchFamily="18" charset="0"/>
              </a:rPr>
              <a:t>using namespace std;</a:t>
            </a:r>
          </a:p>
          <a:p>
            <a:pPr>
              <a:buNone/>
            </a:pPr>
            <a:r>
              <a:rPr lang="en-US" sz="2400" dirty="0" smtClean="0">
                <a:latin typeface="Cambria" pitchFamily="18" charset="0"/>
              </a:rPr>
              <a:t> </a:t>
            </a:r>
          </a:p>
          <a:p>
            <a:pPr>
              <a:buNone/>
            </a:pPr>
            <a:r>
              <a:rPr lang="en-US" sz="2400" dirty="0" smtClean="0">
                <a:latin typeface="Cambria" pitchFamily="18" charset="0"/>
              </a:rPr>
              <a:t>double division(</a:t>
            </a:r>
            <a:r>
              <a:rPr lang="en-US" sz="2400" dirty="0" err="1" smtClean="0">
                <a:latin typeface="Cambria" pitchFamily="18" charset="0"/>
              </a:rPr>
              <a:t>int</a:t>
            </a:r>
            <a:r>
              <a:rPr lang="en-US" sz="2400" dirty="0" smtClean="0">
                <a:latin typeface="Cambria" pitchFamily="18" charset="0"/>
              </a:rPr>
              <a:t> a, </a:t>
            </a:r>
            <a:r>
              <a:rPr lang="en-US" sz="2400" dirty="0" err="1" smtClean="0">
                <a:latin typeface="Cambria" pitchFamily="18" charset="0"/>
              </a:rPr>
              <a:t>int</a:t>
            </a:r>
            <a:r>
              <a:rPr lang="en-US" sz="2400" dirty="0" smtClean="0">
                <a:latin typeface="Cambria" pitchFamily="18" charset="0"/>
              </a:rPr>
              <a:t> b) </a:t>
            </a:r>
          </a:p>
          <a:p>
            <a:pPr>
              <a:buNone/>
            </a:pPr>
            <a:r>
              <a:rPr lang="en-US" sz="2400" dirty="0" smtClean="0">
                <a:latin typeface="Cambria" pitchFamily="18" charset="0"/>
              </a:rPr>
              <a:t>{</a:t>
            </a:r>
          </a:p>
          <a:p>
            <a:pPr>
              <a:buNone/>
            </a:pPr>
            <a:r>
              <a:rPr lang="en-US" sz="2400" dirty="0" smtClean="0">
                <a:latin typeface="Cambria" pitchFamily="18" charset="0"/>
              </a:rPr>
              <a:t>   if( b == 0 ) {</a:t>
            </a:r>
          </a:p>
          <a:p>
            <a:pPr>
              <a:buNone/>
            </a:pPr>
            <a:r>
              <a:rPr lang="en-US" sz="2400" dirty="0" smtClean="0">
                <a:latin typeface="Cambria" pitchFamily="18" charset="0"/>
              </a:rPr>
              <a:t>      throw "Division by zero condition!";</a:t>
            </a:r>
          </a:p>
          <a:p>
            <a:pPr>
              <a:buNone/>
            </a:pPr>
            <a:r>
              <a:rPr lang="en-US" sz="2400" dirty="0" smtClean="0">
                <a:latin typeface="Cambria" pitchFamily="18" charset="0"/>
              </a:rPr>
              <a:t>   }</a:t>
            </a:r>
          </a:p>
          <a:p>
            <a:pPr>
              <a:buNone/>
            </a:pPr>
            <a:r>
              <a:rPr lang="en-US" sz="2400" dirty="0" smtClean="0">
                <a:latin typeface="Cambria" pitchFamily="18" charset="0"/>
              </a:rPr>
              <a:t>   return (a/b);</a:t>
            </a:r>
          </a:p>
          <a:p>
            <a:pPr>
              <a:buNone/>
            </a:pPr>
            <a:r>
              <a:rPr lang="en-US" sz="2400" dirty="0" smtClean="0">
                <a:latin typeface="Cambria" pitchFamily="18" charset="0"/>
              </a:rPr>
              <a:t>}</a:t>
            </a:r>
          </a:p>
          <a:p>
            <a:pPr>
              <a:buNone/>
            </a:pPr>
            <a:r>
              <a:rPr lang="en-US" sz="2400" dirty="0" smtClean="0">
                <a:latin typeface="Cambria" pitchFamily="18" charset="0"/>
              </a:rPr>
              <a:t> </a:t>
            </a:r>
          </a:p>
          <a:p>
            <a:pPr>
              <a:buNone/>
            </a:pPr>
            <a:r>
              <a:rPr lang="en-US" sz="2400" dirty="0" smtClean="0">
                <a:latin typeface="Cambria" pitchFamily="18" charset="0"/>
              </a:rPr>
              <a:t> </a:t>
            </a:r>
          </a:p>
          <a:p>
            <a:pPr>
              <a:buNone/>
            </a:pPr>
            <a:r>
              <a:rPr lang="en-US" sz="2400" dirty="0" smtClean="0">
                <a:latin typeface="Cambria" pitchFamily="18" charset="0"/>
              </a:rPr>
              <a:t>   </a:t>
            </a:r>
          </a:p>
          <a:p>
            <a:pPr>
              <a:buNone/>
            </a:pPr>
            <a:endParaRPr lang="en-US" sz="2400" dirty="0">
              <a:latin typeface="Cambria" pitchFamily="18" charset="0"/>
            </a:endParaRPr>
          </a:p>
        </p:txBody>
      </p:sp>
      <p:sp>
        <p:nvSpPr>
          <p:cNvPr id="10" name="Content Placeholder 9"/>
          <p:cNvSpPr>
            <a:spLocks noGrp="1"/>
          </p:cNvSpPr>
          <p:nvPr>
            <p:ph sz="half" idx="2"/>
          </p:nvPr>
        </p:nvSpPr>
        <p:spPr>
          <a:xfrm>
            <a:off x="4876792" y="533476"/>
            <a:ext cx="4038600" cy="5486256"/>
          </a:xfrm>
        </p:spPr>
        <p:txBody>
          <a:bodyPr>
            <a:noAutofit/>
          </a:bodyPr>
          <a:lstStyle/>
          <a:p>
            <a:pPr>
              <a:buNone/>
            </a:pPr>
            <a:r>
              <a:rPr lang="en-US" sz="2400" dirty="0" err="1" smtClean="0">
                <a:latin typeface="Cambria" pitchFamily="18" charset="0"/>
              </a:rPr>
              <a:t>int</a:t>
            </a:r>
            <a:r>
              <a:rPr lang="en-US" sz="2400" dirty="0" smtClean="0">
                <a:latin typeface="Cambria" pitchFamily="18" charset="0"/>
              </a:rPr>
              <a:t> main ( ) {</a:t>
            </a:r>
          </a:p>
          <a:p>
            <a:pPr>
              <a:buNone/>
            </a:pPr>
            <a:r>
              <a:rPr lang="en-US" sz="2400" dirty="0" smtClean="0">
                <a:latin typeface="Cambria" pitchFamily="18" charset="0"/>
              </a:rPr>
              <a:t>   </a:t>
            </a:r>
            <a:r>
              <a:rPr lang="en-US" sz="2400" dirty="0" err="1" smtClean="0">
                <a:latin typeface="Cambria" pitchFamily="18" charset="0"/>
              </a:rPr>
              <a:t>int</a:t>
            </a:r>
            <a:r>
              <a:rPr lang="en-US" sz="2400" dirty="0" smtClean="0">
                <a:latin typeface="Cambria" pitchFamily="18" charset="0"/>
              </a:rPr>
              <a:t> x = 50;</a:t>
            </a:r>
          </a:p>
          <a:p>
            <a:pPr>
              <a:buNone/>
            </a:pPr>
            <a:r>
              <a:rPr lang="en-US" sz="2400" dirty="0" smtClean="0">
                <a:latin typeface="Cambria" pitchFamily="18" charset="0"/>
              </a:rPr>
              <a:t>   </a:t>
            </a:r>
            <a:r>
              <a:rPr lang="en-US" sz="2400" dirty="0" err="1" smtClean="0">
                <a:latin typeface="Cambria" pitchFamily="18" charset="0"/>
              </a:rPr>
              <a:t>int</a:t>
            </a:r>
            <a:r>
              <a:rPr lang="en-US" sz="2400" dirty="0" smtClean="0">
                <a:latin typeface="Cambria" pitchFamily="18" charset="0"/>
              </a:rPr>
              <a:t> y = 0;</a:t>
            </a:r>
          </a:p>
          <a:p>
            <a:pPr>
              <a:buNone/>
            </a:pPr>
            <a:r>
              <a:rPr lang="en-US" sz="2400" dirty="0" smtClean="0">
                <a:latin typeface="Cambria" pitchFamily="18" charset="0"/>
              </a:rPr>
              <a:t>   double z = 0;</a:t>
            </a:r>
          </a:p>
          <a:p>
            <a:pPr>
              <a:buNone/>
            </a:pPr>
            <a:endParaRPr lang="en-US" sz="2400" dirty="0" smtClean="0">
              <a:latin typeface="Cambria" pitchFamily="18" charset="0"/>
            </a:endParaRPr>
          </a:p>
          <a:p>
            <a:pPr>
              <a:buNone/>
            </a:pPr>
            <a:r>
              <a:rPr lang="en-US" sz="2400" dirty="0" smtClean="0">
                <a:latin typeface="Cambria" pitchFamily="18" charset="0"/>
              </a:rPr>
              <a:t>try {</a:t>
            </a:r>
          </a:p>
          <a:p>
            <a:pPr>
              <a:buNone/>
            </a:pPr>
            <a:r>
              <a:rPr lang="en-US" sz="2400" dirty="0" smtClean="0">
                <a:latin typeface="Cambria" pitchFamily="18" charset="0"/>
              </a:rPr>
              <a:t>      z = division(x, y);</a:t>
            </a:r>
          </a:p>
          <a:p>
            <a:pPr>
              <a:buNone/>
            </a:pPr>
            <a:r>
              <a:rPr lang="en-US" sz="2400" dirty="0" smtClean="0">
                <a:latin typeface="Cambria" pitchFamily="18" charset="0"/>
              </a:rPr>
              <a:t>      </a:t>
            </a:r>
            <a:r>
              <a:rPr lang="en-US" sz="2400" dirty="0" err="1" smtClean="0">
                <a:latin typeface="Cambria" pitchFamily="18" charset="0"/>
              </a:rPr>
              <a:t>cout</a:t>
            </a:r>
            <a:r>
              <a:rPr lang="en-US" sz="2400" dirty="0" smtClean="0">
                <a:latin typeface="Cambria" pitchFamily="18" charset="0"/>
              </a:rPr>
              <a:t> &lt;&lt; z &lt;&lt; </a:t>
            </a:r>
            <a:r>
              <a:rPr lang="en-US" sz="2400" dirty="0" err="1" smtClean="0">
                <a:latin typeface="Cambria" pitchFamily="18" charset="0"/>
              </a:rPr>
              <a:t>endl</a:t>
            </a:r>
            <a:r>
              <a:rPr lang="en-US" sz="2400" dirty="0" smtClean="0">
                <a:latin typeface="Cambria" pitchFamily="18" charset="0"/>
              </a:rPr>
              <a:t>;</a:t>
            </a:r>
          </a:p>
          <a:p>
            <a:pPr>
              <a:buNone/>
            </a:pPr>
            <a:r>
              <a:rPr lang="en-US" sz="2400" dirty="0" smtClean="0">
                <a:latin typeface="Cambria" pitchFamily="18" charset="0"/>
              </a:rPr>
              <a:t>   }catch (const char* </a:t>
            </a:r>
            <a:r>
              <a:rPr lang="en-US" sz="2400" dirty="0" err="1" smtClean="0">
                <a:latin typeface="Cambria" pitchFamily="18" charset="0"/>
              </a:rPr>
              <a:t>msg</a:t>
            </a:r>
            <a:r>
              <a:rPr lang="en-US" sz="2400" dirty="0" smtClean="0">
                <a:latin typeface="Cambria" pitchFamily="18" charset="0"/>
              </a:rPr>
              <a:t>) {</a:t>
            </a:r>
          </a:p>
          <a:p>
            <a:pPr>
              <a:buNone/>
            </a:pPr>
            <a:r>
              <a:rPr lang="en-US" sz="2400" dirty="0" smtClean="0">
                <a:latin typeface="Cambria" pitchFamily="18" charset="0"/>
              </a:rPr>
              <a:t>      </a:t>
            </a:r>
            <a:r>
              <a:rPr lang="en-US" sz="2400" dirty="0" err="1" smtClean="0">
                <a:latin typeface="Cambria" pitchFamily="18" charset="0"/>
              </a:rPr>
              <a:t>cerr</a:t>
            </a:r>
            <a:r>
              <a:rPr lang="en-US" sz="2400" dirty="0" smtClean="0">
                <a:latin typeface="Cambria" pitchFamily="18" charset="0"/>
              </a:rPr>
              <a:t> &lt;&lt; </a:t>
            </a:r>
            <a:r>
              <a:rPr lang="en-US" sz="2400" dirty="0" err="1" smtClean="0">
                <a:latin typeface="Cambria" pitchFamily="18" charset="0"/>
              </a:rPr>
              <a:t>msg</a:t>
            </a:r>
            <a:r>
              <a:rPr lang="en-US" sz="2400" dirty="0" smtClean="0">
                <a:latin typeface="Cambria" pitchFamily="18" charset="0"/>
              </a:rPr>
              <a:t> &lt;&lt; </a:t>
            </a:r>
            <a:r>
              <a:rPr lang="en-US" sz="2400" dirty="0" err="1" smtClean="0">
                <a:latin typeface="Cambria" pitchFamily="18" charset="0"/>
              </a:rPr>
              <a:t>endl</a:t>
            </a:r>
            <a:r>
              <a:rPr lang="en-US" sz="2400" dirty="0" smtClean="0">
                <a:latin typeface="Cambria" pitchFamily="18" charset="0"/>
              </a:rPr>
              <a:t>;</a:t>
            </a:r>
          </a:p>
          <a:p>
            <a:pPr>
              <a:buNone/>
            </a:pPr>
            <a:r>
              <a:rPr lang="en-US" sz="2400" dirty="0" smtClean="0">
                <a:latin typeface="Cambria" pitchFamily="18" charset="0"/>
              </a:rPr>
              <a:t>   }</a:t>
            </a:r>
          </a:p>
          <a:p>
            <a:pPr>
              <a:buNone/>
            </a:pPr>
            <a:r>
              <a:rPr lang="en-US" sz="2400" dirty="0" smtClean="0">
                <a:latin typeface="Cambria" pitchFamily="18" charset="0"/>
              </a:rPr>
              <a:t>   return 0;</a:t>
            </a:r>
          </a:p>
          <a:p>
            <a:pPr>
              <a:buNone/>
            </a:pPr>
            <a:r>
              <a:rPr lang="en-US" sz="2400" dirty="0" smtClean="0">
                <a:latin typeface="Cambria" pitchFamily="18" charset="0"/>
              </a:rPr>
              <a:t>}</a:t>
            </a:r>
          </a:p>
        </p:txBody>
      </p:sp>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pPr/>
              <a:t>58</a:t>
            </a:fld>
            <a:endParaRPr lang="en-US" dirty="0"/>
          </a:p>
        </p:txBody>
      </p:sp>
      <p:sp>
        <p:nvSpPr>
          <p:cNvPr id="11" name="Rectangle 10"/>
          <p:cNvSpPr/>
          <p:nvPr/>
        </p:nvSpPr>
        <p:spPr>
          <a:xfrm>
            <a:off x="228714" y="5867336"/>
            <a:ext cx="426708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en-US" dirty="0" smtClean="0">
                <a:latin typeface="Cambria" pitchFamily="18" charset="0"/>
              </a:rPr>
              <a:t>Division by zero condition!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8684"/>
            <a:ext cx="4952978" cy="6095840"/>
          </a:xfrm>
        </p:spPr>
        <p:txBody>
          <a:bodyPr>
            <a:noAutofit/>
          </a:bodyPr>
          <a:lstStyle/>
          <a:p>
            <a:pPr>
              <a:buNone/>
            </a:pPr>
            <a:r>
              <a:rPr lang="en-US" sz="2400" dirty="0">
                <a:latin typeface="Cambria" pitchFamily="18" charset="0"/>
              </a:rPr>
              <a:t>#include &lt;</a:t>
            </a:r>
            <a:r>
              <a:rPr lang="en-US" sz="2400" dirty="0" err="1">
                <a:latin typeface="Cambria" pitchFamily="18" charset="0"/>
              </a:rPr>
              <a:t>iostream</a:t>
            </a:r>
            <a:r>
              <a:rPr lang="en-US" sz="2400" dirty="0">
                <a:latin typeface="Cambria" pitchFamily="18" charset="0"/>
              </a:rPr>
              <a:t>&gt;</a:t>
            </a:r>
          </a:p>
          <a:p>
            <a:pPr>
              <a:buNone/>
            </a:pPr>
            <a:r>
              <a:rPr lang="en-US" sz="2400" dirty="0">
                <a:latin typeface="Cambria" pitchFamily="18" charset="0"/>
              </a:rPr>
              <a:t>using namespace std;</a:t>
            </a:r>
          </a:p>
          <a:p>
            <a:pPr>
              <a:buNone/>
            </a:pPr>
            <a:r>
              <a:rPr lang="en-US" sz="2400" dirty="0" err="1" smtClean="0">
                <a:latin typeface="Cambria" pitchFamily="18" charset="0"/>
              </a:rPr>
              <a:t>int</a:t>
            </a:r>
            <a:r>
              <a:rPr lang="en-US" sz="2400" dirty="0" smtClean="0">
                <a:latin typeface="Cambria" pitchFamily="18" charset="0"/>
              </a:rPr>
              <a:t> </a:t>
            </a:r>
            <a:r>
              <a:rPr lang="en-US" sz="2400" dirty="0">
                <a:latin typeface="Cambria" pitchFamily="18" charset="0"/>
              </a:rPr>
              <a:t>main </a:t>
            </a:r>
            <a:r>
              <a:rPr lang="en-US" sz="2400" dirty="0" smtClean="0">
                <a:latin typeface="Cambria" pitchFamily="18" charset="0"/>
              </a:rPr>
              <a:t>( ) </a:t>
            </a:r>
            <a:r>
              <a:rPr lang="en-US" sz="2400" dirty="0">
                <a:latin typeface="Cambria" pitchFamily="18" charset="0"/>
              </a:rPr>
              <a:t>{</a:t>
            </a:r>
          </a:p>
          <a:p>
            <a:pPr>
              <a:buNone/>
            </a:pPr>
            <a:r>
              <a:rPr lang="en-US" sz="2400" dirty="0">
                <a:latin typeface="Cambria" pitchFamily="18" charset="0"/>
              </a:rPr>
              <a:t>  try</a:t>
            </a:r>
          </a:p>
          <a:p>
            <a:pPr>
              <a:buNone/>
            </a:pPr>
            <a:r>
              <a:rPr lang="en-US" sz="2400" dirty="0">
                <a:latin typeface="Cambria" pitchFamily="18" charset="0"/>
              </a:rPr>
              <a:t>  {</a:t>
            </a:r>
          </a:p>
          <a:p>
            <a:pPr>
              <a:buNone/>
            </a:pPr>
            <a:r>
              <a:rPr lang="en-US" sz="2400" dirty="0">
                <a:latin typeface="Cambria" pitchFamily="18" charset="0"/>
              </a:rPr>
              <a:t>    throw 20;</a:t>
            </a:r>
          </a:p>
          <a:p>
            <a:pPr>
              <a:buNone/>
            </a:pPr>
            <a:r>
              <a:rPr lang="en-US" sz="2400" dirty="0">
                <a:latin typeface="Cambria" pitchFamily="18" charset="0"/>
              </a:rPr>
              <a:t>  }</a:t>
            </a:r>
          </a:p>
          <a:p>
            <a:pPr>
              <a:buNone/>
            </a:pPr>
            <a:r>
              <a:rPr lang="en-US" sz="2400" dirty="0">
                <a:latin typeface="Cambria" pitchFamily="18" charset="0"/>
              </a:rPr>
              <a:t>  catch (</a:t>
            </a:r>
            <a:r>
              <a:rPr lang="en-US" sz="2400" dirty="0" err="1">
                <a:latin typeface="Cambria" pitchFamily="18" charset="0"/>
              </a:rPr>
              <a:t>int</a:t>
            </a:r>
            <a:r>
              <a:rPr lang="en-US" sz="2400" dirty="0">
                <a:latin typeface="Cambria" pitchFamily="18" charset="0"/>
              </a:rPr>
              <a:t> e)</a:t>
            </a:r>
          </a:p>
          <a:p>
            <a:pPr>
              <a:buNone/>
            </a:pPr>
            <a:r>
              <a:rPr lang="en-US" sz="2400" dirty="0">
                <a:latin typeface="Cambria" pitchFamily="18" charset="0"/>
              </a:rPr>
              <a:t>  {</a:t>
            </a:r>
          </a:p>
          <a:p>
            <a:pPr>
              <a:buNone/>
            </a:pPr>
            <a:r>
              <a:rPr lang="en-US" sz="2400" dirty="0">
                <a:latin typeface="Cambria" pitchFamily="18" charset="0"/>
              </a:rPr>
              <a:t>    </a:t>
            </a:r>
            <a:r>
              <a:rPr lang="en-US" sz="2400" dirty="0" err="1">
                <a:latin typeface="Cambria" pitchFamily="18" charset="0"/>
              </a:rPr>
              <a:t>cout</a:t>
            </a:r>
            <a:r>
              <a:rPr lang="en-US" sz="2400" dirty="0">
                <a:latin typeface="Cambria" pitchFamily="18" charset="0"/>
              </a:rPr>
              <a:t> &lt;&lt; "An exception </a:t>
            </a:r>
            <a:r>
              <a:rPr lang="en-US" sz="2400" dirty="0" smtClean="0">
                <a:latin typeface="Cambria" pitchFamily="18" charset="0"/>
              </a:rPr>
              <a:t> occurred Exception No. </a:t>
            </a:r>
            <a:r>
              <a:rPr lang="en-US" sz="2400" dirty="0">
                <a:latin typeface="Cambria" pitchFamily="18" charset="0"/>
              </a:rPr>
              <a:t>" &lt;&lt; e &lt;&lt; '\n';</a:t>
            </a:r>
          </a:p>
          <a:p>
            <a:pPr>
              <a:buNone/>
            </a:pPr>
            <a:r>
              <a:rPr lang="en-US" sz="2400" dirty="0">
                <a:latin typeface="Cambria" pitchFamily="18" charset="0"/>
              </a:rPr>
              <a:t>  }</a:t>
            </a:r>
          </a:p>
          <a:p>
            <a:pPr>
              <a:buNone/>
            </a:pPr>
            <a:r>
              <a:rPr lang="en-US" sz="2400" dirty="0">
                <a:latin typeface="Cambria" pitchFamily="18" charset="0"/>
              </a:rPr>
              <a:t>  return 0;</a:t>
            </a:r>
          </a:p>
          <a:p>
            <a:pPr>
              <a:buNone/>
            </a:pPr>
            <a:r>
              <a:rPr lang="en-US" sz="2400" dirty="0">
                <a:latin typeface="Cambria" pitchFamily="18" charset="0"/>
              </a:rPr>
              <a:t>}</a:t>
            </a:r>
            <a:endParaRPr lang="en-US" sz="1600" dirty="0">
              <a:latin typeface="Cambria" pitchFamily="18" charset="0"/>
            </a:endParaRPr>
          </a:p>
          <a:p>
            <a:endParaRPr lang="en-US" sz="1400" dirty="0"/>
          </a:p>
        </p:txBody>
      </p:sp>
      <p:sp>
        <p:nvSpPr>
          <p:cNvPr id="4" name="Content Placeholder 3"/>
          <p:cNvSpPr>
            <a:spLocks noGrp="1"/>
          </p:cNvSpPr>
          <p:nvPr>
            <p:ph sz="half" idx="2"/>
          </p:nvPr>
        </p:nvSpPr>
        <p:spPr>
          <a:xfrm>
            <a:off x="5410178" y="762071"/>
            <a:ext cx="3276622" cy="1600157"/>
          </a:xfrm>
        </p:spPr>
        <p:style>
          <a:lnRef idx="2">
            <a:schemeClr val="accent2"/>
          </a:lnRef>
          <a:fillRef idx="1">
            <a:schemeClr val="lt1"/>
          </a:fillRef>
          <a:effectRef idx="0">
            <a:schemeClr val="accent2"/>
          </a:effectRef>
          <a:fontRef idx="minor">
            <a:schemeClr val="dk1"/>
          </a:fontRef>
        </p:style>
        <p:txBody>
          <a:bodyPr>
            <a:normAutofit/>
          </a:bodyPr>
          <a:lstStyle/>
          <a:p>
            <a:pPr>
              <a:buNone/>
            </a:pPr>
            <a:r>
              <a:rPr lang="en-US" sz="2400" dirty="0">
                <a:latin typeface="Cambria" pitchFamily="18" charset="0"/>
              </a:rPr>
              <a:t>OUTPUT : </a:t>
            </a:r>
          </a:p>
          <a:p>
            <a:pPr>
              <a:buNone/>
            </a:pPr>
            <a:r>
              <a:rPr lang="en-US" sz="2400" dirty="0">
                <a:latin typeface="Cambria" pitchFamily="18" charset="0"/>
              </a:rPr>
              <a:t>An exception occurred Exception No. 20</a:t>
            </a:r>
          </a:p>
        </p:txBody>
      </p:sp>
      <p:sp>
        <p:nvSpPr>
          <p:cNvPr id="5" name="Footer Placeholder 4"/>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pc="-5" dirty="0" smtClean="0">
                <a:solidFill>
                  <a:srgbClr val="000000"/>
                </a:solidFill>
                <a:latin typeface="Arial"/>
                <a:cs typeface="Arial"/>
              </a:rPr>
              <a:t>Integer</a:t>
            </a:r>
            <a:endParaRPr lang="en-US" sz="4400"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6</a:t>
            </a:fld>
            <a:endParaRPr lang="en-US">
              <a:solidFill>
                <a:srgbClr val="464653"/>
              </a:solidFill>
            </a:endParaRPr>
          </a:p>
        </p:txBody>
      </p:sp>
      <p:sp>
        <p:nvSpPr>
          <p:cNvPr id="5" name="Content Placeholder 4"/>
          <p:cNvSpPr>
            <a:spLocks noGrp="1"/>
          </p:cNvSpPr>
          <p:nvPr>
            <p:ph sz="quarter" idx="1"/>
          </p:nvPr>
        </p:nvSpPr>
        <p:spPr/>
        <p:txBody>
          <a:bodyPr>
            <a:normAutofit lnSpcReduction="10000"/>
          </a:bodyPr>
          <a:lstStyle/>
          <a:p>
            <a:pPr marL="355600" indent="-342900" algn="just">
              <a:buFontTx/>
              <a:buChar char="•"/>
              <a:tabLst>
                <a:tab pos="354965" algn="l"/>
                <a:tab pos="355600" algn="l"/>
              </a:tabLst>
            </a:pPr>
            <a:r>
              <a:rPr lang="en-US" sz="3200" spc="-5" dirty="0" smtClean="0">
                <a:solidFill>
                  <a:prstClr val="black"/>
                </a:solidFill>
                <a:latin typeface="Arial"/>
                <a:cs typeface="Arial"/>
              </a:rPr>
              <a:t>Specification:</a:t>
            </a:r>
            <a:endParaRPr lang="en-US" sz="3200" dirty="0" smtClean="0">
              <a:solidFill>
                <a:prstClr val="black"/>
              </a:solidFill>
              <a:latin typeface="Arial"/>
              <a:cs typeface="Arial"/>
            </a:endParaRPr>
          </a:p>
          <a:p>
            <a:pPr marL="866140" lvl="1" indent="-396240" algn="just">
              <a:spcBef>
                <a:spcPts val="690"/>
              </a:spcBef>
              <a:buFontTx/>
              <a:buChar char="–"/>
              <a:tabLst>
                <a:tab pos="755650" algn="l"/>
              </a:tabLst>
            </a:pPr>
            <a:r>
              <a:rPr lang="en-US" sz="2800" spc="-5" dirty="0" smtClean="0">
                <a:solidFill>
                  <a:prstClr val="black"/>
                </a:solidFill>
                <a:latin typeface="Arial"/>
                <a:cs typeface="Arial"/>
              </a:rPr>
              <a:t>Represented using numeric </a:t>
            </a:r>
            <a:r>
              <a:rPr lang="en-US" sz="2800" dirty="0" smtClean="0">
                <a:solidFill>
                  <a:prstClr val="black"/>
                </a:solidFill>
                <a:latin typeface="Arial"/>
                <a:cs typeface="Arial"/>
              </a:rPr>
              <a:t>values 0 to</a:t>
            </a:r>
            <a:r>
              <a:rPr lang="en-US" sz="2800" spc="-25" dirty="0" smtClean="0">
                <a:solidFill>
                  <a:prstClr val="black"/>
                </a:solidFill>
                <a:latin typeface="Arial"/>
                <a:cs typeface="Arial"/>
              </a:rPr>
              <a:t> </a:t>
            </a:r>
            <a:r>
              <a:rPr lang="en-US" sz="2800" dirty="0" smtClean="0">
                <a:solidFill>
                  <a:prstClr val="black"/>
                </a:solidFill>
                <a:latin typeface="Arial"/>
                <a:cs typeface="Arial"/>
              </a:rPr>
              <a:t>9</a:t>
            </a:r>
          </a:p>
          <a:p>
            <a:pPr marL="755650" lvl="1" indent="-285750" algn="just">
              <a:spcBef>
                <a:spcPts val="700"/>
              </a:spcBef>
              <a:buFontTx/>
              <a:buChar char="–"/>
              <a:tabLst>
                <a:tab pos="755650" algn="l"/>
              </a:tabLst>
            </a:pPr>
            <a:r>
              <a:rPr lang="en-US" sz="2800" spc="-5" dirty="0" smtClean="0">
                <a:solidFill>
                  <a:prstClr val="black"/>
                </a:solidFill>
                <a:latin typeface="Arial"/>
                <a:cs typeface="Arial"/>
              </a:rPr>
              <a:t>Sign </a:t>
            </a:r>
            <a:r>
              <a:rPr lang="en-US" sz="2800" dirty="0" smtClean="0">
                <a:solidFill>
                  <a:prstClr val="black"/>
                </a:solidFill>
                <a:latin typeface="Arial"/>
                <a:cs typeface="Arial"/>
              </a:rPr>
              <a:t>Is </a:t>
            </a:r>
            <a:r>
              <a:rPr lang="en-US" sz="2800" spc="-5" dirty="0" smtClean="0">
                <a:solidFill>
                  <a:prstClr val="black"/>
                </a:solidFill>
                <a:latin typeface="Arial"/>
                <a:cs typeface="Arial"/>
              </a:rPr>
              <a:t>optional. By default </a:t>
            </a:r>
            <a:r>
              <a:rPr lang="en-US" sz="2800" dirty="0" smtClean="0">
                <a:solidFill>
                  <a:prstClr val="black"/>
                </a:solidFill>
                <a:latin typeface="Arial"/>
                <a:cs typeface="Arial"/>
              </a:rPr>
              <a:t>,</a:t>
            </a:r>
            <a:r>
              <a:rPr lang="en-US" sz="2800" spc="-30" dirty="0" smtClean="0">
                <a:solidFill>
                  <a:prstClr val="black"/>
                </a:solidFill>
                <a:latin typeface="Arial"/>
                <a:cs typeface="Arial"/>
              </a:rPr>
              <a:t> </a:t>
            </a:r>
            <a:r>
              <a:rPr lang="en-US" sz="2800" spc="-5" dirty="0" smtClean="0">
                <a:solidFill>
                  <a:prstClr val="black"/>
                </a:solidFill>
                <a:latin typeface="Arial"/>
                <a:cs typeface="Arial"/>
              </a:rPr>
              <a:t>Positive</a:t>
            </a:r>
            <a:endParaRPr lang="en-US" sz="2800" dirty="0" smtClean="0">
              <a:solidFill>
                <a:prstClr val="black"/>
              </a:solidFill>
              <a:latin typeface="Arial"/>
              <a:cs typeface="Arial"/>
            </a:endParaRPr>
          </a:p>
          <a:p>
            <a:pPr marL="866140" marR="2855595" lvl="1" indent="-396240" algn="just">
              <a:lnSpc>
                <a:spcPct val="120500"/>
              </a:lnSpc>
              <a:spcBef>
                <a:spcPts val="10"/>
              </a:spcBef>
              <a:buFontTx/>
              <a:buChar char="–"/>
              <a:tabLst>
                <a:tab pos="755650" algn="l"/>
              </a:tabLst>
            </a:pPr>
            <a:r>
              <a:rPr lang="en-US" sz="2800" spc="-10" dirty="0" smtClean="0">
                <a:solidFill>
                  <a:prstClr val="black"/>
                </a:solidFill>
                <a:latin typeface="Arial"/>
                <a:cs typeface="Arial"/>
              </a:rPr>
              <a:t>Four </a:t>
            </a:r>
            <a:r>
              <a:rPr lang="en-US" sz="2800" spc="-5" dirty="0" smtClean="0">
                <a:solidFill>
                  <a:prstClr val="black"/>
                </a:solidFill>
                <a:latin typeface="Arial"/>
                <a:cs typeface="Arial"/>
              </a:rPr>
              <a:t>specifications in C,  </a:t>
            </a:r>
            <a:r>
              <a:rPr lang="en-US" sz="2800" spc="-5" dirty="0" err="1" smtClean="0">
                <a:solidFill>
                  <a:prstClr val="black"/>
                </a:solidFill>
                <a:latin typeface="Arial"/>
                <a:cs typeface="Arial"/>
              </a:rPr>
              <a:t>int</a:t>
            </a:r>
            <a:r>
              <a:rPr lang="en-US" sz="2800" spc="-5" dirty="0" smtClean="0">
                <a:solidFill>
                  <a:prstClr val="black"/>
                </a:solidFill>
                <a:latin typeface="Arial"/>
                <a:cs typeface="Arial"/>
              </a:rPr>
              <a:t>, short, long,</a:t>
            </a:r>
            <a:r>
              <a:rPr lang="en-US" sz="2800" spc="-45" dirty="0" smtClean="0">
                <a:solidFill>
                  <a:prstClr val="black"/>
                </a:solidFill>
                <a:latin typeface="Arial"/>
                <a:cs typeface="Arial"/>
              </a:rPr>
              <a:t> </a:t>
            </a:r>
            <a:r>
              <a:rPr lang="en-US" sz="2800" spc="-5" dirty="0" smtClean="0">
                <a:solidFill>
                  <a:prstClr val="black"/>
                </a:solidFill>
                <a:latin typeface="Arial"/>
                <a:cs typeface="Arial"/>
              </a:rPr>
              <a:t>unsigned</a:t>
            </a:r>
            <a:endParaRPr lang="en-US" sz="2800" dirty="0" smtClean="0">
              <a:solidFill>
                <a:prstClr val="black"/>
              </a:solidFill>
              <a:latin typeface="Arial"/>
              <a:cs typeface="Arial"/>
            </a:endParaRPr>
          </a:p>
          <a:p>
            <a:pPr marL="755650" marR="505459" lvl="1" indent="-285750" algn="just">
              <a:spcBef>
                <a:spcPts val="700"/>
              </a:spcBef>
              <a:buFontTx/>
              <a:buChar char="–"/>
              <a:tabLst>
                <a:tab pos="755650" algn="l"/>
              </a:tabLst>
            </a:pPr>
            <a:r>
              <a:rPr lang="en-US" sz="2800" spc="-10" dirty="0" smtClean="0">
                <a:solidFill>
                  <a:prstClr val="black"/>
                </a:solidFill>
                <a:latin typeface="Arial"/>
                <a:cs typeface="Arial"/>
              </a:rPr>
              <a:t>Range </a:t>
            </a:r>
            <a:r>
              <a:rPr lang="en-US" sz="2800" dirty="0" smtClean="0">
                <a:solidFill>
                  <a:prstClr val="black"/>
                </a:solidFill>
                <a:latin typeface="Arial"/>
                <a:cs typeface="Arial"/>
              </a:rPr>
              <a:t>: In </a:t>
            </a:r>
            <a:r>
              <a:rPr lang="en-US" sz="2800" spc="-5" dirty="0" smtClean="0">
                <a:solidFill>
                  <a:prstClr val="black"/>
                </a:solidFill>
                <a:latin typeface="Arial"/>
                <a:cs typeface="Arial"/>
              </a:rPr>
              <a:t>C, </a:t>
            </a:r>
            <a:r>
              <a:rPr lang="en-US" sz="2800" dirty="0" smtClean="0">
                <a:solidFill>
                  <a:prstClr val="black"/>
                </a:solidFill>
                <a:latin typeface="Arial"/>
                <a:cs typeface="Arial"/>
              </a:rPr>
              <a:t>2 </a:t>
            </a:r>
            <a:r>
              <a:rPr lang="en-US" sz="2800" spc="-5" dirty="0" smtClean="0">
                <a:solidFill>
                  <a:prstClr val="black"/>
                </a:solidFill>
                <a:latin typeface="Arial"/>
                <a:cs typeface="Arial"/>
              </a:rPr>
              <a:t>bytes </a:t>
            </a:r>
            <a:r>
              <a:rPr lang="en-US" sz="2800" dirty="0" smtClean="0">
                <a:solidFill>
                  <a:prstClr val="black"/>
                </a:solidFill>
                <a:latin typeface="Arial"/>
                <a:cs typeface="Arial"/>
              </a:rPr>
              <a:t>for </a:t>
            </a:r>
            <a:r>
              <a:rPr lang="en-US" sz="2800" dirty="0" err="1" smtClean="0">
                <a:solidFill>
                  <a:prstClr val="black"/>
                </a:solidFill>
                <a:latin typeface="Arial"/>
                <a:cs typeface="Arial"/>
              </a:rPr>
              <a:t>int</a:t>
            </a:r>
            <a:r>
              <a:rPr lang="en-US" sz="2800" dirty="0" smtClean="0">
                <a:solidFill>
                  <a:prstClr val="black"/>
                </a:solidFill>
                <a:latin typeface="Arial"/>
                <a:cs typeface="Arial"/>
              </a:rPr>
              <a:t>, </a:t>
            </a:r>
            <a:r>
              <a:rPr lang="en-US" sz="2800" spc="-5" dirty="0" smtClean="0">
                <a:solidFill>
                  <a:prstClr val="black"/>
                </a:solidFill>
                <a:latin typeface="Arial"/>
                <a:cs typeface="Arial"/>
              </a:rPr>
              <a:t>65535 for  unsigned </a:t>
            </a:r>
            <a:r>
              <a:rPr lang="en-US" sz="2800" dirty="0" smtClean="0">
                <a:solidFill>
                  <a:prstClr val="black"/>
                </a:solidFill>
                <a:latin typeface="Arial"/>
                <a:cs typeface="Arial"/>
              </a:rPr>
              <a:t>&amp; </a:t>
            </a:r>
            <a:r>
              <a:rPr lang="en-US" sz="2800" spc="-5" dirty="0" smtClean="0">
                <a:solidFill>
                  <a:prstClr val="black"/>
                </a:solidFill>
                <a:latin typeface="Arial"/>
                <a:cs typeface="Arial"/>
              </a:rPr>
              <a:t>-32678 </a:t>
            </a:r>
            <a:r>
              <a:rPr lang="en-US" sz="2800" dirty="0" smtClean="0">
                <a:solidFill>
                  <a:prstClr val="black"/>
                </a:solidFill>
                <a:latin typeface="Arial"/>
                <a:cs typeface="Arial"/>
              </a:rPr>
              <a:t>to </a:t>
            </a:r>
            <a:r>
              <a:rPr lang="en-US" sz="2800" spc="-5" dirty="0" smtClean="0">
                <a:solidFill>
                  <a:prstClr val="black"/>
                </a:solidFill>
                <a:latin typeface="Arial"/>
                <a:cs typeface="Arial"/>
              </a:rPr>
              <a:t>+32677 for</a:t>
            </a:r>
            <a:r>
              <a:rPr lang="en-US" sz="2800" spc="-35" dirty="0" smtClean="0">
                <a:solidFill>
                  <a:prstClr val="black"/>
                </a:solidFill>
                <a:latin typeface="Arial"/>
                <a:cs typeface="Arial"/>
              </a:rPr>
              <a:t> </a:t>
            </a:r>
            <a:r>
              <a:rPr lang="en-US" sz="2800" spc="-5" dirty="0" smtClean="0">
                <a:solidFill>
                  <a:prstClr val="black"/>
                </a:solidFill>
                <a:latin typeface="Arial"/>
                <a:cs typeface="Arial"/>
              </a:rPr>
              <a:t>singed</a:t>
            </a:r>
            <a:endParaRPr lang="en-US" sz="2800" dirty="0" smtClean="0">
              <a:solidFill>
                <a:prstClr val="black"/>
              </a:solidFill>
              <a:latin typeface="Arial"/>
              <a:cs typeface="Arial"/>
            </a:endParaRPr>
          </a:p>
          <a:p>
            <a:pPr marL="355600" indent="-342900" algn="just">
              <a:spcBef>
                <a:spcPts val="800"/>
              </a:spcBef>
              <a:buFontTx/>
              <a:buChar char="•"/>
              <a:tabLst>
                <a:tab pos="354965" algn="l"/>
                <a:tab pos="355600" algn="l"/>
              </a:tabLst>
            </a:pPr>
            <a:r>
              <a:rPr lang="en-US" sz="3200" dirty="0" smtClean="0">
                <a:solidFill>
                  <a:prstClr val="black"/>
                </a:solidFill>
                <a:latin typeface="Arial"/>
                <a:cs typeface="Arial"/>
              </a:rPr>
              <a:t>Operations:</a:t>
            </a:r>
          </a:p>
          <a:p>
            <a:pPr marL="755650" lvl="1" indent="-285750" algn="just">
              <a:spcBef>
                <a:spcPts val="690"/>
              </a:spcBef>
              <a:buFontTx/>
              <a:buChar char="–"/>
              <a:tabLst>
                <a:tab pos="755650" algn="l"/>
              </a:tabLst>
            </a:pPr>
            <a:r>
              <a:rPr lang="en-US" sz="2800" spc="-5" dirty="0" smtClean="0">
                <a:solidFill>
                  <a:prstClr val="black"/>
                </a:solidFill>
                <a:latin typeface="Arial"/>
                <a:cs typeface="Arial"/>
              </a:rPr>
              <a:t>Arithmetic, Relational, Assignment, Bit</a:t>
            </a:r>
            <a:r>
              <a:rPr lang="en-US" sz="2800" spc="15" dirty="0" smtClean="0">
                <a:solidFill>
                  <a:prstClr val="black"/>
                </a:solidFill>
                <a:latin typeface="Arial"/>
                <a:cs typeface="Arial"/>
              </a:rPr>
              <a:t> </a:t>
            </a:r>
            <a:r>
              <a:rPr lang="en-US" sz="2800" spc="-5" dirty="0" smtClean="0">
                <a:solidFill>
                  <a:prstClr val="black"/>
                </a:solidFill>
                <a:latin typeface="Arial"/>
                <a:cs typeface="Arial"/>
              </a:rPr>
              <a:t>wise</a:t>
            </a:r>
            <a:endParaRPr lang="en-US" sz="2800" dirty="0" smtClean="0">
              <a:solidFill>
                <a:prstClr val="black"/>
              </a:solidFill>
              <a:latin typeface="Arial"/>
              <a:cs typeface="Arial"/>
            </a:endParaRPr>
          </a:p>
          <a:p>
            <a:pPr marL="355600" indent="-342900" algn="just">
              <a:spcBef>
                <a:spcPts val="800"/>
              </a:spcBef>
              <a:buFontTx/>
              <a:buChar char="•"/>
              <a:tabLst>
                <a:tab pos="354965" algn="l"/>
                <a:tab pos="355600" algn="l"/>
              </a:tabLst>
            </a:pPr>
            <a:r>
              <a:rPr lang="en-US" sz="3200" spc="-5" dirty="0" smtClean="0">
                <a:solidFill>
                  <a:prstClr val="black"/>
                </a:solidFill>
                <a:latin typeface="Arial"/>
                <a:cs typeface="Arial"/>
              </a:rPr>
              <a:t>Implementation</a:t>
            </a:r>
            <a:endParaRPr lang="en-US" sz="3200" dirty="0" smtClean="0">
              <a:solidFill>
                <a:prstClr val="black"/>
              </a:solidFill>
              <a:latin typeface="Arial"/>
              <a:cs typeface="Arial"/>
            </a:endParaRPr>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14" y="228684"/>
            <a:ext cx="8229600" cy="716026"/>
          </a:xfrm>
        </p:spPr>
        <p:txBody>
          <a:bodyPr>
            <a:normAutofit/>
          </a:bodyPr>
          <a:lstStyle/>
          <a:p>
            <a:pPr algn="l"/>
            <a:r>
              <a:rPr lang="en-US" sz="3200" b="1" dirty="0"/>
              <a:t>C++ Standard </a:t>
            </a:r>
            <a:r>
              <a:rPr lang="en-US" sz="3200" b="1" dirty="0" smtClean="0"/>
              <a:t>Exceptions</a:t>
            </a:r>
            <a:endParaRPr lang="en-US" sz="3200" b="1"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pPr/>
              <a:t>60</a:t>
            </a:fld>
            <a:endParaRPr lang="en-US"/>
          </a:p>
        </p:txBody>
      </p:sp>
      <p:pic>
        <p:nvPicPr>
          <p:cNvPr id="18434" name="Picture 2" descr="C:\Users\madhu\Desktop\cpp_exceptions.jpg"/>
          <p:cNvPicPr>
            <a:picLocks noChangeAspect="1" noChangeArrowheads="1"/>
          </p:cNvPicPr>
          <p:nvPr/>
        </p:nvPicPr>
        <p:blipFill>
          <a:blip r:embed="rId2" cstate="print"/>
          <a:srcRect/>
          <a:stretch>
            <a:fillRect/>
          </a:stretch>
        </p:blipFill>
        <p:spPr bwMode="auto">
          <a:xfrm>
            <a:off x="1524080" y="990664"/>
            <a:ext cx="6095840" cy="5867336"/>
          </a:xfrm>
          <a:prstGeom prst="rect">
            <a:avLst/>
          </a:prstGeom>
          <a:noFill/>
        </p:spPr>
      </p:pic>
      <p:sp>
        <p:nvSpPr>
          <p:cNvPr id="6" name="Rectangle 5"/>
          <p:cNvSpPr/>
          <p:nvPr/>
        </p:nvSpPr>
        <p:spPr>
          <a:xfrm>
            <a:off x="381110" y="6172128"/>
            <a:ext cx="3214341" cy="461665"/>
          </a:xfrm>
          <a:prstGeom prst="rect">
            <a:avLst/>
          </a:prstGeom>
        </p:spPr>
        <p:txBody>
          <a:bodyPr wrap="none">
            <a:spAutoFit/>
          </a:bodyPr>
          <a:lstStyle/>
          <a:p>
            <a:r>
              <a:rPr lang="en-US" dirty="0" smtClean="0"/>
              <a:t>throw std::</a:t>
            </a:r>
            <a:r>
              <a:rPr lang="en-US" dirty="0" err="1" smtClean="0"/>
              <a:t>bad_alloc</a:t>
            </a:r>
            <a:r>
              <a:rPr lang="en-US" dirty="0" smtClean="0"/>
              <a: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pPr/>
              <a:t>61</a:t>
            </a:fld>
            <a:endParaRPr lang="en-US"/>
          </a:p>
        </p:txBody>
      </p:sp>
      <p:graphicFrame>
        <p:nvGraphicFramePr>
          <p:cNvPr id="5" name="Table 4"/>
          <p:cNvGraphicFramePr>
            <a:graphicFrameLocks noGrp="1"/>
          </p:cNvGraphicFramePr>
          <p:nvPr/>
        </p:nvGraphicFramePr>
        <p:xfrm>
          <a:off x="533506" y="304886"/>
          <a:ext cx="8381780" cy="6095839"/>
        </p:xfrm>
        <a:graphic>
          <a:graphicData uri="http://schemas.openxmlformats.org/drawingml/2006/table">
            <a:tbl>
              <a:tblPr/>
              <a:tblGrid>
                <a:gridCol w="2133544"/>
                <a:gridCol w="6248236"/>
              </a:tblGrid>
              <a:tr h="486382">
                <a:tc>
                  <a:txBody>
                    <a:bodyPr/>
                    <a:lstStyle/>
                    <a:p>
                      <a:pPr algn="l" fontAlgn="t"/>
                      <a:r>
                        <a:rPr lang="en-US" sz="2000" dirty="0">
                          <a:latin typeface="Cambria" pitchFamily="18" charset="0"/>
                        </a:rPr>
                        <a:t>Exception</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latin typeface="Cambria" pitchFamily="18" charset="0"/>
                        </a:rPr>
                        <a:t>Description</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01351">
                <a:tc>
                  <a:txBody>
                    <a:bodyPr/>
                    <a:lstStyle/>
                    <a:p>
                      <a:pPr fontAlgn="t"/>
                      <a:r>
                        <a:rPr lang="en-US" sz="2000" b="1">
                          <a:latin typeface="Cambria" pitchFamily="18" charset="0"/>
                        </a:rPr>
                        <a:t>std::exception</a:t>
                      </a:r>
                      <a:endParaRPr lang="en-US" sz="2000">
                        <a:latin typeface="Cambria" pitchFamily="18" charset="0"/>
                      </a:endParaRP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An exception and parent class of all the standard C++ exceptions.</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a:latin typeface="Cambria" pitchFamily="18" charset="0"/>
                        </a:rPr>
                        <a:t>std::bad_alloc</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can be thrown by </a:t>
                      </a:r>
                      <a:r>
                        <a:rPr lang="en-US" sz="2000" b="1" dirty="0" smtClean="0">
                          <a:latin typeface="Cambria" pitchFamily="18" charset="0"/>
                        </a:rPr>
                        <a:t>new</a:t>
                      </a:r>
                      <a:r>
                        <a:rPr lang="en-US" sz="2000" b="0" baseline="0" dirty="0" smtClean="0">
                          <a:latin typeface="Cambria" pitchFamily="18" charset="0"/>
                        </a:rPr>
                        <a:t> </a:t>
                      </a:r>
                      <a:r>
                        <a:rPr lang="en-US" sz="1800" b="0" i="0" kern="1200" dirty="0" smtClean="0">
                          <a:solidFill>
                            <a:schemeClr val="tx1"/>
                          </a:solidFill>
                          <a:latin typeface="+mn-lt"/>
                          <a:ea typeface="+mn-ea"/>
                          <a:cs typeface="+mn-cs"/>
                        </a:rPr>
                        <a:t>on allocation failure</a:t>
                      </a:r>
                      <a:endParaRPr lang="en-US" sz="2000" dirty="0">
                        <a:latin typeface="Cambria" pitchFamily="18" charset="0"/>
                      </a:endParaRP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a:latin typeface="Cambria" pitchFamily="18" charset="0"/>
                        </a:rPr>
                        <a:t>std::bad_cast</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can be thrown by </a:t>
                      </a:r>
                      <a:r>
                        <a:rPr lang="en-US" sz="2000" b="1" dirty="0" err="1" smtClean="0">
                          <a:latin typeface="Cambria" pitchFamily="18" charset="0"/>
                        </a:rPr>
                        <a:t>dynamic_cast</a:t>
                      </a:r>
                      <a:r>
                        <a:rPr lang="en-US" sz="2000" b="0" baseline="0" dirty="0" smtClean="0">
                          <a:latin typeface="Cambria" pitchFamily="18" charset="0"/>
                        </a:rPr>
                        <a:t> </a:t>
                      </a:r>
                      <a:r>
                        <a:rPr lang="en-US" sz="1800" b="0" i="0" kern="1200" dirty="0" smtClean="0">
                          <a:solidFill>
                            <a:schemeClr val="tx1"/>
                          </a:solidFill>
                          <a:latin typeface="+mn-lt"/>
                          <a:ea typeface="+mn-ea"/>
                          <a:cs typeface="+mn-cs"/>
                        </a:rPr>
                        <a:t>when it fails in a dynamic cast</a:t>
                      </a:r>
                      <a:endParaRPr lang="en-US" sz="2000" dirty="0">
                        <a:latin typeface="Cambria" pitchFamily="18" charset="0"/>
                      </a:endParaRP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a:latin typeface="Cambria" pitchFamily="18" charset="0"/>
                        </a:rPr>
                        <a:t>std::bad_exception</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This is useful device to handle unexpected exceptions in a C++ program</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a:latin typeface="Cambria" pitchFamily="18" charset="0"/>
                        </a:rPr>
                        <a:t>std::bad_typeid</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can be thrown by </a:t>
                      </a:r>
                      <a:r>
                        <a:rPr lang="en-US" sz="2000" b="1" dirty="0" err="1">
                          <a:latin typeface="Cambria" pitchFamily="18" charset="0"/>
                        </a:rPr>
                        <a:t>typeid</a:t>
                      </a:r>
                      <a:r>
                        <a:rPr lang="en-US" sz="2000" dirty="0">
                          <a:latin typeface="Cambria" pitchFamily="18" charset="0"/>
                        </a:rPr>
                        <a:t>.</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b="1">
                          <a:latin typeface="Cambria" pitchFamily="18" charset="0"/>
                        </a:rPr>
                        <a:t>std::logic_error</a:t>
                      </a:r>
                      <a:endParaRPr lang="en-US" sz="2000">
                        <a:latin typeface="Cambria" pitchFamily="18" charset="0"/>
                      </a:endParaRP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An exception that theoretically can be detected by reading the code.</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51">
                <a:tc>
                  <a:txBody>
                    <a:bodyPr/>
                    <a:lstStyle/>
                    <a:p>
                      <a:pPr fontAlgn="t"/>
                      <a:r>
                        <a:rPr lang="en-US" sz="2000">
                          <a:latin typeface="Cambria" pitchFamily="18" charset="0"/>
                        </a:rPr>
                        <a:t>std::domain_error</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is an exception thrown when a mathematically invalid domain is used</a:t>
                      </a:r>
                    </a:p>
                  </a:txBody>
                  <a:tcPr marL="58057" marR="58057" marT="58057" marB="58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3" name="Slide Number Placeholder 2"/>
          <p:cNvSpPr>
            <a:spLocks noGrp="1"/>
          </p:cNvSpPr>
          <p:nvPr>
            <p:ph type="sldNum" sz="quarter" idx="12"/>
          </p:nvPr>
        </p:nvSpPr>
        <p:spPr/>
        <p:txBody>
          <a:bodyPr/>
          <a:lstStyle/>
          <a:p>
            <a:fld id="{81118C7B-98AB-449A-8A07-D4B6B3875F9B}" type="slidenum">
              <a:rPr lang="en-US" smtClean="0"/>
              <a:pPr/>
              <a:t>62</a:t>
            </a:fld>
            <a:endParaRPr lang="en-US"/>
          </a:p>
        </p:txBody>
      </p:sp>
      <p:graphicFrame>
        <p:nvGraphicFramePr>
          <p:cNvPr id="4" name="Table 3"/>
          <p:cNvGraphicFramePr>
            <a:graphicFrameLocks noGrp="1"/>
          </p:cNvGraphicFramePr>
          <p:nvPr/>
        </p:nvGraphicFramePr>
        <p:xfrm>
          <a:off x="381110" y="457276"/>
          <a:ext cx="8381780" cy="5714851"/>
        </p:xfrm>
        <a:graphic>
          <a:graphicData uri="http://schemas.openxmlformats.org/drawingml/2006/table">
            <a:tbl>
              <a:tblPr/>
              <a:tblGrid>
                <a:gridCol w="2793926"/>
                <a:gridCol w="5587854"/>
              </a:tblGrid>
              <a:tr h="585857">
                <a:tc>
                  <a:txBody>
                    <a:bodyPr/>
                    <a:lstStyle/>
                    <a:p>
                      <a:pPr fontAlgn="t"/>
                      <a:r>
                        <a:rPr lang="en-US" sz="2000" dirty="0">
                          <a:latin typeface="Cambria" pitchFamily="18" charset="0"/>
                        </a:rPr>
                        <a:t>std::</a:t>
                      </a:r>
                      <a:r>
                        <a:rPr lang="en-US" sz="2000" dirty="0" err="1">
                          <a:latin typeface="Cambria" pitchFamily="18" charset="0"/>
                        </a:rPr>
                        <a:t>invalid_argument</a:t>
                      </a:r>
                      <a:endParaRPr lang="en-US" sz="2000" dirty="0">
                        <a:latin typeface="Cambria" pitchFamily="18" charset="0"/>
                      </a:endParaRP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This is thrown due to invalid arguments.</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5857">
                <a:tc>
                  <a:txBody>
                    <a:bodyPr/>
                    <a:lstStyle/>
                    <a:p>
                      <a:pPr fontAlgn="t"/>
                      <a:r>
                        <a:rPr lang="en-US" sz="2000" dirty="0">
                          <a:latin typeface="Cambria" pitchFamily="18" charset="0"/>
                        </a:rPr>
                        <a:t>std::</a:t>
                      </a:r>
                      <a:r>
                        <a:rPr lang="en-US" sz="2000" dirty="0" err="1">
                          <a:latin typeface="Cambria" pitchFamily="18" charset="0"/>
                        </a:rPr>
                        <a:t>length_error</a:t>
                      </a:r>
                      <a:endParaRPr lang="en-US" sz="2000" dirty="0">
                        <a:latin typeface="Cambria" pitchFamily="18" charset="0"/>
                      </a:endParaRP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This is thrown when a too big std::string is created</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6958">
                <a:tc>
                  <a:txBody>
                    <a:bodyPr/>
                    <a:lstStyle/>
                    <a:p>
                      <a:pPr fontAlgn="t"/>
                      <a:r>
                        <a:rPr lang="en-US" sz="2000" dirty="0">
                          <a:latin typeface="Cambria" pitchFamily="18" charset="0"/>
                        </a:rPr>
                        <a:t>std::</a:t>
                      </a:r>
                      <a:r>
                        <a:rPr lang="en-US" sz="2000" dirty="0" err="1">
                          <a:latin typeface="Cambria" pitchFamily="18" charset="0"/>
                        </a:rPr>
                        <a:t>out_of_range</a:t>
                      </a:r>
                      <a:endParaRPr lang="en-US" sz="2000" dirty="0">
                        <a:latin typeface="Cambria" pitchFamily="18" charset="0"/>
                      </a:endParaRP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This can be thrown by the at method from for example a std::vector and std::bitset&lt;&gt;::operator[]().</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6958">
                <a:tc>
                  <a:txBody>
                    <a:bodyPr/>
                    <a:lstStyle/>
                    <a:p>
                      <a:pPr fontAlgn="t"/>
                      <a:r>
                        <a:rPr lang="en-US" sz="2000" b="1">
                          <a:latin typeface="Cambria" pitchFamily="18" charset="0"/>
                        </a:rPr>
                        <a:t>std::runtime_error</a:t>
                      </a:r>
                      <a:endParaRPr lang="en-US" sz="2000">
                        <a:latin typeface="Cambria" pitchFamily="18" charset="0"/>
                      </a:endParaRP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An exception that theoretically can not be detected by reading the code.</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6407">
                <a:tc>
                  <a:txBody>
                    <a:bodyPr/>
                    <a:lstStyle/>
                    <a:p>
                      <a:pPr fontAlgn="t"/>
                      <a:r>
                        <a:rPr lang="en-US" sz="2000">
                          <a:latin typeface="Cambria" pitchFamily="18" charset="0"/>
                        </a:rPr>
                        <a:t>std::overflow_error</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is thrown if a mathematical overflow occurs.</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6407">
                <a:tc>
                  <a:txBody>
                    <a:bodyPr/>
                    <a:lstStyle/>
                    <a:p>
                      <a:pPr fontAlgn="t"/>
                      <a:r>
                        <a:rPr lang="en-US" sz="2000">
                          <a:latin typeface="Cambria" pitchFamily="18" charset="0"/>
                        </a:rPr>
                        <a:t>std::range_error</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latin typeface="Cambria" pitchFamily="18" charset="0"/>
                        </a:rPr>
                        <a:t>This is occured when you try to store a value which is out of range.</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6407">
                <a:tc>
                  <a:txBody>
                    <a:bodyPr/>
                    <a:lstStyle/>
                    <a:p>
                      <a:pPr fontAlgn="t"/>
                      <a:r>
                        <a:rPr lang="en-US" sz="2000">
                          <a:latin typeface="Cambria" pitchFamily="18" charset="0"/>
                        </a:rPr>
                        <a:t>std::underflow_error</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latin typeface="Cambria" pitchFamily="18" charset="0"/>
                        </a:rPr>
                        <a:t>This is thrown if a mathematical underflow occurs.</a:t>
                      </a:r>
                    </a:p>
                  </a:txBody>
                  <a:tcPr marL="45357" marR="45357" marT="45357" marB="453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620"/>
          </a:xfrm>
        </p:spPr>
        <p:txBody>
          <a:bodyPr>
            <a:normAutofit/>
          </a:bodyPr>
          <a:lstStyle/>
          <a:p>
            <a:r>
              <a:rPr lang="en-US" dirty="0"/>
              <a:t>Define New </a:t>
            </a:r>
            <a:r>
              <a:rPr lang="en-US" dirty="0" smtClean="0"/>
              <a:t>Exception</a:t>
            </a:r>
            <a:endParaRPr lang="en-US" dirty="0"/>
          </a:p>
        </p:txBody>
      </p:sp>
      <p:sp>
        <p:nvSpPr>
          <p:cNvPr id="3" name="Content Placeholder 2"/>
          <p:cNvSpPr>
            <a:spLocks noGrp="1"/>
          </p:cNvSpPr>
          <p:nvPr>
            <p:ph idx="1"/>
          </p:nvPr>
        </p:nvSpPr>
        <p:spPr/>
        <p:txBody>
          <a:bodyPr/>
          <a:lstStyle/>
          <a:p>
            <a:pPr>
              <a:lnSpc>
                <a:spcPct val="150000"/>
              </a:lnSpc>
            </a:pPr>
            <a:r>
              <a:rPr lang="en-US" dirty="0" smtClean="0"/>
              <a:t>By </a:t>
            </a:r>
            <a:r>
              <a:rPr lang="en-US" dirty="0"/>
              <a:t>inheriting and overriding </a:t>
            </a:r>
            <a:r>
              <a:rPr lang="en-US" b="1" dirty="0"/>
              <a:t>exception</a:t>
            </a:r>
            <a:r>
              <a:rPr lang="en-US" dirty="0"/>
              <a:t> class </a:t>
            </a:r>
            <a:r>
              <a:rPr lang="en-US" dirty="0" smtClean="0"/>
              <a:t>functionality.</a:t>
            </a:r>
          </a:p>
          <a:p>
            <a:pPr>
              <a:lnSpc>
                <a:spcPct val="150000"/>
              </a:lnSpc>
            </a:pPr>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76"/>
            <a:ext cx="4038600" cy="5592687"/>
          </a:xfrm>
        </p:spPr>
        <p:txBody>
          <a:bodyPr>
            <a:normAutofit fontScale="77500" lnSpcReduction="20000"/>
          </a:bodyPr>
          <a:lstStyle/>
          <a:p>
            <a:pPr>
              <a:lnSpc>
                <a:spcPct val="160000"/>
              </a:lnSpc>
              <a:buNone/>
            </a:pPr>
            <a:r>
              <a:rPr lang="en-US" sz="2400" dirty="0">
                <a:latin typeface="Cambria" pitchFamily="18" charset="0"/>
              </a:rPr>
              <a:t>#include &lt;</a:t>
            </a:r>
            <a:r>
              <a:rPr lang="en-US" sz="2400" dirty="0" err="1">
                <a:latin typeface="Cambria" pitchFamily="18" charset="0"/>
              </a:rPr>
              <a:t>iostream</a:t>
            </a:r>
            <a:r>
              <a:rPr lang="en-US" sz="2400" dirty="0">
                <a:latin typeface="Cambria" pitchFamily="18" charset="0"/>
              </a:rPr>
              <a:t>&gt;</a:t>
            </a:r>
          </a:p>
          <a:p>
            <a:pPr>
              <a:lnSpc>
                <a:spcPct val="160000"/>
              </a:lnSpc>
              <a:buNone/>
            </a:pPr>
            <a:r>
              <a:rPr lang="en-US" sz="2400" dirty="0">
                <a:latin typeface="Cambria" pitchFamily="18" charset="0"/>
              </a:rPr>
              <a:t>#include &lt;exception&gt;</a:t>
            </a:r>
          </a:p>
          <a:p>
            <a:pPr>
              <a:lnSpc>
                <a:spcPct val="160000"/>
              </a:lnSpc>
              <a:buNone/>
            </a:pPr>
            <a:r>
              <a:rPr lang="en-US" sz="2400" dirty="0">
                <a:latin typeface="Cambria" pitchFamily="18" charset="0"/>
              </a:rPr>
              <a:t>using namespace std;</a:t>
            </a:r>
          </a:p>
          <a:p>
            <a:pPr>
              <a:lnSpc>
                <a:spcPct val="160000"/>
              </a:lnSpc>
              <a:buNone/>
            </a:pPr>
            <a:r>
              <a:rPr lang="en-US" sz="2400" dirty="0">
                <a:latin typeface="Cambria" pitchFamily="18" charset="0"/>
              </a:rPr>
              <a:t> </a:t>
            </a:r>
          </a:p>
          <a:p>
            <a:pPr>
              <a:lnSpc>
                <a:spcPct val="160000"/>
              </a:lnSpc>
              <a:buNone/>
            </a:pPr>
            <a:r>
              <a:rPr lang="en-US" sz="2400" dirty="0" err="1">
                <a:latin typeface="Cambria" pitchFamily="18" charset="0"/>
              </a:rPr>
              <a:t>struct</a:t>
            </a:r>
            <a:r>
              <a:rPr lang="en-US" sz="2400" dirty="0">
                <a:latin typeface="Cambria" pitchFamily="18" charset="0"/>
              </a:rPr>
              <a:t> </a:t>
            </a:r>
            <a:r>
              <a:rPr lang="en-US" sz="2400" dirty="0" err="1">
                <a:latin typeface="Cambria" pitchFamily="18" charset="0"/>
              </a:rPr>
              <a:t>MyException</a:t>
            </a:r>
            <a:r>
              <a:rPr lang="en-US" sz="2400" dirty="0">
                <a:latin typeface="Cambria" pitchFamily="18" charset="0"/>
              </a:rPr>
              <a:t> : public </a:t>
            </a:r>
            <a:r>
              <a:rPr lang="en-US" sz="2400" dirty="0" smtClean="0">
                <a:latin typeface="Cambria" pitchFamily="18" charset="0"/>
              </a:rPr>
              <a:t>exception {</a:t>
            </a:r>
            <a:endParaRPr lang="en-US" sz="2400" dirty="0">
              <a:latin typeface="Cambria" pitchFamily="18" charset="0"/>
            </a:endParaRPr>
          </a:p>
          <a:p>
            <a:pPr>
              <a:lnSpc>
                <a:spcPct val="160000"/>
              </a:lnSpc>
              <a:buNone/>
            </a:pPr>
            <a:r>
              <a:rPr lang="en-US" sz="2400" dirty="0">
                <a:latin typeface="Cambria" pitchFamily="18" charset="0"/>
              </a:rPr>
              <a:t>   const char * what () const throw () </a:t>
            </a:r>
            <a:endParaRPr lang="en-US" sz="2400" dirty="0" smtClean="0">
              <a:latin typeface="Cambria" pitchFamily="18" charset="0"/>
            </a:endParaRPr>
          </a:p>
          <a:p>
            <a:pPr>
              <a:lnSpc>
                <a:spcPct val="160000"/>
              </a:lnSpc>
              <a:buNone/>
            </a:pPr>
            <a:r>
              <a:rPr lang="en-US" sz="2400" dirty="0" smtClean="0">
                <a:latin typeface="Cambria" pitchFamily="18" charset="0"/>
              </a:rPr>
              <a:t>   {</a:t>
            </a:r>
            <a:endParaRPr lang="en-US" sz="2400" dirty="0">
              <a:latin typeface="Cambria" pitchFamily="18" charset="0"/>
            </a:endParaRPr>
          </a:p>
          <a:p>
            <a:pPr>
              <a:lnSpc>
                <a:spcPct val="160000"/>
              </a:lnSpc>
              <a:buNone/>
            </a:pPr>
            <a:r>
              <a:rPr lang="en-US" sz="2400" dirty="0">
                <a:latin typeface="Cambria" pitchFamily="18" charset="0"/>
              </a:rPr>
              <a:t>      return "C++ Exception";</a:t>
            </a:r>
          </a:p>
          <a:p>
            <a:pPr>
              <a:lnSpc>
                <a:spcPct val="160000"/>
              </a:lnSpc>
              <a:buNone/>
            </a:pPr>
            <a:r>
              <a:rPr lang="en-US" sz="2400" dirty="0">
                <a:latin typeface="Cambria" pitchFamily="18" charset="0"/>
              </a:rPr>
              <a:t> </a:t>
            </a:r>
            <a:r>
              <a:rPr lang="en-US" sz="2400" dirty="0" smtClean="0">
                <a:latin typeface="Cambria" pitchFamily="18" charset="0"/>
              </a:rPr>
              <a:t>   </a:t>
            </a:r>
            <a:r>
              <a:rPr lang="en-US" sz="2400" dirty="0">
                <a:latin typeface="Cambria" pitchFamily="18" charset="0"/>
              </a:rPr>
              <a:t>}</a:t>
            </a:r>
          </a:p>
          <a:p>
            <a:pPr>
              <a:lnSpc>
                <a:spcPct val="160000"/>
              </a:lnSpc>
              <a:buNone/>
            </a:pPr>
            <a:r>
              <a:rPr lang="en-US" sz="2400" dirty="0">
                <a:latin typeface="Cambria" pitchFamily="18" charset="0"/>
              </a:rPr>
              <a:t>};</a:t>
            </a:r>
          </a:p>
          <a:p>
            <a:pPr>
              <a:lnSpc>
                <a:spcPct val="160000"/>
              </a:lnSpc>
              <a:buNone/>
            </a:pPr>
            <a:r>
              <a:rPr lang="en-US" sz="2400" dirty="0">
                <a:latin typeface="Cambria" pitchFamily="18" charset="0"/>
              </a:rPr>
              <a:t> </a:t>
            </a:r>
          </a:p>
        </p:txBody>
      </p:sp>
      <p:sp>
        <p:nvSpPr>
          <p:cNvPr id="4" name="Content Placeholder 3"/>
          <p:cNvSpPr>
            <a:spLocks noGrp="1"/>
          </p:cNvSpPr>
          <p:nvPr>
            <p:ph sz="half" idx="2"/>
          </p:nvPr>
        </p:nvSpPr>
        <p:spPr>
          <a:xfrm>
            <a:off x="4648200" y="533476"/>
            <a:ext cx="4038600" cy="5592687"/>
          </a:xfrm>
        </p:spPr>
        <p:txBody>
          <a:bodyPr>
            <a:noAutofit/>
          </a:bodyPr>
          <a:lstStyle/>
          <a:p>
            <a:pPr>
              <a:lnSpc>
                <a:spcPct val="170000"/>
              </a:lnSpc>
              <a:buNone/>
            </a:pPr>
            <a:r>
              <a:rPr lang="en-US" sz="1800" dirty="0" err="1" smtClean="0">
                <a:latin typeface="Cambria" pitchFamily="18" charset="0"/>
              </a:rPr>
              <a:t>int</a:t>
            </a:r>
            <a:r>
              <a:rPr lang="en-US" sz="1800" dirty="0" smtClean="0">
                <a:latin typeface="Cambria" pitchFamily="18" charset="0"/>
              </a:rPr>
              <a:t> main() {</a:t>
            </a:r>
          </a:p>
          <a:p>
            <a:pPr>
              <a:lnSpc>
                <a:spcPct val="170000"/>
              </a:lnSpc>
              <a:buNone/>
            </a:pPr>
            <a:r>
              <a:rPr lang="en-US" sz="1800" dirty="0" smtClean="0">
                <a:latin typeface="Cambria" pitchFamily="18" charset="0"/>
              </a:rPr>
              <a:t>   try {</a:t>
            </a:r>
          </a:p>
          <a:p>
            <a:pPr>
              <a:lnSpc>
                <a:spcPct val="170000"/>
              </a:lnSpc>
              <a:buNone/>
            </a:pPr>
            <a:r>
              <a:rPr lang="en-US" sz="1800" dirty="0" smtClean="0">
                <a:latin typeface="Cambria" pitchFamily="18" charset="0"/>
              </a:rPr>
              <a:t>      throw </a:t>
            </a:r>
            <a:r>
              <a:rPr lang="en-US" sz="1800" dirty="0" err="1" smtClean="0">
                <a:latin typeface="Cambria" pitchFamily="18" charset="0"/>
              </a:rPr>
              <a:t>MyException</a:t>
            </a:r>
            <a:r>
              <a:rPr lang="en-US" sz="1800" dirty="0" smtClean="0">
                <a:latin typeface="Cambria" pitchFamily="18" charset="0"/>
              </a:rPr>
              <a:t>();</a:t>
            </a:r>
          </a:p>
          <a:p>
            <a:pPr>
              <a:lnSpc>
                <a:spcPct val="170000"/>
              </a:lnSpc>
              <a:buNone/>
            </a:pPr>
            <a:r>
              <a:rPr lang="en-US" sz="1800" dirty="0" smtClean="0">
                <a:latin typeface="Cambria" pitchFamily="18" charset="0"/>
              </a:rPr>
              <a:t>   }catch(</a:t>
            </a:r>
            <a:r>
              <a:rPr lang="en-US" sz="1800" dirty="0" err="1" smtClean="0">
                <a:latin typeface="Cambria" pitchFamily="18" charset="0"/>
              </a:rPr>
              <a:t>MyException</a:t>
            </a:r>
            <a:r>
              <a:rPr lang="en-US" sz="1800" dirty="0" smtClean="0">
                <a:latin typeface="Cambria" pitchFamily="18" charset="0"/>
              </a:rPr>
              <a:t>&amp; e) {</a:t>
            </a:r>
          </a:p>
          <a:p>
            <a:pPr>
              <a:lnSpc>
                <a:spcPct val="170000"/>
              </a:lnSpc>
              <a:buNone/>
            </a:pPr>
            <a:r>
              <a:rPr lang="en-US" sz="1800" dirty="0" smtClean="0">
                <a:latin typeface="Cambria" pitchFamily="18" charset="0"/>
              </a:rPr>
              <a:t>      std::</a:t>
            </a:r>
            <a:r>
              <a:rPr lang="en-US" sz="1800" dirty="0" err="1" smtClean="0">
                <a:latin typeface="Cambria" pitchFamily="18" charset="0"/>
              </a:rPr>
              <a:t>cout</a:t>
            </a:r>
            <a:r>
              <a:rPr lang="en-US" sz="1800" dirty="0" smtClean="0">
                <a:latin typeface="Cambria" pitchFamily="18" charset="0"/>
              </a:rPr>
              <a:t> &lt;&lt; "</a:t>
            </a:r>
            <a:r>
              <a:rPr lang="en-US" sz="1800" dirty="0" err="1" smtClean="0">
                <a:latin typeface="Cambria" pitchFamily="18" charset="0"/>
              </a:rPr>
              <a:t>MyException</a:t>
            </a:r>
            <a:r>
              <a:rPr lang="en-US" sz="1800" dirty="0" smtClean="0">
                <a:latin typeface="Cambria" pitchFamily="18" charset="0"/>
              </a:rPr>
              <a:t> caught" &lt;&lt; std::</a:t>
            </a:r>
            <a:r>
              <a:rPr lang="en-US" sz="1800" dirty="0" err="1" smtClean="0">
                <a:latin typeface="Cambria" pitchFamily="18" charset="0"/>
              </a:rPr>
              <a:t>endl</a:t>
            </a:r>
            <a:r>
              <a:rPr lang="en-US" sz="1800" dirty="0" smtClean="0">
                <a:latin typeface="Cambria" pitchFamily="18" charset="0"/>
              </a:rPr>
              <a:t>;</a:t>
            </a:r>
          </a:p>
          <a:p>
            <a:pPr>
              <a:lnSpc>
                <a:spcPct val="170000"/>
              </a:lnSpc>
              <a:buNone/>
            </a:pPr>
            <a:r>
              <a:rPr lang="en-US" sz="1800" dirty="0" smtClean="0">
                <a:latin typeface="Cambria" pitchFamily="18" charset="0"/>
              </a:rPr>
              <a:t>      std::</a:t>
            </a:r>
            <a:r>
              <a:rPr lang="en-US" sz="1800" dirty="0" err="1" smtClean="0">
                <a:latin typeface="Cambria" pitchFamily="18" charset="0"/>
              </a:rPr>
              <a:t>cout</a:t>
            </a:r>
            <a:r>
              <a:rPr lang="en-US" sz="1800" dirty="0" smtClean="0">
                <a:latin typeface="Cambria" pitchFamily="18" charset="0"/>
              </a:rPr>
              <a:t> &lt;&lt; </a:t>
            </a:r>
            <a:r>
              <a:rPr lang="en-US" sz="1800" dirty="0" err="1" smtClean="0">
                <a:latin typeface="Cambria" pitchFamily="18" charset="0"/>
              </a:rPr>
              <a:t>e.what</a:t>
            </a:r>
            <a:r>
              <a:rPr lang="en-US" sz="1800" dirty="0" smtClean="0">
                <a:latin typeface="Cambria" pitchFamily="18" charset="0"/>
              </a:rPr>
              <a:t>() &lt;&lt; std::</a:t>
            </a:r>
            <a:r>
              <a:rPr lang="en-US" sz="1800" dirty="0" err="1" smtClean="0">
                <a:latin typeface="Cambria" pitchFamily="18" charset="0"/>
              </a:rPr>
              <a:t>endl</a:t>
            </a:r>
            <a:r>
              <a:rPr lang="en-US" sz="1800" dirty="0" smtClean="0">
                <a:latin typeface="Cambria" pitchFamily="18" charset="0"/>
              </a:rPr>
              <a:t>;</a:t>
            </a:r>
          </a:p>
          <a:p>
            <a:pPr>
              <a:lnSpc>
                <a:spcPct val="170000"/>
              </a:lnSpc>
              <a:buNone/>
            </a:pPr>
            <a:r>
              <a:rPr lang="en-US" sz="1800" dirty="0" smtClean="0">
                <a:latin typeface="Cambria" pitchFamily="18" charset="0"/>
              </a:rPr>
              <a:t>   } catch(std::exception&amp; e) {</a:t>
            </a:r>
          </a:p>
          <a:p>
            <a:pPr>
              <a:lnSpc>
                <a:spcPct val="170000"/>
              </a:lnSpc>
              <a:buNone/>
            </a:pPr>
            <a:r>
              <a:rPr lang="en-US" sz="1800" dirty="0" smtClean="0">
                <a:latin typeface="Cambria" pitchFamily="18" charset="0"/>
              </a:rPr>
              <a:t>      //Other errors</a:t>
            </a:r>
          </a:p>
          <a:p>
            <a:pPr>
              <a:lnSpc>
                <a:spcPct val="170000"/>
              </a:lnSpc>
              <a:buNone/>
            </a:pPr>
            <a:r>
              <a:rPr lang="en-US" sz="1800" dirty="0" smtClean="0">
                <a:latin typeface="Cambria" pitchFamily="18" charset="0"/>
              </a:rPr>
              <a:t>   }</a:t>
            </a:r>
          </a:p>
          <a:p>
            <a:pPr>
              <a:lnSpc>
                <a:spcPct val="170000"/>
              </a:lnSpc>
              <a:buNone/>
            </a:pPr>
            <a:r>
              <a:rPr lang="en-US" sz="1800" dirty="0" smtClean="0">
                <a:latin typeface="Cambria" pitchFamily="18" charset="0"/>
              </a:rPr>
              <a:t>}</a:t>
            </a:r>
          </a:p>
          <a:p>
            <a:pPr>
              <a:lnSpc>
                <a:spcPct val="170000"/>
              </a:lnSpc>
              <a:buNone/>
            </a:pPr>
            <a:endParaRPr lang="en-US" sz="1800" dirty="0" smtClean="0">
              <a:latin typeface="Cambria" pitchFamily="18" charset="0"/>
            </a:endParaRPr>
          </a:p>
          <a:p>
            <a:pPr>
              <a:lnSpc>
                <a:spcPct val="170000"/>
              </a:lnSpc>
            </a:pPr>
            <a:endParaRPr lang="en-US" sz="18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solidFill>
                  <a:srgbClr val="575F6D"/>
                </a:solidFill>
              </a:rPr>
              <a:t>PPL UNIT - 2  SE(Computer)</a:t>
            </a:r>
            <a:endParaRPr lang="en-US" dirty="0">
              <a:solidFill>
                <a:srgbClr val="575F6D"/>
              </a:solidFill>
            </a:endParaRPr>
          </a:p>
        </p:txBody>
      </p:sp>
      <p:sp>
        <p:nvSpPr>
          <p:cNvPr id="6" name="Slide Number Placeholder 5"/>
          <p:cNvSpPr>
            <a:spLocks noGrp="1"/>
          </p:cNvSpPr>
          <p:nvPr>
            <p:ph type="sldNum" sz="quarter" idx="12"/>
          </p:nvPr>
        </p:nvSpPr>
        <p:spPr/>
        <p:txBody>
          <a:bodyPr/>
          <a:lstStyle/>
          <a:p>
            <a:fld id="{81118C7B-98AB-449A-8A07-D4B6B3875F9B}" type="slidenum">
              <a:rPr lang="en-US" smtClean="0"/>
              <a:pPr/>
              <a:t>64</a:t>
            </a:fld>
            <a:endParaRPr lang="en-US"/>
          </a:p>
        </p:txBody>
      </p:sp>
      <p:sp>
        <p:nvSpPr>
          <p:cNvPr id="34819" name="Rectangle 3"/>
          <p:cNvSpPr>
            <a:spLocks noChangeArrowheads="1"/>
          </p:cNvSpPr>
          <p:nvPr/>
        </p:nvSpPr>
        <p:spPr bwMode="auto">
          <a:xfrm>
            <a:off x="457308" y="5588880"/>
            <a:ext cx="2667050" cy="96000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MyException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caught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 Exception</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solidFill>
                  <a:srgbClr val="006600"/>
                </a:solidFill>
                <a:latin typeface="AR BERKLEY" pitchFamily="2" charset="0"/>
              </a:rPr>
              <a:t>Thank You</a:t>
            </a:r>
            <a:endParaRPr lang="en-US" sz="8000" dirty="0">
              <a:solidFill>
                <a:srgbClr val="006600"/>
              </a:solidFill>
              <a:latin typeface="AR BERKLEY" pitchFamily="2" charset="0"/>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Void pointer</a:t>
            </a:r>
            <a:endParaRPr lang="en-US" dirty="0"/>
          </a:p>
        </p:txBody>
      </p:sp>
      <p:sp>
        <p:nvSpPr>
          <p:cNvPr id="3" name="Content Placeholder 2"/>
          <p:cNvSpPr>
            <a:spLocks noGrp="1"/>
          </p:cNvSpPr>
          <p:nvPr>
            <p:ph idx="1"/>
          </p:nvPr>
        </p:nvSpPr>
        <p:spPr/>
        <p:txBody>
          <a:bodyPr/>
          <a:lstStyle/>
          <a:p>
            <a:r>
              <a:rPr lang="en-US" dirty="0" smtClean="0"/>
              <a:t>void *</a:t>
            </a:r>
          </a:p>
          <a:p>
            <a:r>
              <a:rPr lang="en-US" dirty="0" smtClean="0"/>
              <a:t>a pointer that points to some data location in storage, which doesn’t have any specific type</a:t>
            </a:r>
          </a:p>
          <a:p>
            <a:r>
              <a:rPr lang="en-US" dirty="0" smtClean="0"/>
              <a:t>If we assign address of char data type to void pointer it will become char Pointer</a:t>
            </a:r>
          </a:p>
          <a:p>
            <a:r>
              <a:rPr lang="en-US" dirty="0" smtClean="0"/>
              <a:t>Any pointer type is convertible to a void pointer hence it can point to any value.</a:t>
            </a:r>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76"/>
            <a:ext cx="4038600" cy="6019642"/>
          </a:xfrm>
        </p:spPr>
        <p:txBody>
          <a:bodyPr>
            <a:noAutofit/>
          </a:bodyPr>
          <a:lstStyle/>
          <a:p>
            <a:pPr fontAlgn="base">
              <a:buNone/>
            </a:pPr>
            <a:r>
              <a:rPr lang="en-US" sz="2400" dirty="0" smtClean="0"/>
              <a:t>#include&lt;</a:t>
            </a:r>
            <a:r>
              <a:rPr lang="en-US" sz="2400" dirty="0" err="1" smtClean="0"/>
              <a:t>stdlib.h</a:t>
            </a:r>
            <a:r>
              <a:rPr lang="en-US" sz="2400" dirty="0" smtClean="0"/>
              <a:t>&gt;</a:t>
            </a:r>
          </a:p>
          <a:p>
            <a:pPr fontAlgn="base">
              <a:buNone/>
            </a:pPr>
            <a:r>
              <a:rPr lang="en-US" sz="2400" dirty="0" smtClean="0"/>
              <a:t> </a:t>
            </a:r>
            <a:r>
              <a:rPr lang="en-US" sz="2400" dirty="0" err="1" smtClean="0"/>
              <a:t>int</a:t>
            </a:r>
            <a:r>
              <a:rPr lang="en-US" sz="2400" dirty="0" smtClean="0"/>
              <a:t> main()</a:t>
            </a:r>
          </a:p>
          <a:p>
            <a:pPr fontAlgn="base">
              <a:buNone/>
            </a:pPr>
            <a:r>
              <a:rPr lang="en-US" sz="2400" dirty="0" smtClean="0"/>
              <a:t>{</a:t>
            </a:r>
          </a:p>
          <a:p>
            <a:pPr fontAlgn="base">
              <a:buNone/>
            </a:pPr>
            <a:r>
              <a:rPr lang="en-US" sz="2400" dirty="0" smtClean="0"/>
              <a:t>    </a:t>
            </a:r>
            <a:r>
              <a:rPr lang="en-US" sz="2400" dirty="0" err="1" smtClean="0"/>
              <a:t>int</a:t>
            </a:r>
            <a:r>
              <a:rPr lang="en-US" sz="2400" dirty="0" smtClean="0"/>
              <a:t> x = 4;</a:t>
            </a:r>
          </a:p>
          <a:p>
            <a:pPr fontAlgn="base">
              <a:buNone/>
            </a:pPr>
            <a:r>
              <a:rPr lang="en-US" sz="2400" dirty="0" smtClean="0"/>
              <a:t>    float y = 5.5;  </a:t>
            </a:r>
          </a:p>
          <a:p>
            <a:pPr fontAlgn="base">
              <a:buNone/>
            </a:pPr>
            <a:r>
              <a:rPr lang="en-US" sz="2400" dirty="0" smtClean="0"/>
              <a:t>    void *</a:t>
            </a:r>
            <a:r>
              <a:rPr lang="en-US" sz="2400" dirty="0" err="1" smtClean="0"/>
              <a:t>ptr</a:t>
            </a:r>
            <a:r>
              <a:rPr lang="en-US" sz="2400" dirty="0" smtClean="0"/>
              <a:t>;	//A void pointer</a:t>
            </a:r>
          </a:p>
          <a:p>
            <a:pPr fontAlgn="base">
              <a:buNone/>
            </a:pPr>
            <a:r>
              <a:rPr lang="en-US" sz="2400" dirty="0" smtClean="0"/>
              <a:t>    </a:t>
            </a:r>
            <a:r>
              <a:rPr lang="en-US" sz="2400" dirty="0" err="1" smtClean="0"/>
              <a:t>ptr</a:t>
            </a:r>
            <a:r>
              <a:rPr lang="en-US" sz="2400" dirty="0" smtClean="0"/>
              <a:t> = &amp;x;</a:t>
            </a:r>
          </a:p>
          <a:p>
            <a:pPr fontAlgn="base">
              <a:buNone/>
            </a:pPr>
            <a:r>
              <a:rPr lang="en-US" sz="2400" dirty="0" smtClean="0"/>
              <a:t> </a:t>
            </a:r>
          </a:p>
          <a:p>
            <a:pPr fontAlgn="base">
              <a:buNone/>
            </a:pPr>
            <a:r>
              <a:rPr lang="en-US" sz="2400" dirty="0" smtClean="0"/>
              <a:t>    </a:t>
            </a:r>
            <a:r>
              <a:rPr lang="en-US" sz="2000" dirty="0" smtClean="0"/>
              <a:t>// (</a:t>
            </a:r>
            <a:r>
              <a:rPr lang="en-US" sz="2000" dirty="0" err="1" smtClean="0"/>
              <a:t>int</a:t>
            </a:r>
            <a:r>
              <a:rPr lang="en-US" sz="2000" dirty="0" smtClean="0"/>
              <a:t>*)</a:t>
            </a:r>
            <a:r>
              <a:rPr lang="en-US" sz="2000" dirty="0" err="1" smtClean="0"/>
              <a:t>ptr</a:t>
            </a:r>
            <a:r>
              <a:rPr lang="en-US" sz="2000" dirty="0" smtClean="0"/>
              <a:t> - does type casting of void </a:t>
            </a:r>
          </a:p>
          <a:p>
            <a:pPr fontAlgn="base">
              <a:buNone/>
            </a:pPr>
            <a:r>
              <a:rPr lang="en-US" sz="2000" dirty="0" smtClean="0"/>
              <a:t>    // *((</a:t>
            </a:r>
            <a:r>
              <a:rPr lang="en-US" sz="2000" dirty="0" err="1" smtClean="0"/>
              <a:t>int</a:t>
            </a:r>
            <a:r>
              <a:rPr lang="en-US" sz="2000" dirty="0" smtClean="0"/>
              <a:t>*)</a:t>
            </a:r>
            <a:r>
              <a:rPr lang="en-US" sz="2000" dirty="0" err="1" smtClean="0"/>
              <a:t>ptr</a:t>
            </a:r>
            <a:r>
              <a:rPr lang="en-US" sz="2000" dirty="0" smtClean="0"/>
              <a:t>) dereferences the </a:t>
            </a:r>
            <a:r>
              <a:rPr lang="en-US" sz="2000" dirty="0" err="1" smtClean="0"/>
              <a:t>typecasted</a:t>
            </a:r>
            <a:r>
              <a:rPr lang="en-US" sz="2000" dirty="0" smtClean="0"/>
              <a:t>   void pointer variable.</a:t>
            </a:r>
          </a:p>
          <a:p>
            <a:pPr fontAlgn="base">
              <a:buNone/>
            </a:pPr>
            <a:r>
              <a:rPr lang="en-US" sz="2000" dirty="0" smtClean="0"/>
              <a:t> </a:t>
            </a:r>
            <a:endParaRPr lang="en-US" sz="2000" dirty="0"/>
          </a:p>
        </p:txBody>
      </p:sp>
      <p:sp>
        <p:nvSpPr>
          <p:cNvPr id="7" name="Content Placeholder 6"/>
          <p:cNvSpPr>
            <a:spLocks noGrp="1"/>
          </p:cNvSpPr>
          <p:nvPr>
            <p:ph sz="half" idx="2"/>
          </p:nvPr>
        </p:nvSpPr>
        <p:spPr>
          <a:xfrm>
            <a:off x="4495802" y="381080"/>
            <a:ext cx="4190998" cy="5745083"/>
          </a:xfrm>
        </p:spPr>
        <p:txBody>
          <a:bodyPr>
            <a:normAutofit/>
          </a:bodyPr>
          <a:lstStyle/>
          <a:p>
            <a:pPr fontAlgn="base">
              <a:buNone/>
            </a:pPr>
            <a:r>
              <a:rPr lang="en-US" dirty="0" smtClean="0"/>
              <a:t>   </a:t>
            </a:r>
            <a:r>
              <a:rPr lang="en-US" dirty="0" err="1" smtClean="0"/>
              <a:t>printf</a:t>
            </a:r>
            <a:r>
              <a:rPr lang="en-US" dirty="0" smtClean="0"/>
              <a:t>("Integer variable is = %d", *( (</a:t>
            </a:r>
            <a:r>
              <a:rPr lang="en-US" dirty="0" err="1" smtClean="0"/>
              <a:t>int</a:t>
            </a:r>
            <a:r>
              <a:rPr lang="en-US" dirty="0" smtClean="0"/>
              <a:t>*) </a:t>
            </a:r>
            <a:r>
              <a:rPr lang="en-US" dirty="0" err="1" smtClean="0"/>
              <a:t>ptr</a:t>
            </a:r>
            <a:r>
              <a:rPr lang="en-US" dirty="0" smtClean="0"/>
              <a:t>) );</a:t>
            </a:r>
          </a:p>
          <a:p>
            <a:pPr fontAlgn="base">
              <a:buNone/>
            </a:pPr>
            <a:r>
              <a:rPr lang="en-US" dirty="0" smtClean="0"/>
              <a:t> </a:t>
            </a:r>
          </a:p>
          <a:p>
            <a:pPr fontAlgn="base">
              <a:buNone/>
            </a:pPr>
            <a:r>
              <a:rPr lang="en-US" dirty="0" smtClean="0"/>
              <a:t> </a:t>
            </a:r>
            <a:r>
              <a:rPr lang="en-US" sz="2400" dirty="0" smtClean="0"/>
              <a:t>// void pointer is now float</a:t>
            </a:r>
            <a:endParaRPr lang="en-US" dirty="0" smtClean="0"/>
          </a:p>
          <a:p>
            <a:pPr fontAlgn="base">
              <a:buNone/>
            </a:pPr>
            <a:r>
              <a:rPr lang="en-US" dirty="0" smtClean="0"/>
              <a:t>    </a:t>
            </a:r>
            <a:r>
              <a:rPr lang="en-US" dirty="0" err="1" smtClean="0"/>
              <a:t>ptr</a:t>
            </a:r>
            <a:r>
              <a:rPr lang="en-US" dirty="0" smtClean="0"/>
              <a:t> = &amp;y; </a:t>
            </a:r>
          </a:p>
          <a:p>
            <a:pPr fontAlgn="base">
              <a:buNone/>
            </a:pPr>
            <a:r>
              <a:rPr lang="en-US" dirty="0" smtClean="0"/>
              <a:t>    </a:t>
            </a:r>
            <a:r>
              <a:rPr lang="en-US" dirty="0" err="1" smtClean="0"/>
              <a:t>printf</a:t>
            </a:r>
            <a:r>
              <a:rPr lang="en-US" dirty="0" smtClean="0"/>
              <a:t>("\</a:t>
            </a:r>
            <a:r>
              <a:rPr lang="en-US" dirty="0" err="1" smtClean="0"/>
              <a:t>nFloat</a:t>
            </a:r>
            <a:r>
              <a:rPr lang="en-US" dirty="0" smtClean="0"/>
              <a:t> variable is= %f", *( (float*) </a:t>
            </a:r>
            <a:r>
              <a:rPr lang="en-US" dirty="0" err="1" smtClean="0"/>
              <a:t>ptr</a:t>
            </a:r>
            <a:r>
              <a:rPr lang="en-US" dirty="0" smtClean="0"/>
              <a:t>) );</a:t>
            </a:r>
          </a:p>
          <a:p>
            <a:pPr fontAlgn="base">
              <a:buNone/>
            </a:pPr>
            <a:r>
              <a:rPr lang="en-US" dirty="0" smtClean="0"/>
              <a:t>    return 0;</a:t>
            </a:r>
          </a:p>
          <a:p>
            <a:pPr fontAlgn="base">
              <a:buNone/>
            </a:pP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67</a:t>
            </a:fld>
            <a:endParaRPr lang="en-US"/>
          </a:p>
        </p:txBody>
      </p:sp>
      <p:sp>
        <p:nvSpPr>
          <p:cNvPr id="4097" name="Rectangle 1"/>
          <p:cNvSpPr>
            <a:spLocks noChangeArrowheads="1"/>
          </p:cNvSpPr>
          <p:nvPr/>
        </p:nvSpPr>
        <p:spPr bwMode="auto">
          <a:xfrm>
            <a:off x="4343406" y="5410148"/>
            <a:ext cx="4648198" cy="8284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Consolas" pitchFamily="49" charset="0"/>
              </a:rPr>
              <a:t>Integer variable is = 4 Float variable is= 5.500000</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026"/>
          </a:xfrm>
        </p:spPr>
        <p:txBody>
          <a:bodyPr>
            <a:normAutofit fontScale="90000"/>
          </a:bodyPr>
          <a:lstStyle/>
          <a:p>
            <a:r>
              <a:rPr lang="en-US" b="1" dirty="0" smtClean="0">
                <a:hlinkClick r:id="rId2"/>
              </a:rPr>
              <a:t>NULL Pointer</a:t>
            </a:r>
            <a:endParaRPr lang="en-US" dirty="0"/>
          </a:p>
        </p:txBody>
      </p:sp>
      <p:sp>
        <p:nvSpPr>
          <p:cNvPr id="3" name="Content Placeholder 2"/>
          <p:cNvSpPr>
            <a:spLocks noGrp="1"/>
          </p:cNvSpPr>
          <p:nvPr>
            <p:ph idx="1"/>
          </p:nvPr>
        </p:nvSpPr>
        <p:spPr>
          <a:xfrm>
            <a:off x="457200" y="990664"/>
            <a:ext cx="8229600" cy="5486256"/>
          </a:xfrm>
        </p:spPr>
        <p:txBody>
          <a:bodyPr>
            <a:noAutofit/>
          </a:bodyPr>
          <a:lstStyle/>
          <a:p>
            <a:pPr algn="just"/>
            <a:r>
              <a:rPr lang="en-US" sz="2800" dirty="0" smtClean="0">
                <a:latin typeface="Cambria" pitchFamily="18" charset="0"/>
              </a:rPr>
              <a:t>NULL Pointer is a pointer which is pointing to nothing.</a:t>
            </a:r>
          </a:p>
          <a:p>
            <a:pPr algn="just"/>
            <a:r>
              <a:rPr lang="en-US" sz="2800" dirty="0" smtClean="0">
                <a:latin typeface="Cambria" pitchFamily="18" charset="0"/>
              </a:rPr>
              <a:t> In case, if we don’t have address to be assigned to a pointer, then we can simply use NULL.</a:t>
            </a:r>
          </a:p>
          <a:p>
            <a:pPr algn="just" fontAlgn="base"/>
            <a:r>
              <a:rPr lang="en-US" sz="2800" b="1" dirty="0" smtClean="0">
                <a:latin typeface="Cambria" pitchFamily="18" charset="0"/>
              </a:rPr>
              <a:t>Important Points</a:t>
            </a:r>
            <a:endParaRPr lang="en-US" sz="2800" dirty="0" smtClean="0">
              <a:latin typeface="Cambria" pitchFamily="18" charset="0"/>
            </a:endParaRPr>
          </a:p>
          <a:p>
            <a:pPr algn="just" fontAlgn="base"/>
            <a:r>
              <a:rPr lang="en-US" sz="2800" b="1" dirty="0" smtClean="0">
                <a:solidFill>
                  <a:srgbClr val="C00000"/>
                </a:solidFill>
                <a:latin typeface="Cambria" pitchFamily="18" charset="0"/>
              </a:rPr>
              <a:t>NULL </a:t>
            </a:r>
            <a:r>
              <a:rPr lang="en-US" sz="2800" b="1" dirty="0" err="1" smtClean="0">
                <a:solidFill>
                  <a:srgbClr val="C00000"/>
                </a:solidFill>
                <a:latin typeface="Cambria" pitchFamily="18" charset="0"/>
              </a:rPr>
              <a:t>vs</a:t>
            </a:r>
            <a:r>
              <a:rPr lang="en-US" sz="2800" b="1" dirty="0" smtClean="0">
                <a:solidFill>
                  <a:srgbClr val="C00000"/>
                </a:solidFill>
                <a:latin typeface="Cambria" pitchFamily="18" charset="0"/>
              </a:rPr>
              <a:t> Uninitialized pointer </a:t>
            </a:r>
            <a:r>
              <a:rPr lang="en-US" sz="2800" b="1" dirty="0" smtClean="0">
                <a:latin typeface="Cambria" pitchFamily="18" charset="0"/>
              </a:rPr>
              <a:t>– </a:t>
            </a:r>
            <a:r>
              <a:rPr lang="en-US" sz="2800" dirty="0" smtClean="0">
                <a:latin typeface="Cambria" pitchFamily="18" charset="0"/>
              </a:rPr>
              <a:t>An uninitialized pointer stores an undefined value. A null pointer stores a defined value, but one that is defined by the environment to not be a valid address for any member or object.</a:t>
            </a:r>
          </a:p>
          <a:p>
            <a:pPr algn="just" fontAlgn="base"/>
            <a:r>
              <a:rPr lang="en-US" sz="2800" b="1" dirty="0" smtClean="0">
                <a:solidFill>
                  <a:srgbClr val="C00000"/>
                </a:solidFill>
                <a:latin typeface="Cambria" pitchFamily="18" charset="0"/>
              </a:rPr>
              <a:t>NULL </a:t>
            </a:r>
            <a:r>
              <a:rPr lang="en-US" sz="2800" b="1" dirty="0" err="1" smtClean="0">
                <a:solidFill>
                  <a:srgbClr val="C00000"/>
                </a:solidFill>
                <a:latin typeface="Cambria" pitchFamily="18" charset="0"/>
              </a:rPr>
              <a:t>vs</a:t>
            </a:r>
            <a:r>
              <a:rPr lang="en-US" sz="2800" b="1" dirty="0" smtClean="0">
                <a:solidFill>
                  <a:srgbClr val="C00000"/>
                </a:solidFill>
                <a:latin typeface="Cambria" pitchFamily="18" charset="0"/>
              </a:rPr>
              <a:t> Void Pointer</a:t>
            </a:r>
            <a:r>
              <a:rPr lang="en-US" sz="2800" dirty="0" smtClean="0">
                <a:solidFill>
                  <a:srgbClr val="C00000"/>
                </a:solidFill>
                <a:latin typeface="Cambria" pitchFamily="18" charset="0"/>
              </a:rPr>
              <a:t> </a:t>
            </a:r>
            <a:r>
              <a:rPr lang="en-US" sz="2800" dirty="0" smtClean="0">
                <a:latin typeface="Cambria" pitchFamily="18" charset="0"/>
              </a:rPr>
              <a:t>– Null pointer is a value, while void pointer is a type</a:t>
            </a:r>
          </a:p>
          <a:p>
            <a:pPr algn="just"/>
            <a:endParaRPr lang="en-US" sz="2800" dirty="0" smtClean="0">
              <a:latin typeface="Cambria" pitchFamily="18" charset="0"/>
            </a:endParaRPr>
          </a:p>
          <a:p>
            <a:pPr algn="just"/>
            <a:endParaRPr lang="en-US" sz="2800" dirty="0">
              <a:latin typeface="Cambria" pitchFamily="18" charset="0"/>
            </a:endParaRPr>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b="1" dirty="0" smtClean="0"/>
              <a:t>#include &lt;</a:t>
            </a:r>
            <a:r>
              <a:rPr lang="en-US" b="1" dirty="0" err="1" smtClean="0"/>
              <a:t>stdio.h</a:t>
            </a:r>
            <a:r>
              <a:rPr lang="en-US" b="1" dirty="0" smtClean="0"/>
              <a:t>&gt;</a:t>
            </a:r>
          </a:p>
          <a:p>
            <a:pPr fontAlgn="base">
              <a:buNone/>
            </a:pPr>
            <a:r>
              <a:rPr lang="en-US" b="1" dirty="0" err="1" smtClean="0"/>
              <a:t>int</a:t>
            </a:r>
            <a:r>
              <a:rPr lang="en-US" b="1" dirty="0" smtClean="0"/>
              <a:t> main()</a:t>
            </a:r>
          </a:p>
          <a:p>
            <a:pPr fontAlgn="base">
              <a:buNone/>
            </a:pPr>
            <a:r>
              <a:rPr lang="en-US" b="1" dirty="0" smtClean="0"/>
              <a:t>{</a:t>
            </a:r>
          </a:p>
          <a:p>
            <a:pPr fontAlgn="base">
              <a:buNone/>
            </a:pPr>
            <a:r>
              <a:rPr lang="en-US" b="1" dirty="0" smtClean="0"/>
              <a:t>    // Null Pointer</a:t>
            </a:r>
          </a:p>
          <a:p>
            <a:pPr fontAlgn="base">
              <a:buNone/>
            </a:pPr>
            <a:r>
              <a:rPr lang="en-US" b="1" dirty="0" smtClean="0"/>
              <a:t>    </a:t>
            </a:r>
            <a:r>
              <a:rPr lang="en-US" b="1" dirty="0" err="1" smtClean="0"/>
              <a:t>int</a:t>
            </a:r>
            <a:r>
              <a:rPr lang="en-US" b="1" dirty="0" smtClean="0"/>
              <a:t> *</a:t>
            </a:r>
            <a:r>
              <a:rPr lang="en-US" b="1" dirty="0" err="1" smtClean="0"/>
              <a:t>ptr</a:t>
            </a:r>
            <a:r>
              <a:rPr lang="en-US" b="1" dirty="0" smtClean="0"/>
              <a:t> = NULL;</a:t>
            </a:r>
          </a:p>
          <a:p>
            <a:pPr fontAlgn="base">
              <a:buNone/>
            </a:pPr>
            <a:r>
              <a:rPr lang="en-US" b="1" dirty="0" smtClean="0"/>
              <a:t>     </a:t>
            </a:r>
          </a:p>
          <a:p>
            <a:pPr fontAlgn="base">
              <a:buNone/>
            </a:pPr>
            <a:r>
              <a:rPr lang="en-US" b="1" dirty="0" smtClean="0"/>
              <a:t>    </a:t>
            </a:r>
            <a:r>
              <a:rPr lang="en-US" b="1" dirty="0" err="1" smtClean="0"/>
              <a:t>printf</a:t>
            </a:r>
            <a:r>
              <a:rPr lang="en-US" b="1" dirty="0" smtClean="0"/>
              <a:t>("The value of </a:t>
            </a:r>
            <a:r>
              <a:rPr lang="en-US" b="1" dirty="0" err="1" smtClean="0"/>
              <a:t>ptr</a:t>
            </a:r>
            <a:r>
              <a:rPr lang="en-US" b="1" dirty="0" smtClean="0"/>
              <a:t> is %u", </a:t>
            </a:r>
            <a:r>
              <a:rPr lang="en-US" b="1" dirty="0" err="1" smtClean="0"/>
              <a:t>ptr</a:t>
            </a:r>
            <a:r>
              <a:rPr lang="en-US" b="1" dirty="0" smtClean="0"/>
              <a:t>);</a:t>
            </a:r>
          </a:p>
          <a:p>
            <a:pPr fontAlgn="base">
              <a:buNone/>
            </a:pPr>
            <a:r>
              <a:rPr lang="en-US" b="1" dirty="0" smtClean="0"/>
              <a:t>    return 0;</a:t>
            </a:r>
          </a:p>
          <a:p>
            <a:pPr fontAlgn="base">
              <a:buNone/>
            </a:pPr>
            <a:r>
              <a:rPr lang="en-US" b="1" dirty="0" smtClean="0"/>
              <a:t>}</a:t>
            </a:r>
          </a:p>
          <a:p>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69</a:t>
            </a:fld>
            <a:endParaRPr lang="en-US"/>
          </a:p>
        </p:txBody>
      </p:sp>
      <p:sp>
        <p:nvSpPr>
          <p:cNvPr id="6" name="Rectangle 1"/>
          <p:cNvSpPr>
            <a:spLocks noChangeArrowheads="1"/>
          </p:cNvSpPr>
          <p:nvPr/>
        </p:nvSpPr>
        <p:spPr bwMode="auto">
          <a:xfrm>
            <a:off x="4952990" y="2819416"/>
            <a:ext cx="3733702" cy="4590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itchFamily="49" charset="0"/>
                <a:cs typeface="Consolas" pitchFamily="49" charset="0"/>
              </a:rPr>
              <a:t>The value of </a:t>
            </a:r>
            <a:r>
              <a:rPr kumimoji="0" lang="en-US" b="0" i="0" u="none" strike="noStrike" cap="none" normalizeH="0" baseline="0" dirty="0" err="1" smtClean="0">
                <a:ln>
                  <a:noFill/>
                </a:ln>
                <a:solidFill>
                  <a:srgbClr val="000000"/>
                </a:solidFill>
                <a:effectLst/>
                <a:latin typeface="Consolas" pitchFamily="49" charset="0"/>
                <a:cs typeface="Consolas" pitchFamily="49" charset="0"/>
              </a:rPr>
              <a:t>ptr</a:t>
            </a:r>
            <a:r>
              <a:rPr kumimoji="0" lang="en-US" b="0" i="0" u="none" strike="noStrike" cap="none" normalizeH="0" baseline="0" dirty="0" smtClean="0">
                <a:ln>
                  <a:noFill/>
                </a:ln>
                <a:solidFill>
                  <a:srgbClr val="000000"/>
                </a:solidFill>
                <a:effectLst/>
                <a:latin typeface="Consolas" pitchFamily="49" charset="0"/>
                <a:cs typeface="Consolas" pitchFamily="49" charset="0"/>
              </a:rPr>
              <a:t> is 0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solidFill>
                  <a:srgbClr val="000000"/>
                </a:solidFill>
                <a:latin typeface="Arial"/>
                <a:cs typeface="Arial"/>
              </a:rPr>
              <a:t>Floating Point</a:t>
            </a:r>
            <a:r>
              <a:rPr lang="en-US" spc="-65" dirty="0" smtClean="0">
                <a:solidFill>
                  <a:srgbClr val="000000"/>
                </a:solidFill>
                <a:latin typeface="Arial"/>
                <a:cs typeface="Arial"/>
              </a:rPr>
              <a:t> </a:t>
            </a:r>
            <a:r>
              <a:rPr lang="en-US" spc="-5" dirty="0" smtClean="0">
                <a:solidFill>
                  <a:srgbClr val="000000"/>
                </a:solidFill>
                <a:latin typeface="Arial"/>
                <a:cs typeface="Arial"/>
              </a:rPr>
              <a:t>(Real)</a:t>
            </a:r>
            <a:endParaRPr lang="en-US"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7</a:t>
            </a:fld>
            <a:endParaRPr lang="en-US">
              <a:solidFill>
                <a:srgbClr val="464653"/>
              </a:solidFill>
            </a:endParaRPr>
          </a:p>
        </p:txBody>
      </p:sp>
      <p:sp>
        <p:nvSpPr>
          <p:cNvPr id="5" name="Content Placeholder 4"/>
          <p:cNvSpPr>
            <a:spLocks noGrp="1"/>
          </p:cNvSpPr>
          <p:nvPr>
            <p:ph sz="quarter" idx="1"/>
          </p:nvPr>
        </p:nvSpPr>
        <p:spPr/>
        <p:txBody>
          <a:bodyPr/>
          <a:lstStyle/>
          <a:p>
            <a:pPr marL="355600" indent="-342900">
              <a:lnSpc>
                <a:spcPts val="3560"/>
              </a:lnSpc>
              <a:buFontTx/>
              <a:buChar char="•"/>
              <a:tabLst>
                <a:tab pos="354965" algn="l"/>
                <a:tab pos="355600" algn="l"/>
              </a:tabLst>
            </a:pPr>
            <a:r>
              <a:rPr lang="en-US" sz="3200" spc="-5" dirty="0" smtClean="0">
                <a:solidFill>
                  <a:prstClr val="black"/>
                </a:solidFill>
                <a:latin typeface="Arial"/>
                <a:cs typeface="Arial"/>
              </a:rPr>
              <a:t>Specification:</a:t>
            </a:r>
            <a:endParaRPr lang="en-US" sz="3200" dirty="0" smtClean="0">
              <a:solidFill>
                <a:prstClr val="black"/>
              </a:solidFill>
              <a:latin typeface="Arial"/>
              <a:cs typeface="Arial"/>
            </a:endParaRPr>
          </a:p>
          <a:p>
            <a:pPr marL="755650" lvl="1" indent="-285750">
              <a:spcBef>
                <a:spcPts val="360"/>
              </a:spcBef>
              <a:buFontTx/>
              <a:buChar char="–"/>
              <a:tabLst>
                <a:tab pos="755650" algn="l"/>
              </a:tabLst>
            </a:pPr>
            <a:r>
              <a:rPr lang="en-US" sz="2800" spc="-15" dirty="0" smtClean="0">
                <a:solidFill>
                  <a:prstClr val="black"/>
                </a:solidFill>
                <a:latin typeface="Arial"/>
                <a:cs typeface="Arial"/>
              </a:rPr>
              <a:t>Two ways </a:t>
            </a:r>
            <a:r>
              <a:rPr lang="en-US" sz="2800" spc="5" dirty="0" smtClean="0">
                <a:solidFill>
                  <a:prstClr val="black"/>
                </a:solidFill>
                <a:latin typeface="Arial"/>
                <a:cs typeface="Arial"/>
              </a:rPr>
              <a:t>of</a:t>
            </a:r>
            <a:r>
              <a:rPr lang="en-US" sz="2800" spc="-5" dirty="0" smtClean="0">
                <a:solidFill>
                  <a:prstClr val="black"/>
                </a:solidFill>
                <a:latin typeface="Arial"/>
                <a:cs typeface="Arial"/>
              </a:rPr>
              <a:t> representation</a:t>
            </a:r>
            <a:endParaRPr lang="en-US" sz="2800" dirty="0" smtClean="0">
              <a:solidFill>
                <a:prstClr val="black"/>
              </a:solidFill>
              <a:latin typeface="Arial"/>
              <a:cs typeface="Arial"/>
            </a:endParaRPr>
          </a:p>
          <a:p>
            <a:pPr marL="1155700" lvl="2">
              <a:spcBef>
                <a:spcPts val="310"/>
              </a:spcBef>
              <a:buFontTx/>
              <a:buChar char="•"/>
              <a:tabLst>
                <a:tab pos="1155700" algn="l"/>
              </a:tabLst>
            </a:pPr>
            <a:r>
              <a:rPr lang="en-US" sz="2400" spc="-5" dirty="0" smtClean="0">
                <a:solidFill>
                  <a:prstClr val="black"/>
                </a:solidFill>
                <a:latin typeface="Arial"/>
                <a:cs typeface="Arial"/>
              </a:rPr>
              <a:t>Decimal </a:t>
            </a:r>
            <a:r>
              <a:rPr lang="en-US" sz="2400" spc="-10" dirty="0" smtClean="0">
                <a:solidFill>
                  <a:prstClr val="black"/>
                </a:solidFill>
                <a:latin typeface="Arial"/>
                <a:cs typeface="Arial"/>
              </a:rPr>
              <a:t>point</a:t>
            </a:r>
            <a:r>
              <a:rPr lang="en-US" sz="2400" spc="-45" dirty="0" smtClean="0">
                <a:solidFill>
                  <a:prstClr val="black"/>
                </a:solidFill>
                <a:latin typeface="Arial"/>
                <a:cs typeface="Arial"/>
              </a:rPr>
              <a:t> </a:t>
            </a:r>
            <a:r>
              <a:rPr lang="en-US" sz="2400" spc="-5" dirty="0" smtClean="0">
                <a:solidFill>
                  <a:prstClr val="black"/>
                </a:solidFill>
                <a:latin typeface="Arial"/>
                <a:cs typeface="Arial"/>
              </a:rPr>
              <a:t>Notation</a:t>
            </a:r>
            <a:endParaRPr lang="en-US" sz="2400" dirty="0" smtClean="0">
              <a:solidFill>
                <a:prstClr val="black"/>
              </a:solidFill>
              <a:latin typeface="Arial"/>
              <a:cs typeface="Arial"/>
            </a:endParaRPr>
          </a:p>
          <a:p>
            <a:pPr marL="1155700" lvl="2">
              <a:spcBef>
                <a:spcPts val="309"/>
              </a:spcBef>
              <a:buFontTx/>
              <a:buChar char="•"/>
              <a:tabLst>
                <a:tab pos="1155700" algn="l"/>
              </a:tabLst>
            </a:pPr>
            <a:r>
              <a:rPr lang="en-US" sz="2400" spc="-10" dirty="0" smtClean="0">
                <a:solidFill>
                  <a:prstClr val="black"/>
                </a:solidFill>
                <a:latin typeface="Arial"/>
                <a:cs typeface="Arial"/>
              </a:rPr>
              <a:t>Exponential </a:t>
            </a:r>
            <a:r>
              <a:rPr lang="en-US" sz="2400" spc="-5" dirty="0" smtClean="0">
                <a:solidFill>
                  <a:prstClr val="black"/>
                </a:solidFill>
                <a:latin typeface="Arial"/>
                <a:cs typeface="Arial"/>
              </a:rPr>
              <a:t>form(scientific</a:t>
            </a:r>
            <a:r>
              <a:rPr lang="en-US" sz="2400" spc="5" dirty="0" smtClean="0">
                <a:solidFill>
                  <a:prstClr val="black"/>
                </a:solidFill>
                <a:latin typeface="Arial"/>
                <a:cs typeface="Arial"/>
              </a:rPr>
              <a:t> </a:t>
            </a:r>
            <a:r>
              <a:rPr lang="en-US" sz="2400" spc="-5" dirty="0" smtClean="0">
                <a:solidFill>
                  <a:prstClr val="black"/>
                </a:solidFill>
                <a:latin typeface="Arial"/>
                <a:cs typeface="Arial"/>
              </a:rPr>
              <a:t>Notation)</a:t>
            </a:r>
            <a:endParaRPr lang="en-US" sz="2400" dirty="0" smtClean="0">
              <a:solidFill>
                <a:prstClr val="black"/>
              </a:solidFill>
              <a:latin typeface="Arial"/>
              <a:cs typeface="Arial"/>
            </a:endParaRPr>
          </a:p>
          <a:p>
            <a:pPr marL="355600" indent="-342900">
              <a:spcBef>
                <a:spcPts val="409"/>
              </a:spcBef>
              <a:buFontTx/>
              <a:buChar char="•"/>
              <a:tabLst>
                <a:tab pos="354965" algn="l"/>
                <a:tab pos="355600" algn="l"/>
              </a:tabLst>
            </a:pPr>
            <a:r>
              <a:rPr lang="en-US" sz="3200" dirty="0" smtClean="0">
                <a:solidFill>
                  <a:prstClr val="black"/>
                </a:solidFill>
                <a:latin typeface="Arial"/>
                <a:cs typeface="Arial"/>
              </a:rPr>
              <a:t>Representation</a:t>
            </a:r>
          </a:p>
          <a:p>
            <a:pPr marL="469265">
              <a:spcBef>
                <a:spcPts val="360"/>
              </a:spcBef>
            </a:pPr>
            <a:r>
              <a:rPr lang="en-US" sz="2800" spc="-5" dirty="0" smtClean="0">
                <a:solidFill>
                  <a:prstClr val="black"/>
                </a:solidFill>
                <a:latin typeface="Arial"/>
                <a:cs typeface="Arial"/>
              </a:rPr>
              <a:t>[+/-/---]</a:t>
            </a:r>
            <a:r>
              <a:rPr lang="en-US" sz="2800" spc="-55" dirty="0" smtClean="0">
                <a:solidFill>
                  <a:prstClr val="black"/>
                </a:solidFill>
                <a:latin typeface="Arial"/>
                <a:cs typeface="Arial"/>
              </a:rPr>
              <a:t> </a:t>
            </a:r>
            <a:r>
              <a:rPr lang="en-US" sz="2800" dirty="0" smtClean="0">
                <a:solidFill>
                  <a:prstClr val="black"/>
                </a:solidFill>
                <a:latin typeface="Arial"/>
                <a:cs typeface="Arial"/>
              </a:rPr>
              <a:t>[num]*.[num]+</a:t>
            </a:r>
          </a:p>
          <a:p>
            <a:pPr marL="355600" indent="-342900">
              <a:spcBef>
                <a:spcPts val="409"/>
              </a:spcBef>
              <a:buFontTx/>
              <a:buChar char="•"/>
              <a:tabLst>
                <a:tab pos="354965" algn="l"/>
                <a:tab pos="355600" algn="l"/>
              </a:tabLst>
            </a:pPr>
            <a:r>
              <a:rPr lang="en-US" sz="3200" dirty="0" smtClean="0">
                <a:solidFill>
                  <a:prstClr val="black"/>
                </a:solidFill>
                <a:latin typeface="Arial"/>
                <a:cs typeface="Arial"/>
              </a:rPr>
              <a:t>Operations</a:t>
            </a:r>
          </a:p>
          <a:p>
            <a:pPr marL="755650" lvl="1" indent="-285750">
              <a:spcBef>
                <a:spcPts val="359"/>
              </a:spcBef>
              <a:buFontTx/>
              <a:buChar char="–"/>
              <a:tabLst>
                <a:tab pos="755650" algn="l"/>
              </a:tabLst>
            </a:pPr>
            <a:r>
              <a:rPr lang="en-US" sz="2800" spc="-5" dirty="0" smtClean="0">
                <a:solidFill>
                  <a:prstClr val="black"/>
                </a:solidFill>
                <a:latin typeface="Arial"/>
                <a:cs typeface="Arial"/>
              </a:rPr>
              <a:t>Arithmetic,</a:t>
            </a:r>
            <a:r>
              <a:rPr lang="en-US" sz="2800" spc="-25" dirty="0" smtClean="0">
                <a:solidFill>
                  <a:prstClr val="black"/>
                </a:solidFill>
                <a:latin typeface="Arial"/>
                <a:cs typeface="Arial"/>
              </a:rPr>
              <a:t> </a:t>
            </a:r>
            <a:r>
              <a:rPr lang="en-US" sz="2800" spc="-5" dirty="0" smtClean="0">
                <a:solidFill>
                  <a:prstClr val="black"/>
                </a:solidFill>
                <a:latin typeface="Arial"/>
                <a:cs typeface="Arial"/>
              </a:rPr>
              <a:t>conditional</a:t>
            </a:r>
            <a:endParaRPr lang="en-US" sz="2800" dirty="0" smtClean="0">
              <a:solidFill>
                <a:prstClr val="black"/>
              </a:solidFill>
              <a:latin typeface="Arial"/>
              <a:cs typeface="Arial"/>
            </a:endParaRPr>
          </a:p>
          <a:p>
            <a:pPr marL="355600" indent="-342900">
              <a:spcBef>
                <a:spcPts val="409"/>
              </a:spcBef>
              <a:buFontTx/>
              <a:buChar char="•"/>
              <a:tabLst>
                <a:tab pos="354965" algn="l"/>
                <a:tab pos="355600" algn="l"/>
              </a:tabLst>
            </a:pPr>
            <a:r>
              <a:rPr lang="en-US" sz="3200" spc="-5" dirty="0" smtClean="0">
                <a:solidFill>
                  <a:prstClr val="black"/>
                </a:solidFill>
                <a:latin typeface="Arial"/>
                <a:cs typeface="Arial"/>
              </a:rPr>
              <a:t>Implementation</a:t>
            </a:r>
            <a:endParaRPr lang="en-US" sz="3200" dirty="0" smtClean="0">
              <a:solidFill>
                <a:prstClr val="black"/>
              </a:solidFill>
              <a:latin typeface="Arial"/>
              <a:cs typeface="Arial"/>
            </a:endParaRPr>
          </a:p>
          <a:p>
            <a:pPr marL="755650" lvl="1" indent="-285750">
              <a:spcBef>
                <a:spcPts val="359"/>
              </a:spcBef>
              <a:buFontTx/>
              <a:buChar char="–"/>
              <a:tabLst>
                <a:tab pos="755650" algn="l"/>
              </a:tabLst>
            </a:pPr>
            <a:r>
              <a:rPr lang="en-US" sz="2800" spc="-5" dirty="0" smtClean="0">
                <a:solidFill>
                  <a:prstClr val="black"/>
                </a:solidFill>
                <a:latin typeface="Arial"/>
                <a:cs typeface="Arial"/>
              </a:rPr>
              <a:t>Single precision and double</a:t>
            </a:r>
            <a:r>
              <a:rPr lang="en-US" sz="2800" spc="-10" dirty="0" smtClean="0">
                <a:solidFill>
                  <a:prstClr val="black"/>
                </a:solidFill>
                <a:latin typeface="Arial"/>
                <a:cs typeface="Arial"/>
              </a:rPr>
              <a:t> </a:t>
            </a:r>
            <a:r>
              <a:rPr lang="en-US" sz="2800" spc="-5" dirty="0" smtClean="0">
                <a:solidFill>
                  <a:prstClr val="black"/>
                </a:solidFill>
                <a:latin typeface="Arial"/>
                <a:cs typeface="Arial"/>
              </a:rPr>
              <a:t>precision</a:t>
            </a:r>
            <a:endParaRPr lang="en-US" sz="2800" dirty="0" smtClean="0">
              <a:solidFill>
                <a:prstClr val="black"/>
              </a:solidFill>
              <a:latin typeface="Arial"/>
              <a:cs typeface="Arial"/>
            </a:endParaRP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630"/>
          </a:xfrm>
        </p:spPr>
        <p:txBody>
          <a:bodyPr>
            <a:normAutofit fontScale="90000"/>
          </a:bodyPr>
          <a:lstStyle/>
          <a:p>
            <a:r>
              <a:rPr lang="en-US" dirty="0" smtClean="0"/>
              <a:t>Dangling Pointer</a:t>
            </a:r>
            <a:endParaRPr lang="en-US" dirty="0"/>
          </a:p>
        </p:txBody>
      </p:sp>
      <p:sp>
        <p:nvSpPr>
          <p:cNvPr id="3" name="Content Placeholder 2"/>
          <p:cNvSpPr>
            <a:spLocks noGrp="1"/>
          </p:cNvSpPr>
          <p:nvPr>
            <p:ph idx="1"/>
          </p:nvPr>
        </p:nvSpPr>
        <p:spPr>
          <a:xfrm>
            <a:off x="457200" y="1219258"/>
            <a:ext cx="8305690" cy="4906905"/>
          </a:xfrm>
        </p:spPr>
        <p:txBody>
          <a:bodyPr/>
          <a:lstStyle/>
          <a:p>
            <a:pPr algn="just"/>
            <a:r>
              <a:rPr lang="en-US" dirty="0" smtClean="0"/>
              <a:t>A pointer that doesn't actually point at anything valid.</a:t>
            </a:r>
          </a:p>
          <a:p>
            <a:pPr algn="just"/>
            <a:r>
              <a:rPr lang="en-US" b="1" dirty="0" smtClean="0"/>
              <a:t>Dangling pointers</a:t>
            </a:r>
            <a:r>
              <a:rPr lang="en-US" dirty="0" smtClean="0"/>
              <a:t> arise during object destruction, when an object that has an incoming reference is deleted or </a:t>
            </a:r>
            <a:r>
              <a:rPr lang="en-US" dirty="0" err="1" smtClean="0"/>
              <a:t>deallocated</a:t>
            </a:r>
            <a:r>
              <a:rPr lang="en-US" dirty="0" smtClean="0"/>
              <a:t>, without modifying the value of the </a:t>
            </a:r>
            <a:r>
              <a:rPr lang="en-US" b="1" dirty="0" smtClean="0"/>
              <a:t>pointer</a:t>
            </a:r>
            <a:r>
              <a:rPr lang="en-US" dirty="0" smtClean="0"/>
              <a:t>, so that the </a:t>
            </a:r>
            <a:r>
              <a:rPr lang="en-US" b="1" dirty="0" smtClean="0"/>
              <a:t>pointer</a:t>
            </a:r>
            <a:r>
              <a:rPr lang="en-US" dirty="0" smtClean="0"/>
              <a:t> still points to the memory location of the </a:t>
            </a:r>
            <a:r>
              <a:rPr lang="en-US" dirty="0" err="1" smtClean="0"/>
              <a:t>deallocated</a:t>
            </a:r>
            <a:r>
              <a:rPr lang="en-US" dirty="0" smtClean="0"/>
              <a:t> memory.</a:t>
            </a:r>
            <a:endParaRPr lang="en-US" dirty="0"/>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5" name="Slide Number Placeholder 4"/>
          <p:cNvSpPr>
            <a:spLocks noGrp="1"/>
          </p:cNvSpPr>
          <p:nvPr>
            <p:ph type="sldNum" sz="quarter" idx="12"/>
          </p:nvPr>
        </p:nvSpPr>
        <p:spPr/>
        <p:txBody>
          <a:bodyPr/>
          <a:lstStyle/>
          <a:p>
            <a:fld id="{81118C7B-98AB-449A-8A07-D4B6B3875F9B}" type="slidenum">
              <a:rPr lang="en-US" smtClean="0"/>
              <a:pPr/>
              <a:t>71</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latin typeface="Arial"/>
                <a:cs typeface="Arial"/>
              </a:rPr>
              <a:t>B</a:t>
            </a:r>
            <a:r>
              <a:rPr lang="en-US" spc="-5" dirty="0" smtClean="0">
                <a:solidFill>
                  <a:srgbClr val="000000"/>
                </a:solidFill>
                <a:latin typeface="Arial"/>
                <a:cs typeface="Arial"/>
              </a:rPr>
              <a:t>oo</a:t>
            </a:r>
            <a:r>
              <a:rPr lang="en-US" spc="5" dirty="0" smtClean="0">
                <a:solidFill>
                  <a:srgbClr val="000000"/>
                </a:solidFill>
                <a:latin typeface="Arial"/>
                <a:cs typeface="Arial"/>
              </a:rPr>
              <a:t>l</a:t>
            </a:r>
            <a:r>
              <a:rPr lang="en-US" spc="-5" dirty="0" smtClean="0">
                <a:solidFill>
                  <a:srgbClr val="000000"/>
                </a:solidFill>
                <a:latin typeface="Arial"/>
                <a:cs typeface="Arial"/>
              </a:rPr>
              <a:t>ea</a:t>
            </a:r>
            <a:r>
              <a:rPr lang="en-US" dirty="0" smtClean="0">
                <a:solidFill>
                  <a:srgbClr val="000000"/>
                </a:solidFill>
                <a:latin typeface="Arial"/>
                <a:cs typeface="Arial"/>
              </a:rPr>
              <a:t>n</a:t>
            </a:r>
            <a:endParaRPr lang="en-US"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8</a:t>
            </a:fld>
            <a:endParaRPr lang="en-US">
              <a:solidFill>
                <a:srgbClr val="464653"/>
              </a:solidFill>
            </a:endParaRPr>
          </a:p>
        </p:txBody>
      </p:sp>
      <p:sp>
        <p:nvSpPr>
          <p:cNvPr id="5" name="Content Placeholder 4"/>
          <p:cNvSpPr>
            <a:spLocks noGrp="1"/>
          </p:cNvSpPr>
          <p:nvPr>
            <p:ph sz="quarter" idx="1"/>
          </p:nvPr>
        </p:nvSpPr>
        <p:spPr/>
        <p:txBody>
          <a:bodyPr>
            <a:normAutofit lnSpcReduction="10000"/>
          </a:bodyPr>
          <a:lstStyle/>
          <a:p>
            <a:pPr marL="355600" indent="-342900">
              <a:buFontTx/>
              <a:buChar char="•"/>
              <a:tabLst>
                <a:tab pos="354965" algn="l"/>
                <a:tab pos="355600" algn="l"/>
              </a:tabLst>
            </a:pPr>
            <a:r>
              <a:rPr lang="en-US" sz="3200" spc="-5" dirty="0" smtClean="0">
                <a:solidFill>
                  <a:prstClr val="black"/>
                </a:solidFill>
                <a:latin typeface="Arial"/>
                <a:cs typeface="Arial"/>
              </a:rPr>
              <a:t>Specification:</a:t>
            </a:r>
            <a:endParaRPr lang="en-US" sz="3200" dirty="0" smtClean="0">
              <a:solidFill>
                <a:prstClr val="black"/>
              </a:solidFill>
              <a:latin typeface="Arial"/>
              <a:cs typeface="Arial"/>
            </a:endParaRPr>
          </a:p>
          <a:p>
            <a:pPr marL="755650" marR="1038860" lvl="1" indent="-285750">
              <a:spcBef>
                <a:spcPts val="690"/>
              </a:spcBef>
              <a:buFontTx/>
              <a:buChar char="–"/>
              <a:tabLst>
                <a:tab pos="755650" algn="l"/>
              </a:tabLst>
            </a:pPr>
            <a:r>
              <a:rPr lang="en-US" sz="2800" dirty="0" smtClean="0">
                <a:solidFill>
                  <a:prstClr val="black"/>
                </a:solidFill>
                <a:latin typeface="Arial"/>
                <a:cs typeface="Arial"/>
              </a:rPr>
              <a:t>In </a:t>
            </a:r>
            <a:r>
              <a:rPr lang="en-US" sz="2800" spc="-5" dirty="0" smtClean="0">
                <a:solidFill>
                  <a:prstClr val="black"/>
                </a:solidFill>
                <a:latin typeface="Arial"/>
                <a:cs typeface="Arial"/>
              </a:rPr>
              <a:t>Pascal and </a:t>
            </a:r>
            <a:r>
              <a:rPr lang="en-US" sz="2800" spc="-5" dirty="0" err="1" smtClean="0">
                <a:solidFill>
                  <a:prstClr val="black"/>
                </a:solidFill>
                <a:latin typeface="Arial"/>
                <a:cs typeface="Arial"/>
              </a:rPr>
              <a:t>Ada</a:t>
            </a:r>
            <a:r>
              <a:rPr lang="en-US" sz="2800" spc="-5" dirty="0" smtClean="0">
                <a:solidFill>
                  <a:prstClr val="black"/>
                </a:solidFill>
                <a:latin typeface="Arial"/>
                <a:cs typeface="Arial"/>
              </a:rPr>
              <a:t>. </a:t>
            </a:r>
            <a:r>
              <a:rPr lang="en-US" sz="2800" spc="-10" dirty="0" smtClean="0">
                <a:solidFill>
                  <a:prstClr val="black"/>
                </a:solidFill>
                <a:latin typeface="Arial"/>
                <a:cs typeface="Arial"/>
              </a:rPr>
              <a:t>Type </a:t>
            </a:r>
            <a:r>
              <a:rPr lang="en-US" sz="2800" spc="-5" dirty="0" smtClean="0">
                <a:solidFill>
                  <a:prstClr val="black"/>
                </a:solidFill>
                <a:latin typeface="Arial"/>
                <a:cs typeface="Arial"/>
              </a:rPr>
              <a:t>Boolean </a:t>
            </a:r>
            <a:r>
              <a:rPr lang="en-US" sz="2800" dirty="0" smtClean="0">
                <a:solidFill>
                  <a:prstClr val="black"/>
                </a:solidFill>
                <a:latin typeface="Arial"/>
                <a:cs typeface="Arial"/>
              </a:rPr>
              <a:t>=  ( </a:t>
            </a:r>
            <a:r>
              <a:rPr lang="en-US" sz="2800" spc="-5" dirty="0" smtClean="0">
                <a:solidFill>
                  <a:prstClr val="black"/>
                </a:solidFill>
                <a:latin typeface="Arial"/>
                <a:cs typeface="Arial"/>
              </a:rPr>
              <a:t>False,</a:t>
            </a:r>
            <a:r>
              <a:rPr lang="en-US" sz="2800" spc="-75" dirty="0" smtClean="0">
                <a:solidFill>
                  <a:prstClr val="black"/>
                </a:solidFill>
                <a:latin typeface="Arial"/>
                <a:cs typeface="Arial"/>
              </a:rPr>
              <a:t> </a:t>
            </a:r>
            <a:r>
              <a:rPr lang="en-US" sz="2800" spc="-5" dirty="0" smtClean="0">
                <a:solidFill>
                  <a:prstClr val="black"/>
                </a:solidFill>
                <a:latin typeface="Arial"/>
                <a:cs typeface="Arial"/>
              </a:rPr>
              <a:t>True)</a:t>
            </a:r>
            <a:endParaRPr lang="en-US" sz="2800" dirty="0" smtClean="0">
              <a:solidFill>
                <a:prstClr val="black"/>
              </a:solidFill>
              <a:latin typeface="Arial"/>
              <a:cs typeface="Arial"/>
            </a:endParaRPr>
          </a:p>
          <a:p>
            <a:pPr marL="755650" lvl="1" indent="-285750">
              <a:spcBef>
                <a:spcPts val="700"/>
              </a:spcBef>
              <a:buFontTx/>
              <a:buChar char="–"/>
              <a:tabLst>
                <a:tab pos="755650" algn="l"/>
              </a:tabLst>
            </a:pPr>
            <a:r>
              <a:rPr lang="en-US" sz="2800" spc="-5" dirty="0" smtClean="0">
                <a:solidFill>
                  <a:prstClr val="black"/>
                </a:solidFill>
                <a:latin typeface="Arial"/>
                <a:cs typeface="Arial"/>
              </a:rPr>
              <a:t>Generally </a:t>
            </a:r>
            <a:r>
              <a:rPr lang="en-US" sz="2800" dirty="0" smtClean="0">
                <a:solidFill>
                  <a:prstClr val="black"/>
                </a:solidFill>
                <a:latin typeface="Arial"/>
                <a:cs typeface="Arial"/>
              </a:rPr>
              <a:t>1 </a:t>
            </a:r>
            <a:r>
              <a:rPr lang="en-US" sz="2800" spc="-5" dirty="0" smtClean="0">
                <a:solidFill>
                  <a:prstClr val="black"/>
                </a:solidFill>
                <a:latin typeface="Arial"/>
                <a:cs typeface="Arial"/>
              </a:rPr>
              <a:t>for True and </a:t>
            </a:r>
            <a:r>
              <a:rPr lang="en-US" sz="2800" dirty="0" smtClean="0">
                <a:solidFill>
                  <a:prstClr val="black"/>
                </a:solidFill>
                <a:latin typeface="Arial"/>
                <a:cs typeface="Arial"/>
              </a:rPr>
              <a:t>0 </a:t>
            </a:r>
            <a:r>
              <a:rPr lang="en-US" sz="2800" spc="-5" dirty="0" smtClean="0">
                <a:solidFill>
                  <a:prstClr val="black"/>
                </a:solidFill>
                <a:latin typeface="Arial"/>
                <a:cs typeface="Arial"/>
              </a:rPr>
              <a:t>for</a:t>
            </a:r>
            <a:r>
              <a:rPr lang="en-US" sz="2800" spc="-35" dirty="0" smtClean="0">
                <a:solidFill>
                  <a:prstClr val="black"/>
                </a:solidFill>
                <a:latin typeface="Arial"/>
                <a:cs typeface="Arial"/>
              </a:rPr>
              <a:t> </a:t>
            </a:r>
            <a:r>
              <a:rPr lang="en-US" sz="2800" spc="-5" dirty="0" smtClean="0">
                <a:solidFill>
                  <a:prstClr val="black"/>
                </a:solidFill>
                <a:latin typeface="Arial"/>
                <a:cs typeface="Arial"/>
              </a:rPr>
              <a:t>False</a:t>
            </a:r>
            <a:endParaRPr lang="en-US" sz="2800" dirty="0" smtClean="0">
              <a:solidFill>
                <a:prstClr val="black"/>
              </a:solidFill>
              <a:latin typeface="Arial"/>
              <a:cs typeface="Arial"/>
            </a:endParaRPr>
          </a:p>
          <a:p>
            <a:pPr marL="355600" indent="-342900">
              <a:spcBef>
                <a:spcPts val="790"/>
              </a:spcBef>
              <a:buFontTx/>
              <a:buChar char="•"/>
              <a:tabLst>
                <a:tab pos="354965" algn="l"/>
                <a:tab pos="355600" algn="l"/>
              </a:tabLst>
            </a:pPr>
            <a:r>
              <a:rPr lang="en-US" sz="3200" dirty="0" smtClean="0">
                <a:solidFill>
                  <a:prstClr val="black"/>
                </a:solidFill>
                <a:latin typeface="Arial"/>
                <a:cs typeface="Arial"/>
              </a:rPr>
              <a:t>Operations</a:t>
            </a:r>
          </a:p>
          <a:p>
            <a:pPr marL="755650" lvl="1" indent="-285750">
              <a:spcBef>
                <a:spcPts val="700"/>
              </a:spcBef>
              <a:buFontTx/>
              <a:buChar char="–"/>
              <a:tabLst>
                <a:tab pos="755650" algn="l"/>
              </a:tabLst>
            </a:pPr>
            <a:r>
              <a:rPr lang="en-US" sz="2800" spc="-5" dirty="0" smtClean="0">
                <a:solidFill>
                  <a:prstClr val="black"/>
                </a:solidFill>
                <a:latin typeface="Arial"/>
                <a:cs typeface="Arial"/>
              </a:rPr>
              <a:t>Bitwise, </a:t>
            </a:r>
            <a:r>
              <a:rPr lang="en-US" sz="2800" spc="-10" dirty="0" smtClean="0">
                <a:solidFill>
                  <a:prstClr val="black"/>
                </a:solidFill>
                <a:latin typeface="Arial"/>
                <a:cs typeface="Arial"/>
              </a:rPr>
              <a:t>AND,OR,NOT</a:t>
            </a:r>
            <a:r>
              <a:rPr lang="en-US" sz="2800" spc="-40" dirty="0" smtClean="0">
                <a:solidFill>
                  <a:prstClr val="black"/>
                </a:solidFill>
                <a:latin typeface="Arial"/>
                <a:cs typeface="Arial"/>
              </a:rPr>
              <a:t> </a:t>
            </a:r>
            <a:r>
              <a:rPr lang="en-US" sz="2800" spc="-5" dirty="0" smtClean="0">
                <a:solidFill>
                  <a:prstClr val="black"/>
                </a:solidFill>
                <a:latin typeface="Arial"/>
                <a:cs typeface="Arial"/>
              </a:rPr>
              <a:t>etc.</a:t>
            </a:r>
            <a:endParaRPr lang="en-US" sz="2800" dirty="0" smtClean="0">
              <a:solidFill>
                <a:prstClr val="black"/>
              </a:solidFill>
              <a:latin typeface="Arial"/>
              <a:cs typeface="Arial"/>
            </a:endParaRPr>
          </a:p>
          <a:p>
            <a:pPr marL="355600" indent="-342900">
              <a:spcBef>
                <a:spcPts val="800"/>
              </a:spcBef>
              <a:buFontTx/>
              <a:buChar char="•"/>
              <a:tabLst>
                <a:tab pos="354965" algn="l"/>
                <a:tab pos="355600" algn="l"/>
              </a:tabLst>
            </a:pPr>
            <a:r>
              <a:rPr lang="en-US" sz="3200" spc="-5" dirty="0" smtClean="0">
                <a:solidFill>
                  <a:prstClr val="black"/>
                </a:solidFill>
                <a:latin typeface="Arial"/>
                <a:cs typeface="Arial"/>
              </a:rPr>
              <a:t>Implementation</a:t>
            </a:r>
            <a:endParaRPr lang="en-US" sz="3200" dirty="0" smtClean="0">
              <a:solidFill>
                <a:prstClr val="black"/>
              </a:solidFill>
              <a:latin typeface="Arial"/>
              <a:cs typeface="Arial"/>
            </a:endParaRPr>
          </a:p>
          <a:p>
            <a:pPr marL="755650" lvl="1" indent="-285750">
              <a:spcBef>
                <a:spcPts val="690"/>
              </a:spcBef>
              <a:buFontTx/>
              <a:buChar char="–"/>
              <a:tabLst>
                <a:tab pos="755650" algn="l"/>
              </a:tabLst>
            </a:pPr>
            <a:r>
              <a:rPr lang="en-US" sz="2800" spc="-5" dirty="0" smtClean="0">
                <a:solidFill>
                  <a:prstClr val="black"/>
                </a:solidFill>
                <a:latin typeface="Arial"/>
                <a:cs typeface="Arial"/>
              </a:rPr>
              <a:t>Single bit</a:t>
            </a:r>
            <a:r>
              <a:rPr lang="en-US" sz="2800" spc="-60" dirty="0" smtClean="0">
                <a:solidFill>
                  <a:prstClr val="black"/>
                </a:solidFill>
                <a:latin typeface="Arial"/>
                <a:cs typeface="Arial"/>
              </a:rPr>
              <a:t> </a:t>
            </a:r>
            <a:r>
              <a:rPr lang="en-US" sz="2800" spc="-5" dirty="0" smtClean="0">
                <a:solidFill>
                  <a:prstClr val="black"/>
                </a:solidFill>
                <a:latin typeface="Arial"/>
                <a:cs typeface="Arial"/>
              </a:rPr>
              <a:t>storage</a:t>
            </a:r>
            <a:endParaRPr lang="en-US" sz="2800" dirty="0" smtClean="0">
              <a:solidFill>
                <a:prstClr val="black"/>
              </a:solidFill>
              <a:latin typeface="Arial"/>
              <a:cs typeface="Arial"/>
            </a:endParaRPr>
          </a:p>
          <a:p>
            <a:pPr marL="755650" marR="5080" lvl="1" indent="-285750">
              <a:spcBef>
                <a:spcPts val="700"/>
              </a:spcBef>
              <a:buFontTx/>
              <a:buChar char="–"/>
              <a:tabLst>
                <a:tab pos="755650" algn="l"/>
              </a:tabLst>
            </a:pPr>
            <a:r>
              <a:rPr lang="en-US" sz="2800" spc="-15" dirty="0" smtClean="0">
                <a:solidFill>
                  <a:prstClr val="black"/>
                </a:solidFill>
                <a:latin typeface="Arial"/>
                <a:cs typeface="Arial"/>
              </a:rPr>
              <a:t>Two ways </a:t>
            </a:r>
            <a:r>
              <a:rPr lang="en-US" sz="2800" spc="-5" dirty="0" smtClean="0">
                <a:solidFill>
                  <a:prstClr val="black"/>
                </a:solidFill>
                <a:latin typeface="Arial"/>
                <a:cs typeface="Arial"/>
              </a:rPr>
              <a:t>for representation: </a:t>
            </a:r>
            <a:r>
              <a:rPr lang="en-US" sz="2800" dirty="0" smtClean="0">
                <a:solidFill>
                  <a:prstClr val="black"/>
                </a:solidFill>
                <a:latin typeface="Arial"/>
                <a:cs typeface="Arial"/>
              </a:rPr>
              <a:t>1 </a:t>
            </a:r>
            <a:r>
              <a:rPr lang="en-US" sz="2800" spc="-5" dirty="0" smtClean="0">
                <a:solidFill>
                  <a:prstClr val="black"/>
                </a:solidFill>
                <a:latin typeface="Arial"/>
                <a:cs typeface="Arial"/>
              </a:rPr>
              <a:t>for True or  </a:t>
            </a:r>
            <a:r>
              <a:rPr lang="en-US" sz="2800" dirty="0" smtClean="0">
                <a:solidFill>
                  <a:prstClr val="black"/>
                </a:solidFill>
                <a:latin typeface="Arial"/>
                <a:cs typeface="Arial"/>
              </a:rPr>
              <a:t>0 </a:t>
            </a:r>
            <a:r>
              <a:rPr lang="en-US" sz="2800" spc="-5" dirty="0" smtClean="0">
                <a:solidFill>
                  <a:prstClr val="black"/>
                </a:solidFill>
                <a:latin typeface="Arial"/>
                <a:cs typeface="Arial"/>
              </a:rPr>
              <a:t>for</a:t>
            </a:r>
            <a:r>
              <a:rPr lang="en-US" sz="2800" spc="-95" dirty="0" smtClean="0">
                <a:solidFill>
                  <a:prstClr val="black"/>
                </a:solidFill>
                <a:latin typeface="Arial"/>
                <a:cs typeface="Arial"/>
              </a:rPr>
              <a:t> </a:t>
            </a:r>
            <a:r>
              <a:rPr lang="en-US" sz="2800" spc="-5" dirty="0" smtClean="0">
                <a:solidFill>
                  <a:prstClr val="black"/>
                </a:solidFill>
                <a:latin typeface="Arial"/>
                <a:cs typeface="Arial"/>
              </a:rPr>
              <a:t>True</a:t>
            </a:r>
            <a:endParaRPr lang="en-US" sz="2800" dirty="0" smtClean="0">
              <a:solidFill>
                <a:prstClr val="black"/>
              </a:solidFill>
              <a:latin typeface="Arial"/>
              <a:cs typeface="Aria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solidFill>
                  <a:srgbClr val="000000"/>
                </a:solidFill>
                <a:latin typeface="Arial"/>
                <a:cs typeface="Arial"/>
              </a:rPr>
              <a:t>Chara</a:t>
            </a:r>
            <a:r>
              <a:rPr lang="en-US" dirty="0" smtClean="0">
                <a:solidFill>
                  <a:srgbClr val="000000"/>
                </a:solidFill>
                <a:latin typeface="Arial"/>
                <a:cs typeface="Arial"/>
              </a:rPr>
              <a:t>c</a:t>
            </a:r>
            <a:r>
              <a:rPr lang="en-US" spc="-5" dirty="0" smtClean="0">
                <a:solidFill>
                  <a:srgbClr val="000000"/>
                </a:solidFill>
                <a:latin typeface="Arial"/>
                <a:cs typeface="Arial"/>
              </a:rPr>
              <a:t>ter</a:t>
            </a:r>
            <a:endParaRPr lang="en-US" dirty="0"/>
          </a:p>
        </p:txBody>
      </p:sp>
      <p:sp>
        <p:nvSpPr>
          <p:cNvPr id="3" name="Footer Placeholder 2"/>
          <p:cNvSpPr>
            <a:spLocks noGrp="1"/>
          </p:cNvSpPr>
          <p:nvPr>
            <p:ph type="ftr" sz="quarter" idx="11"/>
          </p:nvPr>
        </p:nvSpPr>
        <p:spPr/>
        <p:txBody>
          <a:bodyPr/>
          <a:lstStyle/>
          <a:p>
            <a:r>
              <a:rPr lang="en-US" smtClean="0">
                <a:solidFill>
                  <a:srgbClr val="575F6D"/>
                </a:solidFill>
              </a:rPr>
              <a:t>PPL UNIT - 2  SE(Computer)</a:t>
            </a:r>
            <a:endParaRPr lang="en-US">
              <a:solidFill>
                <a:srgbClr val="575F6D"/>
              </a:solidFill>
            </a:endParaRPr>
          </a:p>
        </p:txBody>
      </p:sp>
      <p:sp>
        <p:nvSpPr>
          <p:cNvPr id="4" name="Slide Number Placeholder 3"/>
          <p:cNvSpPr>
            <a:spLocks noGrp="1"/>
          </p:cNvSpPr>
          <p:nvPr>
            <p:ph type="sldNum" sz="quarter" idx="12"/>
          </p:nvPr>
        </p:nvSpPr>
        <p:spPr/>
        <p:txBody>
          <a:bodyPr/>
          <a:lstStyle/>
          <a:p>
            <a:fld id="{81118C7B-98AB-449A-8A07-D4B6B3875F9B}" type="slidenum">
              <a:rPr lang="en-US" smtClean="0">
                <a:solidFill>
                  <a:srgbClr val="464653"/>
                </a:solidFill>
              </a:rPr>
              <a:pPr/>
              <a:t>9</a:t>
            </a:fld>
            <a:endParaRPr lang="en-US">
              <a:solidFill>
                <a:srgbClr val="464653"/>
              </a:solidFill>
            </a:endParaRPr>
          </a:p>
        </p:txBody>
      </p:sp>
      <p:sp>
        <p:nvSpPr>
          <p:cNvPr id="5" name="Content Placeholder 4"/>
          <p:cNvSpPr>
            <a:spLocks noGrp="1"/>
          </p:cNvSpPr>
          <p:nvPr>
            <p:ph sz="quarter" idx="1"/>
          </p:nvPr>
        </p:nvSpPr>
        <p:spPr/>
        <p:txBody>
          <a:bodyPr>
            <a:normAutofit lnSpcReduction="10000"/>
          </a:bodyPr>
          <a:lstStyle/>
          <a:p>
            <a:pPr marL="355600" indent="-342900">
              <a:lnSpc>
                <a:spcPts val="3754"/>
              </a:lnSpc>
              <a:buFontTx/>
              <a:buChar char="•"/>
              <a:tabLst>
                <a:tab pos="354965" algn="l"/>
                <a:tab pos="355600" algn="l"/>
              </a:tabLst>
            </a:pPr>
            <a:r>
              <a:rPr lang="en-US" sz="3200" spc="-5" dirty="0" smtClean="0">
                <a:solidFill>
                  <a:prstClr val="black"/>
                </a:solidFill>
                <a:latin typeface="Arial"/>
                <a:cs typeface="Arial"/>
              </a:rPr>
              <a:t>Specification:</a:t>
            </a:r>
            <a:endParaRPr lang="en-US" sz="3200" dirty="0" smtClean="0">
              <a:solidFill>
                <a:prstClr val="black"/>
              </a:solidFill>
              <a:latin typeface="Arial"/>
              <a:cs typeface="Arial"/>
            </a:endParaRPr>
          </a:p>
          <a:p>
            <a:pPr marL="755650" marR="5080" lvl="1" indent="-285750">
              <a:spcBef>
                <a:spcPts val="690"/>
              </a:spcBef>
              <a:buFontTx/>
              <a:buChar char="–"/>
              <a:tabLst>
                <a:tab pos="755650" algn="l"/>
              </a:tabLst>
            </a:pPr>
            <a:r>
              <a:rPr lang="en-US" sz="2800" spc="-5" dirty="0" smtClean="0">
                <a:solidFill>
                  <a:prstClr val="black"/>
                </a:solidFill>
                <a:latin typeface="Arial"/>
                <a:cs typeface="Arial"/>
              </a:rPr>
              <a:t>Character Set depends upon the Language  and</a:t>
            </a:r>
            <a:r>
              <a:rPr lang="en-US" sz="2800" spc="-60" dirty="0" smtClean="0">
                <a:solidFill>
                  <a:prstClr val="black"/>
                </a:solidFill>
                <a:latin typeface="Arial"/>
                <a:cs typeface="Arial"/>
              </a:rPr>
              <a:t> </a:t>
            </a:r>
            <a:r>
              <a:rPr lang="en-US" sz="2800" spc="-10" dirty="0" smtClean="0">
                <a:solidFill>
                  <a:prstClr val="black"/>
                </a:solidFill>
                <a:latin typeface="Arial"/>
                <a:cs typeface="Arial"/>
              </a:rPr>
              <a:t>hardware</a:t>
            </a:r>
            <a:endParaRPr lang="en-US" sz="2800" dirty="0" smtClean="0">
              <a:solidFill>
                <a:prstClr val="black"/>
              </a:solidFill>
              <a:latin typeface="Arial"/>
              <a:cs typeface="Arial"/>
            </a:endParaRPr>
          </a:p>
          <a:p>
            <a:pPr marL="755650" lvl="1" indent="-285750">
              <a:spcBef>
                <a:spcPts val="700"/>
              </a:spcBef>
              <a:buFontTx/>
              <a:buChar char="–"/>
              <a:tabLst>
                <a:tab pos="755650" algn="l"/>
              </a:tabLst>
            </a:pPr>
            <a:r>
              <a:rPr lang="en-US" sz="2800" spc="-5" dirty="0" smtClean="0">
                <a:solidFill>
                  <a:prstClr val="black"/>
                </a:solidFill>
                <a:latin typeface="Arial"/>
                <a:cs typeface="Arial"/>
              </a:rPr>
              <a:t>E.g.</a:t>
            </a:r>
            <a:r>
              <a:rPr lang="en-US" sz="2800" spc="-80" dirty="0" smtClean="0">
                <a:solidFill>
                  <a:prstClr val="black"/>
                </a:solidFill>
                <a:latin typeface="Arial"/>
                <a:cs typeface="Arial"/>
              </a:rPr>
              <a:t> </a:t>
            </a:r>
            <a:r>
              <a:rPr lang="en-US" sz="2800" spc="-10" dirty="0" smtClean="0">
                <a:solidFill>
                  <a:prstClr val="black"/>
                </a:solidFill>
                <a:latin typeface="Arial"/>
                <a:cs typeface="Arial"/>
              </a:rPr>
              <a:t>ASCII</a:t>
            </a:r>
            <a:endParaRPr lang="en-US" sz="2800" dirty="0" smtClean="0">
              <a:solidFill>
                <a:prstClr val="black"/>
              </a:solidFill>
              <a:latin typeface="Arial"/>
              <a:cs typeface="Arial"/>
            </a:endParaRPr>
          </a:p>
          <a:p>
            <a:pPr marL="355600" indent="-342900">
              <a:spcBef>
                <a:spcPts val="790"/>
              </a:spcBef>
              <a:buFontTx/>
              <a:buChar char="•"/>
              <a:tabLst>
                <a:tab pos="354965" algn="l"/>
                <a:tab pos="355600" algn="l"/>
              </a:tabLst>
            </a:pPr>
            <a:r>
              <a:rPr lang="en-US" sz="3200" dirty="0" smtClean="0">
                <a:solidFill>
                  <a:prstClr val="black"/>
                </a:solidFill>
                <a:latin typeface="Arial"/>
                <a:cs typeface="Arial"/>
              </a:rPr>
              <a:t>Operations</a:t>
            </a:r>
          </a:p>
          <a:p>
            <a:pPr marL="755650" marR="201295" lvl="1" indent="-285750">
              <a:spcBef>
                <a:spcPts val="700"/>
              </a:spcBef>
              <a:buFontTx/>
              <a:buChar char="–"/>
              <a:tabLst>
                <a:tab pos="755650" algn="l"/>
              </a:tabLst>
            </a:pPr>
            <a:r>
              <a:rPr lang="en-US" sz="2800" spc="-5" dirty="0" smtClean="0">
                <a:solidFill>
                  <a:prstClr val="black"/>
                </a:solidFill>
                <a:latin typeface="Arial"/>
                <a:cs typeface="Arial"/>
              </a:rPr>
              <a:t>Relational, Assignment, </a:t>
            </a:r>
            <a:r>
              <a:rPr lang="en-US" sz="2800" spc="-10" dirty="0" smtClean="0">
                <a:solidFill>
                  <a:prstClr val="black"/>
                </a:solidFill>
                <a:latin typeface="Arial"/>
                <a:cs typeface="Arial"/>
              </a:rPr>
              <a:t>To </a:t>
            </a:r>
            <a:r>
              <a:rPr lang="en-US" sz="2800" spc="-5" dirty="0" smtClean="0">
                <a:solidFill>
                  <a:prstClr val="black"/>
                </a:solidFill>
                <a:latin typeface="Arial"/>
                <a:cs typeface="Arial"/>
              </a:rPr>
              <a:t>check value of  </a:t>
            </a:r>
            <a:r>
              <a:rPr lang="en-US" sz="2800" dirty="0" smtClean="0">
                <a:solidFill>
                  <a:prstClr val="black"/>
                </a:solidFill>
                <a:latin typeface="Arial"/>
                <a:cs typeface="Arial"/>
              </a:rPr>
              <a:t>char</a:t>
            </a:r>
          </a:p>
          <a:p>
            <a:pPr marL="355600" indent="-342900">
              <a:spcBef>
                <a:spcPts val="800"/>
              </a:spcBef>
              <a:buFontTx/>
              <a:buChar char="•"/>
              <a:tabLst>
                <a:tab pos="354965" algn="l"/>
                <a:tab pos="355600" algn="l"/>
              </a:tabLst>
            </a:pPr>
            <a:r>
              <a:rPr lang="en-US" sz="3200" spc="-5" dirty="0" smtClean="0">
                <a:solidFill>
                  <a:prstClr val="black"/>
                </a:solidFill>
                <a:latin typeface="Arial"/>
                <a:cs typeface="Arial"/>
              </a:rPr>
              <a:t>Implementation</a:t>
            </a:r>
            <a:endParaRPr lang="en-US" sz="3200" dirty="0" smtClean="0">
              <a:solidFill>
                <a:prstClr val="black"/>
              </a:solidFill>
              <a:latin typeface="Arial"/>
              <a:cs typeface="Arial"/>
            </a:endParaRPr>
          </a:p>
          <a:p>
            <a:pPr marL="755650" lvl="1" indent="-285750">
              <a:spcBef>
                <a:spcPts val="690"/>
              </a:spcBef>
              <a:buFontTx/>
              <a:buChar char="–"/>
              <a:tabLst>
                <a:tab pos="755650" algn="l"/>
              </a:tabLst>
            </a:pPr>
            <a:r>
              <a:rPr lang="en-US" sz="2800" spc="-5" dirty="0" smtClean="0">
                <a:solidFill>
                  <a:prstClr val="black"/>
                </a:solidFill>
                <a:latin typeface="Arial"/>
                <a:cs typeface="Arial"/>
              </a:rPr>
              <a:t>One byte per </a:t>
            </a:r>
            <a:r>
              <a:rPr lang="en-US" sz="2800" dirty="0" smtClean="0">
                <a:solidFill>
                  <a:prstClr val="black"/>
                </a:solidFill>
                <a:latin typeface="Arial"/>
                <a:cs typeface="Arial"/>
              </a:rPr>
              <a:t>char, </a:t>
            </a:r>
            <a:r>
              <a:rPr lang="en-US" sz="2800" spc="-5" dirty="0" err="1" smtClean="0">
                <a:solidFill>
                  <a:prstClr val="black"/>
                </a:solidFill>
                <a:latin typeface="Arial"/>
                <a:cs typeface="Arial"/>
              </a:rPr>
              <a:t>unsinged</a:t>
            </a:r>
            <a:r>
              <a:rPr lang="en-US" sz="2800" spc="-5" dirty="0" smtClean="0">
                <a:solidFill>
                  <a:prstClr val="black"/>
                </a:solidFill>
                <a:latin typeface="Arial"/>
                <a:cs typeface="Arial"/>
              </a:rPr>
              <a:t> </a:t>
            </a:r>
            <a:r>
              <a:rPr lang="en-US" sz="2800" dirty="0" smtClean="0">
                <a:solidFill>
                  <a:prstClr val="black"/>
                </a:solidFill>
                <a:latin typeface="Arial"/>
                <a:cs typeface="Arial"/>
              </a:rPr>
              <a:t>( 0 –</a:t>
            </a:r>
            <a:r>
              <a:rPr lang="en-US" sz="2800" spc="-35" dirty="0" smtClean="0">
                <a:solidFill>
                  <a:prstClr val="black"/>
                </a:solidFill>
                <a:latin typeface="Arial"/>
                <a:cs typeface="Arial"/>
              </a:rPr>
              <a:t> </a:t>
            </a:r>
            <a:r>
              <a:rPr lang="en-US" sz="2800" spc="-5" dirty="0" smtClean="0">
                <a:solidFill>
                  <a:prstClr val="black"/>
                </a:solidFill>
                <a:latin typeface="Arial"/>
                <a:cs typeface="Arial"/>
              </a:rPr>
              <a:t>256),</a:t>
            </a:r>
            <a:endParaRPr lang="en-US" sz="2800" dirty="0" smtClean="0">
              <a:solidFill>
                <a:prstClr val="black"/>
              </a:solidFill>
              <a:latin typeface="Arial"/>
              <a:cs typeface="Arial"/>
            </a:endParaRPr>
          </a:p>
          <a:p>
            <a:pPr marL="3647440">
              <a:spcBef>
                <a:spcPts val="700"/>
              </a:spcBef>
            </a:pPr>
            <a:r>
              <a:rPr lang="en-US" sz="2800" spc="-5" dirty="0" smtClean="0">
                <a:solidFill>
                  <a:prstClr val="black"/>
                </a:solidFill>
                <a:latin typeface="Arial"/>
                <a:cs typeface="Arial"/>
              </a:rPr>
              <a:t>signed (-127 </a:t>
            </a:r>
            <a:r>
              <a:rPr lang="en-US" sz="2800" dirty="0" smtClean="0">
                <a:solidFill>
                  <a:prstClr val="black"/>
                </a:solidFill>
                <a:latin typeface="Arial"/>
                <a:cs typeface="Arial"/>
              </a:rPr>
              <a:t>to</a:t>
            </a:r>
            <a:r>
              <a:rPr lang="en-US" sz="2800" spc="-25" dirty="0" smtClean="0">
                <a:solidFill>
                  <a:prstClr val="black"/>
                </a:solidFill>
                <a:latin typeface="Arial"/>
                <a:cs typeface="Arial"/>
              </a:rPr>
              <a:t> </a:t>
            </a:r>
            <a:r>
              <a:rPr lang="en-US" sz="2800" spc="-10" dirty="0" smtClean="0">
                <a:solidFill>
                  <a:prstClr val="black"/>
                </a:solidFill>
                <a:latin typeface="Arial"/>
                <a:cs typeface="Arial"/>
              </a:rPr>
              <a:t>+126)</a:t>
            </a:r>
            <a:endParaRPr lang="en-US" sz="2800" dirty="0" smtClean="0">
              <a:solidFill>
                <a:prstClr val="black"/>
              </a:solidFill>
              <a:latin typeface="Arial"/>
              <a:cs typeface="Arial"/>
            </a:endParaRPr>
          </a:p>
          <a:p>
            <a:endParaRPr lang="en-US" dirty="0"/>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A8A8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rigi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A8A8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A8A8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1510</TotalTime>
  <Pages>0</Pages>
  <Words>3173</Words>
  <Characters>0</Characters>
  <Application>Microsoft Office PowerPoint</Application>
  <DocSecurity>0</DocSecurity>
  <PresentationFormat>On-screen Show (4:3)</PresentationFormat>
  <Lines>0</Lines>
  <Paragraphs>775</Paragraphs>
  <Slides>71</Slides>
  <Notes>2</Notes>
  <HiddenSlides>0</HiddenSlides>
  <MMClips>0</MMClips>
  <ScaleCrop>false</ScaleCrop>
  <HeadingPairs>
    <vt:vector size="4" baseType="variant">
      <vt:variant>
        <vt:lpstr>Theme</vt:lpstr>
      </vt:variant>
      <vt:variant>
        <vt:i4>5</vt:i4>
      </vt:variant>
      <vt:variant>
        <vt:lpstr>Slide Titles</vt:lpstr>
      </vt:variant>
      <vt:variant>
        <vt:i4>71</vt:i4>
      </vt:variant>
    </vt:vector>
  </HeadingPairs>
  <TitlesOfParts>
    <vt:vector size="76" baseType="lpstr">
      <vt:lpstr>Office Theme</vt:lpstr>
      <vt:lpstr>1_Office Theme</vt:lpstr>
      <vt:lpstr>1_Origin</vt:lpstr>
      <vt:lpstr>2_Office Theme</vt:lpstr>
      <vt:lpstr>3_Office Theme</vt:lpstr>
      <vt:lpstr>Structuring the Data, Computations and Program</vt:lpstr>
      <vt:lpstr>Structuring the Data, Computations and Program  </vt:lpstr>
      <vt:lpstr>1. Structuring of Data</vt:lpstr>
      <vt:lpstr>2. Build-in and Primitive types</vt:lpstr>
      <vt:lpstr>Classification of Data Types</vt:lpstr>
      <vt:lpstr>Integer</vt:lpstr>
      <vt:lpstr>Floating Point (Real)</vt:lpstr>
      <vt:lpstr>Boolean</vt:lpstr>
      <vt:lpstr>Character</vt:lpstr>
      <vt:lpstr>3. Data Aggregates and type constructors</vt:lpstr>
      <vt:lpstr>Introduction</vt:lpstr>
      <vt:lpstr>Array</vt:lpstr>
      <vt:lpstr>3.1 Cartesian Product</vt:lpstr>
      <vt:lpstr>3.2 Finite Mapping</vt:lpstr>
      <vt:lpstr>3.3 Union and discriminated Union</vt:lpstr>
      <vt:lpstr>Union Example</vt:lpstr>
      <vt:lpstr>Sequence</vt:lpstr>
      <vt:lpstr>Insecurities of Pointer</vt:lpstr>
      <vt:lpstr>Enumeration</vt:lpstr>
      <vt:lpstr>Implementation</vt:lpstr>
      <vt:lpstr>Example</vt:lpstr>
      <vt:lpstr>Unit – II : Structuring the Data, computations and Program</vt:lpstr>
      <vt:lpstr>User defined types and ADT</vt:lpstr>
      <vt:lpstr>Specifications:</vt:lpstr>
      <vt:lpstr>Storage Representation</vt:lpstr>
      <vt:lpstr>Record/Structure</vt:lpstr>
      <vt:lpstr>Implementation – Storage representation consist of single  sequential block of memory</vt:lpstr>
      <vt:lpstr>Abstract Data Types</vt:lpstr>
      <vt:lpstr>Unit – II : Structuring the Data, computations and Program</vt:lpstr>
      <vt:lpstr>Type Systems</vt:lpstr>
      <vt:lpstr>Type - coercion</vt:lpstr>
      <vt:lpstr> Type – Dynamic Type Binding</vt:lpstr>
      <vt:lpstr>Slide 33</vt:lpstr>
      <vt:lpstr>Type – Checking</vt:lpstr>
      <vt:lpstr> Type – Strong Typing</vt:lpstr>
      <vt:lpstr>Type – Strong Typing</vt:lpstr>
      <vt:lpstr>Type – Compatibility</vt:lpstr>
      <vt:lpstr>Type Conversion</vt:lpstr>
      <vt:lpstr>Type conversion Example</vt:lpstr>
      <vt:lpstr> Type –</vt:lpstr>
      <vt:lpstr>Monomorphic Vs Polymorphic</vt:lpstr>
      <vt:lpstr>Slide 42</vt:lpstr>
      <vt:lpstr>Unit – II : Structuring the Data, computations and Program</vt:lpstr>
      <vt:lpstr>Type structure of C++ and Java</vt:lpstr>
      <vt:lpstr>Type structure of C++ and Java</vt:lpstr>
      <vt:lpstr>data types in Java </vt:lpstr>
      <vt:lpstr>Primitive Data Types</vt:lpstr>
      <vt:lpstr>Expressions and Statements</vt:lpstr>
      <vt:lpstr>Expressions and Statements</vt:lpstr>
      <vt:lpstr>Conditional Execution and Iteration</vt:lpstr>
      <vt:lpstr>Routines</vt:lpstr>
      <vt:lpstr>Exception</vt:lpstr>
      <vt:lpstr>Introduction</vt:lpstr>
      <vt:lpstr>Exception in C++</vt:lpstr>
      <vt:lpstr>Expressions handling in C++</vt:lpstr>
      <vt:lpstr>Throwing an Exception</vt:lpstr>
      <vt:lpstr>Catching an Exception</vt:lpstr>
      <vt:lpstr>Slide 58</vt:lpstr>
      <vt:lpstr>Slide 59</vt:lpstr>
      <vt:lpstr>C++ Standard Exceptions</vt:lpstr>
      <vt:lpstr>Slide 61</vt:lpstr>
      <vt:lpstr>Slide 62</vt:lpstr>
      <vt:lpstr>Define New Exception</vt:lpstr>
      <vt:lpstr>Slide 64</vt:lpstr>
      <vt:lpstr>Thank You</vt:lpstr>
      <vt:lpstr>Void pointer</vt:lpstr>
      <vt:lpstr>Slide 67</vt:lpstr>
      <vt:lpstr>NULL Pointer</vt:lpstr>
      <vt:lpstr>Slide 69</vt:lpstr>
      <vt:lpstr>Dangling Pointer</vt:lpstr>
      <vt:lpstr>Slide 71</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UNIT- I</dc:title>
  <dc:creator>madhu</dc:creator>
  <cp:lastModifiedBy>madhu</cp:lastModifiedBy>
  <cp:revision>432</cp:revision>
  <cp:lastPrinted>1899-12-30T00:00:00Z</cp:lastPrinted>
  <dcterms:created xsi:type="dcterms:W3CDTF">2007-04-02T02:11:51Z</dcterms:created>
  <dcterms:modified xsi:type="dcterms:W3CDTF">2017-01-24T07:34:44Z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