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65" r:id="rId5"/>
    <p:sldId id="266" r:id="rId6"/>
    <p:sldId id="267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3" r:id="rId18"/>
    <p:sldId id="264" r:id="rId19"/>
    <p:sldId id="277" r:id="rId20"/>
    <p:sldId id="278" r:id="rId21"/>
    <p:sldId id="279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10" r:id="rId51"/>
    <p:sldId id="309" r:id="rId52"/>
    <p:sldId id="311" r:id="rId53"/>
    <p:sldId id="322" r:id="rId54"/>
    <p:sldId id="319" r:id="rId55"/>
    <p:sldId id="320" r:id="rId56"/>
    <p:sldId id="321" r:id="rId57"/>
    <p:sldId id="315" r:id="rId58"/>
    <p:sldId id="316" r:id="rId59"/>
    <p:sldId id="317" r:id="rId60"/>
    <p:sldId id="318" r:id="rId61"/>
    <p:sldId id="312" r:id="rId62"/>
    <p:sldId id="31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66129" autoAdjust="0"/>
  </p:normalViewPr>
  <p:slideViewPr>
    <p:cSldViewPr>
      <p:cViewPr varScale="1">
        <p:scale>
          <a:sx n="47" d="100"/>
          <a:sy n="47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912B9-7E83-4819-A9D1-CC57398B1D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2C79B0-7E78-4C07-821E-D7D7BAD83802}">
      <dgm:prSet phldrT="[Text]" custT="1"/>
      <dgm:spPr/>
      <dgm:t>
        <a:bodyPr/>
        <a:lstStyle/>
        <a:p>
          <a:r>
            <a:rPr lang="en-US" sz="2000" dirty="0" smtClean="0"/>
            <a:t>Procedures &amp; </a:t>
          </a:r>
        </a:p>
        <a:p>
          <a:r>
            <a:rPr lang="en-US" sz="2000" dirty="0" smtClean="0"/>
            <a:t>Functions</a:t>
          </a:r>
          <a:endParaRPr lang="en-IN" sz="2000" dirty="0"/>
        </a:p>
      </dgm:t>
    </dgm:pt>
    <dgm:pt modelId="{CCD8AAFB-ABAC-4C51-987C-0846A549BFA6}" type="parTrans" cxnId="{48F9F764-456D-4273-8D6D-992C8899F34D}">
      <dgm:prSet/>
      <dgm:spPr/>
      <dgm:t>
        <a:bodyPr/>
        <a:lstStyle/>
        <a:p>
          <a:endParaRPr lang="en-IN"/>
        </a:p>
      </dgm:t>
    </dgm:pt>
    <dgm:pt modelId="{8B0DBCA5-24B3-449C-B4D6-A8602B825143}" type="sibTrans" cxnId="{48F9F764-456D-4273-8D6D-992C8899F34D}">
      <dgm:prSet/>
      <dgm:spPr/>
      <dgm:t>
        <a:bodyPr/>
        <a:lstStyle/>
        <a:p>
          <a:endParaRPr lang="en-IN"/>
        </a:p>
      </dgm:t>
    </dgm:pt>
    <dgm:pt modelId="{2697BBCE-4552-4726-A77A-E1E211EAC41D}">
      <dgm:prSet phldrT="[Text]" custT="1"/>
      <dgm:spPr/>
      <dgm:t>
        <a:bodyPr/>
        <a:lstStyle/>
        <a:p>
          <a:r>
            <a:rPr lang="en-US" sz="2000" dirty="0" smtClean="0"/>
            <a:t>Service provider /server</a:t>
          </a:r>
          <a:endParaRPr lang="en-IN" sz="2000" dirty="0"/>
        </a:p>
      </dgm:t>
    </dgm:pt>
    <dgm:pt modelId="{A204E6BD-BCA8-4CDB-BD2B-3CB3CCA7607B}" type="parTrans" cxnId="{6576A132-7EFA-4140-824B-37C645BA288C}">
      <dgm:prSet/>
      <dgm:spPr/>
      <dgm:t>
        <a:bodyPr/>
        <a:lstStyle/>
        <a:p>
          <a:endParaRPr lang="en-IN"/>
        </a:p>
      </dgm:t>
    </dgm:pt>
    <dgm:pt modelId="{4828DEA9-D969-46E3-8CD6-0232B963F0F1}" type="sibTrans" cxnId="{6576A132-7EFA-4140-824B-37C645BA288C}">
      <dgm:prSet/>
      <dgm:spPr/>
      <dgm:t>
        <a:bodyPr/>
        <a:lstStyle/>
        <a:p>
          <a:endParaRPr lang="en-IN"/>
        </a:p>
      </dgm:t>
    </dgm:pt>
    <dgm:pt modelId="{2A6D3850-F77A-441C-A976-7BCD167F6129}">
      <dgm:prSet phldrT="[Text]" custT="1"/>
      <dgm:spPr/>
      <dgm:t>
        <a:bodyPr lIns="72000" tIns="36000" rIns="216000" bIns="36000"/>
        <a:lstStyle/>
        <a:p>
          <a:pPr algn="just"/>
          <a:r>
            <a:rPr lang="en-US" sz="1600" dirty="0" smtClean="0"/>
            <a:t>1.Effective way to break program into smaller units for structuring small programs and limited to single file.</a:t>
          </a:r>
        </a:p>
      </dgm:t>
    </dgm:pt>
    <dgm:pt modelId="{EEA4A907-FA34-47D9-9B78-A9073BF9CC68}" type="sibTrans" cxnId="{248F9757-B36B-408A-9932-AB9999BD84B7}">
      <dgm:prSet/>
      <dgm:spPr/>
      <dgm:t>
        <a:bodyPr/>
        <a:lstStyle/>
        <a:p>
          <a:endParaRPr lang="en-IN"/>
        </a:p>
      </dgm:t>
    </dgm:pt>
    <dgm:pt modelId="{13E136F7-0759-4BDC-9CF0-D8F693DA214A}" type="parTrans" cxnId="{248F9757-B36B-408A-9932-AB9999BD84B7}">
      <dgm:prSet/>
      <dgm:spPr/>
      <dgm:t>
        <a:bodyPr/>
        <a:lstStyle/>
        <a:p>
          <a:endParaRPr lang="en-IN"/>
        </a:p>
      </dgm:t>
    </dgm:pt>
    <dgm:pt modelId="{EFF8047D-FE0A-4EBE-A347-6A8834EE6616}">
      <dgm:prSet phldrT="[Text]" custT="1"/>
      <dgm:spPr/>
      <dgm:t>
        <a:bodyPr/>
        <a:lstStyle/>
        <a:p>
          <a:r>
            <a:rPr lang="en-US" sz="2400" dirty="0" smtClean="0"/>
            <a:t>Two modules:</a:t>
          </a:r>
          <a:endParaRPr lang="en-IN" sz="2400" dirty="0"/>
        </a:p>
      </dgm:t>
    </dgm:pt>
    <dgm:pt modelId="{3573CB78-1DF8-4298-9C12-612F52D5FB9D}" type="sibTrans" cxnId="{41AF1296-76B4-48DF-9C1C-4319B53B217C}">
      <dgm:prSet/>
      <dgm:spPr/>
      <dgm:t>
        <a:bodyPr/>
        <a:lstStyle/>
        <a:p>
          <a:endParaRPr lang="en-IN"/>
        </a:p>
      </dgm:t>
    </dgm:pt>
    <dgm:pt modelId="{C07FDA35-FF42-4D9E-B221-FB14506F510C}" type="parTrans" cxnId="{41AF1296-76B4-48DF-9C1C-4319B53B217C}">
      <dgm:prSet/>
      <dgm:spPr/>
      <dgm:t>
        <a:bodyPr/>
        <a:lstStyle/>
        <a:p>
          <a:endParaRPr lang="en-IN"/>
        </a:p>
      </dgm:t>
    </dgm:pt>
    <dgm:pt modelId="{6226D8B6-AE34-4DC8-A824-201FF268D486}">
      <dgm:prSet phldrT="[Text]" custT="1"/>
      <dgm:spPr/>
      <dgm:t>
        <a:bodyPr/>
        <a:lstStyle/>
        <a:p>
          <a:r>
            <a:rPr lang="en-US" sz="2000" dirty="0" smtClean="0"/>
            <a:t>Client/</a:t>
          </a:r>
        </a:p>
        <a:p>
          <a:r>
            <a:rPr lang="en-US" sz="2000" dirty="0" smtClean="0"/>
            <a:t> User  </a:t>
          </a:r>
          <a:endParaRPr lang="en-IN" sz="2000" dirty="0"/>
        </a:p>
      </dgm:t>
    </dgm:pt>
    <dgm:pt modelId="{EDC08930-0832-417B-8C8E-05BA7EC00E88}" type="sibTrans" cxnId="{F68056F7-1B8D-471C-BBC5-5DC428AD7B41}">
      <dgm:prSet/>
      <dgm:spPr/>
      <dgm:t>
        <a:bodyPr/>
        <a:lstStyle/>
        <a:p>
          <a:endParaRPr lang="en-IN"/>
        </a:p>
      </dgm:t>
    </dgm:pt>
    <dgm:pt modelId="{E286EEE2-7F53-448B-8F01-6D0C5A758B1B}" type="parTrans" cxnId="{F68056F7-1B8D-471C-BBC5-5DC428AD7B41}">
      <dgm:prSet/>
      <dgm:spPr/>
      <dgm:t>
        <a:bodyPr/>
        <a:lstStyle/>
        <a:p>
          <a:endParaRPr lang="en-IN"/>
        </a:p>
      </dgm:t>
    </dgm:pt>
    <dgm:pt modelId="{BF502743-4BB4-4E3D-938F-8336A4C82D2A}" type="pres">
      <dgm:prSet presAssocID="{8AC912B9-7E83-4819-A9D1-CC57398B1D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F8754E-7E27-4C0A-8DEF-C9B495A25F34}" type="pres">
      <dgm:prSet presAssocID="{8AC912B9-7E83-4819-A9D1-CC57398B1DE9}" presName="hierFlow" presStyleCnt="0"/>
      <dgm:spPr/>
    </dgm:pt>
    <dgm:pt modelId="{04C41C5F-132B-4E40-A915-66B7A7D7C873}" type="pres">
      <dgm:prSet presAssocID="{8AC912B9-7E83-4819-A9D1-CC57398B1DE9}" presName="firstBuf" presStyleCnt="0"/>
      <dgm:spPr/>
    </dgm:pt>
    <dgm:pt modelId="{8A4FC3D8-560B-4EC8-AB1B-21A20DAFF033}" type="pres">
      <dgm:prSet presAssocID="{8AC912B9-7E83-4819-A9D1-CC57398B1D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9B4EA8-F62D-4A58-8876-76BC88A2CDB1}" type="pres">
      <dgm:prSet presAssocID="{E52C79B0-7E78-4C07-821E-D7D7BAD83802}" presName="Name14" presStyleCnt="0"/>
      <dgm:spPr/>
    </dgm:pt>
    <dgm:pt modelId="{11DBAD64-8E1B-412C-AAA0-24D89E18577D}" type="pres">
      <dgm:prSet presAssocID="{E52C79B0-7E78-4C07-821E-D7D7BAD83802}" presName="level1Shape" presStyleLbl="node0" presStyleIdx="0" presStyleCnt="1" custScaleX="27245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ABC279-76F6-4BB3-8519-E7B9722BFE30}" type="pres">
      <dgm:prSet presAssocID="{E52C79B0-7E78-4C07-821E-D7D7BAD83802}" presName="hierChild2" presStyleCnt="0"/>
      <dgm:spPr/>
    </dgm:pt>
    <dgm:pt modelId="{AFFD49C8-B543-4FA4-8CB1-7C9D97988CD1}" type="pres">
      <dgm:prSet presAssocID="{A204E6BD-BCA8-4CDB-BD2B-3CB3CCA7607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B2134A1-7160-4F7E-AC63-CEB4231A07E0}" type="pres">
      <dgm:prSet presAssocID="{2697BBCE-4552-4726-A77A-E1E211EAC41D}" presName="Name21" presStyleCnt="0"/>
      <dgm:spPr/>
    </dgm:pt>
    <dgm:pt modelId="{CE5BA3D5-26AB-4FA7-9690-32F5032C59E7}" type="pres">
      <dgm:prSet presAssocID="{2697BBCE-4552-4726-A77A-E1E211EAC41D}" presName="level2Shape" presStyleLbl="node2" presStyleIdx="0" presStyleCnt="2" custScaleX="127757"/>
      <dgm:spPr/>
      <dgm:t>
        <a:bodyPr/>
        <a:lstStyle/>
        <a:p>
          <a:endParaRPr lang="en-IN"/>
        </a:p>
      </dgm:t>
    </dgm:pt>
    <dgm:pt modelId="{86C42507-2834-4BC8-92B1-08EDE582E1E6}" type="pres">
      <dgm:prSet presAssocID="{2697BBCE-4552-4726-A77A-E1E211EAC41D}" presName="hierChild3" presStyleCnt="0"/>
      <dgm:spPr/>
    </dgm:pt>
    <dgm:pt modelId="{06EBACF7-41C5-44BE-B17B-03B5593E593C}" type="pres">
      <dgm:prSet presAssocID="{E286EEE2-7F53-448B-8F01-6D0C5A758B1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789C7D8-8125-4872-84DD-B07C2A2BB258}" type="pres">
      <dgm:prSet presAssocID="{6226D8B6-AE34-4DC8-A824-201FF268D486}" presName="Name21" presStyleCnt="0"/>
      <dgm:spPr/>
    </dgm:pt>
    <dgm:pt modelId="{5DBFD9DD-2316-44C6-92B7-E436134B8A4E}" type="pres">
      <dgm:prSet presAssocID="{6226D8B6-AE34-4DC8-A824-201FF268D486}" presName="level2Shape" presStyleLbl="node2" presStyleIdx="1" presStyleCnt="2" custScaleX="141202"/>
      <dgm:spPr/>
      <dgm:t>
        <a:bodyPr/>
        <a:lstStyle/>
        <a:p>
          <a:endParaRPr lang="en-IN"/>
        </a:p>
      </dgm:t>
    </dgm:pt>
    <dgm:pt modelId="{A8332173-C85D-4453-B380-DFBB2B38061D}" type="pres">
      <dgm:prSet presAssocID="{6226D8B6-AE34-4DC8-A824-201FF268D486}" presName="hierChild3" presStyleCnt="0"/>
      <dgm:spPr/>
    </dgm:pt>
    <dgm:pt modelId="{1B2922FE-55DE-43C8-AE85-A877BA71F25C}" type="pres">
      <dgm:prSet presAssocID="{8AC912B9-7E83-4819-A9D1-CC57398B1DE9}" presName="bgShapesFlow" presStyleCnt="0"/>
      <dgm:spPr/>
    </dgm:pt>
    <dgm:pt modelId="{B7341AB4-CB45-4219-9118-2601611C15CF}" type="pres">
      <dgm:prSet presAssocID="{2A6D3850-F77A-441C-A976-7BCD167F6129}" presName="rectComp" presStyleCnt="0"/>
      <dgm:spPr/>
    </dgm:pt>
    <dgm:pt modelId="{BBFB2A0B-53E7-4198-B18D-154874DBEA9C}" type="pres">
      <dgm:prSet presAssocID="{2A6D3850-F77A-441C-A976-7BCD167F6129}" presName="bgRect" presStyleLbl="bgShp" presStyleIdx="0" presStyleCnt="2"/>
      <dgm:spPr/>
      <dgm:t>
        <a:bodyPr/>
        <a:lstStyle/>
        <a:p>
          <a:endParaRPr lang="en-IN"/>
        </a:p>
      </dgm:t>
    </dgm:pt>
    <dgm:pt modelId="{333F4D26-3A73-435A-882B-1DDF022D50E1}" type="pres">
      <dgm:prSet presAssocID="{2A6D3850-F77A-441C-A976-7BCD167F612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0C00AE-D1D3-4362-8483-12E5634DEFE0}" type="pres">
      <dgm:prSet presAssocID="{2A6D3850-F77A-441C-A976-7BCD167F6129}" presName="spComp" presStyleCnt="0"/>
      <dgm:spPr/>
    </dgm:pt>
    <dgm:pt modelId="{929CD03E-334D-4691-BBC9-C2A493B4836F}" type="pres">
      <dgm:prSet presAssocID="{2A6D3850-F77A-441C-A976-7BCD167F6129}" presName="vSp" presStyleCnt="0"/>
      <dgm:spPr/>
    </dgm:pt>
    <dgm:pt modelId="{83091B81-CE77-46C8-84D9-EB5BCA952C61}" type="pres">
      <dgm:prSet presAssocID="{EFF8047D-FE0A-4EBE-A347-6A8834EE6616}" presName="rectComp" presStyleCnt="0"/>
      <dgm:spPr/>
    </dgm:pt>
    <dgm:pt modelId="{203137E9-FDA9-4792-87EA-7B2B50786638}" type="pres">
      <dgm:prSet presAssocID="{EFF8047D-FE0A-4EBE-A347-6A8834EE6616}" presName="bgRect" presStyleLbl="bgShp" presStyleIdx="1" presStyleCnt="2"/>
      <dgm:spPr/>
      <dgm:t>
        <a:bodyPr/>
        <a:lstStyle/>
        <a:p>
          <a:endParaRPr lang="en-IN"/>
        </a:p>
      </dgm:t>
    </dgm:pt>
    <dgm:pt modelId="{460D66BF-1FB4-46D8-BFB3-F8BD51163042}" type="pres">
      <dgm:prSet presAssocID="{EFF8047D-FE0A-4EBE-A347-6A8834EE6616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FD2711-FEF4-464C-8AC1-2DD605AB53B5}" type="presOf" srcId="{2697BBCE-4552-4726-A77A-E1E211EAC41D}" destId="{CE5BA3D5-26AB-4FA7-9690-32F5032C59E7}" srcOrd="0" destOrd="0" presId="urn:microsoft.com/office/officeart/2005/8/layout/hierarchy6"/>
    <dgm:cxn modelId="{2ED0918B-B7B8-4563-8FC9-83184A6CFB7D}" type="presOf" srcId="{EFF8047D-FE0A-4EBE-A347-6A8834EE6616}" destId="{460D66BF-1FB4-46D8-BFB3-F8BD51163042}" srcOrd="1" destOrd="0" presId="urn:microsoft.com/office/officeart/2005/8/layout/hierarchy6"/>
    <dgm:cxn modelId="{48F9F764-456D-4273-8D6D-992C8899F34D}" srcId="{8AC912B9-7E83-4819-A9D1-CC57398B1DE9}" destId="{E52C79B0-7E78-4C07-821E-D7D7BAD83802}" srcOrd="0" destOrd="0" parTransId="{CCD8AAFB-ABAC-4C51-987C-0846A549BFA6}" sibTransId="{8B0DBCA5-24B3-449C-B4D6-A8602B825143}"/>
    <dgm:cxn modelId="{00697CC6-6F53-4333-AA9A-3AF5CC3ED9D2}" type="presOf" srcId="{8AC912B9-7E83-4819-A9D1-CC57398B1DE9}" destId="{BF502743-4BB4-4E3D-938F-8336A4C82D2A}" srcOrd="0" destOrd="0" presId="urn:microsoft.com/office/officeart/2005/8/layout/hierarchy6"/>
    <dgm:cxn modelId="{39B9E976-339E-4EB9-A463-F86DCB292B0E}" type="presOf" srcId="{A204E6BD-BCA8-4CDB-BD2B-3CB3CCA7607B}" destId="{AFFD49C8-B543-4FA4-8CB1-7C9D97988CD1}" srcOrd="0" destOrd="0" presId="urn:microsoft.com/office/officeart/2005/8/layout/hierarchy6"/>
    <dgm:cxn modelId="{0E57C566-3E1F-43C3-AA89-B7D5BF7EB5C2}" type="presOf" srcId="{EFF8047D-FE0A-4EBE-A347-6A8834EE6616}" destId="{203137E9-FDA9-4792-87EA-7B2B50786638}" srcOrd="0" destOrd="0" presId="urn:microsoft.com/office/officeart/2005/8/layout/hierarchy6"/>
    <dgm:cxn modelId="{F68056F7-1B8D-471C-BBC5-5DC428AD7B41}" srcId="{E52C79B0-7E78-4C07-821E-D7D7BAD83802}" destId="{6226D8B6-AE34-4DC8-A824-201FF268D486}" srcOrd="1" destOrd="0" parTransId="{E286EEE2-7F53-448B-8F01-6D0C5A758B1B}" sibTransId="{EDC08930-0832-417B-8C8E-05BA7EC00E88}"/>
    <dgm:cxn modelId="{41AF1296-76B4-48DF-9C1C-4319B53B217C}" srcId="{8AC912B9-7E83-4819-A9D1-CC57398B1DE9}" destId="{EFF8047D-FE0A-4EBE-A347-6A8834EE6616}" srcOrd="2" destOrd="0" parTransId="{C07FDA35-FF42-4D9E-B221-FB14506F510C}" sibTransId="{3573CB78-1DF8-4298-9C12-612F52D5FB9D}"/>
    <dgm:cxn modelId="{200482B0-6007-4660-8FFA-4239D28BD97F}" type="presOf" srcId="{2A6D3850-F77A-441C-A976-7BCD167F6129}" destId="{BBFB2A0B-53E7-4198-B18D-154874DBEA9C}" srcOrd="0" destOrd="0" presId="urn:microsoft.com/office/officeart/2005/8/layout/hierarchy6"/>
    <dgm:cxn modelId="{B81E8AEC-D27D-426F-A70C-197D95FCCCE0}" type="presOf" srcId="{6226D8B6-AE34-4DC8-A824-201FF268D486}" destId="{5DBFD9DD-2316-44C6-92B7-E436134B8A4E}" srcOrd="0" destOrd="0" presId="urn:microsoft.com/office/officeart/2005/8/layout/hierarchy6"/>
    <dgm:cxn modelId="{B1ED7A71-9894-455B-A78D-CDA420D4B193}" type="presOf" srcId="{E286EEE2-7F53-448B-8F01-6D0C5A758B1B}" destId="{06EBACF7-41C5-44BE-B17B-03B5593E593C}" srcOrd="0" destOrd="0" presId="urn:microsoft.com/office/officeart/2005/8/layout/hierarchy6"/>
    <dgm:cxn modelId="{E2C51522-6141-4BE1-B4DE-DE8EF712D78F}" type="presOf" srcId="{2A6D3850-F77A-441C-A976-7BCD167F6129}" destId="{333F4D26-3A73-435A-882B-1DDF022D50E1}" srcOrd="1" destOrd="0" presId="urn:microsoft.com/office/officeart/2005/8/layout/hierarchy6"/>
    <dgm:cxn modelId="{6576A132-7EFA-4140-824B-37C645BA288C}" srcId="{E52C79B0-7E78-4C07-821E-D7D7BAD83802}" destId="{2697BBCE-4552-4726-A77A-E1E211EAC41D}" srcOrd="0" destOrd="0" parTransId="{A204E6BD-BCA8-4CDB-BD2B-3CB3CCA7607B}" sibTransId="{4828DEA9-D969-46E3-8CD6-0232B963F0F1}"/>
    <dgm:cxn modelId="{214DC92A-B6DE-4F6D-91F9-7DE89E0631D7}" type="presOf" srcId="{E52C79B0-7E78-4C07-821E-D7D7BAD83802}" destId="{11DBAD64-8E1B-412C-AAA0-24D89E18577D}" srcOrd="0" destOrd="0" presId="urn:microsoft.com/office/officeart/2005/8/layout/hierarchy6"/>
    <dgm:cxn modelId="{248F9757-B36B-408A-9932-AB9999BD84B7}" srcId="{8AC912B9-7E83-4819-A9D1-CC57398B1DE9}" destId="{2A6D3850-F77A-441C-A976-7BCD167F6129}" srcOrd="1" destOrd="0" parTransId="{13E136F7-0759-4BDC-9CF0-D8F693DA214A}" sibTransId="{EEA4A907-FA34-47D9-9B78-A9073BF9CC68}"/>
    <dgm:cxn modelId="{282FEE30-1CF7-416A-A0F2-3E3369C4ACBD}" type="presParOf" srcId="{BF502743-4BB4-4E3D-938F-8336A4C82D2A}" destId="{D9F8754E-7E27-4C0A-8DEF-C9B495A25F34}" srcOrd="0" destOrd="0" presId="urn:microsoft.com/office/officeart/2005/8/layout/hierarchy6"/>
    <dgm:cxn modelId="{FDBE584B-7DE6-41B8-ADA3-2D83388F3C89}" type="presParOf" srcId="{D9F8754E-7E27-4C0A-8DEF-C9B495A25F34}" destId="{04C41C5F-132B-4E40-A915-66B7A7D7C873}" srcOrd="0" destOrd="0" presId="urn:microsoft.com/office/officeart/2005/8/layout/hierarchy6"/>
    <dgm:cxn modelId="{50338C25-EDB0-4515-819A-D18AAAD4692F}" type="presParOf" srcId="{D9F8754E-7E27-4C0A-8DEF-C9B495A25F34}" destId="{8A4FC3D8-560B-4EC8-AB1B-21A20DAFF033}" srcOrd="1" destOrd="0" presId="urn:microsoft.com/office/officeart/2005/8/layout/hierarchy6"/>
    <dgm:cxn modelId="{978BB7CD-C550-41B2-8F06-29416CB89DB2}" type="presParOf" srcId="{8A4FC3D8-560B-4EC8-AB1B-21A20DAFF033}" destId="{E69B4EA8-F62D-4A58-8876-76BC88A2CDB1}" srcOrd="0" destOrd="0" presId="urn:microsoft.com/office/officeart/2005/8/layout/hierarchy6"/>
    <dgm:cxn modelId="{EBCA1A5B-D420-4148-9209-1C3C6198E8E1}" type="presParOf" srcId="{E69B4EA8-F62D-4A58-8876-76BC88A2CDB1}" destId="{11DBAD64-8E1B-412C-AAA0-24D89E18577D}" srcOrd="0" destOrd="0" presId="urn:microsoft.com/office/officeart/2005/8/layout/hierarchy6"/>
    <dgm:cxn modelId="{A90A6C6E-8904-48B5-BC0C-10B6EE581742}" type="presParOf" srcId="{E69B4EA8-F62D-4A58-8876-76BC88A2CDB1}" destId="{C2ABC279-76F6-4BB3-8519-E7B9722BFE30}" srcOrd="1" destOrd="0" presId="urn:microsoft.com/office/officeart/2005/8/layout/hierarchy6"/>
    <dgm:cxn modelId="{21DBF94C-3AE0-43CF-8FED-D17412B07747}" type="presParOf" srcId="{C2ABC279-76F6-4BB3-8519-E7B9722BFE30}" destId="{AFFD49C8-B543-4FA4-8CB1-7C9D97988CD1}" srcOrd="0" destOrd="0" presId="urn:microsoft.com/office/officeart/2005/8/layout/hierarchy6"/>
    <dgm:cxn modelId="{10966ABB-64AB-42C7-AD52-4B9AE786EA6D}" type="presParOf" srcId="{C2ABC279-76F6-4BB3-8519-E7B9722BFE30}" destId="{DB2134A1-7160-4F7E-AC63-CEB4231A07E0}" srcOrd="1" destOrd="0" presId="urn:microsoft.com/office/officeart/2005/8/layout/hierarchy6"/>
    <dgm:cxn modelId="{B4CC5C5C-4CE0-40BD-8A52-F00A256E44E6}" type="presParOf" srcId="{DB2134A1-7160-4F7E-AC63-CEB4231A07E0}" destId="{CE5BA3D5-26AB-4FA7-9690-32F5032C59E7}" srcOrd="0" destOrd="0" presId="urn:microsoft.com/office/officeart/2005/8/layout/hierarchy6"/>
    <dgm:cxn modelId="{D79EB126-AF9C-4882-84FB-732886BEBC8C}" type="presParOf" srcId="{DB2134A1-7160-4F7E-AC63-CEB4231A07E0}" destId="{86C42507-2834-4BC8-92B1-08EDE582E1E6}" srcOrd="1" destOrd="0" presId="urn:microsoft.com/office/officeart/2005/8/layout/hierarchy6"/>
    <dgm:cxn modelId="{1B0A3ECC-BBEF-4679-83CD-5E72EA48339D}" type="presParOf" srcId="{C2ABC279-76F6-4BB3-8519-E7B9722BFE30}" destId="{06EBACF7-41C5-44BE-B17B-03B5593E593C}" srcOrd="2" destOrd="0" presId="urn:microsoft.com/office/officeart/2005/8/layout/hierarchy6"/>
    <dgm:cxn modelId="{24C06C11-356A-410C-9F19-E1A14B6D79DD}" type="presParOf" srcId="{C2ABC279-76F6-4BB3-8519-E7B9722BFE30}" destId="{B789C7D8-8125-4872-84DD-B07C2A2BB258}" srcOrd="3" destOrd="0" presId="urn:microsoft.com/office/officeart/2005/8/layout/hierarchy6"/>
    <dgm:cxn modelId="{72CB29E8-CD11-4E95-A175-0B91E5A60E9C}" type="presParOf" srcId="{B789C7D8-8125-4872-84DD-B07C2A2BB258}" destId="{5DBFD9DD-2316-44C6-92B7-E436134B8A4E}" srcOrd="0" destOrd="0" presId="urn:microsoft.com/office/officeart/2005/8/layout/hierarchy6"/>
    <dgm:cxn modelId="{71066640-34C0-4B56-85F1-D1CD8FC968DB}" type="presParOf" srcId="{B789C7D8-8125-4872-84DD-B07C2A2BB258}" destId="{A8332173-C85D-4453-B380-DFBB2B38061D}" srcOrd="1" destOrd="0" presId="urn:microsoft.com/office/officeart/2005/8/layout/hierarchy6"/>
    <dgm:cxn modelId="{22243B3F-868A-4E17-85F5-BA9A743AFD75}" type="presParOf" srcId="{BF502743-4BB4-4E3D-938F-8336A4C82D2A}" destId="{1B2922FE-55DE-43C8-AE85-A877BA71F25C}" srcOrd="1" destOrd="0" presId="urn:microsoft.com/office/officeart/2005/8/layout/hierarchy6"/>
    <dgm:cxn modelId="{52A072E8-B3B1-426D-ADAD-042FC2543C66}" type="presParOf" srcId="{1B2922FE-55DE-43C8-AE85-A877BA71F25C}" destId="{B7341AB4-CB45-4219-9118-2601611C15CF}" srcOrd="0" destOrd="0" presId="urn:microsoft.com/office/officeart/2005/8/layout/hierarchy6"/>
    <dgm:cxn modelId="{9D6E70DF-C3C2-4162-BA48-CE9163A1CDE3}" type="presParOf" srcId="{B7341AB4-CB45-4219-9118-2601611C15CF}" destId="{BBFB2A0B-53E7-4198-B18D-154874DBEA9C}" srcOrd="0" destOrd="0" presId="urn:microsoft.com/office/officeart/2005/8/layout/hierarchy6"/>
    <dgm:cxn modelId="{343A847D-1177-438F-BA30-A8171490DD91}" type="presParOf" srcId="{B7341AB4-CB45-4219-9118-2601611C15CF}" destId="{333F4D26-3A73-435A-882B-1DDF022D50E1}" srcOrd="1" destOrd="0" presId="urn:microsoft.com/office/officeart/2005/8/layout/hierarchy6"/>
    <dgm:cxn modelId="{F1563E7E-3C6D-493C-ADBF-5F17A5470640}" type="presParOf" srcId="{1B2922FE-55DE-43C8-AE85-A877BA71F25C}" destId="{140C00AE-D1D3-4362-8483-12E5634DEFE0}" srcOrd="1" destOrd="0" presId="urn:microsoft.com/office/officeart/2005/8/layout/hierarchy6"/>
    <dgm:cxn modelId="{D27E632A-3E2C-4D95-A443-CBB94008C616}" type="presParOf" srcId="{140C00AE-D1D3-4362-8483-12E5634DEFE0}" destId="{929CD03E-334D-4691-BBC9-C2A493B4836F}" srcOrd="0" destOrd="0" presId="urn:microsoft.com/office/officeart/2005/8/layout/hierarchy6"/>
    <dgm:cxn modelId="{0D3E08B0-CF2A-446B-89A7-270D3880911A}" type="presParOf" srcId="{1B2922FE-55DE-43C8-AE85-A877BA71F25C}" destId="{83091B81-CE77-46C8-84D9-EB5BCA952C61}" srcOrd="2" destOrd="0" presId="urn:microsoft.com/office/officeart/2005/8/layout/hierarchy6"/>
    <dgm:cxn modelId="{3705FB24-8739-4B18-942F-D5850A627FFB}" type="presParOf" srcId="{83091B81-CE77-46C8-84D9-EB5BCA952C61}" destId="{203137E9-FDA9-4792-87EA-7B2B50786638}" srcOrd="0" destOrd="0" presId="urn:microsoft.com/office/officeart/2005/8/layout/hierarchy6"/>
    <dgm:cxn modelId="{93CDCF06-C6CD-418C-B04E-FFA8FF822543}" type="presParOf" srcId="{83091B81-CE77-46C8-84D9-EB5BCA952C61}" destId="{460D66BF-1FB4-46D8-BFB3-F8BD5116304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3137E9-FDA9-4792-87EA-7B2B50786638}">
      <dsp:nvSpPr>
        <dsp:cNvPr id="0" name=""/>
        <dsp:cNvSpPr/>
      </dsp:nvSpPr>
      <dsp:spPr>
        <a:xfrm>
          <a:off x="537038" y="1150245"/>
          <a:ext cx="7536522" cy="982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 modules:</a:t>
          </a:r>
          <a:endParaRPr lang="en-IN" sz="2400" kern="1200" dirty="0"/>
        </a:p>
      </dsp:txBody>
      <dsp:txXfrm>
        <a:off x="537038" y="1150245"/>
        <a:ext cx="2260956" cy="982769"/>
      </dsp:txXfrm>
    </dsp:sp>
    <dsp:sp modelId="{BBFB2A0B-53E7-4198-B18D-154874DBEA9C}">
      <dsp:nvSpPr>
        <dsp:cNvPr id="0" name=""/>
        <dsp:cNvSpPr/>
      </dsp:nvSpPr>
      <dsp:spPr>
        <a:xfrm>
          <a:off x="537038" y="585"/>
          <a:ext cx="7536522" cy="982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36000" rIns="216000" bIns="3600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1.Effective way to break program into smaller units for structuring small programs and limited to single file.</a:t>
          </a:r>
        </a:p>
      </dsp:txBody>
      <dsp:txXfrm>
        <a:off x="537038" y="585"/>
        <a:ext cx="2260956" cy="982769"/>
      </dsp:txXfrm>
    </dsp:sp>
    <dsp:sp modelId="{11DBAD64-8E1B-412C-AAA0-24D89E18577D}">
      <dsp:nvSpPr>
        <dsp:cNvPr id="0" name=""/>
        <dsp:cNvSpPr/>
      </dsp:nvSpPr>
      <dsp:spPr>
        <a:xfrm>
          <a:off x="3655303" y="84030"/>
          <a:ext cx="3410218" cy="834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Procedures &amp;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Functions</a:t>
          </a:r>
          <a:endParaRPr lang="en-IN" sz="2000" kern="1200" dirty="0"/>
        </a:p>
      </dsp:txBody>
      <dsp:txXfrm>
        <a:off x="3655303" y="84030"/>
        <a:ext cx="3410218" cy="834457"/>
      </dsp:txXfrm>
    </dsp:sp>
    <dsp:sp modelId="{AFFD49C8-B543-4FA4-8CB1-7C9D97988CD1}">
      <dsp:nvSpPr>
        <dsp:cNvPr id="0" name=""/>
        <dsp:cNvSpPr/>
      </dsp:nvSpPr>
      <dsp:spPr>
        <a:xfrm>
          <a:off x="4288957" y="918488"/>
          <a:ext cx="1071455" cy="333782"/>
        </a:xfrm>
        <a:custGeom>
          <a:avLst/>
          <a:gdLst/>
          <a:ahLst/>
          <a:cxnLst/>
          <a:rect l="0" t="0" r="0" b="0"/>
          <a:pathLst>
            <a:path>
              <a:moveTo>
                <a:pt x="1071455" y="0"/>
              </a:moveTo>
              <a:lnTo>
                <a:pt x="1071455" y="166891"/>
              </a:lnTo>
              <a:lnTo>
                <a:pt x="0" y="166891"/>
              </a:lnTo>
              <a:lnTo>
                <a:pt x="0" y="333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BA3D5-26AB-4FA7-9690-32F5032C59E7}">
      <dsp:nvSpPr>
        <dsp:cNvPr id="0" name=""/>
        <dsp:cNvSpPr/>
      </dsp:nvSpPr>
      <dsp:spPr>
        <a:xfrm>
          <a:off x="3489399" y="1252271"/>
          <a:ext cx="1599116" cy="834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 provider /server</a:t>
          </a:r>
          <a:endParaRPr lang="en-IN" sz="2000" kern="1200" dirty="0"/>
        </a:p>
      </dsp:txBody>
      <dsp:txXfrm>
        <a:off x="3489399" y="1252271"/>
        <a:ext cx="1599116" cy="834457"/>
      </dsp:txXfrm>
    </dsp:sp>
    <dsp:sp modelId="{06EBACF7-41C5-44BE-B17B-03B5593E593C}">
      <dsp:nvSpPr>
        <dsp:cNvPr id="0" name=""/>
        <dsp:cNvSpPr/>
      </dsp:nvSpPr>
      <dsp:spPr>
        <a:xfrm>
          <a:off x="5360413" y="918488"/>
          <a:ext cx="987311" cy="333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91"/>
              </a:lnTo>
              <a:lnTo>
                <a:pt x="987311" y="166891"/>
              </a:lnTo>
              <a:lnTo>
                <a:pt x="987311" y="333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FD9DD-2316-44C6-92B7-E436134B8A4E}">
      <dsp:nvSpPr>
        <dsp:cNvPr id="0" name=""/>
        <dsp:cNvSpPr/>
      </dsp:nvSpPr>
      <dsp:spPr>
        <a:xfrm>
          <a:off x="5464021" y="1252271"/>
          <a:ext cx="1767405" cy="834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User  </a:t>
          </a:r>
          <a:endParaRPr lang="en-IN" sz="2000" kern="1200" dirty="0"/>
        </a:p>
      </dsp:txBody>
      <dsp:txXfrm>
        <a:off x="5464021" y="1252271"/>
        <a:ext cx="1767405" cy="83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EEBE-E6E1-4D29-8D5D-65BC7DFA6F1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3DAE0-5564-49D7-82A1-3CF05F83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</a:t>
            </a:r>
            <a:r>
              <a:rPr lang="en-US" sz="1200" dirty="0" smtClean="0"/>
              <a:t> A good module represents a useful </a:t>
            </a:r>
            <a:r>
              <a:rPr lang="en-US" sz="1200" b="1" dirty="0" smtClean="0"/>
              <a:t>abstraction </a:t>
            </a:r>
            <a:r>
              <a:rPr lang="en-US" sz="1200" dirty="0" smtClean="0"/>
              <a:t>by providing interactions with other modules and granting accesses to only the required </a:t>
            </a:r>
            <a:r>
              <a:rPr lang="en-US" sz="1200" b="1" dirty="0" smtClean="0"/>
              <a:t>features or functionality</a:t>
            </a:r>
            <a:r>
              <a:rPr lang="en-US" sz="1200" dirty="0" smtClean="0"/>
              <a:t>.</a:t>
            </a:r>
          </a:p>
          <a:p>
            <a:r>
              <a:rPr lang="en-US" dirty="0" smtClean="0"/>
              <a:t>2. Pascal</a:t>
            </a:r>
            <a:r>
              <a:rPr lang="en-US" baseline="0" dirty="0" smtClean="0"/>
              <a:t> &amp; C</a:t>
            </a:r>
          </a:p>
          <a:p>
            <a:r>
              <a:rPr lang="en-US" dirty="0" smtClean="0"/>
              <a:t>3.  C++ </a:t>
            </a:r>
            <a:r>
              <a:rPr lang="en-US" sz="1200" dirty="0" smtClean="0"/>
              <a:t>supports same using classes by combining data structures &amp; related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5BB86-EE55-4828-84A7-CC2F50A67FE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entities declared at the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of a file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functions in that file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are also made available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functions in other files if those functions choose to declare them. The declaration: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max;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 that the variable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be used here, is defined—and storage for it allocated elsewhere.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declared in a C function are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and known only to that function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Variables declared outside of functions are assumed to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available to other units, if they declare them using the extern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 unit may decide to hide such variables from other units by declaring them as static.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5BB86-EE55-4828-84A7-CC2F50A67FE8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249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5BB86-EE55-4828-84A7-CC2F50A67FE8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633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5BB86-EE55-4828-84A7-CC2F50A67FE8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following declaration creates two complex numbers:</a:t>
            </a:r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x(1.0, 2.0), y(2.5, 3.5);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declarations state that the operator functions to be defined later (+, - , *, and /) are friends of the class complex and thus may access the private parts of the class.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class complex {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complex(double r, double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){re = r;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complex operator+ (complex, complex);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complex operator- (complex, complex);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complex operator* (complex, complex);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complex operator/ (complex, complex);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re,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these operators as friend functions allows the clients to naturally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functions as binary operations such as:</a:t>
            </a:r>
          </a:p>
          <a:p>
            <a:pPr lvl="3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c = x + 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is a linear collection of modules that can be either subprograms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packages. These modules are called units</a:t>
            </a:r>
          </a:p>
          <a:p>
            <a:r>
              <a:rPr lang="en-US" dirty="0" smtClean="0"/>
              <a:t>2.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declarations may be nested.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Consequently, a unit can be organized as a tree structure of modules.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body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separated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they are nested just to avoid problems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DAE0-5564-49D7-82A1-3CF05F83C90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1816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</p:spPr>
        <p:txBody>
          <a:bodyPr bIns="91440" anchor="b" anchorCtr="0">
            <a:noAutofit/>
          </a:bodyPr>
          <a:lstStyle/>
          <a:p>
            <a:pPr algn="l" rtl="0" eaLnBrk="1" latinLnBrk="0" hangingPunct="1">
              <a:spcBef>
                <a:spcPct val="0"/>
              </a:spcBef>
              <a:buNone/>
            </a:pPr>
            <a:endParaRPr kumimoji="0" lang="en-US" sz="3600" kern="120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582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3600" kern="1200" dirty="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riend%20funcion%20exampe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uu.se/edu/course/homepage/kompprojekt/vt13/slides/structures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Unit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1600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References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Carlo </a:t>
            </a:r>
            <a:r>
              <a:rPr lang="en-US" sz="2000" dirty="0" err="1" smtClean="0">
                <a:solidFill>
                  <a:schemeClr val="tx1"/>
                </a:solidFill>
              </a:rPr>
              <a:t>Ghezzi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Mehdi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Jazayeri</a:t>
            </a:r>
            <a:r>
              <a:rPr lang="en-US" sz="2000" dirty="0" smtClean="0">
                <a:solidFill>
                  <a:schemeClr val="tx1"/>
                </a:solidFill>
              </a:rPr>
              <a:t>, ―Programming Language Concepts‖,3rd Ed, Wiley Publication ISBN : 978-81-265-1861-6. 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	</a:t>
            </a:r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bIns="91440" anchor="b" anchorCtr="0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Encapsulation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89154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Modules with encapsulation are clearly described by 2 parts-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Specification</a:t>
            </a:r>
            <a:r>
              <a:rPr lang="en-US" dirty="0" smtClean="0"/>
              <a:t>- </a:t>
            </a:r>
            <a:r>
              <a:rPr lang="en-US" sz="2000" dirty="0" smtClean="0"/>
              <a:t>how the services provided by module are accessible to clients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Implementation</a:t>
            </a:r>
            <a:r>
              <a:rPr lang="en-US" dirty="0" smtClean="0"/>
              <a:t>- </a:t>
            </a:r>
            <a:r>
              <a:rPr lang="en-US" sz="2000" dirty="0" smtClean="0"/>
              <a:t>describes modules internal secrets that provides the specified services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Example</a:t>
            </a:r>
            <a:r>
              <a:rPr lang="en-US" sz="2800" dirty="0" smtClean="0"/>
              <a:t> : Implementation of Dictionary Data Structure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Clients can store &lt;“</a:t>
            </a:r>
            <a:r>
              <a:rPr lang="en-US" dirty="0" err="1" smtClean="0"/>
              <a:t>name”,“id</a:t>
            </a:r>
            <a:r>
              <a:rPr lang="en-US" dirty="0"/>
              <a:t>”&gt; </a:t>
            </a:r>
            <a:r>
              <a:rPr lang="en-US" dirty="0" smtClean="0"/>
              <a:t>pairs &amp; retrieve/delete elements by &lt;“name”&gt;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Encapsulation hides internal structure of dictionary from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bIns="91440" anchor="b" anchorCtr="0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Encapsulation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89154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Benefits</a:t>
            </a:r>
            <a:r>
              <a:rPr lang="en-US" sz="2800" dirty="0" smtClean="0"/>
              <a:t> of use of encapsulation in program</a:t>
            </a:r>
          </a:p>
          <a:p>
            <a:pPr lvl="1">
              <a:lnSpc>
                <a:spcPct val="150000"/>
              </a:lnSpc>
            </a:pPr>
            <a:r>
              <a:rPr lang="en-IN" sz="2200" b="1" dirty="0"/>
              <a:t>The client is simplified</a:t>
            </a:r>
            <a:r>
              <a:rPr lang="en-IN" sz="2200" dirty="0"/>
              <a:t>: clients do not need to know how the unit works in order to be </a:t>
            </a:r>
            <a:r>
              <a:rPr lang="en-IN" sz="2200" dirty="0" smtClean="0"/>
              <a:t>able to </a:t>
            </a:r>
            <a:r>
              <a:rPr lang="en-IN" sz="2200" dirty="0"/>
              <a:t>use it; and</a:t>
            </a:r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service implementation is </a:t>
            </a:r>
            <a:r>
              <a:rPr lang="en-IN" sz="2200" b="1" dirty="0"/>
              <a:t>independent of clients </a:t>
            </a:r>
            <a:r>
              <a:rPr lang="en-IN" sz="2200" dirty="0"/>
              <a:t>and may be modified </a:t>
            </a:r>
            <a:r>
              <a:rPr lang="en-IN" sz="2200" dirty="0" smtClean="0"/>
              <a:t>without affecting </a:t>
            </a:r>
            <a:r>
              <a:rPr lang="en-IN" sz="2200" dirty="0"/>
              <a:t>the clients.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495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 program achieves encapsulation via files.</a:t>
            </a:r>
          </a:p>
          <a:p>
            <a:pPr lvl="1"/>
            <a:r>
              <a:rPr lang="en-US" b="1" dirty="0" smtClean="0"/>
              <a:t>Example:</a:t>
            </a:r>
            <a:endParaRPr lang="en-IN" b="1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mystring.h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strleng</a:t>
            </a:r>
            <a:r>
              <a:rPr lang="en-US" sz="2400" dirty="0" smtClean="0"/>
              <a:t>(char s[])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   </a:t>
            </a:r>
            <a:r>
              <a:rPr lang="en-US" sz="2400" dirty="0" smtClean="0">
                <a:solidFill>
                  <a:srgbClr val="C00000"/>
                </a:solidFill>
              </a:rPr>
              <a:t>//visible in function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=0;s[</a:t>
            </a:r>
            <a:r>
              <a:rPr lang="en-US" sz="2400" dirty="0" err="1" smtClean="0"/>
              <a:t>i</a:t>
            </a:r>
            <a:r>
              <a:rPr lang="en-US" sz="2400" dirty="0" smtClean="0"/>
              <a:t>]!=‘\0’;i++);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; 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try.c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include“mystring.h</a:t>
            </a:r>
            <a:r>
              <a:rPr lang="en-US" sz="2400" dirty="0" smtClean="0"/>
              <a:t>” </a:t>
            </a:r>
          </a:p>
          <a:p>
            <a:pPr marL="0" indent="0">
              <a:buNone/>
            </a:pPr>
            <a:r>
              <a:rPr lang="en-US" sz="2400" dirty="0" smtClean="0"/>
              <a:t>void main()</a:t>
            </a:r>
          </a:p>
          <a:p>
            <a:pPr marL="0" indent="0">
              <a:buNone/>
            </a:pPr>
            <a:r>
              <a:rPr lang="en-US" sz="2400" dirty="0" smtClean="0"/>
              <a:t>{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len</a:t>
            </a:r>
            <a:r>
              <a:rPr lang="en-US" sz="2400" dirty="0" smtClean="0"/>
              <a:t>=</a:t>
            </a:r>
            <a:r>
              <a:rPr lang="en-US" sz="2400" dirty="0" err="1" smtClean="0"/>
              <a:t>strleng</a:t>
            </a:r>
            <a:r>
              <a:rPr lang="en-US" sz="2400" dirty="0" smtClean="0"/>
              <a:t>(“hello”); </a:t>
            </a:r>
            <a:r>
              <a:rPr lang="en-US" sz="2400" dirty="0" smtClean="0">
                <a:solidFill>
                  <a:srgbClr val="C00000"/>
                </a:solidFill>
              </a:rPr>
              <a:t>//code invisible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</a:t>
            </a:r>
            <a:r>
              <a:rPr lang="en-US" sz="2400" dirty="0" err="1" smtClean="0"/>
              <a:t>Str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 is=%d”,</a:t>
            </a:r>
            <a:r>
              <a:rPr lang="en-US" sz="2400" dirty="0" err="1" smtClean="0"/>
              <a:t>len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419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724400" y="4419600"/>
            <a:ext cx="31242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Invisible to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Users of this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 class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76800" y="3733800"/>
            <a:ext cx="3657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Provides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Access to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dictionary object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838200"/>
            <a:ext cx="4572000" cy="563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C++ support class for same.</a:t>
            </a:r>
          </a:p>
          <a:p>
            <a:pPr lvl="1"/>
            <a:r>
              <a:rPr lang="en-US" b="1" dirty="0" smtClean="0"/>
              <a:t>Example:</a:t>
            </a:r>
          </a:p>
          <a:p>
            <a:pPr lvl="2"/>
            <a:endParaRPr lang="en-IN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990600" y="2743200"/>
            <a:ext cx="2286000" cy="762000"/>
          </a:xfrm>
          <a:prstGeom prst="bentConnector3">
            <a:avLst>
              <a:gd name="adj1" fmla="val -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1" y="36576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linked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3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bIns="91440" anchor="b" anchorCtr="0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Interface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9144000" cy="518160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module encapsulates a set of </a:t>
            </a:r>
            <a:r>
              <a:rPr lang="en-IN" dirty="0" smtClean="0"/>
              <a:t>entities and </a:t>
            </a:r>
            <a:r>
              <a:rPr lang="en-IN" dirty="0"/>
              <a:t>provides access to some of </a:t>
            </a:r>
            <a:r>
              <a:rPr lang="en-IN" dirty="0" smtClean="0"/>
              <a:t>those entities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available entities are said to be </a:t>
            </a:r>
            <a:r>
              <a:rPr lang="en-IN" b="1" i="1" dirty="0"/>
              <a:t>exported </a:t>
            </a:r>
            <a:r>
              <a:rPr lang="en-IN" b="1" dirty="0"/>
              <a:t>by </a:t>
            </a:r>
            <a:r>
              <a:rPr lang="en-IN" dirty="0"/>
              <a:t>the module. </a:t>
            </a:r>
            <a:endParaRPr lang="en-IN" dirty="0" smtClean="0"/>
          </a:p>
          <a:p>
            <a:r>
              <a:rPr lang="en-IN" dirty="0" smtClean="0"/>
              <a:t>Each of the </a:t>
            </a:r>
            <a:r>
              <a:rPr lang="en-IN" dirty="0"/>
              <a:t>exported entities is available through an </a:t>
            </a:r>
            <a:r>
              <a:rPr lang="en-IN" b="1" dirty="0"/>
              <a:t>interface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collection of </a:t>
            </a:r>
            <a:r>
              <a:rPr lang="en-IN" dirty="0" smtClean="0"/>
              <a:t>the interfaces </a:t>
            </a:r>
            <a:r>
              <a:rPr lang="en-IN" dirty="0"/>
              <a:t>of the exported entities form the </a:t>
            </a:r>
            <a:r>
              <a:rPr lang="en-IN" b="1" i="1" dirty="0"/>
              <a:t>module interface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A service provider </a:t>
            </a:r>
            <a:r>
              <a:rPr lang="en-US" b="1" i="1" dirty="0" smtClean="0"/>
              <a:t>exports</a:t>
            </a:r>
            <a:r>
              <a:rPr lang="en-US" dirty="0" smtClean="0"/>
              <a:t> a set of entities to its clients. </a:t>
            </a:r>
          </a:p>
          <a:p>
            <a:r>
              <a:rPr lang="en-US" dirty="0" smtClean="0"/>
              <a:t>A client module </a:t>
            </a:r>
            <a:r>
              <a:rPr lang="en-US" b="1" i="1" dirty="0" smtClean="0"/>
              <a:t>imports</a:t>
            </a:r>
            <a:r>
              <a:rPr lang="en-US" dirty="0" smtClean="0"/>
              <a:t> these services</a:t>
            </a:r>
          </a:p>
          <a:p>
            <a:r>
              <a:rPr lang="en-US" dirty="0" smtClean="0"/>
              <a:t>The simplest interface is provided </a:t>
            </a:r>
            <a:r>
              <a:rPr lang="en-US" b="1" dirty="0" smtClean="0"/>
              <a:t>via procedure or function </a:t>
            </a:r>
            <a:r>
              <a:rPr lang="en-US" b="1" dirty="0" err="1" smtClean="0"/>
              <a:t>i</a:t>
            </a:r>
            <a:r>
              <a:rPr lang="en-US" b="1" dirty="0" smtClean="0"/>
              <a:t>/f</a:t>
            </a:r>
          </a:p>
          <a:p>
            <a:pPr lvl="1"/>
            <a:r>
              <a:rPr lang="en-US" dirty="0" smtClean="0"/>
              <a:t>Ex.  </a:t>
            </a:r>
            <a:r>
              <a:rPr lang="en-US" b="1" dirty="0" err="1" smtClean="0"/>
              <a:t>int</a:t>
            </a:r>
            <a:r>
              <a:rPr lang="en-US" b="1" dirty="0" smtClean="0"/>
              <a:t> max(</a:t>
            </a:r>
            <a:r>
              <a:rPr lang="en-US" b="1" dirty="0" err="1" smtClean="0"/>
              <a:t>int</a:t>
            </a:r>
            <a:r>
              <a:rPr lang="en-US" b="1" dirty="0" smtClean="0"/>
              <a:t> &amp;x, </a:t>
            </a:r>
            <a:r>
              <a:rPr lang="en-US" b="1" dirty="0" err="1" smtClean="0"/>
              <a:t>int</a:t>
            </a:r>
            <a:r>
              <a:rPr lang="en-US" b="1" dirty="0" smtClean="0"/>
              <a:t> &amp;y)   </a:t>
            </a:r>
            <a:r>
              <a:rPr lang="en-US" dirty="0" smtClean="0">
                <a:solidFill>
                  <a:srgbClr val="C00000"/>
                </a:solidFill>
              </a:rPr>
              <a:t>//provides signature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 </a:t>
            </a:r>
            <a:r>
              <a:rPr lang="en-US" dirty="0" smtClean="0"/>
              <a:t> (cont..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C++ : unit of </a:t>
            </a:r>
            <a:r>
              <a:rPr lang="en-US" b="1" dirty="0" smtClean="0"/>
              <a:t>encapsulation is class </a:t>
            </a:r>
            <a:r>
              <a:rPr lang="en-US" dirty="0" smtClean="0"/>
              <a:t>&amp; provides </a:t>
            </a:r>
            <a:r>
              <a:rPr lang="en-US" b="1" dirty="0" smtClean="0"/>
              <a:t>interface to class</a:t>
            </a:r>
            <a:r>
              <a:rPr lang="en-US" dirty="0" smtClean="0"/>
              <a:t> via </a:t>
            </a:r>
            <a:r>
              <a:rPr lang="en-US" b="1" dirty="0" smtClean="0"/>
              <a:t>member functions/data</a:t>
            </a:r>
            <a:r>
              <a:rPr lang="en-US" dirty="0" smtClean="0"/>
              <a:t> of the class which are available to client by making them public.</a:t>
            </a:r>
          </a:p>
          <a:p>
            <a:r>
              <a:rPr lang="en-US" dirty="0" smtClean="0"/>
              <a:t>Ex.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19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93470" y="2895600"/>
            <a:ext cx="6264729" cy="1562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Public entities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Provides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Interface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 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5562600" cy="5181600"/>
          </a:xfrm>
        </p:spPr>
        <p:txBody>
          <a:bodyPr/>
          <a:lstStyle/>
          <a:p>
            <a:r>
              <a:rPr lang="en-US" dirty="0" smtClean="0"/>
              <a:t>In Ada programming strictly separates interface &amp; its implementation. </a:t>
            </a:r>
            <a:r>
              <a:rPr lang="en-US" b="1" dirty="0" smtClean="0"/>
              <a:t>In Ada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Unit of encapsulation is </a:t>
            </a:r>
            <a:r>
              <a:rPr lang="en-US" b="1" i="1" dirty="0" smtClean="0">
                <a:sym typeface="Wingdings" panose="05000000000000000000" pitchFamily="2" charset="2"/>
              </a:rPr>
              <a:t>package</a:t>
            </a:r>
          </a:p>
          <a:p>
            <a:pPr lvl="2"/>
            <a:r>
              <a:rPr lang="en-US" b="1" i="1" dirty="0" smtClean="0">
                <a:sym typeface="Wingdings" panose="05000000000000000000" pitchFamily="2" charset="2"/>
              </a:rPr>
              <a:t>Package encapsulates </a:t>
            </a:r>
            <a:r>
              <a:rPr lang="en-IN" dirty="0"/>
              <a:t>procedures, functions, variables, and </a:t>
            </a:r>
            <a:r>
              <a:rPr lang="en-IN" dirty="0" smtClean="0"/>
              <a:t>types</a:t>
            </a:r>
          </a:p>
          <a:p>
            <a:pPr lvl="2"/>
            <a:r>
              <a:rPr lang="en-US" b="1" i="1" dirty="0" smtClean="0">
                <a:sym typeface="Wingdings" panose="05000000000000000000" pitchFamily="2" charset="2"/>
              </a:rPr>
              <a:t>Package interface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consists interfaces provided by all above entities (called as </a:t>
            </a:r>
            <a:r>
              <a:rPr lang="en-US" b="1" dirty="0" smtClean="0">
                <a:sym typeface="Wingdings" panose="05000000000000000000" pitchFamily="2" charset="2"/>
              </a:rPr>
              <a:t>package specification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Implementation of package is called </a:t>
            </a:r>
            <a:r>
              <a:rPr lang="en-US" b="1" dirty="0" smtClean="0">
                <a:sym typeface="Wingdings" panose="05000000000000000000" pitchFamily="2" charset="2"/>
              </a:rPr>
              <a:t>package body.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 Example: 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876300" y="5040868"/>
            <a:ext cx="4381500" cy="1512332"/>
            <a:chOff x="876300" y="3897868"/>
            <a:chExt cx="4381500" cy="15123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4181475"/>
              <a:ext cx="3771900" cy="1228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14400" y="3897868"/>
              <a:ext cx="434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Package Specification provides interface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400"/>
            <a:ext cx="3688361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6400" y="685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Package Body with all </a:t>
            </a:r>
            <a:r>
              <a:rPr lang="en-US" b="1" dirty="0" err="1" smtClean="0">
                <a:solidFill>
                  <a:srgbClr val="C00000"/>
                </a:solidFill>
              </a:rPr>
              <a:t>implementn</a:t>
            </a:r>
            <a:r>
              <a:rPr lang="en-US" b="1" dirty="0" smtClean="0">
                <a:solidFill>
                  <a:srgbClr val="C00000"/>
                </a:solidFill>
              </a:rPr>
              <a:t>. details hidden from clients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91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and independent compilation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838200"/>
          <a:ext cx="8534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 Compilation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r>
                        <a:rPr lang="en-US" baseline="0" dirty="0" smtClean="0"/>
                        <a:t> Compilation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r>
                        <a:rPr lang="en-US" baseline="0" dirty="0" smtClean="0"/>
                        <a:t> compiled separately but follows specific ordering constraints.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are compiled and tested independently</a:t>
                      </a:r>
                      <a:r>
                        <a:rPr lang="en-US" baseline="0" dirty="0" smtClean="0"/>
                        <a:t>. </a:t>
                      </a:r>
                    </a:p>
                    <a:p>
                      <a:r>
                        <a:rPr lang="en-US" dirty="0" smtClean="0"/>
                        <a:t>(no</a:t>
                      </a:r>
                      <a:r>
                        <a:rPr lang="en-US" baseline="0" dirty="0" smtClean="0"/>
                        <a:t> ordering constraint)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Ordering is required to check inter-module</a:t>
                      </a:r>
                      <a:r>
                        <a:rPr lang="en-US" baseline="0" dirty="0" smtClean="0"/>
                        <a:t> references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checking</a:t>
                      </a:r>
                      <a:r>
                        <a:rPr lang="en-US" baseline="0" dirty="0" smtClean="0"/>
                        <a:t> among 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Ex.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Ada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separate compilations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Ex. </a:t>
                      </a:r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supports independent compilation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838200"/>
            <a:ext cx="8534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0"/>
            <a:ext cx="6096000" cy="14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kern="1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Libraries of Modules</a:t>
            </a:r>
            <a:endParaRPr lang="en-US" sz="3600" kern="120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Need</a:t>
            </a:r>
            <a:r>
              <a:rPr lang="en-US" dirty="0" smtClean="0"/>
              <a:t> of grouping related modules/units in libraries.</a:t>
            </a:r>
          </a:p>
          <a:p>
            <a:r>
              <a:rPr lang="en-US" b="1" dirty="0" smtClean="0"/>
              <a:t>Example :</a:t>
            </a:r>
          </a:p>
          <a:p>
            <a:pPr lvl="1"/>
            <a:r>
              <a:rPr lang="en-US" dirty="0" smtClean="0"/>
              <a:t>String operations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1"/>
            <a:r>
              <a:rPr lang="en-US" dirty="0" smtClean="0"/>
              <a:t>Matrix manipulation routines.</a:t>
            </a:r>
          </a:p>
          <a:p>
            <a:r>
              <a:rPr lang="en-US" dirty="0" smtClean="0"/>
              <a:t> A library collects together a number of related and commonly used services.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Language features for programming in the large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91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Physical Modules</a:t>
            </a:r>
            <a:r>
              <a:rPr lang="en-US" sz="2400" dirty="0" smtClean="0">
                <a:sym typeface="Wingdings" pitchFamily="2" charset="2"/>
              </a:rPr>
              <a:t> Program decomposed into small units during implementation</a:t>
            </a:r>
            <a:endParaRPr lang="en-US" sz="2400" dirty="0" smtClean="0"/>
          </a:p>
          <a:p>
            <a:r>
              <a:rPr lang="en-US" sz="2400" b="1" dirty="0" smtClean="0"/>
              <a:t>Logical Modules</a:t>
            </a:r>
            <a:r>
              <a:rPr lang="en-US" sz="2400" dirty="0" smtClean="0">
                <a:sym typeface="Wingdings" pitchFamily="2" charset="2"/>
              </a:rPr>
              <a:t> identified at the time of </a:t>
            </a:r>
            <a:r>
              <a:rPr lang="en-US" sz="2400" b="1" dirty="0" smtClean="0">
                <a:sym typeface="Wingdings" pitchFamily="2" charset="2"/>
              </a:rPr>
              <a:t>design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represents abstractions at design level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Can be implemented into one or more </a:t>
            </a:r>
            <a:r>
              <a:rPr lang="en-US" sz="2000" dirty="0" err="1" smtClean="0">
                <a:sym typeface="Wingdings" pitchFamily="2" charset="2"/>
              </a:rPr>
              <a:t>phy</a:t>
            </a:r>
            <a:r>
              <a:rPr lang="en-US" sz="2000" dirty="0" smtClean="0">
                <a:sym typeface="Wingdings" pitchFamily="2" charset="2"/>
              </a:rPr>
              <a:t>. modules</a:t>
            </a:r>
          </a:p>
          <a:p>
            <a:r>
              <a:rPr lang="en-US" sz="2400" b="1" dirty="0" smtClean="0"/>
              <a:t>More close relationship </a:t>
            </a:r>
            <a:r>
              <a:rPr lang="en-US" sz="2400" dirty="0" smtClean="0"/>
              <a:t>between the </a:t>
            </a:r>
            <a:r>
              <a:rPr lang="en-US" sz="2400" dirty="0" err="1" smtClean="0"/>
              <a:t>phy</a:t>
            </a:r>
            <a:r>
              <a:rPr lang="en-US" sz="2400" dirty="0" smtClean="0"/>
              <a:t>. and logical module, better the physical program organization reflects the logical design structure</a:t>
            </a:r>
          </a:p>
          <a:p>
            <a:r>
              <a:rPr lang="en-US" sz="2400" dirty="0" smtClean="0"/>
              <a:t>We will </a:t>
            </a:r>
            <a:r>
              <a:rPr lang="en-US" sz="2400" dirty="0" err="1" smtClean="0"/>
              <a:t>descuss</a:t>
            </a:r>
            <a:r>
              <a:rPr lang="en-US" sz="2400" b="1" dirty="0" smtClean="0"/>
              <a:t> Pascal, C, C++,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and ML </a:t>
            </a:r>
            <a:r>
              <a:rPr lang="en-US" sz="2400" dirty="0" err="1" smtClean="0"/>
              <a:t>prog</a:t>
            </a:r>
            <a:r>
              <a:rPr lang="en-US" sz="2400" dirty="0" smtClean="0"/>
              <a:t>. lang. with following points</a:t>
            </a:r>
          </a:p>
          <a:p>
            <a:pPr lvl="1"/>
            <a:r>
              <a:rPr lang="en-US" sz="2000" dirty="0" smtClean="0"/>
              <a:t>Module Encapsulation</a:t>
            </a:r>
          </a:p>
          <a:p>
            <a:pPr lvl="2"/>
            <a:r>
              <a:rPr lang="en-US" sz="1600" dirty="0" smtClean="0"/>
              <a:t>Tells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Unit of modularity, which </a:t>
            </a:r>
            <a:r>
              <a:rPr lang="en-US" sz="1600" dirty="0" err="1" smtClean="0"/>
              <a:t>prog</a:t>
            </a:r>
            <a:r>
              <a:rPr lang="en-US" sz="1600" dirty="0" smtClean="0"/>
              <a:t>. paradigm supported</a:t>
            </a:r>
          </a:p>
          <a:p>
            <a:pPr lvl="1"/>
            <a:r>
              <a:rPr lang="en-US" sz="2000" dirty="0" smtClean="0"/>
              <a:t>Separation of interface from implementation</a:t>
            </a:r>
          </a:p>
          <a:p>
            <a:pPr lvl="2"/>
            <a:r>
              <a:rPr lang="en-US" sz="1600" dirty="0" smtClean="0"/>
              <a:t>Specifies</a:t>
            </a:r>
            <a:r>
              <a:rPr lang="en-US" sz="1600" dirty="0" smtClean="0">
                <a:sym typeface="Wingdings" pitchFamily="2" charset="2"/>
              </a:rPr>
              <a:t> relation among modules, which module imported &amp; exported by modules</a:t>
            </a:r>
            <a:endParaRPr lang="en-US" sz="1600" dirty="0" smtClean="0"/>
          </a:p>
          <a:p>
            <a:pPr lvl="1"/>
            <a:r>
              <a:rPr lang="en-US" sz="2000" dirty="0" smtClean="0"/>
              <a:t>Program organization &amp; module grouping</a:t>
            </a:r>
          </a:p>
          <a:p>
            <a:pPr lvl="2"/>
            <a:r>
              <a:rPr lang="en-US" sz="1600" dirty="0" smtClean="0"/>
              <a:t>Tells</a:t>
            </a:r>
            <a:r>
              <a:rPr lang="en-US" sz="1600" dirty="0" smtClean="0">
                <a:sym typeface="Wingdings" pitchFamily="2" charset="2"/>
              </a:rPr>
              <a:t> how independently </a:t>
            </a:r>
            <a:r>
              <a:rPr lang="en-US" sz="1600" dirty="0" err="1" smtClean="0">
                <a:sym typeface="Wingdings" pitchFamily="2" charset="2"/>
              </a:rPr>
              <a:t>phy</a:t>
            </a:r>
            <a:r>
              <a:rPr lang="en-US" sz="1600" dirty="0" smtClean="0">
                <a:sym typeface="Wingdings" pitchFamily="2" charset="2"/>
              </a:rPr>
              <a:t>. Modules implemented &amp; compiled </a:t>
            </a:r>
          </a:p>
          <a:p>
            <a:pPr lvl="3"/>
            <a:r>
              <a:rPr lang="en-US" sz="1600" dirty="0" smtClean="0"/>
              <a:t>visibility &amp; access control support of </a:t>
            </a:r>
            <a:r>
              <a:rPr lang="en-US" sz="1600" dirty="0" err="1" smtClean="0"/>
              <a:t>prog</a:t>
            </a:r>
            <a:r>
              <a:rPr lang="en-US" sz="1600" dirty="0" smtClean="0"/>
              <a:t>. lang.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Pascal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Module Encapsulation</a:t>
            </a:r>
          </a:p>
          <a:p>
            <a:pPr lvl="1"/>
            <a:r>
              <a:rPr lang="en-US" sz="1800" dirty="0" smtClean="0"/>
              <a:t>Unit of modularity is </a:t>
            </a:r>
            <a:r>
              <a:rPr lang="en-US" sz="1800" b="1" dirty="0" smtClean="0"/>
              <a:t>Procedures &amp; Functions </a:t>
            </a:r>
          </a:p>
          <a:p>
            <a:pPr lvl="1"/>
            <a:r>
              <a:rPr lang="en-US" sz="1800" dirty="0" smtClean="0"/>
              <a:t>Supports </a:t>
            </a:r>
            <a:r>
              <a:rPr lang="en-US" sz="1800" b="1" dirty="0" smtClean="0"/>
              <a:t>Procedural Programming 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Program Structures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Prog</a:t>
            </a:r>
            <a:r>
              <a:rPr lang="en-US" dirty="0" smtClean="0"/>
              <a:t>. Organized in tree like structure of modules</a:t>
            </a:r>
          </a:p>
          <a:p>
            <a:pPr algn="just"/>
            <a:r>
              <a:rPr lang="en-US" sz="2200" dirty="0" smtClean="0"/>
              <a:t>Example: </a:t>
            </a:r>
            <a:r>
              <a:rPr lang="en-US" sz="2400" dirty="0" smtClean="0"/>
              <a:t>top-down modular design of a module A identifies two modules B and C providing subsidiary procedural abstractions. Similarly, module B invokes two private procedural abstractions provided by modules D and E. Module C invokes a private procedural abstraction provided by F.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19400"/>
            <a:ext cx="5867400" cy="1100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3048000"/>
            <a:ext cx="777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Declarations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505200"/>
            <a:ext cx="7772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en-US" dirty="0" smtClean="0">
                <a:solidFill>
                  <a:srgbClr val="C00000"/>
                </a:solidFill>
              </a:rPr>
              <a:t>Operations</a:t>
            </a:r>
          </a:p>
          <a:p>
            <a:pPr lvl="1" algn="r"/>
            <a:r>
              <a:rPr lang="en-US" dirty="0" smtClean="0">
                <a:solidFill>
                  <a:srgbClr val="C00000"/>
                </a:solidFill>
              </a:rPr>
              <a:t>Built-in or user written procedures or functions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Structuring of Program- 	</a:t>
            </a:r>
          </a:p>
          <a:p>
            <a:pPr lvl="1"/>
            <a:r>
              <a:rPr lang="en-US" dirty="0" smtClean="0"/>
              <a:t>Software design method 	</a:t>
            </a:r>
          </a:p>
          <a:p>
            <a:pPr lvl="1"/>
            <a:r>
              <a:rPr lang="en-US" dirty="0" smtClean="0"/>
              <a:t>Concepts in support of modularity 	</a:t>
            </a:r>
          </a:p>
          <a:p>
            <a:pPr lvl="2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Interface and implementation</a:t>
            </a:r>
          </a:p>
          <a:p>
            <a:pPr lvl="2"/>
            <a:r>
              <a:rPr lang="en-US" dirty="0" smtClean="0"/>
              <a:t>Separate and  independent compilation</a:t>
            </a:r>
          </a:p>
          <a:p>
            <a:pPr lvl="2"/>
            <a:r>
              <a:rPr lang="en-US" dirty="0" smtClean="0"/>
              <a:t>Libraries of modules</a:t>
            </a:r>
          </a:p>
          <a:p>
            <a:pPr lvl="1"/>
            <a:r>
              <a:rPr lang="en-US" dirty="0" smtClean="0"/>
              <a:t>Language features for programming in the large</a:t>
            </a:r>
          </a:p>
          <a:p>
            <a:pPr lvl="1"/>
            <a:r>
              <a:rPr lang="en-US" dirty="0" smtClean="0"/>
              <a:t>Program organization</a:t>
            </a:r>
          </a:p>
          <a:p>
            <a:pPr lvl="1"/>
            <a:r>
              <a:rPr lang="en-US" dirty="0" smtClean="0"/>
              <a:t>Grouping of units</a:t>
            </a:r>
          </a:p>
          <a:p>
            <a:pPr lvl="1"/>
            <a:r>
              <a:rPr lang="en-US" dirty="0" smtClean="0"/>
              <a:t>Encapsulation, Interface and implementation</a:t>
            </a:r>
          </a:p>
          <a:p>
            <a:pPr lvl="1"/>
            <a:r>
              <a:rPr lang="en-US" dirty="0" smtClean="0"/>
              <a:t>Abstract data types, classes, and modules, </a:t>
            </a:r>
          </a:p>
          <a:p>
            <a:pPr lvl="1"/>
            <a:r>
              <a:rPr lang="en-US" dirty="0" smtClean="0"/>
              <a:t>Generic units,</a:t>
            </a:r>
          </a:p>
          <a:p>
            <a:pPr lvl="2"/>
            <a:r>
              <a:rPr lang="en-US" dirty="0" smtClean="0"/>
              <a:t>Generic data structures</a:t>
            </a:r>
          </a:p>
          <a:p>
            <a:pPr lvl="2"/>
            <a:r>
              <a:rPr lang="en-US" dirty="0" smtClean="0"/>
              <a:t>Generic algorithms</a:t>
            </a:r>
          </a:p>
          <a:p>
            <a:pPr lvl="2"/>
            <a:r>
              <a:rPr lang="en-US" dirty="0" smtClean="0"/>
              <a:t>Generic modules</a:t>
            </a:r>
          </a:p>
          <a:p>
            <a:pPr lvl="2"/>
            <a:r>
              <a:rPr lang="en-US" dirty="0" smtClean="0"/>
              <a:t>Higher levels of genericity 	</a:t>
            </a:r>
          </a:p>
          <a:p>
            <a:r>
              <a:rPr lang="en-US" sz="2800" b="1" dirty="0" smtClean="0"/>
              <a:t>Programming paradigms-</a:t>
            </a:r>
          </a:p>
          <a:p>
            <a:pPr lvl="1"/>
            <a:r>
              <a:rPr lang="en-US" dirty="0" smtClean="0"/>
              <a:t>Introduction to programming paradigms</a:t>
            </a:r>
          </a:p>
          <a:p>
            <a:pPr lvl="2"/>
            <a:r>
              <a:rPr lang="en-US" dirty="0" smtClean="0"/>
              <a:t>procedural, object oriented, functional, and logic &amp; rule based. </a:t>
            </a:r>
          </a:p>
          <a:p>
            <a:r>
              <a:rPr lang="en-US" sz="2800" b="1" dirty="0" smtClean="0"/>
              <a:t>Study of Java as Object oriented programming language. 	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71800" y="838200"/>
            <a:ext cx="5791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 with struct.-1</a:t>
            </a:r>
          </a:p>
          <a:p>
            <a:pPr lvl="1"/>
            <a:r>
              <a:rPr lang="en-US" dirty="0" smtClean="0"/>
              <a:t>Unable to show restrictions among procedure invocations.</a:t>
            </a:r>
          </a:p>
          <a:p>
            <a:pPr lvl="2"/>
            <a:r>
              <a:rPr lang="en-US" dirty="0" smtClean="0"/>
              <a:t>Ex. ‘E’ may invoke D, B, &amp; A</a:t>
            </a:r>
          </a:p>
          <a:p>
            <a:pPr lvl="2">
              <a:buNone/>
            </a:pPr>
            <a:r>
              <a:rPr lang="en-US" dirty="0" smtClean="0"/>
              <a:t>          ‘C’ may invoke B &amp; A …so on</a:t>
            </a:r>
          </a:p>
          <a:p>
            <a:pPr lvl="1"/>
            <a:r>
              <a:rPr lang="en-US" dirty="0" smtClean="0"/>
              <a:t>Also module ‘F’ needs abstraction by ‘E’ then this will fail hence needs rearrangements of modules as</a:t>
            </a:r>
          </a:p>
          <a:p>
            <a:r>
              <a:rPr lang="en-US" dirty="0" smtClean="0"/>
              <a:t> Problem with struct.-1</a:t>
            </a:r>
          </a:p>
          <a:p>
            <a:pPr lvl="1"/>
            <a:r>
              <a:rPr lang="en-US" dirty="0" smtClean="0"/>
              <a:t>No hierarchy maintained</a:t>
            </a:r>
          </a:p>
          <a:p>
            <a:pPr lvl="1"/>
            <a:r>
              <a:rPr lang="en-US" dirty="0" smtClean="0"/>
              <a:t>‘E’ is visible to all procedures even though not required</a:t>
            </a:r>
          </a:p>
          <a:p>
            <a:pPr lvl="1"/>
            <a:r>
              <a:rPr lang="en-US" dirty="0" smtClean="0"/>
              <a:t>Variables required to be shared between ‘B’ &amp; ‘C’ need to be kept in ‘A’ which makes it visible to ‘E’</a:t>
            </a:r>
          </a:p>
          <a:p>
            <a:endParaRPr lang="en-US" dirty="0" smtClean="0"/>
          </a:p>
          <a:p>
            <a:pPr lvl="4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Pascal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2790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26955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200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. Struct.-1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87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. Struct.-2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Pascal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Further problems</a:t>
            </a:r>
          </a:p>
          <a:p>
            <a:pPr lvl="1"/>
            <a:r>
              <a:rPr lang="en-US" dirty="0" smtClean="0"/>
              <a:t>Textual layout </a:t>
            </a:r>
          </a:p>
          <a:p>
            <a:pPr lvl="2"/>
            <a:r>
              <a:rPr lang="en-US" dirty="0" smtClean="0"/>
              <a:t>Entire program is a single monolithic text</a:t>
            </a:r>
          </a:p>
          <a:p>
            <a:pPr lvl="2"/>
            <a:r>
              <a:rPr lang="en-US" dirty="0" smtClean="0"/>
              <a:t>Programs are difficult to read</a:t>
            </a:r>
          </a:p>
          <a:p>
            <a:pPr lvl="2"/>
            <a:r>
              <a:rPr lang="en-US" dirty="0" smtClean="0"/>
              <a:t>Programs are difficult to test/debug</a:t>
            </a:r>
          </a:p>
          <a:p>
            <a:pPr lvl="2"/>
            <a:r>
              <a:rPr lang="en-US" dirty="0" smtClean="0"/>
              <a:t>Programs are difficult to modify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000" dirty="0" smtClean="0"/>
              <a:t>Separation of interface from implementation</a:t>
            </a:r>
          </a:p>
          <a:p>
            <a:pPr lvl="1"/>
            <a:r>
              <a:rPr lang="en-US" dirty="0" smtClean="0"/>
              <a:t>Pascal supports independent module development by using info. hiding at design level</a:t>
            </a:r>
          </a:p>
          <a:p>
            <a:pPr lvl="1"/>
            <a:r>
              <a:rPr lang="en-US" dirty="0" smtClean="0"/>
              <a:t>Modules can be tested &amp; compiled separately and kept in libraries for reusability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Language features for programming in the large </a:t>
            </a:r>
            <a:r>
              <a:rPr lang="en-US" sz="2800" b="1" dirty="0" smtClean="0"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C00000"/>
                </a:solidFill>
                <a:sym typeface="Wingdings" pitchFamily="2" charset="2"/>
              </a:rPr>
              <a:t>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Supports Procedural Programming.</a:t>
            </a:r>
          </a:p>
          <a:p>
            <a:r>
              <a:rPr lang="en-US" dirty="0" smtClean="0"/>
              <a:t>Program decomposed in Functions.</a:t>
            </a:r>
          </a:p>
          <a:p>
            <a:r>
              <a:rPr lang="en-US" dirty="0" smtClean="0"/>
              <a:t>Physical unit of modularity is a </a:t>
            </a:r>
            <a:r>
              <a:rPr lang="en-US" b="1" dirty="0" smtClean="0"/>
              <a:t>file.</a:t>
            </a:r>
          </a:p>
          <a:p>
            <a:r>
              <a:rPr lang="en-US" b="1" dirty="0" smtClean="0"/>
              <a:t>General Structure of ‘C’ </a:t>
            </a:r>
            <a:r>
              <a:rPr lang="en-US" b="1" dirty="0" err="1" smtClean="0"/>
              <a:t>prog</a:t>
            </a:r>
            <a:r>
              <a:rPr lang="en-US" b="1" dirty="0" smtClean="0"/>
              <a:t>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5562600" cy="332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Language features for programming in the large </a:t>
            </a:r>
            <a:r>
              <a:rPr lang="en-US" sz="2800" b="1" dirty="0" smtClean="0"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C00000"/>
                </a:solidFill>
                <a:sym typeface="Wingdings" pitchFamily="2" charset="2"/>
              </a:rPr>
              <a:t>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module implemented by two </a:t>
            </a:r>
            <a:r>
              <a:rPr lang="en-US" dirty="0" err="1" smtClean="0"/>
              <a:t>phy</a:t>
            </a:r>
            <a:r>
              <a:rPr lang="en-US" dirty="0" smtClean="0"/>
              <a:t>. Modules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Interface  header/include files  (*.h files)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777240" lvl="1" indent="-4572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61181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181600"/>
          </a:xfrm>
        </p:spPr>
        <p:txBody>
          <a:bodyPr/>
          <a:lstStyle/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 startAt="2"/>
            </a:pPr>
            <a:r>
              <a:rPr lang="en-US" dirty="0" smtClean="0">
                <a:sym typeface="Wingdings" pitchFamily="2" charset="2"/>
              </a:rPr>
              <a:t>Implementation  private part of module &amp; services exported to clients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84204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Client/user of service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356662" cy="40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33800" y="2048470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The header files are used to resolve inter-module references at compile-time.</a:t>
            </a:r>
          </a:p>
          <a:p>
            <a:r>
              <a:rPr lang="en-US" dirty="0" smtClean="0"/>
              <a:t>At link-time,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5486400"/>
            <a:ext cx="57912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language provides no encapsulation facilities.</a:t>
            </a:r>
          </a:p>
          <a:p>
            <a:r>
              <a:rPr lang="en-US" b="1" dirty="0" smtClean="0"/>
              <a:t> For example</a:t>
            </a:r>
            <a:r>
              <a:rPr lang="en-US" dirty="0" smtClean="0"/>
              <a:t>, the main program in Figure has complete access to the internal structure of the stacks s1 and s2.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unit of modularity is a </a:t>
            </a:r>
            <a:r>
              <a:rPr lang="en-US" b="1" dirty="0" smtClean="0"/>
              <a:t>file.</a:t>
            </a:r>
          </a:p>
          <a:p>
            <a:r>
              <a:rPr lang="en-US" dirty="0" smtClean="0"/>
              <a:t>Program decomposed in Functions.</a:t>
            </a:r>
          </a:p>
          <a:p>
            <a:r>
              <a:rPr lang="en-US" dirty="0" smtClean="0"/>
              <a:t>Supports Class-based Programming.</a:t>
            </a:r>
          </a:p>
          <a:p>
            <a:pPr lvl="1"/>
            <a:r>
              <a:rPr lang="en-US" dirty="0" smtClean="0"/>
              <a:t>Class forms </a:t>
            </a:r>
            <a:r>
              <a:rPr lang="en-US" b="1" dirty="0" smtClean="0"/>
              <a:t>logical unit </a:t>
            </a:r>
            <a:r>
              <a:rPr lang="en-US" dirty="0" smtClean="0"/>
              <a:t>of modularity </a:t>
            </a:r>
            <a:r>
              <a:rPr lang="en-US" sz="2800" dirty="0" smtClean="0"/>
              <a:t>that supports the implementation of information hiding modules and abstract data types. </a:t>
            </a:r>
          </a:p>
          <a:p>
            <a:pPr lvl="1"/>
            <a:r>
              <a:rPr lang="en-US" sz="2800" dirty="0" smtClean="0"/>
              <a:t>It can be combined with templates, classes may be used to implement </a:t>
            </a:r>
            <a:r>
              <a:rPr lang="en-US" sz="2800" b="1" dirty="0" smtClean="0"/>
              <a:t>generic abstract data types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The class provides encapsulation and control over interfaces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Encapsulation in C++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serves several purposes including:</a:t>
            </a:r>
          </a:p>
          <a:p>
            <a:pPr lvl="2"/>
            <a:r>
              <a:rPr lang="en-US" sz="2400" dirty="0" smtClean="0"/>
              <a:t>A class defines a new (user-defined) data type.</a:t>
            </a:r>
          </a:p>
          <a:p>
            <a:pPr lvl="2"/>
            <a:r>
              <a:rPr lang="en-US" sz="2400" dirty="0" smtClean="0"/>
              <a:t>A class defines an encapsulated unit.</a:t>
            </a:r>
          </a:p>
          <a:p>
            <a:pPr lvl="1"/>
            <a:r>
              <a:rPr lang="en-US" sz="2800" dirty="0" smtClean="0"/>
              <a:t>Entities defined by a class can be of three types</a:t>
            </a:r>
          </a:p>
          <a:p>
            <a:pPr lvl="2"/>
            <a:r>
              <a:rPr lang="en-US" sz="2400" b="1" dirty="0" smtClean="0"/>
              <a:t>public</a:t>
            </a:r>
            <a:r>
              <a:rPr lang="en-US" sz="2400" dirty="0" smtClean="0"/>
              <a:t>—exported to clients</a:t>
            </a:r>
          </a:p>
          <a:p>
            <a:pPr lvl="2"/>
            <a:r>
              <a:rPr lang="en-US" sz="2400" b="1" dirty="0" smtClean="0"/>
              <a:t>private</a:t>
            </a:r>
            <a:r>
              <a:rPr lang="en-US" sz="2400" dirty="0" smtClean="0"/>
              <a:t>— hidden from clients </a:t>
            </a:r>
          </a:p>
          <a:p>
            <a:pPr lvl="2"/>
            <a:r>
              <a:rPr lang="en-US" sz="2400" b="1" dirty="0" smtClean="0"/>
              <a:t>Protected </a:t>
            </a:r>
            <a:r>
              <a:rPr lang="en-US" sz="2400" dirty="0" smtClean="0"/>
              <a:t>—exported to entities derived from base </a:t>
            </a:r>
            <a:r>
              <a:rPr lang="en-US" sz="2400" dirty="0" err="1" smtClean="0"/>
              <a:t>calss</a:t>
            </a:r>
            <a:endParaRPr lang="en-US" sz="2400" dirty="0" smtClean="0"/>
          </a:p>
          <a:p>
            <a:pPr lvl="1"/>
            <a:r>
              <a:rPr lang="en-US" sz="2800" b="1" dirty="0" smtClean="0"/>
              <a:t>Object: </a:t>
            </a:r>
            <a:r>
              <a:rPr lang="en-US" sz="2800" dirty="0" smtClean="0"/>
              <a:t>is an instance of class. Used to access services offered by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Program organization:</a:t>
            </a:r>
          </a:p>
          <a:p>
            <a:pPr lvl="1"/>
            <a:r>
              <a:rPr lang="en-US" dirty="0" smtClean="0"/>
              <a:t>Program is composed of classes</a:t>
            </a:r>
          </a:p>
          <a:p>
            <a:pPr lvl="1"/>
            <a:r>
              <a:rPr lang="en-US" dirty="0" smtClean="0"/>
              <a:t>Classes define the abstractions</a:t>
            </a:r>
          </a:p>
          <a:p>
            <a:pPr lvl="1"/>
            <a:r>
              <a:rPr lang="en-US" dirty="0" smtClean="0"/>
              <a:t>The main program or a client creates instances of the classes called as </a:t>
            </a:r>
            <a:r>
              <a:rPr lang="en-US" b="1" dirty="0" smtClean="0"/>
              <a:t>objects</a:t>
            </a:r>
          </a:p>
          <a:p>
            <a:pPr lvl="1"/>
            <a:r>
              <a:rPr lang="en-US" dirty="0" smtClean="0"/>
              <a:t>Objects are used to calls member functions of class to perform the desired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Class implementing a stack of integers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453063" cy="481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start with </a:t>
            </a:r>
            <a:r>
              <a:rPr lang="en-US" b="1" dirty="0" smtClean="0"/>
              <a:t>“Structuring of Program”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Class implementing a stack of integers (cont..)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1"/>
            <a:ext cx="5791200" cy="337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supports the development of independent modules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 class’s interface and implementation may be </a:t>
            </a:r>
            <a:r>
              <a:rPr lang="en-US" b="1" dirty="0" smtClean="0"/>
              <a:t>separated</a:t>
            </a:r>
            <a:r>
              <a:rPr lang="en-US" dirty="0" smtClean="0"/>
              <a:t> and </a:t>
            </a:r>
            <a:r>
              <a:rPr lang="en-US" b="1" dirty="0" smtClean="0"/>
              <a:t>even compiled separately </a:t>
            </a:r>
            <a:r>
              <a:rPr lang="en-US" dirty="0" smtClean="0"/>
              <a:t>from each other. </a:t>
            </a:r>
          </a:p>
          <a:p>
            <a:pPr marL="1051560" lvl="2" indent="-457200">
              <a:buNone/>
            </a:pPr>
            <a:r>
              <a:rPr lang="en-US" dirty="0" smtClean="0"/>
              <a:t>       The implementation must include the interface definition and therefore must be compiled after the interface file exists.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Client modules may be compiled with access to only the interface modules of the service providers and not their implementation modules.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Any names defined in a class are local to the class unless explicitly declared to be public.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Grouping of units</a:t>
            </a:r>
          </a:p>
          <a:p>
            <a:pPr lvl="1" algn="just"/>
            <a:r>
              <a:rPr lang="en-US" dirty="0" smtClean="0"/>
              <a:t>C++ has several mechanisms for relating classes to each other</a:t>
            </a:r>
          </a:p>
          <a:p>
            <a:pPr lvl="2" algn="just"/>
            <a:r>
              <a:rPr lang="en-US" b="1" dirty="0" smtClean="0"/>
              <a:t>Nested classes- </a:t>
            </a:r>
            <a:r>
              <a:rPr lang="en-US" dirty="0" smtClean="0"/>
              <a:t>but suitable for programming in small</a:t>
            </a:r>
          </a:p>
          <a:p>
            <a:pPr lvl="2" algn="just"/>
            <a:r>
              <a:rPr lang="en-US" b="1" dirty="0" smtClean="0"/>
              <a:t>Friend functions-</a:t>
            </a:r>
          </a:p>
          <a:p>
            <a:pPr lvl="3" algn="just"/>
            <a:r>
              <a:rPr lang="en-US" dirty="0" smtClean="0"/>
              <a:t>special functions which can access the private members of a class.</a:t>
            </a:r>
            <a:endParaRPr lang="en-US" b="1" dirty="0" smtClean="0"/>
          </a:p>
          <a:p>
            <a:pPr lvl="2" algn="just"/>
            <a:r>
              <a:rPr lang="en-US" b="1" dirty="0" smtClean="0"/>
              <a:t>Namespace-</a:t>
            </a:r>
          </a:p>
          <a:p>
            <a:pPr lvl="3" algn="just"/>
            <a:r>
              <a:rPr lang="en-US" dirty="0" smtClean="0"/>
              <a:t>Namespace is a container for identifiers. It puts the names of its  members in a distinct space so that they don't conflict with the names in other namespaces or global namespace.</a:t>
            </a:r>
            <a:endParaRPr lang="en-US" b="1" dirty="0" smtClean="0"/>
          </a:p>
          <a:p>
            <a:pPr lvl="3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257800"/>
          </a:xfrm>
        </p:spPr>
        <p:txBody>
          <a:bodyPr>
            <a:normAutofit lnSpcReduction="10000"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b="1" dirty="0" smtClean="0"/>
              <a:t>Friend functions-</a:t>
            </a:r>
          </a:p>
          <a:p>
            <a:pPr lvl="1"/>
            <a:r>
              <a:rPr lang="en-US" sz="2000" dirty="0" smtClean="0"/>
              <a:t>A class in C++ defines a user-defined type. </a:t>
            </a:r>
          </a:p>
          <a:p>
            <a:pPr lvl="1"/>
            <a:r>
              <a:rPr lang="en-US" sz="2000" dirty="0" smtClean="0"/>
              <a:t>As a result, the operations it defines as public are operations on objects of that type. </a:t>
            </a:r>
          </a:p>
          <a:p>
            <a:pPr lvl="1"/>
            <a:r>
              <a:rPr lang="en-US" sz="2000" b="1" dirty="0" smtClean="0">
                <a:hlinkClick r:id="rId3" action="ppaction://hlinkfile"/>
              </a:rPr>
              <a:t>For Example- </a:t>
            </a:r>
            <a:endParaRPr lang="en-US" sz="2000" b="1" dirty="0" smtClean="0"/>
          </a:p>
          <a:p>
            <a:pPr lvl="2"/>
            <a:r>
              <a:rPr lang="en-US" sz="1600" dirty="0" smtClean="0"/>
              <a:t>Consider a </a:t>
            </a:r>
            <a:r>
              <a:rPr lang="en-US" sz="1600" b="1" dirty="0" smtClean="0"/>
              <a:t>class of complex no</a:t>
            </a:r>
            <a:r>
              <a:rPr lang="en-US" sz="1600" dirty="0" smtClean="0"/>
              <a:t>., it may have a </a:t>
            </a:r>
            <a:r>
              <a:rPr lang="en-US" sz="1600" b="1" dirty="0" smtClean="0"/>
              <a:t>data part </a:t>
            </a:r>
            <a:r>
              <a:rPr lang="en-US" sz="1600" dirty="0" smtClean="0"/>
              <a:t>that stores the </a:t>
            </a:r>
            <a:r>
              <a:rPr lang="en-US" sz="1600" b="1" dirty="0" smtClean="0"/>
              <a:t>real and imaginary </a:t>
            </a:r>
            <a:r>
              <a:rPr lang="en-US" sz="1600" dirty="0" smtClean="0"/>
              <a:t>parts of the number, along with </a:t>
            </a:r>
            <a:r>
              <a:rPr lang="en-US" sz="1600" b="1" dirty="0" smtClean="0"/>
              <a:t>exported operations </a:t>
            </a:r>
            <a:r>
              <a:rPr lang="en-US" sz="1600" dirty="0" smtClean="0"/>
              <a:t>that let clients create and manipulate objects of type complex.</a:t>
            </a:r>
          </a:p>
          <a:p>
            <a:pPr lvl="2"/>
            <a:r>
              <a:rPr lang="en-US" sz="1600" dirty="0" smtClean="0"/>
              <a:t>But consider addition operation on two complex objects. </a:t>
            </a:r>
          </a:p>
          <a:p>
            <a:pPr lvl="3"/>
            <a:r>
              <a:rPr lang="en-US" sz="1600" dirty="0" smtClean="0"/>
              <a:t>Which of the two complex objects is the operation a member of?</a:t>
            </a:r>
          </a:p>
          <a:p>
            <a:pPr lvl="1"/>
            <a:r>
              <a:rPr lang="en-US" sz="2000" b="1" dirty="0" smtClean="0"/>
              <a:t>Another example-</a:t>
            </a:r>
          </a:p>
          <a:p>
            <a:pPr lvl="2"/>
            <a:r>
              <a:rPr lang="en-US" sz="1600" dirty="0" smtClean="0"/>
              <a:t>Multiply a vector with a matrix</a:t>
            </a:r>
            <a:r>
              <a:rPr lang="en-US" sz="1600" dirty="0" smtClean="0">
                <a:sym typeface="Wingdings" pitchFamily="2" charset="2"/>
              </a:rPr>
              <a:t> multiplication is a member of vector class or matrix class?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To allow these related entities in</a:t>
            </a:r>
            <a:r>
              <a:rPr lang="en-US" b="1" dirty="0" smtClean="0">
                <a:sym typeface="Wingdings" pitchFamily="2" charset="2"/>
              </a:rPr>
              <a:t> C++ “Friend functions” </a:t>
            </a:r>
            <a:r>
              <a:rPr lang="en-US" dirty="0" smtClean="0">
                <a:sym typeface="Wingdings" pitchFamily="2" charset="2"/>
              </a:rPr>
              <a:t>are used.</a:t>
            </a:r>
          </a:p>
          <a:p>
            <a:r>
              <a:rPr lang="en-US" sz="2400" b="1" dirty="0" err="1" smtClean="0">
                <a:sym typeface="Wingdings" pitchFamily="2" charset="2"/>
              </a:rPr>
              <a:t>Ada</a:t>
            </a:r>
            <a:r>
              <a:rPr lang="en-US" sz="2400" b="1" dirty="0" smtClean="0">
                <a:sym typeface="Wingdings" pitchFamily="2" charset="2"/>
              </a:rPr>
              <a:t> and Modula-2 </a:t>
            </a:r>
            <a:r>
              <a:rPr lang="en-US" sz="2400" dirty="0" smtClean="0">
                <a:sym typeface="Wingdings" pitchFamily="2" charset="2"/>
              </a:rPr>
              <a:t>allow these related entities to be packaged together in a single module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 lnSpcReduction="10000"/>
          </a:bodyPr>
          <a:lstStyle/>
          <a:p>
            <a:pPr marL="274320" lvl="2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Namespace-</a:t>
            </a:r>
          </a:p>
          <a:p>
            <a:pPr lvl="1" algn="just"/>
            <a:r>
              <a:rPr lang="en-US" dirty="0" smtClean="0"/>
              <a:t>In C and in C++, the unit of </a:t>
            </a:r>
            <a:r>
              <a:rPr lang="en-US" b="1" dirty="0" smtClean="0"/>
              <a:t>global naming is a file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Any names defined at the outer level of a file are known  globally by  default. </a:t>
            </a:r>
          </a:p>
          <a:p>
            <a:pPr lvl="1" algn="just"/>
            <a:r>
              <a:rPr lang="en-US" b="1" dirty="0" smtClean="0"/>
              <a:t>For example</a:t>
            </a:r>
            <a:r>
              <a:rPr lang="en-US" dirty="0" smtClean="0"/>
              <a:t>, the names of all classes defined in a library are known to any client that includes that file. </a:t>
            </a:r>
          </a:p>
          <a:p>
            <a:pPr lvl="1" algn="just"/>
            <a:r>
              <a:rPr lang="en-US" dirty="0" smtClean="0"/>
              <a:t>What if two libraries provide two classes with the same name? </a:t>
            </a:r>
          </a:p>
          <a:p>
            <a:pPr lvl="1" algn="just"/>
            <a:r>
              <a:rPr lang="en-US" dirty="0" smtClean="0"/>
              <a:t>How can a client use both of those classes? </a:t>
            </a:r>
          </a:p>
          <a:p>
            <a:pPr lvl="1" algn="just"/>
            <a:r>
              <a:rPr lang="en-US" dirty="0" smtClean="0"/>
              <a:t>How can a library provider add a new service to its library and be sure that the new name of the service does not conflict with any existing uses of the clients?</a:t>
            </a:r>
          </a:p>
          <a:p>
            <a:pPr lvl="1" algn="just"/>
            <a:r>
              <a:rPr lang="en-US" dirty="0" smtClean="0"/>
              <a:t>a </a:t>
            </a:r>
            <a:r>
              <a:rPr lang="en-US" b="1" dirty="0" smtClean="0"/>
              <a:t>single global name space </a:t>
            </a:r>
            <a:r>
              <a:rPr lang="en-US" dirty="0" smtClean="0"/>
              <a:t>is a serious problem in the  development of large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33400"/>
          </a:xfrm>
        </p:spPr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 (cont..)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267200" cy="5638800"/>
          </a:xfrm>
        </p:spPr>
        <p:txBody>
          <a:bodyPr>
            <a:normAutofit/>
          </a:bodyPr>
          <a:lstStyle/>
          <a:p>
            <a:pPr marL="274320" lvl="2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Namespace-</a:t>
            </a:r>
          </a:p>
          <a:p>
            <a:pPr lvl="1"/>
            <a:r>
              <a:rPr lang="en-US" dirty="0" smtClean="0"/>
              <a:t>The solution of C++ is to </a:t>
            </a:r>
            <a:r>
              <a:rPr lang="en-US" b="1" dirty="0" smtClean="0"/>
              <a:t>partition the global name space </a:t>
            </a:r>
            <a:r>
              <a:rPr lang="en-US" dirty="0" smtClean="0"/>
              <a:t>into a </a:t>
            </a:r>
            <a:r>
              <a:rPr lang="en-US" b="1" dirty="0" smtClean="0"/>
              <a:t>smaller groups</a:t>
            </a:r>
            <a:r>
              <a:rPr lang="en-US" dirty="0" smtClean="0"/>
              <a:t>; each group is called a </a:t>
            </a:r>
            <a:r>
              <a:rPr lang="en-US" b="1" i="1" dirty="0" smtClean="0"/>
              <a:t>namespace</a:t>
            </a:r>
          </a:p>
          <a:p>
            <a:pPr lvl="1"/>
            <a:r>
              <a:rPr lang="en-US" b="1" dirty="0" smtClean="0"/>
              <a:t>Namespace can be used in different ways</a:t>
            </a:r>
          </a:p>
          <a:p>
            <a:pPr lvl="2"/>
            <a:r>
              <a:rPr lang="en-US" dirty="0" smtClean="0"/>
              <a:t>One is to directly name the definition with </a:t>
            </a:r>
            <a:r>
              <a:rPr lang="en-US" b="1" dirty="0" smtClean="0"/>
              <a:t>:: operator</a:t>
            </a:r>
          </a:p>
          <a:p>
            <a:pPr lvl="2"/>
            <a:r>
              <a:rPr lang="en-US" b="1" dirty="0" smtClean="0"/>
              <a:t>Import </a:t>
            </a:r>
            <a:r>
              <a:rPr lang="en-US" dirty="0" smtClean="0"/>
              <a:t>all definition from </a:t>
            </a:r>
            <a:r>
              <a:rPr lang="en-US" b="1" dirty="0" smtClean="0"/>
              <a:t>namespace</a:t>
            </a:r>
          </a:p>
          <a:p>
            <a:pPr lvl="1"/>
            <a:r>
              <a:rPr lang="en-US" b="1" dirty="0" smtClean="0"/>
              <a:t>For Example using :: operator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762000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 // name space1</a:t>
            </a:r>
          </a:p>
          <a:p>
            <a:r>
              <a:rPr lang="en-US" sz="2000" dirty="0" smtClean="0"/>
              <a:t>namespace my_space1{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func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"Inside my_space1"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 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 // name space2</a:t>
            </a:r>
          </a:p>
          <a:p>
            <a:r>
              <a:rPr lang="en-US" sz="2000" dirty="0" smtClean="0"/>
              <a:t>namespace my_space2{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func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"Inside my_space2"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 () {</a:t>
            </a:r>
          </a:p>
          <a:p>
            <a:r>
              <a:rPr lang="en-US" sz="2000" dirty="0" smtClean="0"/>
              <a:t>    // Calls function from my_space1.</a:t>
            </a:r>
          </a:p>
          <a:p>
            <a:r>
              <a:rPr lang="en-US" sz="2000" dirty="0" smtClean="0"/>
              <a:t>   my_space1::</a:t>
            </a:r>
            <a:r>
              <a:rPr lang="en-US" sz="2000" dirty="0" err="1" smtClean="0"/>
              <a:t>func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// Calls function from my_space2.</a:t>
            </a:r>
          </a:p>
          <a:p>
            <a:r>
              <a:rPr lang="en-US" sz="2000" dirty="0" smtClean="0"/>
              <a:t>   my_space2::</a:t>
            </a:r>
            <a:r>
              <a:rPr lang="en-US" sz="2000" dirty="0" err="1" smtClean="0"/>
              <a:t>func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 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19600" y="1752600"/>
            <a:ext cx="449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200400"/>
            <a:ext cx="449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7" dur="2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9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2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5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7" dur="2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2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33400"/>
          </a:xfrm>
        </p:spPr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C++ (cont..)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4267200" cy="5181600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For Example using namespace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762000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 // name space1</a:t>
            </a:r>
          </a:p>
          <a:p>
            <a:r>
              <a:rPr lang="en-US" sz="2000" dirty="0" smtClean="0"/>
              <a:t>namespace my_space1{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func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"Inside my_space1"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 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 // name space2</a:t>
            </a:r>
          </a:p>
          <a:p>
            <a:r>
              <a:rPr lang="en-US" sz="2000" dirty="0" smtClean="0"/>
              <a:t>namespace my_space2{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func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"Inside my_space2"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using namespace my_space1;</a:t>
            </a:r>
            <a:endParaRPr lang="en-US" sz="2000" dirty="0" smtClean="0"/>
          </a:p>
          <a:p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 () {</a:t>
            </a:r>
          </a:p>
          <a:p>
            <a:r>
              <a:rPr lang="en-US" sz="2000" dirty="0" smtClean="0"/>
              <a:t>    // Calls function from my_space1.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func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19600" y="1752600"/>
            <a:ext cx="449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200400"/>
            <a:ext cx="449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4" dur="2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E0AB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0" dur="2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2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Supports programming in the large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makes an explicit distinction between </a:t>
            </a:r>
            <a:r>
              <a:rPr lang="en-US" b="1" dirty="0" smtClean="0"/>
              <a:t>specification</a:t>
            </a:r>
            <a:r>
              <a:rPr lang="en-US" dirty="0" smtClean="0"/>
              <a:t> and </a:t>
            </a:r>
            <a:r>
              <a:rPr lang="en-US" b="1" dirty="0" smtClean="0"/>
              <a:t>implementation</a:t>
            </a:r>
            <a:r>
              <a:rPr lang="en-US" dirty="0" smtClean="0"/>
              <a:t> of a module.</a:t>
            </a:r>
          </a:p>
          <a:p>
            <a:r>
              <a:rPr lang="en-US" dirty="0" smtClean="0"/>
              <a:t>A file may be compiled if the specifications of the modules it uses are available.</a:t>
            </a:r>
          </a:p>
          <a:p>
            <a:r>
              <a:rPr lang="en-US" dirty="0" smtClean="0"/>
              <a:t>Thus, </a:t>
            </a:r>
            <a:r>
              <a:rPr lang="en-US" dirty="0" err="1" smtClean="0"/>
              <a:t>Ada</a:t>
            </a:r>
            <a:r>
              <a:rPr lang="en-US" dirty="0" smtClean="0"/>
              <a:t> naturally supports a </a:t>
            </a:r>
            <a:r>
              <a:rPr lang="en-US" b="1" dirty="0" smtClean="0"/>
              <a:t>software development process </a:t>
            </a:r>
            <a:r>
              <a:rPr lang="en-US" dirty="0" smtClean="0"/>
              <a:t>in which module </a:t>
            </a:r>
            <a:r>
              <a:rPr lang="en-US" b="1" dirty="0" smtClean="0"/>
              <a:t>specifications are developed first </a:t>
            </a:r>
            <a:r>
              <a:rPr lang="en-US" dirty="0" smtClean="0"/>
              <a:t>and </a:t>
            </a:r>
            <a:r>
              <a:rPr lang="en-US" b="1" dirty="0" smtClean="0"/>
              <a:t>implementation</a:t>
            </a:r>
            <a:r>
              <a:rPr lang="en-US" dirty="0" smtClean="0"/>
              <a:t> of those modules may </a:t>
            </a:r>
            <a:r>
              <a:rPr lang="en-US" b="1" dirty="0" smtClean="0"/>
              <a:t>proceed independently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also requires the </a:t>
            </a:r>
            <a:r>
              <a:rPr lang="en-US" b="1" dirty="0" smtClean="0"/>
              <a:t>existence of a compile-time library </a:t>
            </a:r>
            <a:r>
              <a:rPr lang="en-US" dirty="0" smtClean="0"/>
              <a:t>in which module specifications are compiled.</a:t>
            </a:r>
          </a:p>
          <a:p>
            <a:r>
              <a:rPr lang="en-US" dirty="0" smtClean="0"/>
              <a:t>A module may be compiled if all the module specifications it needs are already in the library. </a:t>
            </a:r>
          </a:p>
          <a:p>
            <a:r>
              <a:rPr lang="en-US" dirty="0" smtClean="0"/>
              <a:t>This library supports the checking of </a:t>
            </a:r>
            <a:r>
              <a:rPr lang="en-US" b="1" dirty="0" smtClean="0"/>
              <a:t>inter-module references at compile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Encapsulation in </a:t>
            </a:r>
            <a:r>
              <a:rPr lang="en-US" b="1" dirty="0" err="1" smtClean="0"/>
              <a:t>Ada</a:t>
            </a:r>
            <a:endParaRPr lang="en-US" b="1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Unit of modularity is </a:t>
            </a:r>
            <a:r>
              <a:rPr lang="en-US" b="1" dirty="0" smtClean="0"/>
              <a:t>“Package”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 err="1" smtClean="0"/>
              <a:t>Ada</a:t>
            </a:r>
            <a:r>
              <a:rPr lang="en-US" dirty="0" smtClean="0"/>
              <a:t> module </a:t>
            </a:r>
            <a:r>
              <a:rPr lang="en-US" b="1" dirty="0" smtClean="0"/>
              <a:t>encapsulates a group of entities </a:t>
            </a:r>
            <a:r>
              <a:rPr lang="en-US" dirty="0" smtClean="0"/>
              <a:t>and thus supports </a:t>
            </a:r>
            <a:r>
              <a:rPr lang="en-US" b="1" dirty="0" smtClean="0"/>
              <a:t>module-based programming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separates specification and implementation  to hide implementation details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Ada</a:t>
            </a:r>
            <a:r>
              <a:rPr lang="en-US" dirty="0" smtClean="0"/>
              <a:t> supports the </a:t>
            </a:r>
            <a:r>
              <a:rPr lang="en-US" b="1" dirty="0" smtClean="0"/>
              <a:t>separate compilation </a:t>
            </a:r>
            <a:r>
              <a:rPr lang="en-US" dirty="0" smtClean="0"/>
              <a:t>of procedures and functions as well as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3810000" cy="5181600"/>
          </a:xfrm>
        </p:spPr>
        <p:txBody>
          <a:bodyPr/>
          <a:lstStyle/>
          <a:p>
            <a:r>
              <a:rPr lang="en-US" b="1" dirty="0" smtClean="0"/>
              <a:t>Program Organization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052" y="1295400"/>
            <a:ext cx="623467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9154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unit-2 we have discussed structuring of data and computations which is useful for </a:t>
            </a:r>
            <a:r>
              <a:rPr lang="en-US" b="1" dirty="0" smtClean="0"/>
              <a:t>programming in small</a:t>
            </a:r>
          </a:p>
          <a:p>
            <a:r>
              <a:rPr lang="en-US" dirty="0" smtClean="0"/>
              <a:t>Also we have seen the use of control structures for </a:t>
            </a:r>
            <a:r>
              <a:rPr lang="en-US" b="1" dirty="0" smtClean="0"/>
              <a:t>structuring large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strictly </a:t>
            </a:r>
            <a:r>
              <a:rPr lang="en-US" b="1" dirty="0" smtClean="0"/>
              <a:t>discuss issues of programming in the large using</a:t>
            </a:r>
          </a:p>
          <a:p>
            <a:pPr lvl="1"/>
            <a:r>
              <a:rPr lang="en-US" dirty="0" smtClean="0"/>
              <a:t>Concepts for structuring large program</a:t>
            </a:r>
          </a:p>
          <a:p>
            <a:pPr lvl="2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Interfaces </a:t>
            </a:r>
          </a:p>
          <a:p>
            <a:pPr lvl="2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And programming language support for same</a:t>
            </a:r>
          </a:p>
          <a:p>
            <a:pPr lvl="2"/>
            <a:r>
              <a:rPr lang="en-US" dirty="0" smtClean="0"/>
              <a:t>Packaging</a:t>
            </a:r>
          </a:p>
          <a:p>
            <a:pPr lvl="2"/>
            <a:r>
              <a:rPr lang="en-US" dirty="0" smtClean="0"/>
              <a:t>Separate compilation</a:t>
            </a:r>
          </a:p>
          <a:p>
            <a:pPr lvl="2"/>
            <a:r>
              <a:rPr lang="en-US" dirty="0" smtClean="0"/>
              <a:t>Concept of genericity in building Software components libraries</a:t>
            </a:r>
          </a:p>
          <a:p>
            <a:r>
              <a:rPr lang="en-US" dirty="0" smtClean="0"/>
              <a:t>Methods used for small programs not necessarily “scaled-up” for large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3810000" cy="5181600"/>
          </a:xfrm>
        </p:spPr>
        <p:txBody>
          <a:bodyPr/>
          <a:lstStyle/>
          <a:p>
            <a:r>
              <a:rPr lang="en-US" b="1" dirty="0" smtClean="0"/>
              <a:t>Program Organization</a:t>
            </a:r>
          </a:p>
          <a:p>
            <a:pPr lvl="1"/>
            <a:r>
              <a:rPr lang="en-US" b="1" dirty="0" smtClean="0"/>
              <a:t>Use of keywords</a:t>
            </a:r>
          </a:p>
          <a:p>
            <a:pPr lvl="2"/>
            <a:r>
              <a:rPr lang="en-US" b="1" dirty="0" smtClean="0"/>
              <a:t>Separate</a:t>
            </a:r>
          </a:p>
          <a:p>
            <a:pPr lvl="2"/>
            <a:r>
              <a:rPr lang="en-US" b="1" dirty="0" smtClean="0"/>
              <a:t>With</a:t>
            </a:r>
          </a:p>
          <a:p>
            <a:pPr lvl="2"/>
            <a:r>
              <a:rPr lang="en-US" b="1" dirty="0" smtClean="0"/>
              <a:t>is –end pair</a:t>
            </a:r>
          </a:p>
          <a:p>
            <a:pPr lvl="2"/>
            <a:endParaRPr lang="en-US" b="1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747106" y="990600"/>
            <a:ext cx="5396894" cy="2438400"/>
            <a:chOff x="2362200" y="1524000"/>
            <a:chExt cx="6616094" cy="2667000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2200" y="2590800"/>
              <a:ext cx="328352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b="18750"/>
            <a:stretch>
              <a:fillRect/>
            </a:stretch>
          </p:blipFill>
          <p:spPr bwMode="auto">
            <a:xfrm>
              <a:off x="2514599" y="1524000"/>
              <a:ext cx="6463695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429000"/>
            <a:ext cx="2709862" cy="3400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181600"/>
            <a:ext cx="2524125" cy="1383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Autofit/>
          </a:bodyPr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ym typeface="Wingdings" pitchFamily="2" charset="2"/>
              </a:rPr>
              <a:t>Ada</a:t>
            </a:r>
            <a:endParaRPr lang="en-US" sz="2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5791200" cy="5715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Interface and implementation</a:t>
            </a:r>
          </a:p>
          <a:p>
            <a:pPr lvl="1"/>
            <a:r>
              <a:rPr lang="en-US" sz="2000" dirty="0" smtClean="0"/>
              <a:t>Separate package interface and specification supported</a:t>
            </a:r>
          </a:p>
          <a:p>
            <a:pPr lvl="1"/>
            <a:r>
              <a:rPr lang="en-US" sz="2000" dirty="0" smtClean="0"/>
              <a:t>Helps to support separate compilation of units with certain ordering constraints</a:t>
            </a:r>
          </a:p>
          <a:p>
            <a:r>
              <a:rPr lang="en-US" sz="2400" b="1" dirty="0" smtClean="0"/>
              <a:t>Grouping of units</a:t>
            </a:r>
          </a:p>
          <a:p>
            <a:pPr lvl="1"/>
            <a:r>
              <a:rPr lang="en-US" sz="2000" dirty="0" smtClean="0"/>
              <a:t>It support programming in large</a:t>
            </a:r>
          </a:p>
          <a:p>
            <a:pPr lvl="1"/>
            <a:r>
              <a:rPr lang="en-US" sz="2000" b="1" dirty="0" smtClean="0"/>
              <a:t>Use </a:t>
            </a:r>
            <a:r>
              <a:rPr lang="en-US" sz="2000" dirty="0" smtClean="0"/>
              <a:t>and </a:t>
            </a:r>
            <a:r>
              <a:rPr lang="en-US" sz="2000" b="1" dirty="0" smtClean="0"/>
              <a:t>with</a:t>
            </a:r>
            <a:r>
              <a:rPr lang="en-US" sz="2000" dirty="0" smtClean="0"/>
              <a:t> clauses are used to import services from other packages</a:t>
            </a:r>
          </a:p>
          <a:p>
            <a:pPr lvl="2"/>
            <a:r>
              <a:rPr lang="en-US" sz="1800" b="1" dirty="0" smtClean="0"/>
              <a:t>With clause</a:t>
            </a:r>
            <a:r>
              <a:rPr lang="en-US" sz="1800" dirty="0" smtClean="0"/>
              <a:t>: used by client to import services from provider module.</a:t>
            </a:r>
          </a:p>
          <a:p>
            <a:pPr lvl="3"/>
            <a:r>
              <a:rPr lang="en-US" sz="1800" dirty="0" smtClean="0"/>
              <a:t>Package entities are accessed using</a:t>
            </a:r>
          </a:p>
          <a:p>
            <a:pPr lvl="3">
              <a:buNone/>
            </a:pPr>
            <a:r>
              <a:rPr lang="en-US" b="1" dirty="0" smtClean="0"/>
              <a:t>     </a:t>
            </a:r>
            <a:r>
              <a:rPr lang="en-US" sz="2400" b="1" dirty="0" err="1" smtClean="0"/>
              <a:t>package_name.entity_name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Use clause</a:t>
            </a:r>
            <a:r>
              <a:rPr lang="en-US" sz="1800" dirty="0" smtClean="0"/>
              <a:t>: used to avoid use of “.” operator to access entities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715000" y="1066800"/>
            <a:ext cx="3429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with dictionary;</a:t>
            </a:r>
          </a:p>
          <a:p>
            <a:r>
              <a:rPr lang="en-US" sz="2000" b="1" dirty="0" smtClean="0"/>
              <a:t>package </a:t>
            </a:r>
            <a:r>
              <a:rPr lang="en-US" sz="2000" b="1" dirty="0" err="1" smtClean="0"/>
              <a:t>phone_list</a:t>
            </a:r>
            <a:r>
              <a:rPr lang="en-US" sz="2000" b="1" dirty="0" smtClean="0"/>
              <a:t> is</a:t>
            </a:r>
          </a:p>
          <a:p>
            <a:r>
              <a:rPr lang="en-US" sz="2000" dirty="0" smtClean="0"/>
              <a:t>...</a:t>
            </a:r>
          </a:p>
          <a:p>
            <a:r>
              <a:rPr lang="en-US" dirty="0" smtClean="0"/>
              <a:t>--references to </a:t>
            </a:r>
            <a:r>
              <a:rPr lang="en-US" dirty="0" err="1" smtClean="0"/>
              <a:t>dictionary.insert</a:t>
            </a:r>
            <a:r>
              <a:rPr lang="en-US" dirty="0" smtClean="0"/>
              <a:t>(),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b="1" dirty="0" smtClean="0"/>
              <a:t>end </a:t>
            </a:r>
            <a:r>
              <a:rPr lang="en-US" sz="2000" b="1" dirty="0" err="1" smtClean="0"/>
              <a:t>phone_list</a:t>
            </a:r>
            <a:r>
              <a:rPr lang="en-US" sz="2000" b="1" dirty="0" smtClean="0"/>
              <a:t>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62600" y="4495800"/>
            <a:ext cx="3581400" cy="19236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 smtClean="0"/>
              <a:t>with dictionary; use dictionary;</a:t>
            </a:r>
          </a:p>
          <a:p>
            <a:r>
              <a:rPr lang="en-US" sz="2000" b="1" dirty="0" smtClean="0"/>
              <a:t>package </a:t>
            </a:r>
            <a:r>
              <a:rPr lang="en-US" sz="2000" b="1" dirty="0" err="1" smtClean="0"/>
              <a:t>phone_list</a:t>
            </a:r>
            <a:r>
              <a:rPr lang="en-US" sz="2000" b="1" dirty="0" smtClean="0"/>
              <a:t> is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--references to insert(), etc.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b="1" dirty="0" smtClean="0"/>
              <a:t>end </a:t>
            </a:r>
            <a:r>
              <a:rPr lang="en-US" sz="2000" b="1" dirty="0" err="1" smtClean="0"/>
              <a:t>phone_list</a:t>
            </a:r>
            <a:r>
              <a:rPr lang="en-US" sz="2000" b="1" dirty="0" smtClean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ym typeface="Wingdings" pitchFamily="2" charset="2"/>
              </a:rPr>
              <a:t>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Child Libraries:</a:t>
            </a:r>
          </a:p>
          <a:p>
            <a:pPr lvl="1"/>
            <a:r>
              <a:rPr lang="en-US" dirty="0" err="1" smtClean="0"/>
              <a:t>Ada</a:t>
            </a:r>
            <a:r>
              <a:rPr lang="en-US" dirty="0" smtClean="0"/>
              <a:t> package groups together a set of related entities</a:t>
            </a:r>
          </a:p>
          <a:p>
            <a:pPr lvl="1"/>
            <a:r>
              <a:rPr lang="en-US" dirty="0" smtClean="0"/>
              <a:t>That can be  used by client using “</a:t>
            </a:r>
            <a:r>
              <a:rPr lang="en-US" b="1" dirty="0" smtClean="0"/>
              <a:t>with &amp; use”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To support reuse of existing </a:t>
            </a:r>
            <a:r>
              <a:rPr lang="en-US" dirty="0" err="1" smtClean="0"/>
              <a:t>modulesm</a:t>
            </a:r>
            <a:r>
              <a:rPr lang="en-US" dirty="0" smtClean="0"/>
              <a:t>, it support grouping  a collection of </a:t>
            </a:r>
            <a:r>
              <a:rPr lang="en-US" b="1" dirty="0" smtClean="0"/>
              <a:t>library</a:t>
            </a:r>
            <a:r>
              <a:rPr lang="en-US" dirty="0" smtClean="0"/>
              <a:t> modules.</a:t>
            </a:r>
          </a:p>
          <a:p>
            <a:pPr lvl="2"/>
            <a:r>
              <a:rPr lang="en-US" b="1" dirty="0" smtClean="0"/>
              <a:t>Problems in grouping.</a:t>
            </a:r>
          </a:p>
          <a:p>
            <a:pPr lvl="3"/>
            <a:r>
              <a:rPr lang="en-US" dirty="0" smtClean="0"/>
              <a:t>Two Packages may have entity with same name (duplicate names)</a:t>
            </a:r>
          </a:p>
          <a:p>
            <a:pPr lvl="4"/>
            <a:r>
              <a:rPr lang="en-US" dirty="0" smtClean="0"/>
              <a:t>To resolve it </a:t>
            </a:r>
            <a:r>
              <a:rPr lang="en-US" b="1" dirty="0" smtClean="0"/>
              <a:t>renaming facility </a:t>
            </a:r>
            <a:r>
              <a:rPr lang="en-US" dirty="0" smtClean="0"/>
              <a:t>is provided by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3"/>
            <a:r>
              <a:rPr lang="en-US" dirty="0" smtClean="0"/>
              <a:t>Initially no duplicates in packages but on updates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chances of name clashes arises</a:t>
            </a:r>
          </a:p>
          <a:p>
            <a:pPr lvl="4"/>
            <a:r>
              <a:rPr lang="en-US" dirty="0" smtClean="0">
                <a:sym typeface="Wingdings" pitchFamily="2" charset="2"/>
              </a:rPr>
              <a:t>Which may generates error </a:t>
            </a:r>
          </a:p>
          <a:p>
            <a:pPr lvl="4"/>
            <a:r>
              <a:rPr lang="en-US" dirty="0" smtClean="0">
                <a:sym typeface="Wingdings" pitchFamily="2" charset="2"/>
              </a:rPr>
              <a:t>After releasing updated version recompilation is required for both updated module &amp; client code </a:t>
            </a:r>
          </a:p>
          <a:p>
            <a:pPr lvl="3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programming language</a:t>
            </a:r>
          </a:p>
          <a:p>
            <a:r>
              <a:rPr lang="en-US" dirty="0" smtClean="0"/>
              <a:t>Supports modularity &amp; modules are separately compliable units</a:t>
            </a:r>
          </a:p>
          <a:p>
            <a:r>
              <a:rPr lang="en-US" sz="2800" b="1" i="1" dirty="0" smtClean="0"/>
              <a:t>Encapsulation in ML</a:t>
            </a:r>
          </a:p>
          <a:p>
            <a:pPr lvl="1"/>
            <a:r>
              <a:rPr lang="en-US" b="1" dirty="0" smtClean="0"/>
              <a:t>Modular unit contains</a:t>
            </a:r>
          </a:p>
          <a:p>
            <a:pPr lvl="2"/>
            <a:r>
              <a:rPr lang="en-US" sz="2400" dirty="0" smtClean="0"/>
              <a:t>Structures- Structures are the main building blocks</a:t>
            </a:r>
          </a:p>
          <a:p>
            <a:pPr lvl="2"/>
            <a:r>
              <a:rPr lang="en-US" sz="2400" dirty="0" smtClean="0"/>
              <a:t>Signatures-  signatures are used to define interfaces for structures</a:t>
            </a:r>
          </a:p>
          <a:p>
            <a:pPr lvl="2"/>
            <a:r>
              <a:rPr lang="en-US" sz="2400" dirty="0" err="1" smtClean="0"/>
              <a:t>Functors</a:t>
            </a:r>
            <a:r>
              <a:rPr lang="en-US" sz="2400" dirty="0" smtClean="0"/>
              <a:t>- </a:t>
            </a:r>
            <a:r>
              <a:rPr lang="en-US" sz="2400" dirty="0" err="1" smtClean="0"/>
              <a:t>functors</a:t>
            </a:r>
            <a:r>
              <a:rPr lang="en-US" sz="2400" dirty="0" smtClean="0"/>
              <a:t> are used to build a new structure out of an existing structure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1700" dirty="0" smtClean="0"/>
              <a:t>(ref. link : </a:t>
            </a:r>
            <a:r>
              <a:rPr lang="en-US" sz="1700" dirty="0" smtClean="0">
                <a:hlinkClick r:id="rId2"/>
              </a:rPr>
              <a:t>https://www.it.uu.se/edu/course/homepage/kompprojekt/vt13/slides/structures.html</a:t>
            </a:r>
            <a:r>
              <a:rPr lang="en-US" sz="1700" dirty="0" smtClean="0"/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1066800"/>
            <a:ext cx="27432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 smtClean="0"/>
              <a:t>structure IntLT = struct</a:t>
            </a:r>
            <a:br>
              <a:rPr lang="nl-NL" sz="2000" dirty="0" smtClean="0"/>
            </a:br>
            <a:r>
              <a:rPr lang="nl-NL" sz="2000" dirty="0" smtClean="0"/>
              <a:t>  type t = int</a:t>
            </a:r>
            <a:br>
              <a:rPr lang="nl-NL" sz="2000" dirty="0" smtClean="0"/>
            </a:br>
            <a:r>
              <a:rPr lang="nl-NL" sz="2000" dirty="0" smtClean="0"/>
              <a:t>  val lt = (op &lt;)</a:t>
            </a:r>
            <a:br>
              <a:rPr lang="nl-NL" sz="2000" dirty="0" smtClean="0"/>
            </a:br>
            <a:r>
              <a:rPr lang="nl-NL" sz="2000" dirty="0" smtClean="0"/>
              <a:t>  val eq = (op =)</a:t>
            </a:r>
            <a:br>
              <a:rPr lang="nl-NL" sz="2000" dirty="0" smtClean="0"/>
            </a:br>
            <a:r>
              <a:rPr lang="nl-NL" sz="2000" dirty="0" smtClean="0"/>
              <a:t>end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58293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5295900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Language features for programming in the large </a:t>
            </a:r>
            <a:r>
              <a:rPr lang="en-US" sz="2400" b="1" dirty="0" smtClean="0">
                <a:sym typeface="Wingdings" pitchFamily="2" charset="2"/>
              </a:rPr>
              <a:t> 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i="1" dirty="0" smtClean="0"/>
              <a:t>Program Organization in ML</a:t>
            </a:r>
          </a:p>
          <a:p>
            <a:pPr lvl="1"/>
            <a:r>
              <a:rPr lang="en-US" dirty="0" smtClean="0"/>
              <a:t>The ML </a:t>
            </a:r>
            <a:r>
              <a:rPr lang="en-US" i="1" dirty="0" smtClean="0"/>
              <a:t>structure is somewhat like the </a:t>
            </a:r>
            <a:r>
              <a:rPr lang="en-US" i="1" dirty="0" err="1" smtClean="0"/>
              <a:t>Ada</a:t>
            </a:r>
            <a:r>
              <a:rPr lang="en-US" i="1" dirty="0" smtClean="0"/>
              <a:t> package, used to group together a </a:t>
            </a:r>
            <a:r>
              <a:rPr lang="en-US" dirty="0" smtClean="0"/>
              <a:t>set of entities.</a:t>
            </a:r>
            <a:endParaRPr lang="en-US" b="1" i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92" y="2362200"/>
            <a:ext cx="7411808" cy="442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use the structure, a client uses the dot notation: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Interface and Implementation </a:t>
            </a:r>
          </a:p>
          <a:p>
            <a:pPr lvl="1"/>
            <a:r>
              <a:rPr lang="en-US" dirty="0" smtClean="0"/>
              <a:t>The signature of a structure definition consists of the signatures and types of all the entities defined in the  structure</a:t>
            </a:r>
          </a:p>
          <a:p>
            <a:pPr lvl="1"/>
            <a:r>
              <a:rPr lang="en-US" dirty="0" smtClean="0"/>
              <a:t>It helps to provide interface to client/user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217" y="1676400"/>
            <a:ext cx="756920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353602"/>
            <a:ext cx="5190173" cy="150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use the structure and signature we have to create a new module with a restricted interface and use it accordingly: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897"/>
          <a:stretch>
            <a:fillRect/>
          </a:stretch>
        </p:blipFill>
        <p:spPr bwMode="auto">
          <a:xfrm>
            <a:off x="-102694" y="2362200"/>
            <a:ext cx="924669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Generic Data Structures</a:t>
            </a:r>
          </a:p>
          <a:p>
            <a:pPr lvl="1"/>
            <a:r>
              <a:rPr lang="en-US" sz="2000" dirty="0" smtClean="0"/>
              <a:t>Implemented using Templates </a:t>
            </a:r>
          </a:p>
          <a:p>
            <a:pPr lvl="1"/>
            <a:r>
              <a:rPr lang="en-US" sz="2000" dirty="0" smtClean="0"/>
              <a:t>Example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template parameters T1 and T2 stand for any type. </a:t>
            </a:r>
          </a:p>
          <a:p>
            <a:r>
              <a:rPr lang="en-US" sz="2400" dirty="0" smtClean="0"/>
              <a:t>We may “instantiate” a particular pair by supplying concrete types for T1 and T2. </a:t>
            </a:r>
          </a:p>
          <a:p>
            <a:r>
              <a:rPr lang="en-US" sz="2400" dirty="0" smtClean="0"/>
              <a:t>For example, we may create a pair of integers or a string, integer pair or a pair of employees: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4490357" cy="17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761529"/>
            <a:ext cx="8915400" cy="86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Generic Algorithms</a:t>
            </a:r>
          </a:p>
          <a:p>
            <a:pPr lvl="1"/>
            <a:r>
              <a:rPr lang="en-US" dirty="0" smtClean="0"/>
              <a:t>Creating generic functionality that implements specific algorithm to manipulate generic data.</a:t>
            </a:r>
          </a:p>
          <a:p>
            <a:pPr lvl="1"/>
            <a:r>
              <a:rPr lang="en-US" dirty="0" smtClean="0"/>
              <a:t>Function templates can be used </a:t>
            </a:r>
          </a:p>
          <a:p>
            <a:pPr lvl="1"/>
            <a:r>
              <a:rPr lang="en-US" dirty="0" smtClean="0"/>
              <a:t>Example in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2871787" cy="2132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57600"/>
            <a:ext cx="318516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Two fundamental principles for programming in large</a:t>
            </a:r>
          </a:p>
          <a:p>
            <a:pPr lvl="1"/>
            <a:r>
              <a:rPr lang="en-US" i="1" dirty="0" smtClean="0"/>
              <a:t>Abstraction </a:t>
            </a:r>
          </a:p>
          <a:p>
            <a:pPr lvl="2"/>
            <a:r>
              <a:rPr lang="en-US" i="1" dirty="0" smtClean="0"/>
              <a:t>Allows us to understand and analyze the problem</a:t>
            </a:r>
          </a:p>
          <a:p>
            <a:pPr lvl="1"/>
            <a:r>
              <a:rPr lang="en-US" i="1" dirty="0" smtClean="0"/>
              <a:t>modularity </a:t>
            </a:r>
          </a:p>
          <a:p>
            <a:pPr lvl="2"/>
            <a:r>
              <a:rPr lang="en-US" i="1" dirty="0" smtClean="0"/>
              <a:t>Allows us to design and build program from smaller pieces called modules</a:t>
            </a:r>
          </a:p>
          <a:p>
            <a:r>
              <a:rPr lang="en-US" dirty="0" smtClean="0"/>
              <a:t>In general if modules </a:t>
            </a:r>
            <a:r>
              <a:rPr lang="en-US" b="1" dirty="0" smtClean="0"/>
              <a:t>correspond closely </a:t>
            </a:r>
            <a:r>
              <a:rPr lang="en-US" dirty="0" smtClean="0"/>
              <a:t>to abstractions discovered during analysis, the program will be </a:t>
            </a:r>
            <a:r>
              <a:rPr lang="en-US" b="1" dirty="0" smtClean="0"/>
              <a:t>easier to understand and manage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principles of modularity and abstraction</a:t>
            </a:r>
            <a:r>
              <a:rPr lang="en-US" dirty="0" smtClean="0"/>
              <a:t> help us apply the well-known problem solving strategy known as </a:t>
            </a:r>
            <a:r>
              <a:rPr lang="en-US" b="1" dirty="0" smtClean="0"/>
              <a:t>“divide and conquer.”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Generic Algorithms</a:t>
            </a:r>
          </a:p>
          <a:p>
            <a:pPr lvl="1"/>
            <a:r>
              <a:rPr lang="en-US" dirty="0" smtClean="0"/>
              <a:t>Example in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Generic Modules</a:t>
            </a:r>
          </a:p>
          <a:p>
            <a:pPr lvl="1"/>
            <a:r>
              <a:rPr lang="en-US" dirty="0" smtClean="0"/>
              <a:t>Collection of data &amp; algorithm packaged together </a:t>
            </a:r>
          </a:p>
          <a:p>
            <a:pPr lvl="1"/>
            <a:r>
              <a:rPr lang="en-US" dirty="0" smtClean="0"/>
              <a:t>C++ &amp; </a:t>
            </a:r>
            <a:r>
              <a:rPr lang="en-US" dirty="0" err="1" smtClean="0"/>
              <a:t>Ada</a:t>
            </a:r>
            <a:r>
              <a:rPr lang="en-US" dirty="0" smtClean="0"/>
              <a:t> supports this facility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3581400" cy="2508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Higher levels of genericity</a:t>
            </a:r>
          </a:p>
          <a:p>
            <a:pPr lvl="1"/>
            <a:r>
              <a:rPr lang="en-US" dirty="0" smtClean="0"/>
              <a:t>Generic algorithms should work on </a:t>
            </a:r>
            <a:r>
              <a:rPr lang="en-US" b="1" dirty="0" smtClean="0"/>
              <a:t>all type of objects </a:t>
            </a:r>
          </a:p>
          <a:p>
            <a:pPr lvl="1">
              <a:buNone/>
            </a:pPr>
            <a:r>
              <a:rPr lang="en-US" dirty="0" smtClean="0"/>
              <a:t> (different type of data types &amp; data structures)</a:t>
            </a:r>
          </a:p>
          <a:p>
            <a:pPr lvl="1"/>
            <a:r>
              <a:rPr lang="en-US" dirty="0" smtClean="0"/>
              <a:t>Higher level of genericity can be achieved by writing the algorithms &amp; creating library of </a:t>
            </a:r>
            <a:r>
              <a:rPr lang="en-US" b="1" dirty="0" smtClean="0"/>
              <a:t>which will work on any data type &amp; data structures  (linear or non-linear)</a:t>
            </a:r>
          </a:p>
          <a:p>
            <a:pPr lvl="1"/>
            <a:r>
              <a:rPr lang="en-US" dirty="0" smtClean="0"/>
              <a:t>This facility is supports by function lang. like </a:t>
            </a:r>
            <a:r>
              <a:rPr lang="en-US" b="1" dirty="0" smtClean="0"/>
              <a:t>ML</a:t>
            </a:r>
            <a:r>
              <a:rPr lang="en-US" dirty="0" smtClean="0"/>
              <a:t> &amp; object oriented lang. </a:t>
            </a:r>
            <a:r>
              <a:rPr lang="en-US" b="1" dirty="0" smtClean="0"/>
              <a:t>C++   </a:t>
            </a:r>
            <a:r>
              <a:rPr lang="en-US" dirty="0" smtClean="0">
                <a:solidFill>
                  <a:srgbClr val="C00000"/>
                </a:solidFill>
              </a:rPr>
              <a:t>(not supported in C)</a:t>
            </a:r>
          </a:p>
          <a:p>
            <a:pPr lvl="1"/>
            <a:r>
              <a:rPr lang="en-US" dirty="0" smtClean="0"/>
              <a:t>Example: operations (*, ++, = =,!=) on pointer integrator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13408"/>
          <a:stretch>
            <a:fillRect/>
          </a:stretch>
        </p:blipFill>
        <p:spPr bwMode="auto">
          <a:xfrm>
            <a:off x="0" y="4876800"/>
            <a:ext cx="4038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3856038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104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of Service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5720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 of  Service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higher level of genericity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Various algorithms with any data type  &amp; data structure can be implemented and provided in </a:t>
            </a:r>
            <a:r>
              <a:rPr lang="en-US" b="1" dirty="0" smtClean="0"/>
              <a:t>Standard Library</a:t>
            </a:r>
          </a:p>
          <a:p>
            <a:r>
              <a:rPr lang="en-US" dirty="0" smtClean="0"/>
              <a:t>Algorithm writing efforts reduces (for large programs)</a:t>
            </a:r>
          </a:p>
          <a:p>
            <a:r>
              <a:rPr lang="en-US" b="1" dirty="0" smtClean="0"/>
              <a:t>Easy to customize</a:t>
            </a:r>
            <a:r>
              <a:rPr lang="en-US" dirty="0" smtClean="0"/>
              <a:t> existing algorithm for specific use is </a:t>
            </a:r>
          </a:p>
          <a:p>
            <a:r>
              <a:rPr lang="en-US" dirty="0" smtClean="0"/>
              <a:t>Reusability increased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Language </a:t>
            </a:r>
            <a:r>
              <a:rPr lang="en-US" b="1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programming paradigm</a:t>
            </a:r>
            <a:r>
              <a:rPr lang="en-US" dirty="0" smtClean="0"/>
              <a:t> is a style or “way” of </a:t>
            </a:r>
            <a:r>
              <a:rPr lang="en-US" b="1" dirty="0" smtClean="0"/>
              <a:t>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defines methods of problem solving &amp; approach to design programming language</a:t>
            </a:r>
          </a:p>
          <a:p>
            <a:endParaRPr lang="en-US" dirty="0" smtClean="0"/>
          </a:p>
          <a:p>
            <a:r>
              <a:rPr lang="en-US" sz="2800" b="1" dirty="0" smtClean="0"/>
              <a:t>Main 4-Type of Programming language paradigms</a:t>
            </a:r>
          </a:p>
          <a:p>
            <a:pPr lvl="1"/>
            <a:r>
              <a:rPr lang="en-US" dirty="0" smtClean="0"/>
              <a:t>Procedural or Imperative Programming 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Logical / Rule Based Programming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Tahoma" pitchFamily="34" charset="0"/>
              </a:rPr>
              <a:t>1. Procedural or  </a:t>
            </a:r>
            <a:r>
              <a:rPr lang="en-US" dirty="0">
                <a:ea typeface="Tahoma" pitchFamily="34" charset="0"/>
              </a:rPr>
              <a:t>Imperative Programming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relies on </a:t>
            </a:r>
            <a:r>
              <a:rPr lang="en-US" b="1" dirty="0" smtClean="0"/>
              <a:t>procedures &amp; functions or routines or subroutines</a:t>
            </a:r>
          </a:p>
          <a:p>
            <a:r>
              <a:rPr lang="en-US" dirty="0" smtClean="0"/>
              <a:t>It is also called </a:t>
            </a:r>
            <a:r>
              <a:rPr lang="en-US" b="1" dirty="0" smtClean="0"/>
              <a:t>top-down languages</a:t>
            </a:r>
          </a:p>
          <a:p>
            <a:r>
              <a:rPr lang="en-US" dirty="0" smtClean="0"/>
              <a:t>Derived </a:t>
            </a:r>
            <a:r>
              <a:rPr lang="en-US" dirty="0" smtClean="0"/>
              <a:t>from </a:t>
            </a:r>
            <a:r>
              <a:rPr lang="en-US" dirty="0" err="1" smtClean="0"/>
              <a:t>latin</a:t>
            </a:r>
            <a:r>
              <a:rPr lang="en-US" dirty="0" smtClean="0"/>
              <a:t> word </a:t>
            </a:r>
            <a:r>
              <a:rPr lang="en-US" i="1" dirty="0" err="1" smtClean="0"/>
              <a:t>imperare</a:t>
            </a:r>
            <a:r>
              <a:rPr lang="en-US" i="1" dirty="0" smtClean="0"/>
              <a:t> </a:t>
            </a:r>
            <a:r>
              <a:rPr lang="en-US" dirty="0" smtClean="0"/>
              <a:t>means “to command”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imperative programming, you tell the computer </a:t>
            </a:r>
            <a:r>
              <a:rPr lang="en-US" dirty="0" smtClean="0">
                <a:hlinkClick r:id="rId3" action="ppaction://hlinkfile"/>
              </a:rPr>
              <a:t>what to do</a:t>
            </a:r>
            <a:r>
              <a:rPr lang="en-US" dirty="0" smtClean="0"/>
              <a:t> step by step (how). </a:t>
            </a:r>
          </a:p>
          <a:p>
            <a:pPr lvl="1"/>
            <a:r>
              <a:rPr lang="en-US" dirty="0" smtClean="0"/>
              <a:t>"Computer, add x and y," or </a:t>
            </a:r>
          </a:p>
          <a:p>
            <a:pPr lvl="1"/>
            <a:r>
              <a:rPr lang="en-US" dirty="0" smtClean="0"/>
              <a:t>"Computer, slap a dialog box onto the screen." </a:t>
            </a:r>
          </a:p>
          <a:p>
            <a:r>
              <a:rPr lang="en-US" dirty="0" smtClean="0"/>
              <a:t>And (usually) the computer goes and does it. 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a programming paradigm that describes computation in </a:t>
            </a:r>
            <a:r>
              <a:rPr lang="en-US" dirty="0" smtClean="0"/>
              <a:t>terms </a:t>
            </a:r>
            <a:r>
              <a:rPr lang="en-US" dirty="0" smtClean="0"/>
              <a:t>of statements that change a program state. </a:t>
            </a:r>
            <a:endParaRPr lang="en-US" dirty="0" smtClean="0"/>
          </a:p>
          <a:p>
            <a:r>
              <a:rPr lang="en-US" dirty="0" smtClean="0"/>
              <a:t>It is also called as </a:t>
            </a:r>
            <a:r>
              <a:rPr lang="en-US" b="1" dirty="0" smtClean="0"/>
              <a:t>statement based or </a:t>
            </a:r>
            <a:r>
              <a:rPr lang="en-US" b="1" dirty="0" err="1" smtClean="0"/>
              <a:t>statefull</a:t>
            </a:r>
            <a:r>
              <a:rPr lang="en-US" b="1" dirty="0" smtClean="0"/>
              <a:t> programming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b="1" dirty="0" smtClean="0"/>
              <a:t>Easy </a:t>
            </a:r>
            <a:r>
              <a:rPr lang="en-US" dirty="0" smtClean="0"/>
              <a:t>to implement &amp; low memory utilization</a:t>
            </a:r>
          </a:p>
          <a:p>
            <a:r>
              <a:rPr lang="en-US" b="1" dirty="0" smtClean="0"/>
              <a:t>Disadvantages</a:t>
            </a:r>
          </a:p>
          <a:p>
            <a:pPr lvl="1"/>
            <a:r>
              <a:rPr lang="en-US" dirty="0" smtClean="0"/>
              <a:t>Difficult to handle complex problems</a:t>
            </a:r>
          </a:p>
          <a:p>
            <a:pPr lvl="1"/>
            <a:r>
              <a:rPr lang="en-US" dirty="0" smtClean="0"/>
              <a:t>Parallel programming not possible</a:t>
            </a:r>
          </a:p>
          <a:p>
            <a:pPr lvl="1"/>
            <a:r>
              <a:rPr lang="en-US" dirty="0" smtClean="0"/>
              <a:t>Less productive</a:t>
            </a:r>
          </a:p>
          <a:p>
            <a:r>
              <a:rPr lang="en-US" b="1" dirty="0" smtClean="0"/>
              <a:t>Example: C, Pascal, Fortran &amp; Cobol, etc.</a:t>
            </a:r>
          </a:p>
        </p:txBody>
      </p:sp>
      <p:sp>
        <p:nvSpPr>
          <p:cNvPr id="3686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8A5E-61C1-436F-B715-242F9B8F5157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Tahoma" pitchFamily="34" charset="0"/>
              </a:rPr>
              <a:t>2. </a:t>
            </a:r>
            <a:r>
              <a:rPr lang="en-US" dirty="0">
                <a:ea typeface="Tahoma" pitchFamily="34" charset="0"/>
              </a:rPr>
              <a:t>Object Oriented Paradigm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a paradigm where we focus </a:t>
            </a:r>
            <a:r>
              <a:rPr lang="en-US" b="1" dirty="0" smtClean="0"/>
              <a:t>real life objects </a:t>
            </a:r>
            <a:r>
              <a:rPr lang="en-US" dirty="0" smtClean="0"/>
              <a:t>while programming any solution.</a:t>
            </a:r>
          </a:p>
          <a:p>
            <a:r>
              <a:rPr lang="en-US" dirty="0" smtClean="0"/>
              <a:t>All computations are carried out using </a:t>
            </a:r>
            <a:r>
              <a:rPr lang="en-US" b="1" dirty="0" smtClean="0"/>
              <a:t>objects</a:t>
            </a:r>
            <a:endParaRPr lang="en-US" dirty="0" smtClean="0"/>
          </a:p>
          <a:p>
            <a:r>
              <a:rPr lang="en-US" dirty="0" smtClean="0"/>
              <a:t>Object-oriented programming (OOP) is a programming paradigm that uses "objects" – data structures consisting of </a:t>
            </a:r>
            <a:r>
              <a:rPr lang="en-US" b="1" dirty="0" smtClean="0"/>
              <a:t>data fields </a:t>
            </a:r>
            <a:r>
              <a:rPr lang="en-US" dirty="0" smtClean="0"/>
              <a:t>and </a:t>
            </a:r>
            <a:r>
              <a:rPr lang="en-US" b="1" dirty="0" smtClean="0"/>
              <a:t>methods</a:t>
            </a:r>
            <a:r>
              <a:rPr lang="en-US" dirty="0" smtClean="0"/>
              <a:t> together with their interactions – to design applications and computer programs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Supports modularity, Easy to maintain and update</a:t>
            </a:r>
          </a:p>
          <a:p>
            <a:pPr lvl="1"/>
            <a:r>
              <a:rPr lang="en-US" dirty="0" smtClean="0"/>
              <a:t>More protected as supports abstractions and information hiding</a:t>
            </a:r>
          </a:p>
          <a:p>
            <a:pPr lvl="1"/>
            <a:r>
              <a:rPr lang="en-US" dirty="0" smtClean="0"/>
              <a:t>Testing and debugging is easy</a:t>
            </a:r>
          </a:p>
          <a:p>
            <a:r>
              <a:rPr lang="en-US" b="1" dirty="0" smtClean="0"/>
              <a:t>Disadvantages:</a:t>
            </a:r>
            <a:endParaRPr lang="en-US" b="1" dirty="0" smtClean="0"/>
          </a:p>
          <a:p>
            <a:pPr lvl="1"/>
            <a:r>
              <a:rPr lang="en-US" dirty="0" smtClean="0"/>
              <a:t>Programs are </a:t>
            </a:r>
            <a:r>
              <a:rPr lang="en-US" b="1" dirty="0" smtClean="0"/>
              <a:t>larger in size </a:t>
            </a:r>
            <a:r>
              <a:rPr lang="en-US" dirty="0" smtClean="0"/>
              <a:t>compare to other programs</a:t>
            </a:r>
          </a:p>
          <a:p>
            <a:pPr lvl="1"/>
            <a:r>
              <a:rPr lang="en-US" b="1" dirty="0" smtClean="0"/>
              <a:t>Slower </a:t>
            </a:r>
            <a:r>
              <a:rPr lang="en-US" b="1" dirty="0" smtClean="0"/>
              <a:t>programs : </a:t>
            </a:r>
            <a:r>
              <a:rPr lang="en-US" dirty="0" smtClean="0"/>
              <a:t>Object - oriented </a:t>
            </a:r>
            <a:r>
              <a:rPr lang="en-US" dirty="0" smtClean="0"/>
              <a:t>programs are typically slower than </a:t>
            </a:r>
            <a:r>
              <a:rPr lang="en-US" dirty="0" smtClean="0"/>
              <a:t>procedure - based program s, as </a:t>
            </a:r>
            <a:r>
              <a:rPr lang="en-US" dirty="0" smtClean="0"/>
              <a:t>they typically require more instructions to be </a:t>
            </a:r>
            <a:r>
              <a:rPr lang="en-US" dirty="0" smtClean="0"/>
              <a:t> executed.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45-1F9C-4707-8387-A67550A629AC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Tahoma" pitchFamily="34" charset="0"/>
              </a:rPr>
              <a:t>Fundamental </a:t>
            </a:r>
            <a:r>
              <a:rPr lang="en-US" dirty="0" smtClean="0">
                <a:ea typeface="Tahoma" pitchFamily="34" charset="0"/>
              </a:rPr>
              <a:t>Concepts / Features of OOP</a:t>
            </a:r>
            <a:endParaRPr lang="en-US" dirty="0">
              <a:ea typeface="Tahoma" pitchFamily="34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</a:t>
            </a:r>
          </a:p>
          <a:p>
            <a:r>
              <a:rPr lang="en-US" dirty="0" smtClean="0"/>
              <a:t> Object</a:t>
            </a:r>
          </a:p>
          <a:p>
            <a:r>
              <a:rPr lang="en-US" dirty="0" smtClean="0"/>
              <a:t> Method</a:t>
            </a:r>
          </a:p>
          <a:p>
            <a:r>
              <a:rPr lang="en-US" dirty="0" smtClean="0"/>
              <a:t> Message passing</a:t>
            </a:r>
          </a:p>
          <a:p>
            <a:r>
              <a:rPr lang="en-US" dirty="0" smtClean="0"/>
              <a:t> 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C++ ,Java , </a:t>
            </a:r>
            <a:r>
              <a:rPr lang="en-US" dirty="0" err="1" smtClean="0"/>
              <a:t>Ada</a:t>
            </a:r>
            <a:r>
              <a:rPr lang="en-US" dirty="0" smtClean="0"/>
              <a:t> , </a:t>
            </a:r>
            <a:r>
              <a:rPr lang="en-US" dirty="0" err="1" smtClean="0"/>
              <a:t>Effel</a:t>
            </a:r>
            <a:r>
              <a:rPr lang="en-US" dirty="0" smtClean="0"/>
              <a:t>, </a:t>
            </a:r>
            <a:r>
              <a:rPr lang="en-US" dirty="0" smtClean="0"/>
              <a:t>Smalltalk, Python, etc.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994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EA9-25A3-404F-8809-8E7580502E0F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Tahoma" pitchFamily="34" charset="0"/>
              </a:rPr>
              <a:t>3. </a:t>
            </a:r>
            <a:r>
              <a:rPr lang="en-US" dirty="0">
                <a:ea typeface="Tahoma" pitchFamily="34" charset="0"/>
              </a:rPr>
              <a:t>Functional Programming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It treats computation as the evaluation of </a:t>
            </a:r>
            <a:r>
              <a:rPr lang="en-US" sz="2800" b="1" dirty="0" smtClean="0"/>
              <a:t>mathematical functions</a:t>
            </a:r>
            <a:r>
              <a:rPr lang="en-US" sz="2800" dirty="0" smtClean="0"/>
              <a:t> and avoids state and mutable data. </a:t>
            </a:r>
          </a:p>
          <a:p>
            <a:endParaRPr lang="en-US" sz="2800" dirty="0" smtClean="0"/>
          </a:p>
          <a:p>
            <a:r>
              <a:rPr lang="en-US" sz="2800" dirty="0" smtClean="0"/>
              <a:t>It emphasizes on composition and arrangement of functions, often without specifying explicit </a:t>
            </a:r>
            <a:r>
              <a:rPr lang="en-US" sz="2800" i="1" dirty="0" smtClean="0"/>
              <a:t>steps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Advantages</a:t>
            </a:r>
          </a:p>
          <a:p>
            <a:pPr lvl="1"/>
            <a:r>
              <a:rPr lang="en-US" sz="2000" dirty="0" smtClean="0">
                <a:latin typeface="Tahoma" pitchFamily="34" charset="0"/>
                <a:cs typeface="Tahoma" pitchFamily="34" charset="0"/>
              </a:rPr>
              <a:t>Functions are reusable</a:t>
            </a:r>
          </a:p>
          <a:p>
            <a:pPr lvl="1"/>
            <a:r>
              <a:rPr lang="en-US" sz="2000" dirty="0" smtClean="0">
                <a:latin typeface="Tahoma" pitchFamily="34" charset="0"/>
                <a:cs typeface="Tahoma" pitchFamily="34" charset="0"/>
              </a:rPr>
              <a:t>Due to use of functions programs are more readable and easy to understand</a:t>
            </a:r>
          </a:p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Disadvantages</a:t>
            </a: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Consumes large amount of time and memory for execution</a:t>
            </a: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Less efficient 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20F9-C88F-4C0E-9CB1-6C064BA876CD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Cont..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800600" cy="51816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/>
              <a:t>Example of Functional Languages</a:t>
            </a:r>
          </a:p>
          <a:p>
            <a:pPr marL="548640" lvl="1" fontAlgn="auto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 b="1" dirty="0"/>
              <a:t>LISP, Scheme, ML</a:t>
            </a:r>
            <a:r>
              <a:rPr lang="en-US" sz="3000" dirty="0"/>
              <a:t>, </a:t>
            </a:r>
            <a:r>
              <a:rPr lang="en-US" sz="3000" b="1" dirty="0" smtClean="0"/>
              <a:t>Haskell, etc.</a:t>
            </a:r>
            <a:endParaRPr lang="en-US" sz="3000" b="1" dirty="0"/>
          </a:p>
          <a:p>
            <a:pPr marL="822960" lvl="2" fontAlgn="auto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600" dirty="0" smtClean="0"/>
              <a:t>Example </a:t>
            </a:r>
            <a:r>
              <a:rPr lang="en-US" sz="2600" dirty="0"/>
              <a:t>in </a:t>
            </a:r>
            <a:r>
              <a:rPr lang="en-US" sz="2600" dirty="0" smtClean="0"/>
              <a:t>LISP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B03A-3E8A-4B09-9B56-ED89FD7066F9}" type="slidenum">
              <a:rPr lang="en-US"/>
              <a:pPr/>
              <a:t>58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95" t="21656" r="73438" b="30208"/>
          <a:stretch>
            <a:fillRect/>
          </a:stretch>
        </p:blipFill>
        <p:spPr bwMode="auto">
          <a:xfrm>
            <a:off x="4762066" y="0"/>
            <a:ext cx="43819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Tahoma" pitchFamily="34" charset="0"/>
              </a:rPr>
              <a:t>4. </a:t>
            </a:r>
            <a:r>
              <a:rPr lang="en-US" dirty="0">
                <a:ea typeface="Tahoma" pitchFamily="34" charset="0"/>
              </a:rPr>
              <a:t>Logic Programming Paradigm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is the use of mathematical logic for computer programming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 </a:t>
            </a:r>
            <a:r>
              <a:rPr lang="en-US" dirty="0"/>
              <a:t>is a sequence of logical statements that is given an operational semantics, i.e., it can be executed on a computer.</a:t>
            </a: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 </a:t>
            </a:r>
            <a:r>
              <a:rPr lang="en-US" dirty="0"/>
              <a:t>is based upon the fact and rules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smtClean="0"/>
              <a:t>: </a:t>
            </a:r>
            <a:endParaRPr lang="en-US" dirty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If B</a:t>
            </a:r>
            <a:r>
              <a:rPr lang="en-US" baseline="-25000" dirty="0"/>
              <a:t>1</a:t>
            </a:r>
            <a:r>
              <a:rPr lang="en-US" dirty="0"/>
              <a:t> and … and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then H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Advantages</a:t>
            </a:r>
          </a:p>
          <a:p>
            <a:pPr lvl="1" indent="-274320">
              <a:spcBef>
                <a:spcPts val="580"/>
              </a:spcBef>
              <a:defRPr/>
            </a:pPr>
            <a:r>
              <a:rPr lang="en-US" dirty="0" smtClean="0"/>
              <a:t>More reliable and supports quick development of program using true and false statements,</a:t>
            </a:r>
          </a:p>
          <a:p>
            <a:pPr lvl="1" indent="-274320">
              <a:spcBef>
                <a:spcPts val="580"/>
              </a:spcBef>
              <a:defRPr/>
            </a:pPr>
            <a:r>
              <a:rPr lang="en-US" dirty="0" smtClean="0"/>
              <a:t>It is suitable to solve knowledge base problems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Disadvantages</a:t>
            </a:r>
          </a:p>
          <a:p>
            <a:pPr lvl="1" indent="-274320">
              <a:spcBef>
                <a:spcPts val="580"/>
              </a:spcBef>
              <a:defRPr/>
            </a:pPr>
            <a:r>
              <a:rPr lang="en-US" dirty="0" smtClean="0"/>
              <a:t>Executions is slow</a:t>
            </a:r>
          </a:p>
          <a:p>
            <a:pPr lvl="1" indent="-274320">
              <a:spcBef>
                <a:spcPts val="580"/>
              </a:spcBef>
              <a:defRPr/>
            </a:pPr>
            <a:r>
              <a:rPr lang="en-US" dirty="0" smtClean="0"/>
              <a:t>True-false statements can solve only limited problems efficiently. </a:t>
            </a:r>
            <a:endParaRPr lang="en-US" dirty="0"/>
          </a:p>
        </p:txBody>
      </p:sp>
      <p:sp>
        <p:nvSpPr>
          <p:cNvPr id="3277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6991-6DE5-4170-977B-549D25A17FAF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Airline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838200"/>
            <a:ext cx="4267200" cy="5181600"/>
          </a:xfrm>
        </p:spPr>
        <p:txBody>
          <a:bodyPr/>
          <a:lstStyle/>
          <a:p>
            <a:r>
              <a:rPr lang="en-US" dirty="0" smtClean="0"/>
              <a:t>System has to perform correctly</a:t>
            </a:r>
          </a:p>
          <a:p>
            <a:r>
              <a:rPr lang="en-US" dirty="0" smtClean="0"/>
              <a:t>The system is long-lived</a:t>
            </a:r>
          </a:p>
          <a:p>
            <a:r>
              <a:rPr lang="en-US" dirty="0" smtClean="0"/>
              <a:t>Easy to maintain for updation in price, type, time of flights or add/ delete new flights </a:t>
            </a:r>
          </a:p>
          <a:p>
            <a:endParaRPr lang="en-US" dirty="0" smtClean="0"/>
          </a:p>
          <a:p>
            <a:r>
              <a:rPr lang="en-US" dirty="0" smtClean="0"/>
              <a:t>To achieve these goals systematic s/w design methods are required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43000" y="1752600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Airline</a:t>
            </a:r>
          </a:p>
          <a:p>
            <a:pPr algn="ctr"/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1026" name="AutoShape 2" descr="Image result for Airline reserv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E:\fancy dres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1828800" cy="1088571"/>
          </a:xfrm>
          <a:prstGeom prst="rect">
            <a:avLst/>
          </a:prstGeom>
          <a:noFill/>
        </p:spPr>
      </p:pic>
      <p:sp>
        <p:nvSpPr>
          <p:cNvPr id="1029" name="AutoShape 5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E:\fancy dress\index.jpg"/>
          <p:cNvPicPr>
            <a:picLocks noChangeAspect="1" noChangeArrowheads="1"/>
          </p:cNvPicPr>
          <p:nvPr/>
        </p:nvPicPr>
        <p:blipFill>
          <a:blip r:embed="rId3" cstate="print"/>
          <a:srcRect l="12500" r="12500" b="12500"/>
          <a:stretch>
            <a:fillRect/>
          </a:stretch>
        </p:blipFill>
        <p:spPr bwMode="auto">
          <a:xfrm>
            <a:off x="1219200" y="5029200"/>
            <a:ext cx="914400" cy="1066800"/>
          </a:xfrm>
          <a:prstGeom prst="rect">
            <a:avLst/>
          </a:prstGeom>
          <a:noFill/>
        </p:spPr>
      </p:pic>
      <p:pic>
        <p:nvPicPr>
          <p:cNvPr id="1032" name="Picture 8" descr="Image result for administrator"/>
          <p:cNvPicPr>
            <a:picLocks noChangeAspect="1" noChangeArrowheads="1"/>
          </p:cNvPicPr>
          <p:nvPr/>
        </p:nvPicPr>
        <p:blipFill>
          <a:blip r:embed="rId4" cstate="print"/>
          <a:srcRect l="15686" r="17647"/>
          <a:stretch>
            <a:fillRect/>
          </a:stretch>
        </p:blipFill>
        <p:spPr bwMode="auto">
          <a:xfrm>
            <a:off x="3276600" y="2819400"/>
            <a:ext cx="1143000" cy="171450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flipH="1">
            <a:off x="2667000" y="3733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0" y="4419600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286000" y="2590800"/>
            <a:ext cx="10668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27" idx="0"/>
          </p:cNvCxnSpPr>
          <p:nvPr/>
        </p:nvCxnSpPr>
        <p:spPr>
          <a:xfrm>
            <a:off x="1752600" y="2590800"/>
            <a:ext cx="0" cy="762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4600" y="2362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Add/update flight details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495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Inquire / reservation /</a:t>
            </a:r>
          </a:p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Admin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62116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/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Reservation Agent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Tahoma" pitchFamily="34" charset="0"/>
              </a:rPr>
              <a:t>4. Logic Programming </a:t>
            </a:r>
            <a:r>
              <a:rPr lang="en-US" dirty="0" smtClean="0">
                <a:ea typeface="Tahoma" pitchFamily="34" charset="0"/>
              </a:rPr>
              <a:t>Paradigm _Example: Prolog</a:t>
            </a:r>
            <a:endParaRPr lang="en-US" dirty="0">
              <a:ea typeface="Tahoma" pitchFamily="34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525963"/>
          </a:xfrm>
        </p:spPr>
        <p:txBody>
          <a:bodyPr/>
          <a:lstStyle/>
          <a:p>
            <a:r>
              <a:rPr lang="en-US" b="1" dirty="0" smtClean="0"/>
              <a:t>Prolog</a:t>
            </a:r>
            <a:r>
              <a:rPr lang="en-US" dirty="0" smtClean="0"/>
              <a:t> is a general purpose logic programming language associated with artificial intelligence and computational linguistics</a:t>
            </a:r>
          </a:p>
          <a:p>
            <a:endParaRPr lang="en-US" dirty="0" smtClean="0"/>
          </a:p>
          <a:p>
            <a:r>
              <a:rPr lang="en-US" dirty="0" smtClean="0"/>
              <a:t>It is based on Facts and Rules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:</a:t>
            </a:r>
          </a:p>
          <a:p>
            <a:pPr lvl="1"/>
            <a:r>
              <a:rPr lang="en-US" dirty="0" smtClean="0"/>
              <a:t>if X==Y then (s)  else fail end</a:t>
            </a: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15F-3744-4FDF-B9C5-FB50B0DB1C85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paradigms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823720"/>
          <a:ext cx="8763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460500"/>
                <a:gridCol w="2044700"/>
                <a:gridCol w="1752600"/>
                <a:gridCol w="1752600"/>
              </a:tblGrid>
              <a:tr h="1155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 &amp; Rule Based</a:t>
                      </a:r>
                      <a:endParaRPr lang="en-US" dirty="0"/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Modularity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Procedures</a:t>
                      </a:r>
                      <a:r>
                        <a:rPr lang="en-US" baseline="0" dirty="0" smtClean="0"/>
                        <a:t> or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or packages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dirty="0" smtClean="0"/>
                        <a:t>Adv.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dirty="0" smtClean="0"/>
                        <a:t>Dis.</a:t>
                      </a:r>
                      <a:r>
                        <a:rPr lang="en-US" baseline="0" dirty="0" smtClean="0"/>
                        <a:t>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59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Pascal &amp;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dirty="0" smtClean="0"/>
                        <a:t>++ ,Java , </a:t>
                      </a:r>
                      <a:r>
                        <a:rPr lang="en-US" dirty="0" err="1" smtClean="0"/>
                        <a:t>Ada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Effel</a:t>
                      </a:r>
                      <a:r>
                        <a:rPr lang="en-US" dirty="0" smtClean="0"/>
                        <a:t>, Smalltalk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ML, LISP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PROLOG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Functional Vs. Logic programming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PCDP, Unit-I by D. N. Patil, SCOE, Comp. Dept.</a:t>
            </a:r>
          </a:p>
        </p:txBody>
      </p:sp>
      <p:sp>
        <p:nvSpPr>
          <p:cNvPr id="34820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major difference is the "building blocks": </a:t>
            </a:r>
          </a:p>
          <a:p>
            <a:r>
              <a:rPr lang="en-US" smtClean="0"/>
              <a:t>functional programming uses </a:t>
            </a:r>
            <a:r>
              <a:rPr lang="en-US" b="1" smtClean="0"/>
              <a:t>functions</a:t>
            </a:r>
          </a:p>
          <a:p>
            <a:r>
              <a:rPr lang="en-US" smtClean="0"/>
              <a:t>while logic programming uses </a:t>
            </a:r>
            <a:r>
              <a:rPr lang="en-US" b="1" smtClean="0"/>
              <a:t>predicates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A predicate is not a function; it </a:t>
            </a:r>
            <a:r>
              <a:rPr lang="en-US" b="1" smtClean="0"/>
              <a:t>does not have a return value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Depending on the value of it's arguments it may be true or false; </a:t>
            </a:r>
          </a:p>
          <a:p>
            <a:pPr lvl="1"/>
            <a:r>
              <a:rPr lang="en-US" smtClean="0"/>
              <a:t>if some values are undefined (usually) we will try to find the values that would make the predicate true.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CF1E-9E02-4585-B68E-FAF3C9524E43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91540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Systematically guides us to compose large programs from smaller units called as </a:t>
            </a:r>
            <a:r>
              <a:rPr lang="en-US" sz="2000" b="1" i="1" dirty="0" smtClean="0"/>
              <a:t>modules</a:t>
            </a:r>
            <a:r>
              <a:rPr lang="en-US" sz="2000" i="1" dirty="0" smtClean="0"/>
              <a:t>.</a:t>
            </a:r>
          </a:p>
          <a:p>
            <a:r>
              <a:rPr lang="en-US" sz="2000" i="1" dirty="0" smtClean="0"/>
              <a:t>Good design </a:t>
            </a:r>
            <a:r>
              <a:rPr lang="en-US" sz="2000" dirty="0" smtClean="0"/>
              <a:t>ensures </a:t>
            </a:r>
            <a:r>
              <a:rPr lang="en-US" sz="2000" b="1" dirty="0" smtClean="0"/>
              <a:t>well defined and controlled interaction </a:t>
            </a:r>
            <a:r>
              <a:rPr lang="en-US" sz="2000" dirty="0" smtClean="0"/>
              <a:t>between modules.</a:t>
            </a:r>
          </a:p>
          <a:p>
            <a:r>
              <a:rPr lang="en-US" sz="2000" dirty="0" smtClean="0"/>
              <a:t>Then PL is used for implementing these designs.</a:t>
            </a:r>
          </a:p>
          <a:p>
            <a:r>
              <a:rPr lang="en-US" sz="2000" dirty="0" smtClean="0"/>
              <a:t>Main goal of s/w design is appropriate decomposition of large problem into small modules. </a:t>
            </a:r>
          </a:p>
          <a:p>
            <a:r>
              <a:rPr lang="en-US" sz="2000" dirty="0" smtClean="0"/>
              <a:t>This can be achieved by </a:t>
            </a:r>
            <a:r>
              <a:rPr lang="en-US" sz="2000" b="1" dirty="0" smtClean="0"/>
              <a:t>information hiding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Information hiding (IH) distributes secrets wherever required and hided from others. </a:t>
            </a:r>
          </a:p>
          <a:p>
            <a:r>
              <a:rPr lang="en-US" sz="2000" dirty="0" smtClean="0"/>
              <a:t>Hence if changes are made in module with IH, only modules who knows secrets need to be modified.</a:t>
            </a:r>
          </a:p>
          <a:p>
            <a:r>
              <a:rPr lang="en-US" sz="2000" dirty="0" smtClean="0"/>
              <a:t>Adv. Of Highly independent modules </a:t>
            </a:r>
          </a:p>
          <a:p>
            <a:pPr lvl="1"/>
            <a:r>
              <a:rPr lang="en-US" sz="1600" dirty="0" smtClean="0"/>
              <a:t>Work distribution among team member is easy and more independently they can work.</a:t>
            </a:r>
          </a:p>
          <a:p>
            <a:pPr lvl="1"/>
            <a:r>
              <a:rPr lang="en-US" sz="1600" dirty="0" smtClean="0"/>
              <a:t>The more independent the modules are, the more easily the correctness of the individual modules may be established as the correctness of entire system depends on </a:t>
            </a:r>
            <a:r>
              <a:rPr lang="en-US" sz="1600" dirty="0" smtClean="0">
                <a:sym typeface="Wingdings" pitchFamily="2" charset="2"/>
              </a:rPr>
              <a:t>correctness of individual module</a:t>
            </a:r>
          </a:p>
          <a:p>
            <a:pPr lvl="1"/>
            <a:r>
              <a:rPr lang="en-US" sz="1600" dirty="0" smtClean="0"/>
              <a:t>Defects in the system may be repaired easily.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support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382000" cy="6172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Modularity</a:t>
            </a:r>
            <a:r>
              <a:rPr lang="en-US" sz="2400" dirty="0" smtClean="0"/>
              <a:t> is very important and key concept in s/w design methods.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Pascal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C00000"/>
                </a:solidFill>
              </a:rPr>
              <a:t> C </a:t>
            </a:r>
            <a:r>
              <a:rPr lang="en-US" sz="2000" dirty="0" smtClean="0"/>
              <a:t>supports abstractions via </a:t>
            </a:r>
            <a:r>
              <a:rPr lang="en-US" sz="2000" b="1" dirty="0" smtClean="0"/>
              <a:t>procedures and functions</a:t>
            </a:r>
          </a:p>
          <a:p>
            <a:pPr algn="just"/>
            <a:endParaRPr lang="en-US" sz="2000" b="1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C++ </a:t>
            </a:r>
            <a:r>
              <a:rPr lang="en-US" sz="2000" dirty="0" smtClean="0"/>
              <a:t>supports same using </a:t>
            </a:r>
            <a:r>
              <a:rPr lang="en-US" sz="2000" b="1" dirty="0" smtClean="0"/>
              <a:t>classes</a:t>
            </a:r>
          </a:p>
          <a:p>
            <a:pPr algn="just"/>
            <a:r>
              <a:rPr lang="en-US" sz="2000" dirty="0" smtClean="0"/>
              <a:t>Various PL provides facilities to support modularity such as encapsulation, interfaces, separate &amp; independent compilation, library of modules, etc.</a:t>
            </a: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3948106"/>
              </p:ext>
            </p:extLst>
          </p:nvPr>
        </p:nvGraphicFramePr>
        <p:xfrm>
          <a:off x="304800" y="2590800"/>
          <a:ext cx="8610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DBAD64-8E1B-412C-AAA0-24D89E185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11DBAD64-8E1B-412C-AAA0-24D89E185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11DBAD64-8E1B-412C-AAA0-24D89E185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11DBAD64-8E1B-412C-AAA0-24D89E185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FB2A0B-53E7-4198-B18D-154874DBE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BBFB2A0B-53E7-4198-B18D-154874DBE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BBFB2A0B-53E7-4198-B18D-154874DBE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graphicEl>
                                              <a:dgm id="{BBFB2A0B-53E7-4198-B18D-154874DBEA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3137E9-FDA9-4792-87EA-7B2B50786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203137E9-FDA9-4792-87EA-7B2B50786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203137E9-FDA9-4792-87EA-7B2B50786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203137E9-FDA9-4792-87EA-7B2B50786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FD49C8-B543-4FA4-8CB1-7C9D97988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AFFD49C8-B543-4FA4-8CB1-7C9D97988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AFFD49C8-B543-4FA4-8CB1-7C9D97988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7">
                                            <p:graphicEl>
                                              <a:dgm id="{AFFD49C8-B543-4FA4-8CB1-7C9D97988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5BA3D5-26AB-4FA7-9690-32F5032C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CE5BA3D5-26AB-4FA7-9690-32F5032C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CE5BA3D5-26AB-4FA7-9690-32F5032C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7">
                                            <p:graphicEl>
                                              <a:dgm id="{CE5BA3D5-26AB-4FA7-9690-32F5032C5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EBACF7-41C5-44BE-B17B-03B5593E5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06EBACF7-41C5-44BE-B17B-03B5593E5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06EBACF7-41C5-44BE-B17B-03B5593E5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7">
                                            <p:graphicEl>
                                              <a:dgm id="{06EBACF7-41C5-44BE-B17B-03B5593E5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BFD9DD-2316-44C6-92B7-E436134B8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5DBFD9DD-2316-44C6-92B7-E436134B8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5DBFD9DD-2316-44C6-92B7-E436134B8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7">
                                            <p:graphicEl>
                                              <a:dgm id="{5DBFD9DD-2316-44C6-92B7-E436134B8A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bIns="91440" anchor="b" anchorCtr="0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8915400" cy="5867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Is a way to </a:t>
            </a:r>
            <a:r>
              <a:rPr lang="en-US" sz="2800" b="1" dirty="0" smtClean="0"/>
              <a:t>group together the program components</a:t>
            </a:r>
            <a:r>
              <a:rPr lang="en-US" sz="2800" dirty="0" smtClean="0"/>
              <a:t> that combine to provide a service and to make only relevant features visible to the clients.   </a:t>
            </a:r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Information hiding</a:t>
            </a:r>
            <a:r>
              <a:rPr lang="en-US" sz="2800" dirty="0" smtClean="0"/>
              <a:t> is a </a:t>
            </a:r>
            <a:r>
              <a:rPr lang="en-US" sz="2800" b="1" dirty="0" smtClean="0"/>
              <a:t>design method</a:t>
            </a:r>
            <a:r>
              <a:rPr lang="en-US" sz="2800" dirty="0" smtClean="0"/>
              <a:t> that focuses on concealing information during modularization.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Encapsulation</a:t>
            </a:r>
            <a:r>
              <a:rPr lang="en-US" sz="2800" dirty="0" smtClean="0"/>
              <a:t>  is a </a:t>
            </a:r>
            <a:r>
              <a:rPr lang="en-US" sz="2800" b="1" dirty="0" smtClean="0"/>
              <a:t>linguistic construct</a:t>
            </a:r>
            <a:r>
              <a:rPr lang="en-US" sz="2800" dirty="0" smtClean="0"/>
              <a:t> that supports implementation of information hiding modules.</a:t>
            </a:r>
          </a:p>
        </p:txBody>
      </p:sp>
      <p:pic>
        <p:nvPicPr>
          <p:cNvPr id="5" name="Picture 2" descr="enter image description here"/>
          <p:cNvPicPr>
            <a:picLocks noChangeAspect="1" noChangeArrowheads="1"/>
          </p:cNvPicPr>
          <p:nvPr/>
        </p:nvPicPr>
        <p:blipFill>
          <a:blip r:embed="rId2" cstate="print"/>
          <a:srcRect t="3734" r="2750"/>
          <a:stretch>
            <a:fillRect/>
          </a:stretch>
        </p:blipFill>
        <p:spPr bwMode="auto">
          <a:xfrm>
            <a:off x="5249917" y="2057400"/>
            <a:ext cx="3226676" cy="2227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1555</TotalTime>
  <Words>4172</Words>
  <Application>Microsoft Office PowerPoint</Application>
  <PresentationFormat>On-screen Show (4:3)</PresentationFormat>
  <Paragraphs>667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Equity</vt:lpstr>
      <vt:lpstr>UNIT-3</vt:lpstr>
      <vt:lpstr>Outline</vt:lpstr>
      <vt:lpstr>Lets start with “Structuring of Program”</vt:lpstr>
      <vt:lpstr>Introduction</vt:lpstr>
      <vt:lpstr>Introduction (cont..)</vt:lpstr>
      <vt:lpstr>Example: Airline reservation system</vt:lpstr>
      <vt:lpstr>Software design method</vt:lpstr>
      <vt:lpstr>Concepts in support of modularity</vt:lpstr>
      <vt:lpstr>Encapsulation</vt:lpstr>
      <vt:lpstr>Encapsulation (cont..)</vt:lpstr>
      <vt:lpstr>Encapsulation (cont..)</vt:lpstr>
      <vt:lpstr>Encapsulation (cont..)</vt:lpstr>
      <vt:lpstr>Interface and implementation</vt:lpstr>
      <vt:lpstr>Interface and implementation  (cont..)</vt:lpstr>
      <vt:lpstr>Interface and implementation  (cont..)</vt:lpstr>
      <vt:lpstr>Separate and independent compilation</vt:lpstr>
      <vt:lpstr>Libraries of Modules</vt:lpstr>
      <vt:lpstr>Language features for programming in the large</vt:lpstr>
      <vt:lpstr>Language features for programming in the large  Pascal</vt:lpstr>
      <vt:lpstr>Language features for programming in the large  Pascal</vt:lpstr>
      <vt:lpstr>Language features for programming in the large  Pascal</vt:lpstr>
      <vt:lpstr>Language features for programming in the large  C</vt:lpstr>
      <vt:lpstr>Language features for programming in the large  C</vt:lpstr>
      <vt:lpstr>Slide 24</vt:lpstr>
      <vt:lpstr>Slide 25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</vt:lpstr>
      <vt:lpstr>Language features for programming in the large  C++ (cont..)</vt:lpstr>
      <vt:lpstr>Language features for programming in the large  C++ (cont..)</vt:lpstr>
      <vt:lpstr>Language features for programming in the large  Ada</vt:lpstr>
      <vt:lpstr>Language features for programming in the large  Ada</vt:lpstr>
      <vt:lpstr>Language features for programming in the large  Ada</vt:lpstr>
      <vt:lpstr>Language features for programming in the large  Ada</vt:lpstr>
      <vt:lpstr>Language features for programming in the large  Ada</vt:lpstr>
      <vt:lpstr>Language features for programming in the large  Ada</vt:lpstr>
      <vt:lpstr>Language features for programming in the large  ML</vt:lpstr>
      <vt:lpstr>Slide 44</vt:lpstr>
      <vt:lpstr>Language features for programming in the large  ML</vt:lpstr>
      <vt:lpstr>Slide 46</vt:lpstr>
      <vt:lpstr>Slide 47</vt:lpstr>
      <vt:lpstr>Generic Units</vt:lpstr>
      <vt:lpstr>Generic Units</vt:lpstr>
      <vt:lpstr>Generic Units</vt:lpstr>
      <vt:lpstr>Generic Units</vt:lpstr>
      <vt:lpstr>Advantages of higher level of genericity </vt:lpstr>
      <vt:lpstr>Programming Language paradigms</vt:lpstr>
      <vt:lpstr>1. Procedural or  Imperative Programming</vt:lpstr>
      <vt:lpstr>2. Object Oriented Paradigm</vt:lpstr>
      <vt:lpstr>Fundamental Concepts / Features of OOP</vt:lpstr>
      <vt:lpstr>3. Functional Programming</vt:lpstr>
      <vt:lpstr>Cont..</vt:lpstr>
      <vt:lpstr>4. Logic Programming Paradigm</vt:lpstr>
      <vt:lpstr>4. Logic Programming Paradigm _Example: Prolog</vt:lpstr>
      <vt:lpstr>Programming paradigms  </vt:lpstr>
      <vt:lpstr>Functional Vs. Logic programming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dnp</dc:creator>
  <cp:lastModifiedBy>dnp</cp:lastModifiedBy>
  <cp:revision>439</cp:revision>
  <dcterms:created xsi:type="dcterms:W3CDTF">2006-08-16T00:00:00Z</dcterms:created>
  <dcterms:modified xsi:type="dcterms:W3CDTF">2017-02-20T08:03:09Z</dcterms:modified>
</cp:coreProperties>
</file>