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21" r:id="rId1"/>
    <p:sldMasterId id="2147483833" r:id="rId2"/>
    <p:sldMasterId id="2147483845" r:id="rId3"/>
    <p:sldMasterId id="2147483857" r:id="rId4"/>
  </p:sldMasterIdLst>
  <p:notesMasterIdLst>
    <p:notesMasterId r:id="rId82"/>
  </p:notesMasterIdLst>
  <p:sldIdLst>
    <p:sldId id="257" r:id="rId5"/>
    <p:sldId id="325" r:id="rId6"/>
    <p:sldId id="326" r:id="rId7"/>
    <p:sldId id="349" r:id="rId8"/>
    <p:sldId id="350" r:id="rId9"/>
    <p:sldId id="327" r:id="rId10"/>
    <p:sldId id="328" r:id="rId11"/>
    <p:sldId id="329" r:id="rId12"/>
    <p:sldId id="351" r:id="rId13"/>
    <p:sldId id="330" r:id="rId14"/>
    <p:sldId id="352" r:id="rId15"/>
    <p:sldId id="331" r:id="rId16"/>
    <p:sldId id="353" r:id="rId17"/>
    <p:sldId id="354" r:id="rId18"/>
    <p:sldId id="332" r:id="rId19"/>
    <p:sldId id="432" r:id="rId20"/>
    <p:sldId id="333" r:id="rId21"/>
    <p:sldId id="355" r:id="rId22"/>
    <p:sldId id="337" r:id="rId23"/>
    <p:sldId id="334" r:id="rId24"/>
    <p:sldId id="336" r:id="rId25"/>
    <p:sldId id="358" r:id="rId26"/>
    <p:sldId id="356" r:id="rId27"/>
    <p:sldId id="360" r:id="rId28"/>
    <p:sldId id="361" r:id="rId29"/>
    <p:sldId id="357" r:id="rId30"/>
    <p:sldId id="359" r:id="rId31"/>
    <p:sldId id="362" r:id="rId32"/>
    <p:sldId id="363" r:id="rId33"/>
    <p:sldId id="338" r:id="rId34"/>
    <p:sldId id="339" r:id="rId35"/>
    <p:sldId id="340" r:id="rId36"/>
    <p:sldId id="341" r:id="rId37"/>
    <p:sldId id="342" r:id="rId38"/>
    <p:sldId id="343"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47" r:id="rId58"/>
    <p:sldId id="389" r:id="rId59"/>
    <p:sldId id="390" r:id="rId60"/>
    <p:sldId id="391" r:id="rId61"/>
    <p:sldId id="392" r:id="rId62"/>
    <p:sldId id="394" r:id="rId63"/>
    <p:sldId id="393" r:id="rId64"/>
    <p:sldId id="398" r:id="rId65"/>
    <p:sldId id="399" r:id="rId66"/>
    <p:sldId id="400" r:id="rId67"/>
    <p:sldId id="401" r:id="rId68"/>
    <p:sldId id="403" r:id="rId69"/>
    <p:sldId id="404" r:id="rId70"/>
    <p:sldId id="405" r:id="rId71"/>
    <p:sldId id="406" r:id="rId72"/>
    <p:sldId id="407" r:id="rId73"/>
    <p:sldId id="410" r:id="rId74"/>
    <p:sldId id="431" r:id="rId75"/>
    <p:sldId id="411" r:id="rId76"/>
    <p:sldId id="412" r:id="rId77"/>
    <p:sldId id="413" r:id="rId78"/>
    <p:sldId id="414" r:id="rId79"/>
    <p:sldId id="415" r:id="rId80"/>
    <p:sldId id="430" r:id="rId8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itchFamily="34" charset="0"/>
        <a:ea typeface="Microsoft YaHei" pitchFamily="34" charset="-122"/>
        <a:cs typeface="+mn-cs"/>
      </a:defRPr>
    </a:lvl1pPr>
    <a:lvl2pPr marL="457200" algn="ctr" rtl="0" fontAlgn="base">
      <a:spcBef>
        <a:spcPct val="0"/>
      </a:spcBef>
      <a:spcAft>
        <a:spcPct val="0"/>
      </a:spcAft>
      <a:defRPr sz="2400" kern="1200">
        <a:solidFill>
          <a:schemeClr val="tx1"/>
        </a:solidFill>
        <a:latin typeface="Arial" pitchFamily="34" charset="0"/>
        <a:ea typeface="Microsoft YaHei" pitchFamily="34" charset="-122"/>
        <a:cs typeface="+mn-cs"/>
      </a:defRPr>
    </a:lvl2pPr>
    <a:lvl3pPr marL="914400" algn="ctr" rtl="0" fontAlgn="base">
      <a:spcBef>
        <a:spcPct val="0"/>
      </a:spcBef>
      <a:spcAft>
        <a:spcPct val="0"/>
      </a:spcAft>
      <a:defRPr sz="2400" kern="1200">
        <a:solidFill>
          <a:schemeClr val="tx1"/>
        </a:solidFill>
        <a:latin typeface="Arial" pitchFamily="34" charset="0"/>
        <a:ea typeface="Microsoft YaHei" pitchFamily="34" charset="-122"/>
        <a:cs typeface="+mn-cs"/>
      </a:defRPr>
    </a:lvl3pPr>
    <a:lvl4pPr marL="1371600" algn="ctr" rtl="0" fontAlgn="base">
      <a:spcBef>
        <a:spcPct val="0"/>
      </a:spcBef>
      <a:spcAft>
        <a:spcPct val="0"/>
      </a:spcAft>
      <a:defRPr sz="2400" kern="1200">
        <a:solidFill>
          <a:schemeClr val="tx1"/>
        </a:solidFill>
        <a:latin typeface="Arial" pitchFamily="34" charset="0"/>
        <a:ea typeface="Microsoft YaHei" pitchFamily="34" charset="-122"/>
        <a:cs typeface="+mn-cs"/>
      </a:defRPr>
    </a:lvl4pPr>
    <a:lvl5pPr marL="1828800" algn="ctr" rtl="0" fontAlgn="base">
      <a:spcBef>
        <a:spcPct val="0"/>
      </a:spcBef>
      <a:spcAft>
        <a:spcPct val="0"/>
      </a:spcAft>
      <a:defRPr sz="2400" kern="1200">
        <a:solidFill>
          <a:schemeClr val="tx1"/>
        </a:solidFill>
        <a:latin typeface="Arial" pitchFamily="34" charset="0"/>
        <a:ea typeface="Microsoft YaHei" pitchFamily="34" charset="-122"/>
        <a:cs typeface="+mn-cs"/>
      </a:defRPr>
    </a:lvl5pPr>
    <a:lvl6pPr marL="2286000" algn="l" defTabSz="914400" rtl="0" eaLnBrk="1" latinLnBrk="0" hangingPunct="1">
      <a:defRPr sz="2400" kern="1200">
        <a:solidFill>
          <a:schemeClr val="tx1"/>
        </a:solidFill>
        <a:latin typeface="Arial" pitchFamily="34" charset="0"/>
        <a:ea typeface="Microsoft YaHei" pitchFamily="34" charset="-122"/>
        <a:cs typeface="+mn-cs"/>
      </a:defRPr>
    </a:lvl6pPr>
    <a:lvl7pPr marL="2743200" algn="l" defTabSz="914400" rtl="0" eaLnBrk="1" latinLnBrk="0" hangingPunct="1">
      <a:defRPr sz="2400" kern="1200">
        <a:solidFill>
          <a:schemeClr val="tx1"/>
        </a:solidFill>
        <a:latin typeface="Arial" pitchFamily="34" charset="0"/>
        <a:ea typeface="Microsoft YaHei" pitchFamily="34" charset="-122"/>
        <a:cs typeface="+mn-cs"/>
      </a:defRPr>
    </a:lvl7pPr>
    <a:lvl8pPr marL="3200400" algn="l" defTabSz="914400" rtl="0" eaLnBrk="1" latinLnBrk="0" hangingPunct="1">
      <a:defRPr sz="2400" kern="1200">
        <a:solidFill>
          <a:schemeClr val="tx1"/>
        </a:solidFill>
        <a:latin typeface="Arial" pitchFamily="34" charset="0"/>
        <a:ea typeface="Microsoft YaHei" pitchFamily="34" charset="-122"/>
        <a:cs typeface="+mn-cs"/>
      </a:defRPr>
    </a:lvl8pPr>
    <a:lvl9pPr marL="3657600" algn="l" defTabSz="914400" rtl="0" eaLnBrk="1" latinLnBrk="0" hangingPunct="1">
      <a:defRPr sz="2400" kern="1200">
        <a:solidFill>
          <a:schemeClr val="tx1"/>
        </a:solidFill>
        <a:latin typeface="Arial" pitchFamily="34" charset="0"/>
        <a:ea typeface="Microsoft YaHei"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006600"/>
    <a:srgbClr val="FFFF00"/>
    <a:srgbClr val="B3D3EA"/>
    <a:srgbClr val="78AD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8" autoAdjust="0"/>
    <p:restoredTop sz="86559" autoAdjust="0"/>
  </p:normalViewPr>
  <p:slideViewPr>
    <p:cSldViewPr>
      <p:cViewPr varScale="1">
        <p:scale>
          <a:sx n="64" d="100"/>
          <a:sy n="64" d="100"/>
        </p:scale>
        <p:origin x="-1074"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B300A6A1-9D78-405E-A4A0-3C59C7F69A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Arial" pitchFamily="34" charset="0"/>
                <a:ea typeface="+mn-ea"/>
                <a:cs typeface="+mn-cs"/>
              </a:rPr>
              <a:t>onsider</a:t>
            </a:r>
            <a:r>
              <a:rPr lang="en-US" sz="1200" b="0" i="0" kern="1200" dirty="0" smtClean="0">
                <a:solidFill>
                  <a:schemeClr val="tx1"/>
                </a:solidFill>
                <a:latin typeface="Arial" pitchFamily="34" charset="0"/>
                <a:ea typeface="+mn-ea"/>
                <a:cs typeface="+mn-cs"/>
              </a:rPr>
              <a:t> a situation, when we have two persons with the same name, Zara, in the same class. Whenever we need to differentiate them definitely we would have to use some additional information along with their name, like either the area if they live in different area or their mother or father name, etc.</a:t>
            </a:r>
          </a:p>
          <a:p>
            <a:r>
              <a:rPr lang="en-US" sz="1200" b="0" i="0" kern="1200" dirty="0" smtClean="0">
                <a:solidFill>
                  <a:schemeClr val="tx1"/>
                </a:solidFill>
                <a:latin typeface="Arial" pitchFamily="34" charset="0"/>
                <a:ea typeface="+mn-ea"/>
                <a:cs typeface="+mn-cs"/>
              </a:rPr>
              <a:t>Same situation can arise in your C++ applications. For example, you might be writing some code that has a function called xyz() and there is another library available which is also having same function xyz(). Now the compiler has no way of knowing which version of xyz() function you are referring to within your code.</a:t>
            </a:r>
          </a:p>
          <a:p>
            <a:r>
              <a:rPr lang="en-US" sz="1200" b="0" i="0" kern="1200" dirty="0" smtClean="0">
                <a:solidFill>
                  <a:schemeClr val="tx1"/>
                </a:solidFill>
                <a:latin typeface="Arial" pitchFamily="34" charset="0"/>
                <a:ea typeface="+mn-ea"/>
                <a:cs typeface="+mn-cs"/>
              </a:rPr>
              <a:t>A </a:t>
            </a:r>
            <a:r>
              <a:rPr lang="en-US" sz="1200" b="1" i="0" kern="1200" dirty="0" smtClean="0">
                <a:solidFill>
                  <a:schemeClr val="tx1"/>
                </a:solidFill>
                <a:latin typeface="Arial" pitchFamily="34" charset="0"/>
                <a:ea typeface="+mn-ea"/>
                <a:cs typeface="+mn-cs"/>
              </a:rPr>
              <a:t>namespace</a:t>
            </a:r>
            <a:r>
              <a:rPr lang="en-US" sz="1200" b="0" i="0" kern="1200" dirty="0" smtClean="0">
                <a:solidFill>
                  <a:schemeClr val="tx1"/>
                </a:solidFill>
                <a:latin typeface="Arial" pitchFamily="34" charset="0"/>
                <a:ea typeface="+mn-ea"/>
                <a:cs typeface="+mn-cs"/>
              </a:rPr>
              <a:t>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15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A file in an object-oriented paradigm can be packed with all the procedures called methods in the object-oriented paradigm to be performed by the file: printing, copying, deleting and so on. The program in this paradigm just sends the corresponding request to the object.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0309A4F-369F-449F-822B-23C80AF516C1}" type="slidenum">
              <a:rPr lang="en-US">
                <a:solidFill>
                  <a:prstClr val="black"/>
                </a:solidFill>
              </a:rPr>
              <a:pPr/>
              <a:t>45</a:t>
            </a:fld>
            <a:endParaRPr lang="en-US">
              <a:solidFill>
                <a:prstClr val="black"/>
              </a:solidFill>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1ED3159-97CB-47F1-9C92-223C93610DD9}" type="slidenum">
              <a:rPr lang="en-US">
                <a:solidFill>
                  <a:prstClr val="black"/>
                </a:solidFill>
              </a:rPr>
              <a:pPr/>
              <a:t>46</a:t>
            </a:fld>
            <a:endParaRPr lang="en-US">
              <a:solidFill>
                <a:prstClr val="black"/>
              </a:solidFill>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7C09FA2-912D-4777-A513-10DC880CB1E2}" type="slidenum">
              <a:rPr lang="en-US">
                <a:solidFill>
                  <a:prstClr val="black"/>
                </a:solidFill>
              </a:rPr>
              <a:pPr/>
              <a:t>47</a:t>
            </a:fld>
            <a:endParaRPr lang="en-US">
              <a:solidFill>
                <a:prstClr val="black"/>
              </a:solidFill>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70E8572-A0D9-48D7-9633-83C45D297284}" type="slidenum">
              <a:rPr lang="en-US">
                <a:solidFill>
                  <a:prstClr val="black"/>
                </a:solidFill>
              </a:rPr>
              <a:pPr/>
              <a:t>48</a:t>
            </a:fld>
            <a:endParaRPr lang="en-US">
              <a:solidFill>
                <a:prstClr val="black"/>
              </a:solidFill>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z="1200" b="0" i="0" kern="1200" dirty="0" smtClean="0">
                <a:solidFill>
                  <a:schemeClr val="tx1"/>
                </a:solidFill>
                <a:latin typeface="Arial" pitchFamily="34" charset="0"/>
                <a:ea typeface="+mn-ea"/>
                <a:cs typeface="+mn-cs"/>
              </a:rPr>
              <a:t>For example, a computational model of the University might need a class </a:t>
            </a:r>
            <a:r>
              <a:rPr lang="en-US" dirty="0" smtClean="0"/>
              <a:t>person</a:t>
            </a:r>
            <a:r>
              <a:rPr lang="en-US" sz="1200" b="0" i="0" kern="1200" dirty="0" smtClean="0">
                <a:solidFill>
                  <a:schemeClr val="tx1"/>
                </a:solidFill>
                <a:latin typeface="Arial" pitchFamily="34" charset="0"/>
                <a:ea typeface="+mn-ea"/>
                <a:cs typeface="+mn-cs"/>
              </a:rPr>
              <a:t> to represent the various people who make up the University. A sub-class of </a:t>
            </a:r>
            <a:r>
              <a:rPr lang="en-US" dirty="0" smtClean="0"/>
              <a:t>person</a:t>
            </a:r>
            <a:r>
              <a:rPr lang="en-US" sz="1200" b="0" i="0" kern="1200" dirty="0" smtClean="0">
                <a:solidFill>
                  <a:schemeClr val="tx1"/>
                </a:solidFill>
                <a:latin typeface="Arial" pitchFamily="34" charset="0"/>
                <a:ea typeface="+mn-ea"/>
                <a:cs typeface="+mn-cs"/>
              </a:rPr>
              <a:t> might be a </a:t>
            </a:r>
            <a:r>
              <a:rPr lang="en-US" dirty="0" smtClean="0"/>
              <a:t>student</a:t>
            </a:r>
            <a:r>
              <a:rPr lang="en-US" sz="1200" b="0" i="0" kern="1200" dirty="0" smtClean="0">
                <a:solidFill>
                  <a:schemeClr val="tx1"/>
                </a:solidFill>
                <a:latin typeface="Arial" pitchFamily="34" charset="0"/>
                <a:ea typeface="+mn-ea"/>
                <a:cs typeface="+mn-cs"/>
              </a:rPr>
              <a:t>; students are a kind of person. Another sub-class might be </a:t>
            </a:r>
            <a:r>
              <a:rPr lang="en-US" dirty="0" smtClean="0"/>
              <a:t>professor</a:t>
            </a:r>
            <a:r>
              <a:rPr lang="en-US" sz="1200" b="0" i="0" kern="1200" dirty="0" smtClean="0">
                <a:solidFill>
                  <a:schemeClr val="tx1"/>
                </a:solidFill>
                <a:latin typeface="Arial" pitchFamily="34" charset="0"/>
                <a:ea typeface="+mn-ea"/>
                <a:cs typeface="+mn-cs"/>
              </a:rPr>
              <a:t>. Both students and professors can exhibit the same kinds of </a:t>
            </a:r>
            <a:r>
              <a:rPr lang="en-US" sz="1200" b="0" i="0" kern="1200" dirty="0" err="1" smtClean="0">
                <a:solidFill>
                  <a:schemeClr val="tx1"/>
                </a:solidFill>
                <a:latin typeface="Arial" pitchFamily="34" charset="0"/>
                <a:ea typeface="+mn-ea"/>
                <a:cs typeface="+mn-cs"/>
              </a:rPr>
              <a:t>behaviour</a:t>
            </a:r>
            <a:r>
              <a:rPr lang="en-US" sz="1200" b="0" i="0" kern="1200" dirty="0" smtClean="0">
                <a:solidFill>
                  <a:schemeClr val="tx1"/>
                </a:solidFill>
                <a:latin typeface="Arial" pitchFamily="34" charset="0"/>
                <a:ea typeface="+mn-ea"/>
                <a:cs typeface="+mn-cs"/>
              </a:rPr>
              <a:t>, since they are both people. They both eat drink and sleep,</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0DF677-37DB-4A63-8E19-801C56121BEF}" type="slidenum">
              <a:rPr lang="en-US">
                <a:solidFill>
                  <a:prstClr val="black"/>
                </a:solidFill>
              </a:rPr>
              <a:pPr/>
              <a:t>49</a:t>
            </a:fld>
            <a:endParaRPr lang="en-US">
              <a:solidFill>
                <a:prstClr val="black"/>
              </a:solidFill>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FA9B4AD-8515-4A4C-8B7D-6B3057E3542E}" type="slidenum">
              <a:rPr lang="en-US">
                <a:solidFill>
                  <a:prstClr val="black"/>
                </a:solidFill>
              </a:rPr>
              <a:pPr/>
              <a:t>51</a:t>
            </a:fld>
            <a:endParaRPr lang="en-US">
              <a:solidFill>
                <a:prstClr val="black"/>
              </a:solidFill>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dirty="0" smtClean="0">
                <a:solidFill>
                  <a:prstClr val="black"/>
                </a:solidFill>
                <a:latin typeface="Times New Roman" pitchFamily="18" charset="0"/>
                <a:ea typeface="+mn-ea"/>
                <a:cs typeface="Arial" charset="0"/>
              </a:rPr>
              <a:t>For example, we can define a primitive function called first that extracts the first element of a list. It may also have a function called rest that extracts all the elements except the first. A program can define a function that extracts the third element of a list by combining these two functions as shown in Figure 9.8.</a:t>
            </a:r>
          </a:p>
          <a:p>
            <a:pPr>
              <a:spcBef>
                <a:spcPct val="0"/>
              </a:spcBef>
            </a:pP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B610CFC-DE20-4EFF-8917-6F5790C7EFDE}" type="slidenum">
              <a:rPr lang="en-US">
                <a:solidFill>
                  <a:prstClr val="black"/>
                </a:solidFill>
              </a:rPr>
              <a:pPr/>
              <a:t>52</a:t>
            </a:fld>
            <a:endParaRPr lang="en-US">
              <a:solidFill>
                <a:prstClr val="black"/>
              </a:solidFill>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8ACB0F7-ADE4-42FE-8BE9-7AEE16134C24}" type="slidenum">
              <a:rPr lang="en-US">
                <a:solidFill>
                  <a:prstClr val="black"/>
                </a:solidFill>
              </a:rPr>
              <a:pPr/>
              <a:t>53</a:t>
            </a:fld>
            <a:endParaRPr lang="en-US">
              <a:solidFill>
                <a:prstClr val="black"/>
              </a:solidFill>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rtl="0" fontAlgn="base"/>
            <a:r>
              <a:rPr lang="en-US" sz="1200" b="0" i="0" kern="1200" dirty="0" smtClean="0">
                <a:solidFill>
                  <a:schemeClr val="tx1"/>
                </a:solidFill>
                <a:latin typeface="Arial" pitchFamily="34" charset="0"/>
                <a:ea typeface="+mn-ea"/>
                <a:cs typeface="+mn-cs"/>
              </a:rPr>
              <a:t>using namespace std;</a:t>
            </a:r>
          </a:p>
          <a:p>
            <a:pPr rtl="0" fontAlgn="base"/>
            <a:endParaRPr lang="en-US" sz="1200" b="0" i="0" kern="1200" dirty="0" smtClean="0">
              <a:solidFill>
                <a:schemeClr val="tx1"/>
              </a:solidFill>
              <a:latin typeface="Arial" pitchFamily="34" charset="0"/>
              <a:ea typeface="+mn-ea"/>
              <a:cs typeface="+mn-cs"/>
            </a:endParaRPr>
          </a:p>
          <a:p>
            <a:pPr rtl="0" fontAlgn="base"/>
            <a:r>
              <a:rPr lang="en-US" sz="1200" b="0" i="0" kern="1200" dirty="0" smtClean="0">
                <a:solidFill>
                  <a:schemeClr val="tx1"/>
                </a:solidFill>
                <a:latin typeface="Arial" pitchFamily="34" charset="0"/>
                <a:ea typeface="+mn-ea"/>
                <a:cs typeface="+mn-cs"/>
              </a:rPr>
              <a:t> </a:t>
            </a:r>
          </a:p>
          <a:p>
            <a:pPr rtl="0" fontAlgn="base"/>
            <a:r>
              <a:rPr lang="en-US" sz="1200" b="0" i="0" kern="1200" dirty="0" smtClean="0">
                <a:solidFill>
                  <a:schemeClr val="tx1"/>
                </a:solidFill>
                <a:latin typeface="Arial" pitchFamily="34" charset="0"/>
                <a:ea typeface="+mn-ea"/>
                <a:cs typeface="+mn-cs"/>
              </a:rPr>
              <a:t>// Variable created inside namespace</a:t>
            </a:r>
          </a:p>
          <a:p>
            <a:pPr rtl="0" fontAlgn="base"/>
            <a:r>
              <a:rPr lang="en-US" sz="1200" b="0" i="0" kern="1200" dirty="0" smtClean="0">
                <a:solidFill>
                  <a:schemeClr val="tx1"/>
                </a:solidFill>
                <a:latin typeface="Arial" pitchFamily="34" charset="0"/>
                <a:ea typeface="+mn-ea"/>
                <a:cs typeface="+mn-cs"/>
              </a:rPr>
              <a:t>namespace first</a:t>
            </a:r>
          </a:p>
          <a:p>
            <a:pPr rtl="0" fontAlgn="base"/>
            <a:r>
              <a:rPr lang="en-US" sz="1200" b="0" i="0" kern="1200" dirty="0" smtClean="0">
                <a:solidFill>
                  <a:schemeClr val="tx1"/>
                </a:solidFill>
                <a:latin typeface="Arial" pitchFamily="34" charset="0"/>
                <a:ea typeface="+mn-ea"/>
                <a:cs typeface="+mn-cs"/>
              </a:rPr>
              <a:t>{</a:t>
            </a:r>
          </a:p>
          <a:p>
            <a:pPr rtl="0" fontAlgn="base"/>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val</a:t>
            </a:r>
            <a:r>
              <a:rPr lang="en-US" sz="1200" b="0" i="0" kern="1200" dirty="0" smtClean="0">
                <a:solidFill>
                  <a:schemeClr val="tx1"/>
                </a:solidFill>
                <a:latin typeface="Arial" pitchFamily="34" charset="0"/>
                <a:ea typeface="+mn-ea"/>
                <a:cs typeface="+mn-cs"/>
              </a:rPr>
              <a:t> = 500;</a:t>
            </a:r>
          </a:p>
          <a:p>
            <a:pPr rtl="0" fontAlgn="base"/>
            <a:r>
              <a:rPr lang="en-US" sz="1200" b="0" i="0" kern="1200" dirty="0" smtClean="0">
                <a:solidFill>
                  <a:schemeClr val="tx1"/>
                </a:solidFill>
                <a:latin typeface="Arial" pitchFamily="34" charset="0"/>
                <a:ea typeface="+mn-ea"/>
                <a:cs typeface="+mn-cs"/>
              </a:rPr>
              <a:t>}</a:t>
            </a:r>
          </a:p>
          <a:p>
            <a:pPr rtl="0" fontAlgn="base"/>
            <a:r>
              <a:rPr lang="en-US" sz="1200" b="0" i="0" kern="1200" dirty="0" smtClean="0">
                <a:solidFill>
                  <a:schemeClr val="tx1"/>
                </a:solidFill>
                <a:latin typeface="Arial" pitchFamily="34" charset="0"/>
                <a:ea typeface="+mn-ea"/>
                <a:cs typeface="+mn-cs"/>
              </a:rPr>
              <a:t> </a:t>
            </a:r>
          </a:p>
          <a:p>
            <a:pPr rtl="0" fontAlgn="base"/>
            <a:r>
              <a:rPr lang="en-US" sz="1200" b="0" i="0" kern="1200" dirty="0" smtClean="0">
                <a:solidFill>
                  <a:schemeClr val="tx1"/>
                </a:solidFill>
                <a:latin typeface="Arial" pitchFamily="34" charset="0"/>
                <a:ea typeface="+mn-ea"/>
                <a:cs typeface="+mn-cs"/>
              </a:rPr>
              <a:t>// Global variable</a:t>
            </a:r>
          </a:p>
          <a:p>
            <a:pPr rtl="0" fontAlgn="base"/>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val</a:t>
            </a:r>
            <a:r>
              <a:rPr lang="en-US" sz="1200" b="0" i="0" kern="1200" dirty="0" smtClean="0">
                <a:solidFill>
                  <a:schemeClr val="tx1"/>
                </a:solidFill>
                <a:latin typeface="Arial" pitchFamily="34" charset="0"/>
                <a:ea typeface="+mn-ea"/>
                <a:cs typeface="+mn-cs"/>
              </a:rPr>
              <a:t> = 100;</a:t>
            </a:r>
          </a:p>
          <a:p>
            <a:pPr rtl="0" fontAlgn="base"/>
            <a:r>
              <a:rPr lang="en-US" sz="1200" b="0" i="0" kern="1200" dirty="0" smtClean="0">
                <a:solidFill>
                  <a:schemeClr val="tx1"/>
                </a:solidFill>
                <a:latin typeface="Arial" pitchFamily="34" charset="0"/>
                <a:ea typeface="+mn-ea"/>
                <a:cs typeface="+mn-cs"/>
              </a:rPr>
              <a:t> </a:t>
            </a:r>
          </a:p>
          <a:p>
            <a:pPr rtl="0" fontAlgn="base"/>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main()</a:t>
            </a:r>
          </a:p>
          <a:p>
            <a:pPr rtl="0" fontAlgn="base"/>
            <a:r>
              <a:rPr lang="en-US" sz="1200" b="0" i="0" kern="1200" dirty="0" smtClean="0">
                <a:solidFill>
                  <a:schemeClr val="tx1"/>
                </a:solidFill>
                <a:latin typeface="Arial" pitchFamily="34" charset="0"/>
                <a:ea typeface="+mn-ea"/>
                <a:cs typeface="+mn-cs"/>
              </a:rPr>
              <a:t>{</a:t>
            </a:r>
          </a:p>
          <a:p>
            <a:pPr rtl="0" fontAlgn="base"/>
            <a:r>
              <a:rPr lang="en-US" sz="1200" b="0" i="0" kern="1200" dirty="0" smtClean="0">
                <a:solidFill>
                  <a:schemeClr val="tx1"/>
                </a:solidFill>
                <a:latin typeface="Arial" pitchFamily="34" charset="0"/>
                <a:ea typeface="+mn-ea"/>
                <a:cs typeface="+mn-cs"/>
              </a:rPr>
              <a:t>    // Local variable</a:t>
            </a:r>
          </a:p>
          <a:p>
            <a:pPr rtl="0" fontAlgn="base"/>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val</a:t>
            </a:r>
            <a:r>
              <a:rPr lang="en-US" sz="1200" b="0" i="0" kern="1200" dirty="0" smtClean="0">
                <a:solidFill>
                  <a:schemeClr val="tx1"/>
                </a:solidFill>
                <a:latin typeface="Arial" pitchFamily="34" charset="0"/>
                <a:ea typeface="+mn-ea"/>
                <a:cs typeface="+mn-cs"/>
              </a:rPr>
              <a:t> = 200;</a:t>
            </a:r>
          </a:p>
          <a:p>
            <a:pPr rtl="0" fontAlgn="base"/>
            <a:r>
              <a:rPr lang="en-US" sz="1200" b="0" i="0" kern="1200" dirty="0" smtClean="0">
                <a:solidFill>
                  <a:schemeClr val="tx1"/>
                </a:solidFill>
                <a:latin typeface="Arial" pitchFamily="34" charset="0"/>
                <a:ea typeface="+mn-ea"/>
                <a:cs typeface="+mn-cs"/>
              </a:rPr>
              <a:t> </a:t>
            </a:r>
          </a:p>
          <a:p>
            <a:pPr rtl="0" fontAlgn="base"/>
            <a:r>
              <a:rPr lang="en-US" sz="1200" b="0" i="0" kern="1200" dirty="0" smtClean="0">
                <a:solidFill>
                  <a:schemeClr val="tx1"/>
                </a:solidFill>
                <a:latin typeface="Arial" pitchFamily="34" charset="0"/>
                <a:ea typeface="+mn-ea"/>
                <a:cs typeface="+mn-cs"/>
              </a:rPr>
              <a:t>    // These variables can be accessed from</a:t>
            </a:r>
          </a:p>
          <a:p>
            <a:pPr rtl="0" fontAlgn="base"/>
            <a:r>
              <a:rPr lang="en-US" sz="1200" b="0" i="0" kern="1200" dirty="0" smtClean="0">
                <a:solidFill>
                  <a:schemeClr val="tx1"/>
                </a:solidFill>
                <a:latin typeface="Arial" pitchFamily="34" charset="0"/>
                <a:ea typeface="+mn-ea"/>
                <a:cs typeface="+mn-cs"/>
              </a:rPr>
              <a:t>    // outside the namespace using the scope</a:t>
            </a:r>
          </a:p>
          <a:p>
            <a:pPr rtl="0" fontAlgn="base"/>
            <a:r>
              <a:rPr lang="en-US" sz="1200" b="0" i="0" kern="1200" dirty="0" smtClean="0">
                <a:solidFill>
                  <a:schemeClr val="tx1"/>
                </a:solidFill>
                <a:latin typeface="Arial" pitchFamily="34" charset="0"/>
                <a:ea typeface="+mn-ea"/>
                <a:cs typeface="+mn-cs"/>
              </a:rPr>
              <a:t>    // operator ::</a:t>
            </a:r>
          </a:p>
          <a:p>
            <a:pPr rtl="0" fontAlgn="base"/>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cout</a:t>
            </a:r>
            <a:r>
              <a:rPr lang="en-US" sz="1200" b="0" i="0" kern="1200" dirty="0" smtClean="0">
                <a:solidFill>
                  <a:schemeClr val="tx1"/>
                </a:solidFill>
                <a:latin typeface="Arial" pitchFamily="34" charset="0"/>
                <a:ea typeface="+mn-ea"/>
                <a:cs typeface="+mn-cs"/>
              </a:rPr>
              <a:t> &lt;&lt; first::</a:t>
            </a:r>
            <a:r>
              <a:rPr lang="en-US" sz="1200" b="0" i="0" kern="1200" dirty="0" err="1" smtClean="0">
                <a:solidFill>
                  <a:schemeClr val="tx1"/>
                </a:solidFill>
                <a:latin typeface="Arial" pitchFamily="34" charset="0"/>
                <a:ea typeface="+mn-ea"/>
                <a:cs typeface="+mn-cs"/>
              </a:rPr>
              <a:t>val</a:t>
            </a:r>
            <a:r>
              <a:rPr lang="en-US" sz="1200" b="0" i="0" kern="1200" dirty="0" smtClean="0">
                <a:solidFill>
                  <a:schemeClr val="tx1"/>
                </a:solidFill>
                <a:latin typeface="Arial" pitchFamily="34" charset="0"/>
                <a:ea typeface="+mn-ea"/>
                <a:cs typeface="+mn-cs"/>
              </a:rPr>
              <a:t> &lt;&lt; '\n'; </a:t>
            </a:r>
          </a:p>
          <a:p>
            <a:pPr rtl="0" fontAlgn="base"/>
            <a:r>
              <a:rPr lang="en-US" sz="1200" b="0" i="0" kern="1200" dirty="0" smtClean="0">
                <a:solidFill>
                  <a:schemeClr val="tx1"/>
                </a:solidFill>
                <a:latin typeface="Arial" pitchFamily="34" charset="0"/>
                <a:ea typeface="+mn-ea"/>
                <a:cs typeface="+mn-cs"/>
              </a:rPr>
              <a:t> </a:t>
            </a:r>
          </a:p>
          <a:p>
            <a:pPr rtl="0" fontAlgn="base"/>
            <a:r>
              <a:rPr lang="en-US" sz="1200" b="0" i="0" kern="1200" dirty="0" smtClean="0">
                <a:solidFill>
                  <a:schemeClr val="tx1"/>
                </a:solidFill>
                <a:latin typeface="Arial" pitchFamily="34" charset="0"/>
                <a:ea typeface="+mn-ea"/>
                <a:cs typeface="+mn-cs"/>
              </a:rPr>
              <a:t>    return 0;</a:t>
            </a:r>
          </a:p>
          <a:p>
            <a:pPr fontAlgn="base"/>
            <a:r>
              <a:rPr lang="en-US" sz="1200" b="0" i="0" kern="1200" dirty="0" smtClean="0">
                <a:solidFill>
                  <a:schemeClr val="tx1"/>
                </a:solidFill>
                <a:latin typeface="Arial" pitchFamily="34" charset="0"/>
                <a:ea typeface="+mn-ea"/>
                <a:cs typeface="+mn-cs"/>
              </a:rPr>
              <a:t>}</a:t>
            </a:r>
            <a:r>
              <a:rPr lang="en-US" b="1" dirty="0" smtClean="0"/>
              <a:t> </a:t>
            </a:r>
            <a:br>
              <a:rPr lang="en-US" b="1" dirty="0" smtClean="0"/>
            </a:br>
            <a:r>
              <a:rPr lang="en-US" b="1" dirty="0" smtClean="0"/>
              <a:t>Definition and Creation:</a:t>
            </a:r>
            <a:r>
              <a:rPr lang="en-US" dirty="0" smtClean="0"/>
              <a:t/>
            </a:r>
            <a:br>
              <a:rPr lang="en-US" dirty="0" smtClean="0"/>
            </a:br>
            <a:r>
              <a:rPr lang="en-US" sz="1200" b="0" i="0" kern="1200" dirty="0" smtClean="0">
                <a:solidFill>
                  <a:schemeClr val="tx1"/>
                </a:solidFill>
                <a:latin typeface="Arial" pitchFamily="34" charset="0"/>
                <a:ea typeface="+mn-ea"/>
                <a:cs typeface="+mn-cs"/>
              </a:rPr>
              <a:t>Namespaces allow us to group named entities that otherwise would have </a:t>
            </a:r>
            <a:r>
              <a:rPr lang="en-US" sz="1200" b="0" i="1" kern="1200" dirty="0" smtClean="0">
                <a:solidFill>
                  <a:schemeClr val="tx1"/>
                </a:solidFill>
                <a:latin typeface="Arial" pitchFamily="34" charset="0"/>
                <a:ea typeface="+mn-ea"/>
                <a:cs typeface="+mn-cs"/>
              </a:rPr>
              <a:t>global scope</a:t>
            </a:r>
            <a:r>
              <a:rPr lang="en-US" sz="1200" b="0" i="0" kern="1200" dirty="0" smtClean="0">
                <a:solidFill>
                  <a:schemeClr val="tx1"/>
                </a:solidFill>
                <a:latin typeface="Arial" pitchFamily="34" charset="0"/>
                <a:ea typeface="+mn-ea"/>
                <a:cs typeface="+mn-cs"/>
              </a:rPr>
              <a:t> into narrower scopes, giving them </a:t>
            </a:r>
            <a:r>
              <a:rPr lang="en-US" sz="1200" b="0" i="1" kern="1200" dirty="0" smtClean="0">
                <a:solidFill>
                  <a:schemeClr val="tx1"/>
                </a:solidFill>
                <a:latin typeface="Arial" pitchFamily="34" charset="0"/>
                <a:ea typeface="+mn-ea"/>
                <a:cs typeface="+mn-cs"/>
              </a:rPr>
              <a:t>namespace scope</a:t>
            </a:r>
            <a:r>
              <a:rPr lang="en-US" sz="1200" b="0" i="0" kern="1200" dirty="0" smtClean="0">
                <a:solidFill>
                  <a:schemeClr val="tx1"/>
                </a:solidFill>
                <a:latin typeface="Arial" pitchFamily="34" charset="0"/>
                <a:ea typeface="+mn-ea"/>
                <a:cs typeface="+mn-cs"/>
              </a:rPr>
              <a:t>. This allows organizing the elements of programs into different logical scopes referred to by names.</a:t>
            </a:r>
          </a:p>
          <a:p>
            <a:pPr fontAlgn="base"/>
            <a:r>
              <a:rPr lang="en-US" sz="1200" b="0" i="0" kern="1200" dirty="0" smtClean="0">
                <a:solidFill>
                  <a:schemeClr val="tx1"/>
                </a:solidFill>
                <a:latin typeface="Arial" pitchFamily="34" charset="0"/>
                <a:ea typeface="+mn-ea"/>
                <a:cs typeface="+mn-cs"/>
              </a:rPr>
              <a:t>Namespace is a feature added in C++ and not present in C.</a:t>
            </a:r>
          </a:p>
          <a:p>
            <a:pPr fontAlgn="base"/>
            <a:r>
              <a:rPr lang="en-US" sz="1200" b="0" i="0" kern="1200" dirty="0" smtClean="0">
                <a:solidFill>
                  <a:schemeClr val="tx1"/>
                </a:solidFill>
                <a:latin typeface="Arial" pitchFamily="34" charset="0"/>
                <a:ea typeface="+mn-ea"/>
                <a:cs typeface="+mn-cs"/>
              </a:rPr>
              <a:t>A namespace is a declarative region that provides a scope to the identifiers (names of the types, function, variables etc) inside it.</a:t>
            </a:r>
          </a:p>
          <a:p>
            <a:pPr fontAlgn="base"/>
            <a:r>
              <a:rPr lang="en-US" sz="1200" b="0" i="0" kern="1200" dirty="0" smtClean="0">
                <a:solidFill>
                  <a:schemeClr val="tx1"/>
                </a:solidFill>
                <a:latin typeface="Arial" pitchFamily="34" charset="0"/>
                <a:ea typeface="+mn-ea"/>
                <a:cs typeface="+mn-cs"/>
              </a:rPr>
              <a:t>Multiple namespace blocks with the same name are allowed. All declarations within those blocks are declared in the named scope.</a:t>
            </a:r>
          </a:p>
          <a:p>
            <a:r>
              <a:rPr lang="en-US" dirty="0" smtClean="0"/>
              <a:t/>
            </a:r>
            <a:br>
              <a:rPr lang="en-US" dirty="0" smtClean="0"/>
            </a:br>
            <a:endParaRPr lang="en-US" sz="1200" b="0" i="0" kern="1200" dirty="0" smtClean="0">
              <a:solidFill>
                <a:schemeClr val="tx1"/>
              </a:solidFill>
              <a:latin typeface="Arial" pitchFamily="34"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mn-ea"/>
                <a:cs typeface="+mn-cs"/>
              </a:rPr>
              <a:t>A friend function of a class is defined outside that class' scope but it has the right to access all private and protected members of the class. Even though the prototypes for friend functions appear in the class definition, friends are not member functions.</a:t>
            </a:r>
          </a:p>
          <a:p>
            <a:r>
              <a:rPr lang="en-US" sz="1200" b="0" i="0" kern="1200" dirty="0" smtClean="0">
                <a:solidFill>
                  <a:schemeClr val="tx1"/>
                </a:solidFill>
                <a:latin typeface="Arial" pitchFamily="34" charset="0"/>
                <a:ea typeface="+mn-ea"/>
                <a:cs typeface="+mn-cs"/>
              </a:rPr>
              <a:t>A friend can be a function, function template, or member function, or a class or class template, in which case the entire class and all of its members are friends.</a:t>
            </a:r>
          </a:p>
          <a:p>
            <a:r>
              <a:rPr lang="en-US" sz="1200" b="0" i="0" kern="1200" dirty="0" smtClean="0">
                <a:solidFill>
                  <a:schemeClr val="tx1"/>
                </a:solidFill>
                <a:latin typeface="Arial" pitchFamily="34" charset="0"/>
                <a:ea typeface="+mn-ea"/>
                <a:cs typeface="+mn-cs"/>
              </a:rPr>
              <a:t>To declare a function as a friend of a class, precede the function prototype in the class definition with keyword </a:t>
            </a:r>
            <a:r>
              <a:rPr lang="en-US" sz="1200" b="1" i="0" kern="1200" dirty="0" smtClean="0">
                <a:solidFill>
                  <a:schemeClr val="tx1"/>
                </a:solidFill>
                <a:latin typeface="Arial" pitchFamily="34" charset="0"/>
                <a:ea typeface="+mn-ea"/>
                <a:cs typeface="+mn-cs"/>
              </a:rPr>
              <a:t>friend</a:t>
            </a:r>
            <a:r>
              <a:rPr lang="en-US" sz="1200" b="0" i="0" kern="1200" dirty="0" smtClean="0">
                <a:solidFill>
                  <a:schemeClr val="tx1"/>
                </a:solidFill>
                <a:latin typeface="Arial" pitchFamily="34" charset="0"/>
                <a:ea typeface="+mn-ea"/>
                <a:cs typeface="+mn-cs"/>
              </a:rPr>
              <a:t> .</a:t>
            </a:r>
          </a:p>
          <a:p>
            <a:endParaRPr lang="en-US" sz="1200" b="0" i="0" kern="1200" dirty="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To declare all member functions of class </a:t>
            </a:r>
            <a:r>
              <a:rPr lang="en-US" sz="1200" b="0" i="0" kern="1200" dirty="0" err="1" smtClean="0">
                <a:solidFill>
                  <a:schemeClr val="tx1"/>
                </a:solidFill>
                <a:latin typeface="Arial" pitchFamily="34" charset="0"/>
                <a:ea typeface="+mn-ea"/>
                <a:cs typeface="+mn-cs"/>
              </a:rPr>
              <a:t>ClassTwo</a:t>
            </a:r>
            <a:r>
              <a:rPr lang="en-US" sz="1200" b="0" i="0" kern="1200" dirty="0" smtClean="0">
                <a:solidFill>
                  <a:schemeClr val="tx1"/>
                </a:solidFill>
                <a:latin typeface="Arial" pitchFamily="34" charset="0"/>
                <a:ea typeface="+mn-ea"/>
                <a:cs typeface="+mn-cs"/>
              </a:rPr>
              <a:t> as friends of class </a:t>
            </a:r>
            <a:r>
              <a:rPr lang="en-US" sz="1200" b="0" i="0" kern="1200" dirty="0" err="1" smtClean="0">
                <a:solidFill>
                  <a:schemeClr val="tx1"/>
                </a:solidFill>
                <a:latin typeface="Arial" pitchFamily="34" charset="0"/>
                <a:ea typeface="+mn-ea"/>
                <a:cs typeface="+mn-cs"/>
              </a:rPr>
              <a:t>ClassOne</a:t>
            </a:r>
            <a:r>
              <a:rPr lang="en-US" sz="1200" b="0" i="0" kern="1200" dirty="0" smtClean="0">
                <a:solidFill>
                  <a:schemeClr val="tx1"/>
                </a:solidFill>
                <a:latin typeface="Arial" pitchFamily="34" charset="0"/>
                <a:ea typeface="+mn-ea"/>
                <a:cs typeface="+mn-cs"/>
              </a:rPr>
              <a:t>, place a following declaration in the definition of class </a:t>
            </a:r>
            <a:r>
              <a:rPr lang="en-US" sz="1200" b="0" i="0" kern="1200" dirty="0" err="1" smtClean="0">
                <a:solidFill>
                  <a:schemeClr val="tx1"/>
                </a:solidFill>
                <a:latin typeface="Arial" pitchFamily="34" charset="0"/>
                <a:ea typeface="+mn-ea"/>
                <a:cs typeface="+mn-cs"/>
              </a:rPr>
              <a:t>ClassOne</a:t>
            </a:r>
            <a:r>
              <a:rPr lang="en-US" sz="1200" b="0" i="0" kern="1200" dirty="0" smtClean="0">
                <a:solidFill>
                  <a:schemeClr val="tx1"/>
                </a:solidFill>
                <a:latin typeface="Arial" pitchFamily="34" charset="0"/>
                <a:ea typeface="+mn-ea"/>
                <a:cs typeface="+mn-cs"/>
              </a:rPr>
              <a:t>:</a:t>
            </a:r>
          </a:p>
          <a:p>
            <a:r>
              <a:rPr lang="en-US" dirty="0" smtClean="0"/>
              <a:t>friend class </a:t>
            </a:r>
            <a:r>
              <a:rPr lang="en-US" dirty="0" err="1" smtClean="0"/>
              <a:t>ClassTwo</a:t>
            </a:r>
            <a:r>
              <a:rPr lang="en-US" dirty="0" smtClean="0"/>
              <a:t>;</a:t>
            </a:r>
          </a:p>
          <a:p>
            <a:endParaRPr lang="en-US" sz="1200" b="0" i="0" kern="1200" dirty="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r>
              <a:rPr lang="en-US" sz="1200" b="0" i="0" kern="1200" dirty="0" err="1" smtClean="0">
                <a:solidFill>
                  <a:schemeClr val="tx1"/>
                </a:solidFill>
                <a:latin typeface="Arial" pitchFamily="34" charset="0"/>
                <a:ea typeface="+mn-ea"/>
                <a:cs typeface="+mn-cs"/>
              </a:rPr>
              <a:t>Ig</a:t>
            </a:r>
            <a:r>
              <a:rPr lang="en-US" sz="1200" b="0" i="0" kern="1200" dirty="0" smtClean="0">
                <a:solidFill>
                  <a:schemeClr val="tx1"/>
                </a:solidFill>
                <a:latin typeface="Arial" pitchFamily="34" charset="0"/>
                <a:ea typeface="+mn-ea"/>
                <a:cs typeface="+mn-cs"/>
              </a:rPr>
              <a:t> breaks d natural </a:t>
            </a:r>
            <a:r>
              <a:rPr lang="en-US" sz="1200" b="0" i="0" kern="1200" dirty="0" err="1" smtClean="0">
                <a:solidFill>
                  <a:schemeClr val="tx1"/>
                </a:solidFill>
                <a:latin typeface="Arial" pitchFamily="34" charset="0"/>
                <a:ea typeface="+mn-ea"/>
                <a:cs typeface="+mn-cs"/>
              </a:rPr>
              <a:t>encapsualtion</a:t>
            </a:r>
            <a:r>
              <a:rPr lang="en-US" sz="1200" b="0" i="0" kern="1200" dirty="0" smtClean="0">
                <a:solidFill>
                  <a:schemeClr val="tx1"/>
                </a:solidFill>
                <a:latin typeface="Arial" pitchFamily="34" charset="0"/>
                <a:ea typeface="+mn-ea"/>
                <a:cs typeface="+mn-cs"/>
              </a:rPr>
              <a:t>.</a:t>
            </a:r>
            <a:r>
              <a:rPr lang="en-US" sz="1200" b="0" i="0" kern="1200" baseline="0" dirty="0" smtClean="0">
                <a:solidFill>
                  <a:schemeClr val="tx1"/>
                </a:solidFill>
                <a:latin typeface="Arial" pitchFamily="34" charset="0"/>
                <a:ea typeface="+mn-ea"/>
                <a:cs typeface="+mn-cs"/>
              </a:rPr>
              <a:t> It is best used in </a:t>
            </a:r>
            <a:r>
              <a:rPr lang="en-US" sz="1200" b="0" i="0" kern="1200" baseline="0" dirty="0" err="1" smtClean="0">
                <a:solidFill>
                  <a:schemeClr val="tx1"/>
                </a:solidFill>
                <a:latin typeface="Arial" pitchFamily="34" charset="0"/>
                <a:ea typeface="+mn-ea"/>
                <a:cs typeface="+mn-cs"/>
              </a:rPr>
              <a:t>opertor</a:t>
            </a:r>
            <a:r>
              <a:rPr lang="en-US" sz="1200" b="0" i="0" kern="1200" baseline="0" smtClean="0">
                <a:solidFill>
                  <a:schemeClr val="tx1"/>
                </a:solidFill>
                <a:latin typeface="Arial" pitchFamily="34" charset="0"/>
                <a:ea typeface="+mn-ea"/>
                <a:cs typeface="+mn-cs"/>
              </a:rPr>
              <a:t> overloading.</a:t>
            </a:r>
            <a:endParaRPr lang="en-US" sz="1200" b="0" i="0" kern="120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package is </a:t>
            </a:r>
            <a:r>
              <a:rPr lang="en-US" dirty="0" err="1" smtClean="0"/>
              <a:t>Ada’s</a:t>
            </a:r>
            <a:r>
              <a:rPr lang="en-US" dirty="0" smtClean="0"/>
              <a:t> unit of modularity.</a:t>
            </a:r>
          </a:p>
          <a:p>
            <a:r>
              <a:rPr lang="en-US" dirty="0" smtClean="0"/>
              <a:t>ML also supports the concept of </a:t>
            </a:r>
            <a:r>
              <a:rPr lang="en-US" i="1" dirty="0" smtClean="0"/>
              <a:t>generic modules or structures.</a:t>
            </a: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a module-based language, the need for a construct such as friend functions does not appear: we simply put all the related functions and types in the same module and they gain visibility to each other.</a:t>
            </a: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37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65514A-29EF-4612-B599-F2DA300014D7}" type="slidenum">
              <a:rPr lang="en-US">
                <a:solidFill>
                  <a:prstClr val="black"/>
                </a:solidFill>
              </a:rPr>
              <a:pPr/>
              <a:t>40</a:t>
            </a:fld>
            <a:endParaRPr lang="en-US">
              <a:solidFill>
                <a:prstClr val="black"/>
              </a:solidFill>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prstClr val="black"/>
                </a:solidFill>
                <a:latin typeface="Times New Roman" pitchFamily="18" charset="0"/>
                <a:ea typeface="+mn-ea"/>
                <a:cs typeface="Arial" charset="0"/>
              </a:rPr>
              <a:t>A program in a procedural paradigm is an active agent that uses passive objects that we refer to as data or data items. To manipulate a piece of data, the active agent (program) issues an action, referred to as a procedure. For example, think of a program that prints the contents of a file. The file is a passive object. To print the file, the program uses a procedure, which we call print.</a:t>
            </a: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1D217BD-2EE6-4207-AF3F-28F5A1D32F92}" type="slidenum">
              <a:rPr lang="en-US">
                <a:solidFill>
                  <a:prstClr val="black"/>
                </a:solidFill>
              </a:rPr>
              <a:pPr/>
              <a:t>43</a:t>
            </a:fld>
            <a:endParaRPr lang="en-US">
              <a:solidFill>
                <a:prstClr val="black"/>
              </a:solidFill>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dirty="0" smtClean="0">
                <a:solidFill>
                  <a:prstClr val="black"/>
                </a:solidFill>
                <a:latin typeface="Times New Roman" pitchFamily="18" charset="0"/>
                <a:ea typeface="+mn-ea"/>
                <a:cs typeface="Arial" charset="0"/>
              </a:rPr>
              <a:t>A program in this paradigm is made up of three parts: </a:t>
            </a:r>
            <a:r>
              <a:rPr lang="en-US" sz="1200" i="1" dirty="0" smtClean="0">
                <a:solidFill>
                  <a:prstClr val="black"/>
                </a:solidFill>
                <a:latin typeface="Times New Roman" pitchFamily="18" charset="0"/>
                <a:ea typeface="+mn-ea"/>
                <a:cs typeface="Arial" charset="0"/>
              </a:rPr>
              <a:t>a part for object creation</a:t>
            </a:r>
            <a:r>
              <a:rPr lang="en-US" sz="1200" dirty="0" smtClean="0">
                <a:solidFill>
                  <a:prstClr val="black"/>
                </a:solidFill>
                <a:latin typeface="Times New Roman" pitchFamily="18" charset="0"/>
                <a:ea typeface="+mn-ea"/>
                <a:cs typeface="Arial" charset="0"/>
              </a:rPr>
              <a:t>, </a:t>
            </a:r>
            <a:r>
              <a:rPr lang="en-US" sz="1200" i="1" dirty="0" smtClean="0">
                <a:solidFill>
                  <a:prstClr val="black"/>
                </a:solidFill>
                <a:latin typeface="Times New Roman" pitchFamily="18" charset="0"/>
                <a:ea typeface="+mn-ea"/>
                <a:cs typeface="Arial" charset="0"/>
              </a:rPr>
              <a:t>a set of procedure calls</a:t>
            </a:r>
            <a:r>
              <a:rPr lang="en-US" sz="1200" dirty="0" smtClean="0">
                <a:solidFill>
                  <a:prstClr val="black"/>
                </a:solidFill>
                <a:latin typeface="Times New Roman" pitchFamily="18" charset="0"/>
                <a:ea typeface="+mn-ea"/>
                <a:cs typeface="Arial" charset="0"/>
              </a:rPr>
              <a:t> and </a:t>
            </a:r>
            <a:r>
              <a:rPr lang="en-US" sz="1200" i="1" dirty="0" smtClean="0">
                <a:solidFill>
                  <a:prstClr val="black"/>
                </a:solidFill>
                <a:latin typeface="Times New Roman" pitchFamily="18" charset="0"/>
                <a:ea typeface="+mn-ea"/>
                <a:cs typeface="Arial" charset="0"/>
              </a:rPr>
              <a:t>a set of code for each procedure</a:t>
            </a:r>
            <a:r>
              <a:rPr lang="en-US" sz="1200" dirty="0" smtClean="0">
                <a:solidFill>
                  <a:prstClr val="black"/>
                </a:solidFill>
                <a:latin typeface="Times New Roman" pitchFamily="18" charset="0"/>
                <a:ea typeface="+mn-ea"/>
                <a:cs typeface="Arial" charset="0"/>
              </a:rPr>
              <a:t>. Some procedures have already been defined in the language itself. By combining this code, the programmer can create new procedures.</a:t>
            </a:r>
          </a:p>
          <a:p>
            <a:pPr>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CAFC774-5563-4D7D-BF1B-B2BC63C380CE}" type="datetime1">
              <a:rPr lang="en-US" smtClean="0">
                <a:solidFill>
                  <a:srgbClr val="575F6D"/>
                </a:solidFill>
              </a:rPr>
              <a:pPr/>
              <a:t>2/27/2017</a:t>
            </a:fld>
            <a:endParaRPr lang="en-US">
              <a:solidFill>
                <a:srgbClr val="575F6D"/>
              </a:solidFill>
            </a:endParaRPr>
          </a:p>
        </p:txBody>
      </p:sp>
      <p:sp>
        <p:nvSpPr>
          <p:cNvPr id="17" name="Footer Placeholder 16"/>
          <p:cNvSpPr>
            <a:spLocks noGrp="1"/>
          </p:cNvSpPr>
          <p:nvPr>
            <p:ph type="ftr" sz="quarter" idx="11"/>
          </p:nvPr>
        </p:nvSpPr>
        <p:spPr>
          <a:xfrm>
            <a:off x="2898648" y="6355080"/>
            <a:ext cx="3474720" cy="365760"/>
          </a:xfrm>
        </p:spPr>
        <p:txBody>
          <a:bodyPr/>
          <a:lstStyle/>
          <a:p>
            <a:r>
              <a:rPr lang="en-US" smtClean="0">
                <a:solidFill>
                  <a:srgbClr val="575F6D"/>
                </a:solidFill>
              </a:rPr>
              <a:t>PPL UNIT - 2  SE(Computer)</a:t>
            </a:r>
            <a:endParaRPr lang="en-US">
              <a:solidFill>
                <a:srgbClr val="575F6D"/>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2/27/2017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2/27/2017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CAFC774-5563-4D7D-BF1B-B2BC63C380CE}" type="datetime1">
              <a:rPr lang="en-US" smtClean="0">
                <a:solidFill>
                  <a:srgbClr val="575F6D"/>
                </a:solidFill>
              </a:rPr>
              <a:pPr/>
              <a:t>2/27/2017</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solidFill>
                  <a:srgbClr val="575F6D"/>
                </a:solidFill>
              </a:rPr>
              <a:t>PPL UNIT - 2  SE(Computer)</a:t>
            </a:r>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9DE5AA4-9763-439A-A7C1-25932290B05B}" type="datetime1">
              <a:rPr lang="en-US" smtClean="0">
                <a:solidFill>
                  <a:srgbClr val="575F6D"/>
                </a:solidFill>
              </a:rPr>
              <a:pPr/>
              <a:t>2/27/2017</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10" name="Footer Placeholder 9"/>
          <p:cNvSpPr>
            <a:spLocks noGrp="1"/>
          </p:cNvSpPr>
          <p:nvPr>
            <p:ph type="ftr" sz="quarter" idx="16"/>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5746616-BEED-4E0C-9249-B5309D39BC5B}" type="datetime1">
              <a:rPr lang="en-US" smtClean="0">
                <a:solidFill>
                  <a:srgbClr val="FFF39D"/>
                </a:solidFill>
              </a:rPr>
              <a:pPr/>
              <a:t>2/27/2017</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solidFill>
                  <a:srgbClr val="FFF39D"/>
                </a:solidFill>
              </a:rPr>
              <a:t>PPL UNIT - 2  SE(Computer)</a:t>
            </a:r>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1118C7B-98AB-449A-8A07-D4B6B3875F9B}" type="slidenum">
              <a:rPr lang="en-US" smtClean="0">
                <a:solidFill>
                  <a:srgbClr val="DDE9EC"/>
                </a:solidFill>
              </a:rPr>
              <a:pPr/>
              <a:t>‹#›</a:t>
            </a:fld>
            <a:endParaRPr lang="en-US">
              <a:solidFill>
                <a:srgbClr val="DDE9E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2/27/2017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2/27/2017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98FE59-8458-409F-B18D-AF51E0953A31}" type="datetime1">
              <a:rPr lang="en-US" smtClean="0">
                <a:solidFill>
                  <a:srgbClr val="575F6D"/>
                </a:solidFill>
              </a:rPr>
              <a:pPr/>
              <a:t>2/27/2017</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8" name="Footer Placeholder 7"/>
          <p:cNvSpPr>
            <a:spLocks noGrp="1"/>
          </p:cNvSpPr>
          <p:nvPr>
            <p:ph type="ftr" sz="quarter" idx="12"/>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2/27/2017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C1749D3-4320-4155-B3B7-1BCEC32CFD70}" type="datetime1">
              <a:rPr lang="en-US" smtClean="0">
                <a:solidFill>
                  <a:srgbClr val="575F6D"/>
                </a:solidFill>
              </a:rPr>
              <a:pPr/>
              <a:t>2/27/2017</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23" name="Footer Placeholder 22"/>
          <p:cNvSpPr>
            <a:spLocks noGrp="1"/>
          </p:cNvSpPr>
          <p:nvPr>
            <p:ph type="ftr" sz="quarter" idx="16"/>
          </p:nvPr>
        </p:nvSpPr>
        <p:spPr/>
        <p:txBody>
          <a:bodyPr rtlCol="0"/>
          <a:lstStyle/>
          <a:p>
            <a:r>
              <a:rPr lang="en-US" smtClean="0">
                <a:solidFill>
                  <a:srgbClr val="575F6D"/>
                </a:solidFill>
              </a:rPr>
              <a:t>PPL UNIT - 2  SE(Computer)</a:t>
            </a:r>
            <a:endParaRPr lang="en-US">
              <a:solidFill>
                <a:srgbClr val="575F6D"/>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E5AA4-9763-439A-A7C1-25932290B05B}" type="datetime1">
              <a:rPr lang="en-US" smtClean="0">
                <a:solidFill>
                  <a:srgbClr val="575F6D"/>
                </a:solidFill>
              </a:rPr>
              <a:pPr/>
              <a:t>2/27/2017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AB0557C-8285-41DA-8060-86EA1E586692}" type="datetime1">
              <a:rPr lang="en-US" smtClean="0">
                <a:solidFill>
                  <a:srgbClr val="575F6D"/>
                </a:solidFill>
              </a:rPr>
              <a:pPr/>
              <a:t>2/27/2017</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81118C7B-98AB-449A-8A07-D4B6B3875F9B}" type="slidenum">
              <a:rPr lang="en-US" smtClean="0">
                <a:solidFill>
                  <a:srgbClr val="DDE9EC"/>
                </a:solidFill>
              </a:rPr>
              <a:pPr/>
              <a:t>‹#›</a:t>
            </a:fld>
            <a:endParaRPr lang="en-US">
              <a:solidFill>
                <a:srgbClr val="DDE9EC"/>
              </a:solidFill>
            </a:endParaRPr>
          </a:p>
        </p:txBody>
      </p:sp>
      <p:sp>
        <p:nvSpPr>
          <p:cNvPr id="21" name="Footer Placeholder 20"/>
          <p:cNvSpPr>
            <a:spLocks noGrp="1"/>
          </p:cNvSpPr>
          <p:nvPr>
            <p:ph type="ftr" sz="quarter" idx="12"/>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2/27/2017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2/27/2017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9FA3F742-3D11-4FB5-9F98-2109A62ACD9A}" type="datetimeFigureOut">
              <a:rPr lang="en-US">
                <a:solidFill>
                  <a:srgbClr val="696464"/>
                </a:solidFill>
              </a:rPr>
              <a:pPr>
                <a:defRPr/>
              </a:pPr>
              <a:t>2/27/2017</a:t>
            </a:fld>
            <a:endParaRPr lang="en-US">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3A1B8D1-BF67-4D00-9FD3-C40206E626E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98C461C-69A6-47B3-AD6D-1F2D433EED9B}" type="datetimeFigureOut">
              <a:rPr lang="en-US">
                <a:solidFill>
                  <a:srgbClr val="696464"/>
                </a:solidFill>
              </a:rPr>
              <a:pPr>
                <a:defRPr/>
              </a:pPr>
              <a:t>2/27/2017</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1F92D7B-034A-4CF1-A08D-A4D458C0C88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74AD8011-07E5-447E-BE4D-2E4EF113AF1B}" type="datetimeFigureOut">
              <a:rPr lang="en-US">
                <a:solidFill>
                  <a:srgbClr val="696464"/>
                </a:solidFill>
              </a:rPr>
              <a:pPr>
                <a:defRPr/>
              </a:pPr>
              <a:t>2/27/2017</a:t>
            </a:fld>
            <a:endParaRPr lang="en-US">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53396343-3811-470D-A401-5795AC9EA9B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65B3A42-A362-474F-ACBE-0A191B59527F}" type="datetimeFigureOut">
              <a:rPr lang="en-US">
                <a:solidFill>
                  <a:srgbClr val="696464"/>
                </a:solidFill>
              </a:rPr>
              <a:pPr>
                <a:defRPr/>
              </a:pPr>
              <a:t>2/27/2017</a:t>
            </a:fld>
            <a:endParaRPr lang="en-US">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D8A299C7-EE3F-4B3D-8C6F-09D658ADC46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AE7CCEA-E42A-406A-B0D2-C0ED94E19672}" type="datetimeFigureOut">
              <a:rPr lang="en-US">
                <a:solidFill>
                  <a:srgbClr val="696464"/>
                </a:solidFill>
              </a:rPr>
              <a:pPr>
                <a:defRPr/>
              </a:pPr>
              <a:t>2/27/2017</a:t>
            </a:fld>
            <a:endParaRPr lang="en-US">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FE2F3EEF-DA46-4C48-9297-18E8EE5F971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797359D-4E63-4C66-92ED-F06FC76B20FB}" type="datetimeFigureOut">
              <a:rPr lang="en-US">
                <a:solidFill>
                  <a:srgbClr val="696464"/>
                </a:solidFill>
              </a:rPr>
              <a:pPr>
                <a:defRPr/>
              </a:pPr>
              <a:t>2/27/2017</a:t>
            </a:fld>
            <a:endParaRPr lang="en-US">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A35CBC91-E911-486F-8F2A-E74EA9280B74}"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3E03E15-30DF-490F-805C-3A9485EB653C}" type="datetimeFigureOut">
              <a:rPr lang="en-US">
                <a:solidFill>
                  <a:srgbClr val="696464"/>
                </a:solidFill>
              </a:rPr>
              <a:pPr>
                <a:defRPr/>
              </a:pPr>
              <a:t>2/27/2017</a:t>
            </a:fld>
            <a:endParaRPr lang="en-US">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12704BC1-B2FD-4FA5-968B-BD238B50BCE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5746616-BEED-4E0C-9249-B5309D39BC5B}" type="datetime1">
              <a:rPr lang="en-US" smtClean="0">
                <a:solidFill>
                  <a:srgbClr val="FFF39D"/>
                </a:solidFill>
              </a:rPr>
              <a:pPr/>
              <a:t>2/27/2017</a:t>
            </a:fld>
            <a:endParaRPr lang="en-US">
              <a:solidFill>
                <a:srgbClr val="FFF39D"/>
              </a:solidFill>
            </a:endParaRPr>
          </a:p>
        </p:txBody>
      </p:sp>
      <p:sp>
        <p:nvSpPr>
          <p:cNvPr id="5" name="Footer Placeholder 4"/>
          <p:cNvSpPr>
            <a:spLocks noGrp="1"/>
          </p:cNvSpPr>
          <p:nvPr>
            <p:ph type="ftr" sz="quarter" idx="11"/>
          </p:nvPr>
        </p:nvSpPr>
        <p:spPr>
          <a:xfrm>
            <a:off x="2898648" y="6355080"/>
            <a:ext cx="3474720" cy="365760"/>
          </a:xfrm>
        </p:spPr>
        <p:txBody>
          <a:bodyPr/>
          <a:lstStyle/>
          <a:p>
            <a:r>
              <a:rPr lang="en-US" smtClean="0">
                <a:solidFill>
                  <a:srgbClr val="FFF39D"/>
                </a:solidFill>
              </a:rPr>
              <a:t>PPL UNIT - 2  SE(Computer)</a:t>
            </a:r>
            <a:endParaRPr lang="en-US">
              <a:solidFill>
                <a:srgbClr val="FFF39D"/>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FAAA8BDA-CCD5-44F2-9D7C-58CE7A6B5EF4}" type="datetimeFigureOut">
              <a:rPr lang="en-US">
                <a:solidFill>
                  <a:srgbClr val="696464"/>
                </a:solidFill>
              </a:rPr>
              <a:pPr>
                <a:defRPr/>
              </a:pPr>
              <a:t>2/27/2017</a:t>
            </a:fld>
            <a:endParaRPr lang="en-US">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049A47A4-825E-4EFF-BF29-3C43F71B739F}"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27E678-E956-46B1-91CB-013CAF0C4FEA}" type="datetimeFigureOut">
              <a:rPr lang="en-US">
                <a:solidFill>
                  <a:srgbClr val="696464"/>
                </a:solidFill>
              </a:rPr>
              <a:pPr>
                <a:defRPr/>
              </a:pPr>
              <a:t>2/27/2017</a:t>
            </a:fld>
            <a:endParaRPr lang="en-US">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77359ED-93D8-4C64-9E3D-E22EF439CF38}"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CEA6A6D-EC22-4C7D-9729-533D7CFC017F}" type="datetimeFigureOut">
              <a:rPr lang="en-US">
                <a:solidFill>
                  <a:srgbClr val="696464"/>
                </a:solidFill>
              </a:rPr>
              <a:pPr>
                <a:defRPr/>
              </a:pPr>
              <a:t>2/27/2017</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6D057AB-7921-44A4-A13C-9F41074CD8A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B3D0EFE-9ACB-4621-B201-85D1A7222641}" type="datetimeFigureOut">
              <a:rPr lang="en-US">
                <a:solidFill>
                  <a:srgbClr val="696464"/>
                </a:solidFill>
              </a:rPr>
              <a:pPr>
                <a:defRPr/>
              </a:pPr>
              <a:t>2/27/2017</a:t>
            </a:fld>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A2A3EFA-F1C0-4C85-AD1E-2E06533C417E}"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5"/>
            <a:ext cx="9144000" cy="892175"/>
          </a:xfrm>
          <a:prstGeom prst="rect">
            <a:avLst/>
          </a:prstGeom>
          <a:solidFill>
            <a:srgbClr val="FFFFFF"/>
          </a:solidFill>
          <a:ln w="9525" algn="ctr">
            <a:noFill/>
            <a:miter lim="800000"/>
            <a:headEnd/>
            <a:tailEnd/>
          </a:ln>
          <a:effectLst/>
        </p:spPr>
        <p:txBody>
          <a:bodyPr wrap="none" lIns="0" tIns="0" rIns="0" bIns="0" anchor="ctr"/>
          <a:lstStyle/>
          <a:p>
            <a:pPr algn="l">
              <a:spcBef>
                <a:spcPct val="20000"/>
              </a:spcBef>
              <a:buClr>
                <a:srgbClr val="3399CC"/>
              </a:buClr>
              <a:buSzPct val="100000"/>
              <a:buFont typeface="Symbol" pitchFamily="18" charset="2"/>
              <a:buNone/>
              <a:defRPr/>
            </a:pPr>
            <a:endParaRPr lang="he-IL">
              <a:solidFill>
                <a:srgbClr val="4D4D4D"/>
              </a:solidFill>
              <a:ea typeface="+mn-ea"/>
            </a:endParaRPr>
          </a:p>
        </p:txBody>
      </p:sp>
      <p:sp>
        <p:nvSpPr>
          <p:cNvPr id="5" name="Rectangle 3"/>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lIns="0" tIns="0" rIns="0" bIns="0" anchor="ctr"/>
          <a:lstStyle/>
          <a:p>
            <a:pPr eaLnBrk="0" hangingPunct="0">
              <a:spcBef>
                <a:spcPct val="50000"/>
              </a:spcBef>
              <a:defRPr/>
            </a:pPr>
            <a:endParaRPr lang="he-IL">
              <a:solidFill>
                <a:srgbClr val="4D4D4D"/>
              </a:solidFill>
              <a:ea typeface="+mn-ea"/>
            </a:endParaRPr>
          </a:p>
        </p:txBody>
      </p:sp>
      <p:sp>
        <p:nvSpPr>
          <p:cNvPr id="6" name="Text Box 7"/>
          <p:cNvSpPr txBox="1">
            <a:spLocks noChangeArrowheads="1"/>
          </p:cNvSpPr>
          <p:nvPr/>
        </p:nvSpPr>
        <p:spPr bwMode="auto">
          <a:xfrm>
            <a:off x="76200" y="6629400"/>
            <a:ext cx="857250" cy="184150"/>
          </a:xfrm>
          <a:prstGeom prst="rect">
            <a:avLst/>
          </a:prstGeom>
          <a:noFill/>
          <a:ln w="9525" algn="ctr">
            <a:noFill/>
            <a:miter lim="800000"/>
            <a:headEnd/>
            <a:tailEnd/>
          </a:ln>
          <a:effectLst/>
        </p:spPr>
        <p:txBody>
          <a:bodyPr wrap="none" lIns="0" tIns="0" rIns="0" bIns="0">
            <a:spAutoFit/>
          </a:bodyPr>
          <a:lstStyle/>
          <a:p>
            <a:pPr algn="l" defTabSz="912813">
              <a:spcBef>
                <a:spcPct val="20000"/>
              </a:spcBef>
              <a:buClr>
                <a:srgbClr val="3399CC"/>
              </a:buClr>
              <a:buSzPct val="100000"/>
              <a:buFont typeface="Symbol" pitchFamily="18" charset="2"/>
              <a:buNone/>
              <a:defRPr/>
            </a:pPr>
            <a:r>
              <a:rPr lang="en-US" sz="1200" dirty="0">
                <a:solidFill>
                  <a:srgbClr val="4D4D4D"/>
                </a:solidFill>
                <a:ea typeface="+mn-ea"/>
              </a:rPr>
              <a:t>© Amir Kirsh</a:t>
            </a:r>
          </a:p>
        </p:txBody>
      </p:sp>
      <p:sp>
        <p:nvSpPr>
          <p:cNvPr id="7" name="Rectangle 9"/>
          <p:cNvSpPr>
            <a:spLocks noChangeArrowheads="1"/>
          </p:cNvSpPr>
          <p:nvPr/>
        </p:nvSpPr>
        <p:spPr bwMode="auto">
          <a:xfrm>
            <a:off x="0" y="4489450"/>
            <a:ext cx="9144000" cy="1536700"/>
          </a:xfrm>
          <a:prstGeom prst="rect">
            <a:avLst/>
          </a:prstGeom>
          <a:solidFill>
            <a:schemeClr val="accent1">
              <a:alpha val="35001"/>
            </a:schemeClr>
          </a:solidFill>
          <a:ln w="9525">
            <a:noFill/>
            <a:miter lim="800000"/>
            <a:headEnd/>
            <a:tailEnd/>
          </a:ln>
          <a:effectLst/>
        </p:spPr>
        <p:txBody>
          <a:bodyPr wrap="none" anchor="ctr"/>
          <a:lstStyle/>
          <a:p>
            <a:pPr eaLnBrk="0" hangingPunct="0">
              <a:spcBef>
                <a:spcPct val="50000"/>
              </a:spcBef>
              <a:defRPr/>
            </a:pPr>
            <a:endParaRPr lang="he-IL">
              <a:solidFill>
                <a:srgbClr val="4D4D4D"/>
              </a:solidFill>
              <a:ea typeface="+mn-ea"/>
            </a:endParaRPr>
          </a:p>
        </p:txBody>
      </p:sp>
      <p:sp>
        <p:nvSpPr>
          <p:cNvPr id="624650" name="Rectangle 10"/>
          <p:cNvSpPr>
            <a:spLocks noGrp="1" noChangeArrowheads="1"/>
          </p:cNvSpPr>
          <p:nvPr>
            <p:ph type="ctrTitle"/>
          </p:nvPr>
        </p:nvSpPr>
        <p:spPr bwMode="auto">
          <a:xfrm>
            <a:off x="0" y="5183188"/>
            <a:ext cx="9144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5"/>
            <a:ext cx="9144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5738813" y="6534150"/>
            <a:ext cx="3405187"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spcBef>
                <a:spcPct val="20000"/>
              </a:spcBef>
              <a:buClr>
                <a:srgbClr val="3399CC"/>
              </a:buClr>
              <a:buSzPct val="100000"/>
              <a:buFont typeface="Symbol" pitchFamily="18" charset="2"/>
              <a:buNone/>
              <a:defRPr/>
            </a:pPr>
            <a:endParaRPr lang="en-US">
              <a:solidFill>
                <a:srgbClr val="4D4D4D"/>
              </a:solidFill>
              <a:ea typeface="+mn-ea"/>
            </a:endParaRPr>
          </a:p>
        </p:txBody>
      </p:sp>
    </p:spTree>
  </p:cSld>
  <p:clrMapOvr>
    <a:masterClrMapping/>
  </p:clrMapOvr>
  <p:transition>
    <p:cu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D0912CF9-92F9-43C6-A6CC-470D87DF0A00}" type="slidenum">
              <a:rPr lang="en-US"/>
              <a:pPr>
                <a:defRPr/>
              </a:pPr>
              <a:t>‹#›</a:t>
            </a:fld>
            <a:endParaRPr lang="en-US"/>
          </a:p>
        </p:txBody>
      </p:sp>
    </p:spTree>
  </p:cSld>
  <p:clrMapOvr>
    <a:masterClrMapping/>
  </p:clrMapOvr>
  <p:transition>
    <p:cu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6050"/>
            <a:ext cx="9144000" cy="849313"/>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765175" y="1295400"/>
            <a:ext cx="7618413" cy="4987925"/>
          </a:xfrm>
        </p:spPr>
        <p:txBody>
          <a:bodyPr/>
          <a:lstStyle/>
          <a:p>
            <a:pPr lvl="0"/>
            <a:endParaRPr lang="he-IL"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2575814C-B73F-4FC8-B45B-1270EDB3A688}" type="slidenum">
              <a:rPr lang="en-US"/>
              <a:pPr>
                <a:defRPr/>
              </a:pPr>
              <a:t>‹#›</a:t>
            </a:fld>
            <a:endParaRPr lang="en-US"/>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2/27/2017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2/27/2017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98FE59-8458-409F-B18D-AF51E0953A31}" type="datetime1">
              <a:rPr lang="en-US" smtClean="0">
                <a:solidFill>
                  <a:srgbClr val="575F6D"/>
                </a:solidFill>
              </a:rPr>
              <a:pPr/>
              <a:t>2/27/2017</a:t>
            </a:fld>
            <a:endParaRPr lang="en-US">
              <a:solidFill>
                <a:srgbClr val="575F6D"/>
              </a:solidFill>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2/27/2017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1749D3-4320-4155-B3B7-1BCEC32CFD70}" type="datetime1">
              <a:rPr lang="en-US" smtClean="0">
                <a:solidFill>
                  <a:srgbClr val="575F6D"/>
                </a:solidFill>
              </a:rPr>
              <a:pPr/>
              <a:t>2/27/2017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B0557C-8285-41DA-8060-86EA1E586692}" type="datetime1">
              <a:rPr lang="en-US" smtClean="0">
                <a:solidFill>
                  <a:srgbClr val="575F6D"/>
                </a:solidFill>
              </a:rPr>
              <a:pPr/>
              <a:t>2/27/2017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a:fld id="{BC443B4A-01D1-469E-916F-AFAF70074EFB}" type="datetime1">
              <a:rPr lang="en-US" smtClean="0">
                <a:solidFill>
                  <a:srgbClr val="464653"/>
                </a:solidFill>
              </a:rPr>
              <a:pPr algn="r"/>
              <a:t>2/27/2017</a:t>
            </a:fld>
            <a:endParaRPr lang="en-US" dirty="0">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l"/>
            <a:r>
              <a:rPr lang="en-US" smtClean="0">
                <a:solidFill>
                  <a:srgbClr val="464653"/>
                </a:solidFill>
              </a:rPr>
              <a:t>PPL UNIT - 2  SE(Computer)</a:t>
            </a:r>
            <a:endParaRPr lang="en-US" dirty="0">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ctr"/>
            <a:fld id="{2BBB5E19-F10A-4C2F-BF6F-11C513378A2E}" type="slidenum">
              <a:rPr lang="en-US" smtClean="0">
                <a:solidFill>
                  <a:srgbClr val="464653"/>
                </a:solidFill>
              </a:rPr>
              <a:pPr algn="ctr"/>
              <a:t>‹#›</a:t>
            </a:fld>
            <a:endParaRPr lang="en-US" b="1" dirty="0">
              <a:solidFill>
                <a:srgbClr val="FFFFFF"/>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a:fld id="{BC443B4A-01D1-469E-916F-AFAF70074EFB}" type="datetime1">
              <a:rPr lang="en-US" smtClean="0">
                <a:solidFill>
                  <a:srgbClr val="464653"/>
                </a:solidFill>
              </a:rPr>
              <a:pPr algn="r"/>
              <a:t>2/27/2017</a:t>
            </a:fld>
            <a:endParaRPr lang="en-US" dirty="0">
              <a:solidFill>
                <a:srgbClr val="464653"/>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r>
              <a:rPr lang="en-US" smtClean="0">
                <a:solidFill>
                  <a:srgbClr val="464653"/>
                </a:solidFill>
              </a:rPr>
              <a:t>PPL UNIT - 2  SE(Computer)</a:t>
            </a:r>
            <a:endParaRPr lang="en-US" dirty="0">
              <a:solidFill>
                <a:srgbClr val="464653"/>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a:fld id="{2BBB5E19-F10A-4C2F-BF6F-11C513378A2E}" type="slidenum">
              <a:rPr lang="en-US" smtClean="0">
                <a:solidFill>
                  <a:srgbClr val="464653"/>
                </a:solidFill>
              </a:rPr>
              <a:pPr algn="ctr"/>
              <a:t>‹#›</a:t>
            </a:fld>
            <a:endParaRPr lang="en-US"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fontAlgn="auto">
              <a:spcBef>
                <a:spcPts val="0"/>
              </a:spcBef>
              <a:spcAft>
                <a:spcPts val="0"/>
              </a:spcAft>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CB3BA1D0-8520-4E6F-9B1C-CC0B2693937B}" type="datetimeFigureOut">
              <a:rPr lang="en-US">
                <a:solidFill>
                  <a:srgbClr val="696464"/>
                </a:solidFill>
                <a:ea typeface="+mn-ea"/>
              </a:rPr>
              <a:pPr>
                <a:defRPr/>
              </a:pPr>
              <a:t>2/27/2017</a:t>
            </a:fld>
            <a:endParaRPr lang="en-US">
              <a:solidFill>
                <a:srgbClr val="696464"/>
              </a:solidFill>
              <a:ea typeface="+mn-ea"/>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lgn="l">
              <a:defRPr/>
            </a:pPr>
            <a:endParaRPr lang="en-US">
              <a:solidFill>
                <a:srgbClr val="696464"/>
              </a:solidFill>
              <a:ea typeface="+mn-ea"/>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3EB2EC0F-815B-4709-A90C-5B56492801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0"/>
            <a:ext cx="9144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eaLnBrk="0" hangingPunct="0">
              <a:defRPr/>
            </a:pPr>
            <a:r>
              <a:rPr lang="en-US" sz="1600" b="1">
                <a:solidFill>
                  <a:srgbClr val="4D4D4D"/>
                </a:solidFill>
                <a:ea typeface="+mn-ea"/>
              </a:rPr>
              <a:t> </a:t>
            </a:r>
          </a:p>
        </p:txBody>
      </p:sp>
      <p:sp>
        <p:nvSpPr>
          <p:cNvPr id="1027" name="Rectangle 3"/>
          <p:cNvSpPr>
            <a:spLocks noGrp="1" noChangeArrowheads="1"/>
          </p:cNvSpPr>
          <p:nvPr>
            <p:ph type="title"/>
          </p:nvPr>
        </p:nvSpPr>
        <p:spPr bwMode="gray">
          <a:xfrm>
            <a:off x="0" y="146050"/>
            <a:ext cx="9144000" cy="849313"/>
          </a:xfrm>
          <a:prstGeom prst="rect">
            <a:avLst/>
          </a:prstGeom>
          <a:solidFill>
            <a:schemeClr val="accent1"/>
          </a:solid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765175" y="1295400"/>
            <a:ext cx="7618413" cy="4987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Introduction level</a:t>
            </a:r>
          </a:p>
          <a:p>
            <a:pPr lvl="1"/>
            <a:r>
              <a:rPr lang="en-US" smtClean="0"/>
              <a:t>First level</a:t>
            </a:r>
          </a:p>
          <a:p>
            <a:pPr lvl="2"/>
            <a:r>
              <a:rPr lang="en-US" smtClean="0"/>
              <a:t>Second level</a:t>
            </a:r>
          </a:p>
          <a:p>
            <a:pPr lvl="3"/>
            <a:r>
              <a:rPr lang="en-US" smtClean="0"/>
              <a:t>Next level</a:t>
            </a:r>
          </a:p>
          <a:p>
            <a:pPr lvl="4"/>
            <a:r>
              <a:rPr lang="en-US" smtClean="0"/>
              <a:t>Next level</a:t>
            </a:r>
          </a:p>
        </p:txBody>
      </p:sp>
      <p:sp>
        <p:nvSpPr>
          <p:cNvPr id="623621" name="Rectangle 5"/>
          <p:cNvSpPr>
            <a:spLocks noGrp="1" noChangeArrowheads="1"/>
          </p:cNvSpPr>
          <p:nvPr>
            <p:ph type="sldNum" sz="quarter" idx="4"/>
          </p:nvPr>
        </p:nvSpPr>
        <p:spPr bwMode="black">
          <a:xfrm>
            <a:off x="279400" y="6551613"/>
            <a:ext cx="965200"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vl1pPr>
          </a:lstStyle>
          <a:p>
            <a:pPr>
              <a:defRPr/>
            </a:pPr>
            <a:fld id="{107D98D1-696B-4A2F-B2D3-2D5085BF8D08}" type="slidenum">
              <a:rPr lang="en-US">
                <a:solidFill>
                  <a:srgbClr val="4D4D4D"/>
                </a:solidFill>
                <a:ea typeface="+mn-ea"/>
              </a:rPr>
              <a:pPr>
                <a:defRPr/>
              </a:pPr>
              <a:t>‹#›</a:t>
            </a:fld>
            <a:endParaRPr lang="en-US">
              <a:solidFill>
                <a:srgbClr val="4D4D4D"/>
              </a:solidFill>
              <a:ea typeface="+mn-ea"/>
            </a:endParaRPr>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Lst>
  <p:transition>
    <p:cut/>
  </p:transition>
  <p:timing>
    <p:tnLst>
      <p:par>
        <p:cTn id="1" dur="indefinite" restart="never" nodeType="tmRoot"/>
      </p:par>
    </p:tnLst>
  </p:timing>
  <p:hf hdr="0" ftr="0" dt="0"/>
  <p:txStyles>
    <p:titleStyle>
      <a:lvl1pPr marL="354013" indent="-354013"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2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1219288" y="3657594"/>
            <a:ext cx="6934018" cy="1208572"/>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4400" b="1" dirty="0" smtClean="0">
                <a:solidFill>
                  <a:srgbClr val="000000"/>
                </a:solidFill>
                <a:latin typeface="Times New Roman"/>
              </a:rPr>
              <a:t>Structuring of Program 	</a:t>
            </a:r>
          </a:p>
        </p:txBody>
      </p:sp>
      <p:sp>
        <p:nvSpPr>
          <p:cNvPr id="5" name="Text Placeholder 4"/>
          <p:cNvSpPr>
            <a:spLocks noGrp="1"/>
          </p:cNvSpPr>
          <p:nvPr>
            <p:ph type="subTitle" idx="1"/>
          </p:nvPr>
        </p:nvSpPr>
        <p:spPr>
          <a:xfrm>
            <a:off x="381110" y="304882"/>
            <a:ext cx="8457978" cy="2819326"/>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ctr">
              <a:lnSpc>
                <a:spcPct val="150000"/>
              </a:lnSpc>
              <a:spcBef>
                <a:spcPct val="0"/>
              </a:spcBef>
              <a:defRPr/>
            </a:pPr>
            <a:r>
              <a:rPr lang="en-US" sz="3200" b="1" cap="all" dirty="0" smtClean="0">
                <a:solidFill>
                  <a:srgbClr val="000000"/>
                </a:solidFill>
                <a:latin typeface="+mj-lt"/>
                <a:ea typeface="+mj-ea"/>
                <a:cs typeface="Times New Roman" pitchFamily="18" charset="0"/>
              </a:rPr>
              <a:t>UNIT –III</a:t>
            </a:r>
          </a:p>
          <a:p>
            <a:pPr algn="ctr">
              <a:lnSpc>
                <a:spcPct val="150000"/>
              </a:lnSpc>
              <a:spcBef>
                <a:spcPct val="0"/>
              </a:spcBef>
              <a:defRPr/>
            </a:pPr>
            <a:endParaRPr lang="en-US" sz="3200" b="1" cap="all" dirty="0" smtClean="0">
              <a:solidFill>
                <a:srgbClr val="000000"/>
              </a:solidFill>
              <a:latin typeface="+mj-lt"/>
              <a:ea typeface="+mj-ea"/>
              <a:cs typeface="Times New Roman" pitchFamily="18" charset="0"/>
            </a:endParaRPr>
          </a:p>
          <a:p>
            <a:pPr algn="ctr">
              <a:lnSpc>
                <a:spcPct val="150000"/>
              </a:lnSpc>
              <a:spcBef>
                <a:spcPct val="0"/>
              </a:spcBef>
              <a:defRPr/>
            </a:pPr>
            <a:r>
              <a:rPr lang="en-US" sz="3200" b="1" cap="all" dirty="0" smtClean="0">
                <a:solidFill>
                  <a:srgbClr val="000000"/>
                </a:solidFill>
                <a:cs typeface="Times New Roman" pitchFamily="18" charset="0"/>
              </a:rPr>
              <a:t>PRINCIPLES OF PROGRAMMING LANGUAGES</a:t>
            </a:r>
          </a:p>
          <a:p>
            <a:pPr algn="ctr">
              <a:lnSpc>
                <a:spcPct val="150000"/>
              </a:lnSpc>
              <a:spcBef>
                <a:spcPct val="0"/>
              </a:spcBef>
              <a:defRPr/>
            </a:pPr>
            <a:endParaRPr lang="en-US" sz="3200" b="1" cap="all" dirty="0" smtClean="0">
              <a:solidFill>
                <a:srgbClr val="000000"/>
              </a:solidFill>
              <a:latin typeface="+mj-lt"/>
              <a:ea typeface="+mj-ea"/>
              <a:cs typeface="Times New Roman" pitchFamily="18" charset="0"/>
            </a:endParaRPr>
          </a:p>
        </p:txBody>
      </p:sp>
      <p:sp>
        <p:nvSpPr>
          <p:cNvPr id="4" name="Rectangle 3"/>
          <p:cNvSpPr txBox="1">
            <a:spLocks noChangeArrowheads="1"/>
          </p:cNvSpPr>
          <p:nvPr/>
        </p:nvSpPr>
        <p:spPr>
          <a:xfrm>
            <a:off x="2819446" y="5181554"/>
            <a:ext cx="3505108" cy="457200"/>
          </a:xfrm>
          <a:prstGeom prst="rect">
            <a:avLst/>
          </a:prstGeom>
        </p:spPr>
        <p:style>
          <a:lnRef idx="1">
            <a:schemeClr val="accent5"/>
          </a:lnRef>
          <a:fillRef idx="2">
            <a:schemeClr val="accent5"/>
          </a:fillRef>
          <a:effectRef idx="1">
            <a:schemeClr val="accent5"/>
          </a:effectRef>
          <a:fontRef idx="minor">
            <a:schemeClr val="dk1"/>
          </a:fontRef>
        </p:style>
        <p:txBody>
          <a:bodyPr vert="horz">
            <a:noAutofit/>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rgbClr val="006600"/>
                </a:solidFill>
                <a:effectLst/>
                <a:uLnTx/>
                <a:uFillTx/>
                <a:latin typeface="+mn-lt"/>
                <a:ea typeface="+mn-ea"/>
                <a:cs typeface="Times New Roman" pitchFamily="18" charset="0"/>
              </a:rPr>
              <a:t>PPL - SE SEM II (2016-17)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620"/>
          </a:xfrm>
        </p:spPr>
        <p:txBody>
          <a:bodyPr/>
          <a:lstStyle/>
          <a:p>
            <a:pPr algn="ctr"/>
            <a:r>
              <a:rPr lang="en-US" b="1" dirty="0" smtClean="0">
                <a:solidFill>
                  <a:schemeClr val="tx1"/>
                </a:solidFill>
              </a:rPr>
              <a:t>Interface and implementation</a:t>
            </a:r>
            <a:endParaRPr lang="en-US" dirty="0">
              <a:solidFill>
                <a:schemeClr val="tx1"/>
              </a:solidFill>
            </a:endParaRPr>
          </a:p>
        </p:txBody>
      </p:sp>
      <p:sp>
        <p:nvSpPr>
          <p:cNvPr id="3" name="Content Placeholder 2"/>
          <p:cNvSpPr>
            <a:spLocks noGrp="1"/>
          </p:cNvSpPr>
          <p:nvPr>
            <p:ph sz="quarter" idx="1"/>
          </p:nvPr>
        </p:nvSpPr>
        <p:spPr>
          <a:xfrm>
            <a:off x="457200" y="1447852"/>
            <a:ext cx="8000898" cy="5026100"/>
          </a:xfrm>
        </p:spPr>
        <p:txBody>
          <a:bodyPr>
            <a:normAutofit lnSpcReduction="10000"/>
          </a:bodyPr>
          <a:lstStyle/>
          <a:p>
            <a:pPr algn="just">
              <a:lnSpc>
                <a:spcPct val="150000"/>
              </a:lnSpc>
            </a:pPr>
            <a:r>
              <a:rPr lang="en-US" dirty="0" smtClean="0"/>
              <a:t>Clients request the services by a module using the </a:t>
            </a:r>
            <a:r>
              <a:rPr lang="en-US" b="1" dirty="0" smtClean="0"/>
              <a:t>module’s </a:t>
            </a:r>
            <a:r>
              <a:rPr lang="en-US" b="1" i="1" dirty="0" smtClean="0"/>
              <a:t>interface</a:t>
            </a:r>
            <a:r>
              <a:rPr lang="en-US" i="1" dirty="0" smtClean="0"/>
              <a:t>, which </a:t>
            </a:r>
            <a:r>
              <a:rPr lang="en-US" dirty="0" smtClean="0"/>
              <a:t>describes the module’s specification.</a:t>
            </a:r>
          </a:p>
          <a:p>
            <a:pPr algn="just">
              <a:lnSpc>
                <a:spcPct val="150000"/>
              </a:lnSpc>
            </a:pPr>
            <a:r>
              <a:rPr lang="en-US" dirty="0" smtClean="0"/>
              <a:t>Interface specifies the syntax of service requests.</a:t>
            </a:r>
          </a:p>
          <a:p>
            <a:pPr>
              <a:lnSpc>
                <a:spcPct val="150000"/>
              </a:lnSpc>
            </a:pPr>
            <a:r>
              <a:rPr lang="en-US" dirty="0" smtClean="0"/>
              <a:t>Implementation of the unit is hidden from the client.</a:t>
            </a:r>
          </a:p>
          <a:p>
            <a:pPr>
              <a:lnSpc>
                <a:spcPct val="150000"/>
              </a:lnSpc>
            </a:pPr>
            <a:r>
              <a:rPr lang="en-US" dirty="0" smtClean="0">
                <a:solidFill>
                  <a:srgbClr val="000099"/>
                </a:solidFill>
              </a:rPr>
              <a:t>In C++, unit of encapsulation is a class, </a:t>
            </a:r>
          </a:p>
          <a:p>
            <a:pPr algn="just">
              <a:lnSpc>
                <a:spcPct val="150000"/>
              </a:lnSpc>
            </a:pPr>
            <a:r>
              <a:rPr lang="en-US" dirty="0" smtClean="0">
                <a:solidFill>
                  <a:srgbClr val="000099"/>
                </a:solidFill>
              </a:rPr>
              <a:t>The interface to the class : interfaces of all the member functions available to clients as well as any other entities</a:t>
            </a:r>
            <a:endParaRPr lang="en-US" dirty="0">
              <a:solidFill>
                <a:srgbClr val="000099"/>
              </a:solidFill>
            </a:endParaRP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10</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6026"/>
          </a:xfrm>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In </a:t>
            </a:r>
            <a:r>
              <a:rPr lang="en-US" dirty="0" err="1" smtClean="0"/>
              <a:t>Ada</a:t>
            </a:r>
            <a:r>
              <a:rPr lang="en-US" dirty="0" smtClean="0"/>
              <a:t>, the unit of encapsulation is a </a:t>
            </a:r>
            <a:r>
              <a:rPr lang="en-US" b="1" dirty="0" smtClean="0">
                <a:solidFill>
                  <a:srgbClr val="000099"/>
                </a:solidFill>
              </a:rPr>
              <a:t>package.</a:t>
            </a:r>
          </a:p>
          <a:p>
            <a:pPr algn="just">
              <a:lnSpc>
                <a:spcPct val="150000"/>
              </a:lnSpc>
            </a:pPr>
            <a:r>
              <a:rPr lang="en-US" dirty="0" smtClean="0"/>
              <a:t>A package encapsulates : &lt; procedures, functions, variables, and types&gt;</a:t>
            </a:r>
          </a:p>
          <a:p>
            <a:pPr algn="just">
              <a:lnSpc>
                <a:spcPct val="150000"/>
              </a:lnSpc>
            </a:pPr>
            <a:r>
              <a:rPr lang="en-US" dirty="0" smtClean="0"/>
              <a:t>Package specification and the package body may appear in different files and need not even be compiled together.</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0898" cy="1143000"/>
          </a:xfrm>
        </p:spPr>
        <p:txBody>
          <a:bodyPr/>
          <a:lstStyle/>
          <a:p>
            <a:pPr algn="ctr"/>
            <a:r>
              <a:rPr lang="en-US" b="1" dirty="0" smtClean="0">
                <a:solidFill>
                  <a:schemeClr val="tx1"/>
                </a:solidFill>
              </a:rPr>
              <a:t>Separate and independent compilation</a:t>
            </a:r>
            <a:endParaRPr lang="en-US" dirty="0">
              <a:solidFill>
                <a:schemeClr val="tx1"/>
              </a:solidFill>
            </a:endParaRPr>
          </a:p>
        </p:txBody>
      </p:sp>
      <p:sp>
        <p:nvSpPr>
          <p:cNvPr id="3" name="Content Placeholder 2"/>
          <p:cNvSpPr>
            <a:spLocks noGrp="1"/>
          </p:cNvSpPr>
          <p:nvPr>
            <p:ph sz="quarter" idx="1"/>
          </p:nvPr>
        </p:nvSpPr>
        <p:spPr>
          <a:xfrm>
            <a:off x="457200" y="1600200"/>
            <a:ext cx="7772304" cy="4873752"/>
          </a:xfrm>
        </p:spPr>
        <p:txBody>
          <a:bodyPr/>
          <a:lstStyle/>
          <a:p>
            <a:pPr algn="just">
              <a:lnSpc>
                <a:spcPct val="150000"/>
              </a:lnSpc>
              <a:buNone/>
            </a:pPr>
            <a:r>
              <a:rPr lang="en-US" b="1" dirty="0" smtClean="0">
                <a:solidFill>
                  <a:srgbClr val="000099"/>
                </a:solidFill>
              </a:rPr>
              <a:t>Independent compilation</a:t>
            </a:r>
            <a:endParaRPr lang="en-US" b="1" i="1" dirty="0" smtClean="0">
              <a:solidFill>
                <a:srgbClr val="000099"/>
              </a:solidFill>
            </a:endParaRPr>
          </a:p>
          <a:p>
            <a:pPr algn="just">
              <a:lnSpc>
                <a:spcPct val="150000"/>
              </a:lnSpc>
            </a:pPr>
            <a:r>
              <a:rPr lang="en-US" i="1" dirty="0" smtClean="0"/>
              <a:t> </a:t>
            </a:r>
            <a:r>
              <a:rPr lang="en-US" dirty="0" smtClean="0"/>
              <a:t>Modules may be </a:t>
            </a:r>
            <a:r>
              <a:rPr lang="en-US" u="sng" dirty="0" smtClean="0"/>
              <a:t>compiled and tested individually</a:t>
            </a:r>
            <a:r>
              <a:rPr lang="en-US" dirty="0" smtClean="0"/>
              <a:t>.</a:t>
            </a:r>
          </a:p>
          <a:p>
            <a:pPr algn="just">
              <a:lnSpc>
                <a:spcPct val="150000"/>
              </a:lnSpc>
            </a:pPr>
            <a:r>
              <a:rPr lang="en-US" dirty="0" smtClean="0"/>
              <a:t>For example, </a:t>
            </a:r>
            <a:r>
              <a:rPr lang="en-US" b="1" dirty="0" smtClean="0"/>
              <a:t>C</a:t>
            </a:r>
            <a:r>
              <a:rPr lang="en-US" dirty="0" smtClean="0"/>
              <a:t> supports independent compilation.</a:t>
            </a:r>
          </a:p>
          <a:p>
            <a:pPr algn="just">
              <a:lnSpc>
                <a:spcPct val="150000"/>
              </a:lnSpc>
              <a:buNone/>
            </a:pPr>
            <a:r>
              <a:rPr lang="en-US" b="1" dirty="0" smtClean="0">
                <a:solidFill>
                  <a:srgbClr val="000099"/>
                </a:solidFill>
              </a:rPr>
              <a:t>Separate Compilation</a:t>
            </a:r>
          </a:p>
          <a:p>
            <a:pPr algn="just">
              <a:lnSpc>
                <a:spcPct val="150000"/>
              </a:lnSpc>
            </a:pPr>
            <a:r>
              <a:rPr lang="en-US" dirty="0" smtClean="0"/>
              <a:t>compile units individually but subject to certain </a:t>
            </a:r>
            <a:r>
              <a:rPr lang="en-US" u="sng" dirty="0" smtClean="0"/>
              <a:t>ordering constraints.</a:t>
            </a:r>
          </a:p>
          <a:p>
            <a:pPr algn="just">
              <a:lnSpc>
                <a:spcPct val="150000"/>
              </a:lnSpc>
            </a:pPr>
            <a:r>
              <a:rPr lang="en-US" dirty="0" smtClean="0"/>
              <a:t>Example : </a:t>
            </a:r>
            <a:r>
              <a:rPr lang="en-US" b="1" dirty="0" err="1" smtClean="0"/>
              <a:t>Ada</a:t>
            </a:r>
            <a:r>
              <a:rPr lang="en-US" dirty="0" smtClean="0"/>
              <a:t> - some units may not be compiled until other units have been compiled.</a:t>
            </a:r>
            <a:endParaRPr lang="en-US" u="sng"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12</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04912" y="1676446"/>
            <a:ext cx="3428910" cy="1904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029188" y="1752644"/>
            <a:ext cx="2590732" cy="1797376"/>
          </a:xfrm>
          <a:prstGeom prst="rect">
            <a:avLst/>
          </a:prstGeom>
          <a:noFill/>
          <a:ln w="9525">
            <a:noFill/>
            <a:miter lim="800000"/>
            <a:headEnd/>
            <a:tailEnd/>
          </a:ln>
        </p:spPr>
      </p:pic>
      <p:sp>
        <p:nvSpPr>
          <p:cNvPr id="8" name="Rectangle 7"/>
          <p:cNvSpPr/>
          <p:nvPr/>
        </p:nvSpPr>
        <p:spPr>
          <a:xfrm>
            <a:off x="1143090" y="3962386"/>
            <a:ext cx="632443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A’s interface must be compiled before B</a:t>
            </a:r>
            <a:endParaRPr lang="en-US" dirty="0"/>
          </a:p>
        </p:txBody>
      </p:sp>
      <p:sp>
        <p:nvSpPr>
          <p:cNvPr id="9" name="Rectangle 8"/>
          <p:cNvSpPr/>
          <p:nvPr/>
        </p:nvSpPr>
        <p:spPr>
          <a:xfrm>
            <a:off x="228714" y="4952960"/>
            <a:ext cx="8400255"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Allow concurrent working on different parts of the program.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Impractical to recompile thousands of modules when only a few modules have changed.</a:t>
            </a:r>
          </a:p>
          <a:p>
            <a:pPr algn="just">
              <a:lnSpc>
                <a:spcPct val="150000"/>
              </a:lnSpc>
            </a:pPr>
            <a:r>
              <a:rPr lang="en-US" dirty="0" smtClean="0"/>
              <a:t>In general, programming languages define:</a:t>
            </a:r>
          </a:p>
          <a:p>
            <a:pPr marL="968375" indent="-457200" algn="just">
              <a:lnSpc>
                <a:spcPct val="150000"/>
              </a:lnSpc>
              <a:buFont typeface="+mj-lt"/>
              <a:buAutoNum type="arabicPeriod"/>
            </a:pPr>
            <a:r>
              <a:rPr lang="en-US" b="1" dirty="0" smtClean="0">
                <a:solidFill>
                  <a:srgbClr val="000099"/>
                </a:solidFill>
              </a:rPr>
              <a:t>Unit of compilation </a:t>
            </a:r>
            <a:r>
              <a:rPr lang="en-US" dirty="0" smtClean="0"/>
              <a:t>: what to compile</a:t>
            </a:r>
          </a:p>
          <a:p>
            <a:pPr marL="968375" indent="-457200" algn="just">
              <a:lnSpc>
                <a:spcPct val="150000"/>
              </a:lnSpc>
              <a:buFont typeface="+mj-lt"/>
              <a:buAutoNum type="arabicPeriod"/>
            </a:pPr>
            <a:r>
              <a:rPr lang="en-US" b="1" dirty="0" smtClean="0">
                <a:solidFill>
                  <a:srgbClr val="000099"/>
                </a:solidFill>
              </a:rPr>
              <a:t>Order of compilation</a:t>
            </a:r>
          </a:p>
          <a:p>
            <a:pPr marL="968375" indent="-457200" algn="just">
              <a:lnSpc>
                <a:spcPct val="150000"/>
              </a:lnSpc>
              <a:buFont typeface="+mj-lt"/>
              <a:buAutoNum type="arabicPeriod"/>
            </a:pPr>
            <a:r>
              <a:rPr lang="en-US" b="1" dirty="0" smtClean="0">
                <a:solidFill>
                  <a:srgbClr val="000099"/>
                </a:solidFill>
              </a:rPr>
              <a:t>Amount of checking </a:t>
            </a:r>
            <a:r>
              <a:rPr lang="en-US" dirty="0" smtClean="0"/>
              <a:t>between separately-compiled modules</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14</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pPr algn="ctr"/>
            <a:r>
              <a:rPr lang="en-US" b="1" dirty="0" smtClean="0">
                <a:solidFill>
                  <a:schemeClr val="tx1"/>
                </a:solidFill>
              </a:rPr>
              <a:t>Libraries of modules</a:t>
            </a:r>
            <a:endParaRPr lang="en-US" dirty="0">
              <a:solidFill>
                <a:schemeClr val="tx1"/>
              </a:solidFill>
            </a:endParaRPr>
          </a:p>
        </p:txBody>
      </p:sp>
      <p:sp>
        <p:nvSpPr>
          <p:cNvPr id="3" name="Content Placeholder 2"/>
          <p:cNvSpPr>
            <a:spLocks noGrp="1"/>
          </p:cNvSpPr>
          <p:nvPr>
            <p:ph sz="quarter" idx="1"/>
          </p:nvPr>
        </p:nvSpPr>
        <p:spPr>
          <a:xfrm>
            <a:off x="457200" y="1371654"/>
            <a:ext cx="7619908" cy="5102298"/>
          </a:xfrm>
        </p:spPr>
        <p:txBody>
          <a:bodyPr/>
          <a:lstStyle/>
          <a:p>
            <a:pPr algn="just">
              <a:lnSpc>
                <a:spcPct val="150000"/>
              </a:lnSpc>
            </a:pPr>
            <a:r>
              <a:rPr lang="en-US" dirty="0" smtClean="0"/>
              <a:t>Grouping of related services.</a:t>
            </a:r>
          </a:p>
          <a:p>
            <a:pPr algn="just">
              <a:lnSpc>
                <a:spcPct val="150000"/>
              </a:lnSpc>
            </a:pPr>
            <a:r>
              <a:rPr lang="en-US" dirty="0" smtClean="0"/>
              <a:t>Example : library of matrix manipulation routines.</a:t>
            </a:r>
          </a:p>
          <a:p>
            <a:pPr algn="just">
              <a:lnSpc>
                <a:spcPct val="150000"/>
              </a:lnSpc>
            </a:pPr>
            <a:r>
              <a:rPr lang="en-US" dirty="0" smtClean="0"/>
              <a:t>Library collects together a number of </a:t>
            </a:r>
            <a:r>
              <a:rPr lang="en-US" u="sng" dirty="0" smtClean="0"/>
              <a:t>related and commonly used services.</a:t>
            </a:r>
          </a:p>
          <a:p>
            <a:pPr algn="just">
              <a:lnSpc>
                <a:spcPct val="150000"/>
              </a:lnSpc>
            </a:pPr>
            <a:r>
              <a:rPr lang="en-US" dirty="0" smtClean="0"/>
              <a:t>Names in different libraries may </a:t>
            </a:r>
            <a:r>
              <a:rPr lang="en-US" b="1" dirty="0" smtClean="0"/>
              <a:t>conflict.</a:t>
            </a:r>
          </a:p>
          <a:p>
            <a:pPr algn="just">
              <a:lnSpc>
                <a:spcPct val="150000"/>
              </a:lnSpc>
            </a:pPr>
            <a:r>
              <a:rPr lang="en-US" dirty="0" smtClean="0"/>
              <a:t>To deal with conflicts : </a:t>
            </a:r>
            <a:r>
              <a:rPr lang="en-US" b="1" dirty="0" smtClean="0">
                <a:solidFill>
                  <a:srgbClr val="000099"/>
                </a:solidFill>
              </a:rPr>
              <a:t>namespaces of C++ and child libraries of </a:t>
            </a:r>
            <a:r>
              <a:rPr lang="en-US" b="1" dirty="0" err="1" smtClean="0">
                <a:solidFill>
                  <a:srgbClr val="000099"/>
                </a:solidFill>
              </a:rPr>
              <a:t>Ada</a:t>
            </a:r>
            <a:endParaRPr lang="en-US" b="1" dirty="0">
              <a:solidFill>
                <a:srgbClr val="000099"/>
              </a:solidFill>
            </a:endParaRP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15</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solidFill>
                  <a:srgbClr val="464653"/>
                </a:solidFill>
              </a:rPr>
              <a:pPr/>
              <a:t>16</a:t>
            </a:fld>
            <a:endParaRPr lang="en-US">
              <a:solidFill>
                <a:srgbClr val="464653"/>
              </a:solidFill>
            </a:endParaRPr>
          </a:p>
        </p:txBody>
      </p:sp>
      <p:graphicFrame>
        <p:nvGraphicFramePr>
          <p:cNvPr id="4" name="Table 3"/>
          <p:cNvGraphicFramePr>
            <a:graphicFrameLocks noGrp="1"/>
          </p:cNvGraphicFramePr>
          <p:nvPr/>
        </p:nvGraphicFramePr>
        <p:xfrm>
          <a:off x="228714" y="0"/>
          <a:ext cx="5181463" cy="6858000"/>
        </p:xfrm>
        <a:graphic>
          <a:graphicData uri="http://schemas.openxmlformats.org/drawingml/2006/table">
            <a:tbl>
              <a:tblPr/>
              <a:tblGrid>
                <a:gridCol w="5181463"/>
              </a:tblGrid>
              <a:tr h="6476920">
                <a:tc>
                  <a:txBody>
                    <a:bodyPr/>
                    <a:lstStyle/>
                    <a:p>
                      <a:pPr algn="l" rtl="0" fontAlgn="base"/>
                      <a:r>
                        <a:rPr lang="en-US" sz="1800" b="1" i="0" dirty="0">
                          <a:latin typeface="Monaco"/>
                        </a:rPr>
                        <a:t>#include &lt;</a:t>
                      </a:r>
                      <a:r>
                        <a:rPr lang="en-US" sz="1800" b="1" i="0" dirty="0" err="1">
                          <a:latin typeface="Monaco"/>
                        </a:rPr>
                        <a:t>iostream</a:t>
                      </a:r>
                      <a:r>
                        <a:rPr lang="en-US" sz="1800" b="1" i="0" dirty="0">
                          <a:latin typeface="Monaco"/>
                        </a:rPr>
                        <a:t>&gt;</a:t>
                      </a:r>
                    </a:p>
                    <a:p>
                      <a:pPr algn="l" rtl="0" fontAlgn="base"/>
                      <a:r>
                        <a:rPr lang="en-US" sz="1800" b="1" i="0" dirty="0">
                          <a:latin typeface="Monaco"/>
                        </a:rPr>
                        <a:t>using namespace std;</a:t>
                      </a:r>
                    </a:p>
                    <a:p>
                      <a:pPr algn="l" rtl="0" fontAlgn="base"/>
                      <a:r>
                        <a:rPr lang="en-US" sz="1800" b="1" i="0" dirty="0">
                          <a:latin typeface="Monaco"/>
                        </a:rPr>
                        <a:t> </a:t>
                      </a:r>
                    </a:p>
                    <a:p>
                      <a:pPr algn="l" rtl="0" fontAlgn="base"/>
                      <a:r>
                        <a:rPr lang="en-US" sz="1800" b="1" i="0" dirty="0">
                          <a:latin typeface="Monaco"/>
                        </a:rPr>
                        <a:t>// Variable created inside namespace</a:t>
                      </a:r>
                    </a:p>
                    <a:p>
                      <a:pPr algn="l" rtl="0" fontAlgn="base"/>
                      <a:r>
                        <a:rPr lang="en-US" sz="1800" b="1" i="0" dirty="0">
                          <a:latin typeface="Monaco"/>
                        </a:rPr>
                        <a:t>namespace first</a:t>
                      </a:r>
                    </a:p>
                    <a:p>
                      <a:pPr algn="l" rtl="0" fontAlgn="base"/>
                      <a:r>
                        <a:rPr lang="en-US" sz="1800" b="1" i="0" dirty="0">
                          <a:latin typeface="Monaco"/>
                        </a:rPr>
                        <a:t>{</a:t>
                      </a:r>
                    </a:p>
                    <a:p>
                      <a:pPr algn="l" rtl="0" fontAlgn="base"/>
                      <a:r>
                        <a:rPr lang="en-US" sz="1800" b="1" i="0" dirty="0">
                          <a:latin typeface="Monaco"/>
                        </a:rPr>
                        <a:t>    </a:t>
                      </a:r>
                      <a:r>
                        <a:rPr lang="en-US" sz="1800" b="1" i="0" dirty="0" err="1">
                          <a:latin typeface="Monaco"/>
                        </a:rPr>
                        <a:t>int</a:t>
                      </a:r>
                      <a:r>
                        <a:rPr lang="en-US" sz="1800" b="1" i="0" dirty="0">
                          <a:latin typeface="Monaco"/>
                        </a:rPr>
                        <a:t> </a:t>
                      </a:r>
                      <a:r>
                        <a:rPr lang="en-US" sz="1800" b="1" i="0" dirty="0" err="1">
                          <a:latin typeface="Monaco"/>
                        </a:rPr>
                        <a:t>val</a:t>
                      </a:r>
                      <a:r>
                        <a:rPr lang="en-US" sz="1800" b="1" i="0" dirty="0">
                          <a:latin typeface="Monaco"/>
                        </a:rPr>
                        <a:t> = 500;</a:t>
                      </a:r>
                    </a:p>
                    <a:p>
                      <a:pPr algn="l" rtl="0" fontAlgn="base"/>
                      <a:r>
                        <a:rPr lang="en-US" sz="1800" b="1" i="0" dirty="0">
                          <a:latin typeface="Monaco"/>
                        </a:rPr>
                        <a:t>}</a:t>
                      </a:r>
                    </a:p>
                    <a:p>
                      <a:pPr algn="l" rtl="0" fontAlgn="base"/>
                      <a:r>
                        <a:rPr lang="en-US" sz="1800" b="1" i="0" dirty="0">
                          <a:latin typeface="Monaco"/>
                        </a:rPr>
                        <a:t> </a:t>
                      </a:r>
                    </a:p>
                    <a:p>
                      <a:pPr algn="l" rtl="0" fontAlgn="base"/>
                      <a:r>
                        <a:rPr lang="en-US" sz="1800" b="1" i="0" dirty="0">
                          <a:latin typeface="Monaco"/>
                        </a:rPr>
                        <a:t>// Global variable</a:t>
                      </a:r>
                    </a:p>
                    <a:p>
                      <a:pPr algn="l" rtl="0" fontAlgn="base"/>
                      <a:r>
                        <a:rPr lang="en-US" sz="1800" b="1" i="0" dirty="0" err="1">
                          <a:latin typeface="Monaco"/>
                        </a:rPr>
                        <a:t>int</a:t>
                      </a:r>
                      <a:r>
                        <a:rPr lang="en-US" sz="1800" b="1" i="0" dirty="0">
                          <a:latin typeface="Monaco"/>
                        </a:rPr>
                        <a:t> </a:t>
                      </a:r>
                      <a:r>
                        <a:rPr lang="en-US" sz="1800" b="1" i="0" dirty="0" err="1">
                          <a:latin typeface="Monaco"/>
                        </a:rPr>
                        <a:t>val</a:t>
                      </a:r>
                      <a:r>
                        <a:rPr lang="en-US" sz="1800" b="1" i="0" dirty="0">
                          <a:latin typeface="Monaco"/>
                        </a:rPr>
                        <a:t> = 100;</a:t>
                      </a:r>
                    </a:p>
                    <a:p>
                      <a:pPr algn="l" rtl="0" fontAlgn="base"/>
                      <a:r>
                        <a:rPr lang="en-US" sz="1800" b="1" i="0" dirty="0">
                          <a:latin typeface="Monaco"/>
                        </a:rPr>
                        <a:t> </a:t>
                      </a:r>
                    </a:p>
                    <a:p>
                      <a:pPr algn="l" rtl="0" fontAlgn="base"/>
                      <a:r>
                        <a:rPr lang="en-US" sz="1800" b="1" i="0" dirty="0" err="1">
                          <a:latin typeface="Monaco"/>
                        </a:rPr>
                        <a:t>int</a:t>
                      </a:r>
                      <a:r>
                        <a:rPr lang="en-US" sz="1800" b="1" i="0" dirty="0">
                          <a:latin typeface="Monaco"/>
                        </a:rPr>
                        <a:t> main()</a:t>
                      </a:r>
                    </a:p>
                    <a:p>
                      <a:pPr algn="l" rtl="0" fontAlgn="base"/>
                      <a:r>
                        <a:rPr lang="en-US" sz="1800" b="1" i="0" dirty="0">
                          <a:latin typeface="Monaco"/>
                        </a:rPr>
                        <a:t>{</a:t>
                      </a:r>
                    </a:p>
                    <a:p>
                      <a:pPr algn="l" rtl="0" fontAlgn="base"/>
                      <a:r>
                        <a:rPr lang="en-US" sz="1800" b="1" i="0" dirty="0">
                          <a:latin typeface="Monaco"/>
                        </a:rPr>
                        <a:t>    // Local variable</a:t>
                      </a:r>
                    </a:p>
                    <a:p>
                      <a:pPr algn="l" rtl="0" fontAlgn="base"/>
                      <a:r>
                        <a:rPr lang="en-US" sz="1800" b="1" i="0" dirty="0">
                          <a:latin typeface="Monaco"/>
                        </a:rPr>
                        <a:t>    </a:t>
                      </a:r>
                      <a:r>
                        <a:rPr lang="en-US" sz="1800" b="1" i="0" dirty="0" err="1">
                          <a:latin typeface="Monaco"/>
                        </a:rPr>
                        <a:t>int</a:t>
                      </a:r>
                      <a:r>
                        <a:rPr lang="en-US" sz="1800" b="1" i="0" dirty="0">
                          <a:latin typeface="Monaco"/>
                        </a:rPr>
                        <a:t> </a:t>
                      </a:r>
                      <a:r>
                        <a:rPr lang="en-US" sz="1800" b="1" i="0" dirty="0" err="1">
                          <a:latin typeface="Monaco"/>
                        </a:rPr>
                        <a:t>val</a:t>
                      </a:r>
                      <a:r>
                        <a:rPr lang="en-US" sz="1800" b="1" i="0" dirty="0">
                          <a:latin typeface="Monaco"/>
                        </a:rPr>
                        <a:t> = 200;</a:t>
                      </a:r>
                    </a:p>
                    <a:p>
                      <a:pPr algn="l" rtl="0" fontAlgn="base"/>
                      <a:r>
                        <a:rPr lang="en-US" sz="1800" b="1" i="0" dirty="0">
                          <a:latin typeface="Monaco"/>
                        </a:rPr>
                        <a:t> </a:t>
                      </a:r>
                    </a:p>
                    <a:p>
                      <a:pPr algn="l" rtl="0" fontAlgn="base"/>
                      <a:r>
                        <a:rPr lang="en-US" sz="1800" b="1" i="0" dirty="0">
                          <a:latin typeface="Monaco"/>
                        </a:rPr>
                        <a:t>    // These variables can be accessed from</a:t>
                      </a:r>
                    </a:p>
                    <a:p>
                      <a:pPr algn="l" rtl="0" fontAlgn="base"/>
                      <a:r>
                        <a:rPr lang="en-US" sz="1800" b="1" i="0" dirty="0">
                          <a:latin typeface="Monaco"/>
                        </a:rPr>
                        <a:t>    // outside the namespace using the scope</a:t>
                      </a:r>
                    </a:p>
                    <a:p>
                      <a:pPr algn="l" rtl="0" fontAlgn="base"/>
                      <a:r>
                        <a:rPr lang="en-US" sz="1800" b="1" i="0" dirty="0">
                          <a:latin typeface="Monaco"/>
                        </a:rPr>
                        <a:t>    // operator ::</a:t>
                      </a:r>
                    </a:p>
                    <a:p>
                      <a:pPr algn="l" rtl="0" fontAlgn="base"/>
                      <a:r>
                        <a:rPr lang="en-US" sz="1800" b="1" i="0" dirty="0">
                          <a:latin typeface="Monaco"/>
                        </a:rPr>
                        <a:t>    </a:t>
                      </a:r>
                      <a:r>
                        <a:rPr lang="en-US" sz="1800" b="1" i="0" dirty="0" err="1">
                          <a:latin typeface="Monaco"/>
                        </a:rPr>
                        <a:t>cout</a:t>
                      </a:r>
                      <a:r>
                        <a:rPr lang="en-US" sz="1800" b="1" i="0" dirty="0">
                          <a:latin typeface="Monaco"/>
                        </a:rPr>
                        <a:t> &lt;&lt; first::</a:t>
                      </a:r>
                      <a:r>
                        <a:rPr lang="en-US" sz="1800" b="1" i="0" dirty="0" err="1">
                          <a:latin typeface="Monaco"/>
                        </a:rPr>
                        <a:t>val</a:t>
                      </a:r>
                      <a:r>
                        <a:rPr lang="en-US" sz="1800" b="1" i="0" dirty="0">
                          <a:latin typeface="Monaco"/>
                        </a:rPr>
                        <a:t> &lt;&lt; '\n'; </a:t>
                      </a:r>
                    </a:p>
                    <a:p>
                      <a:pPr algn="l" rtl="0" fontAlgn="base"/>
                      <a:r>
                        <a:rPr lang="en-US" sz="1800" b="1" i="0" dirty="0">
                          <a:latin typeface="Monaco"/>
                        </a:rPr>
                        <a:t> </a:t>
                      </a:r>
                    </a:p>
                    <a:p>
                      <a:pPr algn="l" rtl="0" fontAlgn="base"/>
                      <a:r>
                        <a:rPr lang="en-US" sz="1800" b="1" i="0" dirty="0">
                          <a:latin typeface="Monaco"/>
                        </a:rPr>
                        <a:t>    return 0;</a:t>
                      </a:r>
                    </a:p>
                    <a:p>
                      <a:pPr algn="l" rtl="0" fontAlgn="base"/>
                      <a:r>
                        <a:rPr lang="en-US" sz="1800" b="1" i="0" dirty="0">
                          <a:latin typeface="Monaco"/>
                        </a:rPr>
                        <a:t>}</a:t>
                      </a:r>
                    </a:p>
                  </a:txBody>
                  <a:tcPr marL="0" marR="0" marT="0" marB="0" anchor="ctr">
                    <a:lnL>
                      <a:noFill/>
                    </a:lnL>
                    <a:lnR>
                      <a:noFill/>
                    </a:lnR>
                    <a:lnT>
                      <a:noFill/>
                    </a:lnT>
                    <a:lnB>
                      <a:noFill/>
                    </a:lnB>
                  </a:tcPr>
                </a:tc>
              </a:tr>
            </a:tbl>
          </a:graphicData>
        </a:graphic>
      </p:graphicFrame>
      <p:sp>
        <p:nvSpPr>
          <p:cNvPr id="1026" name="Rectangle 2"/>
          <p:cNvSpPr>
            <a:spLocks noChangeArrowheads="1"/>
          </p:cNvSpPr>
          <p:nvPr/>
        </p:nvSpPr>
        <p:spPr bwMode="auto">
          <a:xfrm>
            <a:off x="5638772" y="1752644"/>
            <a:ext cx="2590852" cy="95151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0" tIns="0" rIns="0" bIns="88872"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Open Sans"/>
                <a:cs typeface="Arial" pitchFamily="34" charset="0"/>
              </a:rPr>
              <a:t>Output</a:t>
            </a:r>
            <a:endParaRPr kumimoji="0" lang="en-US" sz="28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itchFamily="49" charset="0"/>
                <a:cs typeface="Consolas" pitchFamily="49" charset="0"/>
              </a:rPr>
              <a:t>500</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04" y="2590822"/>
            <a:ext cx="7162612" cy="1143000"/>
          </a:xfrm>
        </p:spPr>
        <p:txBody>
          <a:bodyPr>
            <a:normAutofit fontScale="90000"/>
          </a:bodyPr>
          <a:lstStyle/>
          <a:p>
            <a:pPr algn="ctr">
              <a:lnSpc>
                <a:spcPct val="150000"/>
              </a:lnSpc>
            </a:pPr>
            <a:r>
              <a:rPr lang="en-US" b="1" dirty="0" smtClean="0">
                <a:solidFill>
                  <a:schemeClr val="tx1"/>
                </a:solidFill>
              </a:rPr>
              <a:t>Language features for programming in the large</a:t>
            </a:r>
            <a:endParaRPr lang="en-US" dirty="0">
              <a:solidFill>
                <a:schemeClr val="tx1"/>
              </a:solidFill>
            </a:endParaRPr>
          </a:p>
        </p:txBody>
      </p:sp>
      <p:sp>
        <p:nvSpPr>
          <p:cNvPr id="3" name="Slide Number Placeholder 2"/>
          <p:cNvSpPr>
            <a:spLocks noGrp="1"/>
          </p:cNvSpPr>
          <p:nvPr>
            <p:ph type="sldNum" sz="quarter" idx="11"/>
          </p:nvPr>
        </p:nvSpPr>
        <p:spPr/>
        <p:txBody>
          <a:bodyPr/>
          <a:lstStyle/>
          <a:p>
            <a:fld id="{81118C7B-98AB-449A-8A07-D4B6B3875F9B}" type="slidenum">
              <a:rPr lang="en-US" smtClean="0">
                <a:solidFill>
                  <a:srgbClr val="464653"/>
                </a:solidFill>
              </a:rPr>
              <a:pPr/>
              <a:t>17</a:t>
            </a:fld>
            <a:endParaRPr lang="en-US">
              <a:solidFill>
                <a:srgbClr val="464653"/>
              </a:solidFill>
            </a:endParaRPr>
          </a:p>
        </p:txBody>
      </p:sp>
      <p:sp>
        <p:nvSpPr>
          <p:cNvPr id="4" name="Footer Placeholder 3"/>
          <p:cNvSpPr>
            <a:spLocks noGrp="1"/>
          </p:cNvSpPr>
          <p:nvPr>
            <p:ph type="ftr" sz="quarter" idx="12"/>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502" cy="1143000"/>
          </a:xfrm>
        </p:spPr>
        <p:txBody>
          <a:bodyPr>
            <a:normAutofit/>
          </a:bodyPr>
          <a:lstStyle/>
          <a:p>
            <a:r>
              <a:rPr lang="en-US" dirty="0" smtClean="0">
                <a:solidFill>
                  <a:schemeClr val="tx1"/>
                </a:solidFill>
              </a:rPr>
              <a:t>aspects of each language based on the following points: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lgn="just">
              <a:lnSpc>
                <a:spcPct val="150000"/>
              </a:lnSpc>
            </a:pPr>
            <a:r>
              <a:rPr lang="en-US" b="1" dirty="0" smtClean="0">
                <a:solidFill>
                  <a:srgbClr val="000099"/>
                </a:solidFill>
                <a:latin typeface="Times New Roman"/>
              </a:rPr>
              <a:t>Module Encapsulation</a:t>
            </a:r>
            <a:r>
              <a:rPr lang="en-US" dirty="0" smtClean="0">
                <a:latin typeface="Times New Roman"/>
              </a:rPr>
              <a:t>: What is the unit of modularity and encapsulation supported by the language?</a:t>
            </a:r>
          </a:p>
          <a:p>
            <a:pPr algn="just">
              <a:lnSpc>
                <a:spcPct val="150000"/>
              </a:lnSpc>
            </a:pPr>
            <a:r>
              <a:rPr lang="en-US" b="1" dirty="0" smtClean="0">
                <a:solidFill>
                  <a:srgbClr val="000099"/>
                </a:solidFill>
                <a:latin typeface="Times New Roman"/>
              </a:rPr>
              <a:t>Separation of interface from implementation</a:t>
            </a:r>
            <a:r>
              <a:rPr lang="en-US" dirty="0" smtClean="0">
                <a:latin typeface="Times New Roman"/>
              </a:rPr>
              <a:t>: What is the relationship among modules that form a program? </a:t>
            </a:r>
          </a:p>
          <a:p>
            <a:pPr algn="just">
              <a:lnSpc>
                <a:spcPct val="150000"/>
              </a:lnSpc>
            </a:pPr>
            <a:r>
              <a:rPr lang="en-US" b="1" dirty="0" smtClean="0">
                <a:solidFill>
                  <a:srgbClr val="000099"/>
                </a:solidFill>
                <a:latin typeface="Times New Roman"/>
              </a:rPr>
              <a:t>Program Organization and Module Groupings</a:t>
            </a:r>
            <a:r>
              <a:rPr lang="en-US" dirty="0" smtClean="0">
                <a:latin typeface="Times New Roman"/>
              </a:rPr>
              <a:t>: How independently can physical modules be implemented and compiled? </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18</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Encapsulation in C</a:t>
            </a:r>
            <a:endParaRPr lang="en-US" dirty="0">
              <a:solidFill>
                <a:schemeClr val="tx1"/>
              </a:solidFill>
            </a:endParaRPr>
          </a:p>
        </p:txBody>
      </p:sp>
      <p:sp>
        <p:nvSpPr>
          <p:cNvPr id="3" name="Content Placeholder 2"/>
          <p:cNvSpPr>
            <a:spLocks noGrp="1"/>
          </p:cNvSpPr>
          <p:nvPr>
            <p:ph sz="quarter" idx="1"/>
          </p:nvPr>
        </p:nvSpPr>
        <p:spPr>
          <a:xfrm>
            <a:off x="457200" y="1981238"/>
            <a:ext cx="7467600" cy="4492714"/>
          </a:xfrm>
        </p:spPr>
        <p:txBody>
          <a:bodyPr/>
          <a:lstStyle/>
          <a:p>
            <a:pPr>
              <a:lnSpc>
                <a:spcPct val="150000"/>
              </a:lnSpc>
            </a:pPr>
            <a:r>
              <a:rPr lang="en-US" dirty="0" smtClean="0"/>
              <a:t>Unit of encapsulation in C is a file.</a:t>
            </a:r>
          </a:p>
          <a:p>
            <a:pPr>
              <a:lnSpc>
                <a:spcPct val="150000"/>
              </a:lnSpc>
            </a:pPr>
            <a:r>
              <a:rPr lang="en-US" dirty="0" smtClean="0"/>
              <a:t>Use of extern specifier.</a:t>
            </a:r>
          </a:p>
          <a:p>
            <a:pPr>
              <a:lnSpc>
                <a:spcPct val="150000"/>
              </a:lnSpc>
            </a:pPr>
            <a:r>
              <a:rPr lang="en-US" dirty="0" smtClean="0"/>
              <a:t>Use of static specifier.</a:t>
            </a:r>
          </a:p>
          <a:p>
            <a:pPr>
              <a:lnSpc>
                <a:spcPct val="150000"/>
              </a:lnSpc>
            </a:pPr>
            <a:endParaRPr lang="en-US" dirty="0" smtClean="0"/>
          </a:p>
          <a:p>
            <a:pPr>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19</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8229600" cy="990600"/>
          </a:xfrm>
        </p:spPr>
        <p:txBody>
          <a:bodyPr>
            <a:normAutofit/>
          </a:bodyPr>
          <a:lstStyle/>
          <a:p>
            <a:pPr algn="ctr"/>
            <a:r>
              <a:rPr lang="en-US" b="1" dirty="0" smtClean="0">
                <a:solidFill>
                  <a:srgbClr val="000000"/>
                </a:solidFill>
                <a:latin typeface="Times New Roman"/>
              </a:rPr>
              <a:t>Structuring of Program -Syllabus	</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2</a:t>
            </a:fld>
            <a:endParaRPr lang="en-US">
              <a:solidFill>
                <a:srgbClr val="464653"/>
              </a:solidFill>
            </a:endParaRPr>
          </a:p>
        </p:txBody>
      </p:sp>
      <p:pic>
        <p:nvPicPr>
          <p:cNvPr id="5" name="Picture 2"/>
          <p:cNvPicPr>
            <a:picLocks noChangeAspect="1" noChangeArrowheads="1"/>
          </p:cNvPicPr>
          <p:nvPr/>
        </p:nvPicPr>
        <p:blipFill>
          <a:blip r:embed="rId2" cstate="print"/>
          <a:srcRect/>
          <a:stretch>
            <a:fillRect/>
          </a:stretch>
        </p:blipFill>
        <p:spPr bwMode="auto">
          <a:xfrm>
            <a:off x="304912" y="1600248"/>
            <a:ext cx="8610374" cy="2895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700" cy="639828"/>
          </a:xfrm>
        </p:spPr>
        <p:txBody>
          <a:bodyPr>
            <a:normAutofit/>
          </a:bodyPr>
          <a:lstStyle/>
          <a:p>
            <a:pPr algn="ctr"/>
            <a:r>
              <a:rPr lang="en-US" dirty="0" smtClean="0">
                <a:solidFill>
                  <a:schemeClr val="tx1"/>
                </a:solidFill>
              </a:rPr>
              <a:t>Program organization in C</a:t>
            </a:r>
            <a:endParaRPr lang="en-US" dirty="0">
              <a:solidFill>
                <a:schemeClr val="tx1"/>
              </a:solidFill>
            </a:endParaRPr>
          </a:p>
        </p:txBody>
      </p:sp>
      <p:sp>
        <p:nvSpPr>
          <p:cNvPr id="5" name="Content Placeholder 4"/>
          <p:cNvSpPr>
            <a:spLocks noGrp="1"/>
          </p:cNvSpPr>
          <p:nvPr>
            <p:ph sz="quarter" idx="1"/>
          </p:nvPr>
        </p:nvSpPr>
        <p:spPr>
          <a:xfrm>
            <a:off x="457200" y="1371654"/>
            <a:ext cx="8077096" cy="5102298"/>
          </a:xfrm>
        </p:spPr>
        <p:txBody>
          <a:bodyPr>
            <a:normAutofit lnSpcReduction="10000"/>
          </a:bodyPr>
          <a:lstStyle/>
          <a:p>
            <a:pPr algn="just"/>
            <a:r>
              <a:rPr lang="en-US" dirty="0" smtClean="0"/>
              <a:t>One of the files (only) must contain a function named </a:t>
            </a:r>
            <a:r>
              <a:rPr lang="en-US" b="1" dirty="0" smtClean="0"/>
              <a:t>main, </a:t>
            </a:r>
            <a:r>
              <a:rPr lang="en-US" dirty="0" smtClean="0"/>
              <a:t>which is called to start the program.</a:t>
            </a:r>
          </a:p>
          <a:p>
            <a:pPr algn="just"/>
            <a:r>
              <a:rPr lang="en-US" dirty="0" smtClean="0"/>
              <a:t>Functions are not allowed to be nested in C.</a:t>
            </a:r>
          </a:p>
          <a:p>
            <a:pPr algn="just"/>
            <a:r>
              <a:rPr lang="en-US" dirty="0" smtClean="0"/>
              <a:t>Global Names</a:t>
            </a:r>
          </a:p>
          <a:p>
            <a:pPr algn="just">
              <a:lnSpc>
                <a:spcPct val="150000"/>
              </a:lnSpc>
            </a:pPr>
            <a:r>
              <a:rPr lang="en-US" dirty="0" smtClean="0"/>
              <a:t>A module wanting to use an entity that is defined externally must declare such entities as ……</a:t>
            </a:r>
          </a:p>
          <a:p>
            <a:pPr algn="just">
              <a:lnSpc>
                <a:spcPct val="150000"/>
              </a:lnSpc>
              <a:buNone/>
            </a:pPr>
            <a:r>
              <a:rPr lang="en-US" dirty="0" smtClean="0"/>
              <a:t>                       </a:t>
            </a:r>
            <a:r>
              <a:rPr lang="en-US" b="1" i="1" dirty="0" smtClean="0">
                <a:solidFill>
                  <a:srgbClr val="7030A0"/>
                </a:solidFill>
              </a:rPr>
              <a:t>extern </a:t>
            </a:r>
            <a:r>
              <a:rPr lang="en-US" b="1" i="1" dirty="0" err="1" smtClean="0">
                <a:solidFill>
                  <a:srgbClr val="7030A0"/>
                </a:solidFill>
              </a:rPr>
              <a:t>int</a:t>
            </a:r>
            <a:r>
              <a:rPr lang="en-US" b="1" i="1" dirty="0" smtClean="0">
                <a:solidFill>
                  <a:srgbClr val="7030A0"/>
                </a:solidFill>
              </a:rPr>
              <a:t> </a:t>
            </a:r>
            <a:r>
              <a:rPr lang="en-US" b="1" i="1" dirty="0" err="1" smtClean="0">
                <a:solidFill>
                  <a:srgbClr val="7030A0"/>
                </a:solidFill>
              </a:rPr>
              <a:t>maximum_length</a:t>
            </a:r>
            <a:r>
              <a:rPr lang="en-US" b="1" dirty="0" smtClean="0">
                <a:solidFill>
                  <a:srgbClr val="7030A0"/>
                </a:solidFill>
              </a:rPr>
              <a:t>;</a:t>
            </a:r>
          </a:p>
          <a:p>
            <a:pPr algn="just">
              <a:lnSpc>
                <a:spcPct val="150000"/>
              </a:lnSpc>
            </a:pPr>
            <a:r>
              <a:rPr lang="en-US" dirty="0" smtClean="0"/>
              <a:t>A module wanting to limit the scope of one of its defined entities to be local to itself, defined as…..</a:t>
            </a:r>
          </a:p>
          <a:p>
            <a:pPr algn="just">
              <a:lnSpc>
                <a:spcPct val="150000"/>
              </a:lnSpc>
              <a:buNone/>
            </a:pPr>
            <a:r>
              <a:rPr lang="en-US" i="1" dirty="0" smtClean="0"/>
              <a:t>                      </a:t>
            </a:r>
            <a:r>
              <a:rPr lang="en-US" b="1" i="1" dirty="0" smtClean="0">
                <a:solidFill>
                  <a:srgbClr val="7030A0"/>
                </a:solidFill>
              </a:rPr>
              <a:t>static </a:t>
            </a:r>
            <a:r>
              <a:rPr lang="en-US" b="1" i="1" dirty="0" err="1" smtClean="0">
                <a:solidFill>
                  <a:srgbClr val="7030A0"/>
                </a:solidFill>
              </a:rPr>
              <a:t>int</a:t>
            </a:r>
            <a:r>
              <a:rPr lang="en-US" b="1" i="1" dirty="0" smtClean="0">
                <a:solidFill>
                  <a:srgbClr val="7030A0"/>
                </a:solidFill>
              </a:rPr>
              <a:t> </a:t>
            </a:r>
            <a:r>
              <a:rPr lang="en-US" b="1" i="1" dirty="0" err="1" smtClean="0">
                <a:solidFill>
                  <a:srgbClr val="7030A0"/>
                </a:solidFill>
              </a:rPr>
              <a:t>local_size</a:t>
            </a:r>
            <a:r>
              <a:rPr lang="en-US" b="1" i="1" dirty="0" smtClean="0">
                <a:solidFill>
                  <a:srgbClr val="7030A0"/>
                </a:solidFill>
              </a:rPr>
              <a:t>;</a:t>
            </a:r>
            <a:endParaRPr lang="en-US" b="1" i="1" dirty="0">
              <a:solidFill>
                <a:srgbClr val="7030A0"/>
              </a:solidFill>
            </a:endParaRPr>
          </a:p>
        </p:txBody>
      </p:sp>
      <p:sp>
        <p:nvSpPr>
          <p:cNvPr id="3" name="Slide Number Placeholder 2"/>
          <p:cNvSpPr>
            <a:spLocks noGrp="1"/>
          </p:cNvSpPr>
          <p:nvPr>
            <p:ph type="sldNum" sz="quarter" idx="15"/>
          </p:nvPr>
        </p:nvSpPr>
        <p:spPr/>
        <p:txBody>
          <a:bodyPr/>
          <a:lstStyle/>
          <a:p>
            <a:fld id="{81118C7B-98AB-449A-8A07-D4B6B3875F9B}" type="slidenum">
              <a:rPr lang="en-US" smtClean="0">
                <a:solidFill>
                  <a:srgbClr val="464653"/>
                </a:solidFill>
              </a:rPr>
              <a:pPr/>
              <a:t>20</a:t>
            </a:fld>
            <a:endParaRPr lang="en-US">
              <a:solidFill>
                <a:srgbClr val="464653"/>
              </a:solidFill>
            </a:endParaRPr>
          </a:p>
        </p:txBody>
      </p:sp>
      <p:sp>
        <p:nvSpPr>
          <p:cNvPr id="4" name="Footer Placeholder 3"/>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pPr algn="ctr"/>
            <a:r>
              <a:rPr lang="en-US" dirty="0" smtClean="0">
                <a:solidFill>
                  <a:schemeClr val="tx1"/>
                </a:solidFill>
              </a:rPr>
              <a:t>Interface</a:t>
            </a:r>
            <a:r>
              <a:rPr lang="en-US" i="1" dirty="0" smtClean="0"/>
              <a:t> </a:t>
            </a:r>
            <a:r>
              <a:rPr lang="en-US" dirty="0" smtClean="0">
                <a:solidFill>
                  <a:schemeClr val="tx1"/>
                </a:solidFill>
              </a:rPr>
              <a:t>and implementation in C</a:t>
            </a:r>
            <a:endParaRPr lang="en-US" dirty="0">
              <a:solidFill>
                <a:schemeClr val="tx1"/>
              </a:solidFill>
            </a:endParaRPr>
          </a:p>
        </p:txBody>
      </p:sp>
      <p:sp>
        <p:nvSpPr>
          <p:cNvPr id="3" name="Content Placeholder 2"/>
          <p:cNvSpPr>
            <a:spLocks noGrp="1"/>
          </p:cNvSpPr>
          <p:nvPr>
            <p:ph sz="quarter" idx="1"/>
          </p:nvPr>
        </p:nvSpPr>
        <p:spPr>
          <a:xfrm>
            <a:off x="457200" y="1371654"/>
            <a:ext cx="7848502" cy="5102298"/>
          </a:xfrm>
        </p:spPr>
        <p:txBody>
          <a:bodyPr>
            <a:normAutofit/>
          </a:bodyPr>
          <a:lstStyle/>
          <a:p>
            <a:pPr algn="just"/>
            <a:r>
              <a:rPr lang="en-US" dirty="0" smtClean="0"/>
              <a:t>The C unit of physical modularity is a file.</a:t>
            </a:r>
          </a:p>
          <a:p>
            <a:pPr algn="just"/>
            <a:r>
              <a:rPr lang="en-US" dirty="0" smtClean="0"/>
              <a:t>Logical module is implemented by two physical modules (files)- interface and its implementation</a:t>
            </a:r>
          </a:p>
          <a:p>
            <a:pPr algn="just"/>
            <a:r>
              <a:rPr lang="en-US" dirty="0" smtClean="0"/>
              <a:t>Interface, called a “header” or an “include” file.</a:t>
            </a:r>
          </a:p>
          <a:p>
            <a:pPr algn="just">
              <a:buNone/>
            </a:pPr>
            <a:endParaRPr lang="en-US" dirty="0" smtClean="0"/>
          </a:p>
          <a:p>
            <a:pPr algn="just"/>
            <a:r>
              <a:rPr lang="en-US" dirty="0" smtClean="0">
                <a:solidFill>
                  <a:srgbClr val="000099"/>
                </a:solidFill>
              </a:rPr>
              <a:t>Header File </a:t>
            </a:r>
            <a:r>
              <a:rPr lang="en-US" dirty="0" smtClean="0"/>
              <a:t>: Contains the information necessary to satisfy the type system when the client modules are compiled.</a:t>
            </a:r>
          </a:p>
          <a:p>
            <a:pPr algn="just"/>
            <a:r>
              <a:rPr lang="en-US" dirty="0" smtClean="0">
                <a:solidFill>
                  <a:srgbClr val="000099"/>
                </a:solidFill>
              </a:rPr>
              <a:t>Implementation file </a:t>
            </a:r>
            <a:r>
              <a:rPr lang="en-US" dirty="0" smtClean="0"/>
              <a:t>: contains the private part of the module and implements the exported services. </a:t>
            </a:r>
          </a:p>
          <a:p>
            <a:pPr algn="just"/>
            <a:r>
              <a:rPr lang="en-US" dirty="0" smtClean="0"/>
              <a:t>The function definition appears in implementation file.</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normAutofit/>
          </a:bodyPr>
          <a:lstStyle/>
          <a:p>
            <a:pPr algn="ctr"/>
            <a:r>
              <a:rPr lang="en-US" b="1" dirty="0" smtClean="0">
                <a:solidFill>
                  <a:schemeClr val="tx1"/>
                </a:solidFill>
              </a:rPr>
              <a:t>Encapsulation in C++</a:t>
            </a:r>
            <a:endParaRPr lang="en-US" b="1" dirty="0">
              <a:solidFill>
                <a:schemeClr val="tx1"/>
              </a:solidFill>
            </a:endParaRPr>
          </a:p>
        </p:txBody>
      </p:sp>
      <p:sp>
        <p:nvSpPr>
          <p:cNvPr id="3" name="Content Placeholder 2"/>
          <p:cNvSpPr>
            <a:spLocks noGrp="1"/>
          </p:cNvSpPr>
          <p:nvPr>
            <p:ph sz="quarter" idx="1"/>
          </p:nvPr>
        </p:nvSpPr>
        <p:spPr/>
        <p:txBody>
          <a:bodyPr/>
          <a:lstStyle/>
          <a:p>
            <a:pPr algn="just">
              <a:lnSpc>
                <a:spcPct val="150000"/>
              </a:lnSpc>
            </a:pPr>
            <a:r>
              <a:rPr lang="en-US" dirty="0" smtClean="0"/>
              <a:t>Unit of logical modularity in C++ is the </a:t>
            </a:r>
            <a:r>
              <a:rPr lang="en-US" b="1" dirty="0" smtClean="0">
                <a:solidFill>
                  <a:srgbClr val="7030A0"/>
                </a:solidFill>
              </a:rPr>
              <a:t>class</a:t>
            </a:r>
            <a:r>
              <a:rPr lang="en-US" dirty="0" smtClean="0"/>
              <a:t>.</a:t>
            </a:r>
          </a:p>
          <a:p>
            <a:pPr algn="just">
              <a:lnSpc>
                <a:spcPct val="150000"/>
              </a:lnSpc>
            </a:pPr>
            <a:r>
              <a:rPr lang="en-US" dirty="0" smtClean="0"/>
              <a:t>Class defines new (user-defined) data type and encapsulated unit. </a:t>
            </a:r>
          </a:p>
          <a:p>
            <a:pPr algn="just">
              <a:lnSpc>
                <a:spcPct val="150000"/>
              </a:lnSpc>
            </a:pPr>
            <a:r>
              <a:rPr lang="en-US" dirty="0" smtClean="0"/>
              <a:t>Entities either </a:t>
            </a:r>
            <a:r>
              <a:rPr lang="en-US" dirty="0" smtClean="0">
                <a:solidFill>
                  <a:srgbClr val="000099"/>
                </a:solidFill>
              </a:rPr>
              <a:t>public, private or protected</a:t>
            </a:r>
            <a:r>
              <a:rPr lang="en-US" dirty="0" smtClean="0"/>
              <a:t>.</a:t>
            </a:r>
          </a:p>
          <a:p>
            <a:pPr algn="just">
              <a:lnSpc>
                <a:spcPct val="150000"/>
              </a:lnSpc>
            </a:pPr>
            <a:r>
              <a:rPr lang="en-US" dirty="0" smtClean="0"/>
              <a:t>Classes may be nested.</a:t>
            </a:r>
          </a:p>
          <a:p>
            <a:pPr algn="just">
              <a:lnSpc>
                <a:spcPct val="150000"/>
              </a:lnSpc>
            </a:pPr>
            <a:r>
              <a:rPr lang="en-US" dirty="0" smtClean="0"/>
              <a:t>Classes and functions may be generic, supporting a generic programming style.</a:t>
            </a: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22</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700" cy="868422"/>
          </a:xfrm>
        </p:spPr>
        <p:txBody>
          <a:bodyPr>
            <a:normAutofit/>
          </a:bodyPr>
          <a:lstStyle/>
          <a:p>
            <a:pPr algn="ctr"/>
            <a:r>
              <a:rPr lang="en-US" b="1" dirty="0" smtClean="0">
                <a:solidFill>
                  <a:schemeClr val="tx1"/>
                </a:solidFill>
              </a:rPr>
              <a:t>Program organization in C++</a:t>
            </a:r>
            <a:endParaRPr lang="en-US" b="1" dirty="0">
              <a:solidFill>
                <a:schemeClr val="tx1"/>
              </a:solidFill>
            </a:endParaRPr>
          </a:p>
        </p:txBody>
      </p:sp>
      <p:sp>
        <p:nvSpPr>
          <p:cNvPr id="5" name="Content Placeholder 4"/>
          <p:cNvSpPr>
            <a:spLocks noGrp="1"/>
          </p:cNvSpPr>
          <p:nvPr>
            <p:ph sz="quarter" idx="1"/>
          </p:nvPr>
        </p:nvSpPr>
        <p:spPr>
          <a:xfrm>
            <a:off x="457200" y="1371654"/>
            <a:ext cx="8077096" cy="5102298"/>
          </a:xfrm>
        </p:spPr>
        <p:txBody>
          <a:bodyPr>
            <a:normAutofit/>
          </a:bodyPr>
          <a:lstStyle/>
          <a:p>
            <a:pPr>
              <a:lnSpc>
                <a:spcPct val="200000"/>
              </a:lnSpc>
            </a:pPr>
            <a:r>
              <a:rPr lang="en-US" dirty="0" smtClean="0"/>
              <a:t>The main program or a client creates instances of the classes and calls on them to perform the desired task.</a:t>
            </a:r>
          </a:p>
          <a:p>
            <a:pPr>
              <a:lnSpc>
                <a:spcPct val="200000"/>
              </a:lnSpc>
            </a:pPr>
            <a:r>
              <a:rPr lang="en-US" dirty="0" smtClean="0"/>
              <a:t>The implementation separates the interface and the implementation in different files.</a:t>
            </a:r>
            <a:endParaRPr lang="en-US" i="1" dirty="0"/>
          </a:p>
        </p:txBody>
      </p:sp>
      <p:sp>
        <p:nvSpPr>
          <p:cNvPr id="3" name="Slide Number Placeholder 2"/>
          <p:cNvSpPr>
            <a:spLocks noGrp="1"/>
          </p:cNvSpPr>
          <p:nvPr>
            <p:ph type="sldNum" sz="quarter" idx="15"/>
          </p:nvPr>
        </p:nvSpPr>
        <p:spPr/>
        <p:txBody>
          <a:bodyPr/>
          <a:lstStyle/>
          <a:p>
            <a:fld id="{81118C7B-98AB-449A-8A07-D4B6B3875F9B}" type="slidenum">
              <a:rPr lang="en-US" smtClean="0">
                <a:solidFill>
                  <a:srgbClr val="464653"/>
                </a:solidFill>
              </a:rPr>
              <a:pPr/>
              <a:t>23</a:t>
            </a:fld>
            <a:endParaRPr lang="en-US">
              <a:solidFill>
                <a:srgbClr val="464653"/>
              </a:solidFill>
            </a:endParaRPr>
          </a:p>
        </p:txBody>
      </p:sp>
      <p:sp>
        <p:nvSpPr>
          <p:cNvPr id="4" name="Footer Placeholder 3"/>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solidFill>
                  <a:srgbClr val="464653"/>
                </a:solidFill>
              </a:rPr>
              <a:pPr/>
              <a:t>24</a:t>
            </a:fld>
            <a:endParaRPr lang="en-US">
              <a:solidFill>
                <a:srgbClr val="464653"/>
              </a:solidFill>
            </a:endParaRPr>
          </a:p>
        </p:txBody>
      </p:sp>
      <p:pic>
        <p:nvPicPr>
          <p:cNvPr id="1026" name="Picture 2"/>
          <p:cNvPicPr>
            <a:picLocks noChangeAspect="1" noChangeArrowheads="1"/>
          </p:cNvPicPr>
          <p:nvPr/>
        </p:nvPicPr>
        <p:blipFill>
          <a:blip r:embed="rId2" cstate="print"/>
          <a:srcRect/>
          <a:stretch>
            <a:fillRect/>
          </a:stretch>
        </p:blipFill>
        <p:spPr bwMode="auto">
          <a:xfrm>
            <a:off x="685902" y="457279"/>
            <a:ext cx="6857819" cy="616763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solidFill>
                  <a:srgbClr val="464653"/>
                </a:solidFill>
              </a:rPr>
              <a:pPr/>
              <a:t>25</a:t>
            </a:fld>
            <a:endParaRPr lang="en-US">
              <a:solidFill>
                <a:srgbClr val="464653"/>
              </a:solidFill>
            </a:endParaRPr>
          </a:p>
        </p:txBody>
      </p:sp>
      <p:pic>
        <p:nvPicPr>
          <p:cNvPr id="2050" name="Picture 2"/>
          <p:cNvPicPr>
            <a:picLocks noChangeAspect="1" noChangeArrowheads="1"/>
          </p:cNvPicPr>
          <p:nvPr/>
        </p:nvPicPr>
        <p:blipFill>
          <a:blip r:embed="rId2" cstate="print"/>
          <a:srcRect/>
          <a:stretch>
            <a:fillRect/>
          </a:stretch>
        </p:blipFill>
        <p:spPr bwMode="auto">
          <a:xfrm>
            <a:off x="304912" y="304882"/>
            <a:ext cx="6934018" cy="4368686"/>
          </a:xfrm>
          <a:prstGeom prst="rect">
            <a:avLst/>
          </a:prstGeom>
          <a:noFill/>
          <a:ln w="9525">
            <a:noFill/>
            <a:miter lim="800000"/>
            <a:headEnd/>
            <a:tailEnd/>
          </a:ln>
        </p:spPr>
      </p:pic>
      <p:sp>
        <p:nvSpPr>
          <p:cNvPr id="5" name="Rectangle 4"/>
          <p:cNvSpPr/>
          <p:nvPr/>
        </p:nvSpPr>
        <p:spPr>
          <a:xfrm>
            <a:off x="533506" y="4800564"/>
            <a:ext cx="7619800" cy="338554"/>
          </a:xfrm>
          <a:prstGeom prst="rect">
            <a:avLst/>
          </a:prstGeom>
        </p:spPr>
        <p:txBody>
          <a:bodyPr wrap="square">
            <a:spAutoFit/>
          </a:bodyPr>
          <a:lstStyle/>
          <a:p>
            <a:pPr algn="l"/>
            <a:r>
              <a:rPr lang="en-US" sz="1600" dirty="0" smtClean="0"/>
              <a:t>1. Main program, variables of language-defined types are declared.</a:t>
            </a:r>
            <a:endParaRPr lang="en-US" sz="1600" dirty="0"/>
          </a:p>
        </p:txBody>
      </p:sp>
      <p:sp>
        <p:nvSpPr>
          <p:cNvPr id="6" name="Rectangle 5"/>
          <p:cNvSpPr/>
          <p:nvPr/>
        </p:nvSpPr>
        <p:spPr>
          <a:xfrm>
            <a:off x="533506" y="5181554"/>
            <a:ext cx="2895524" cy="369332"/>
          </a:xfrm>
          <a:prstGeom prst="rect">
            <a:avLst/>
          </a:prstGeom>
        </p:spPr>
        <p:txBody>
          <a:bodyPr wrap="square">
            <a:spAutoFit/>
          </a:bodyPr>
          <a:lstStyle/>
          <a:p>
            <a:pPr algn="l"/>
            <a:r>
              <a:rPr lang="en-US" sz="1800" dirty="0" smtClean="0"/>
              <a:t>2. Dot notation</a:t>
            </a:r>
            <a:endParaRPr lang="en-US" sz="1800" dirty="0"/>
          </a:p>
        </p:txBody>
      </p:sp>
      <p:sp>
        <p:nvSpPr>
          <p:cNvPr id="7" name="Rectangle 6"/>
          <p:cNvSpPr/>
          <p:nvPr/>
        </p:nvSpPr>
        <p:spPr>
          <a:xfrm>
            <a:off x="533506" y="5638742"/>
            <a:ext cx="8000790" cy="369332"/>
          </a:xfrm>
          <a:prstGeom prst="rect">
            <a:avLst/>
          </a:prstGeom>
        </p:spPr>
        <p:txBody>
          <a:bodyPr wrap="square">
            <a:spAutoFit/>
          </a:bodyPr>
          <a:lstStyle/>
          <a:p>
            <a:pPr algn="l"/>
            <a:r>
              <a:rPr lang="en-US" sz="1800" dirty="0" smtClean="0"/>
              <a:t>3. Definition of push and pop may appear in the class body or outside of it.</a:t>
            </a:r>
            <a:endParaRPr lang="en-US" sz="1800" dirty="0"/>
          </a:p>
        </p:txBody>
      </p:sp>
      <p:sp>
        <p:nvSpPr>
          <p:cNvPr id="8" name="Rectangle 7"/>
          <p:cNvSpPr/>
          <p:nvPr/>
        </p:nvSpPr>
        <p:spPr>
          <a:xfrm>
            <a:off x="533506" y="6019732"/>
            <a:ext cx="7772196" cy="369332"/>
          </a:xfrm>
          <a:prstGeom prst="rect">
            <a:avLst/>
          </a:prstGeom>
        </p:spPr>
        <p:txBody>
          <a:bodyPr wrap="square">
            <a:spAutoFit/>
          </a:bodyPr>
          <a:lstStyle/>
          <a:p>
            <a:pPr algn="l"/>
            <a:r>
              <a:rPr lang="en-US" sz="1800" dirty="0" smtClean="0"/>
              <a:t>4. Compiler will try to expand the code of the member functions in-line</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106" cy="944620"/>
          </a:xfrm>
        </p:spPr>
        <p:txBody>
          <a:bodyPr>
            <a:noAutofit/>
          </a:bodyPr>
          <a:lstStyle/>
          <a:p>
            <a:pPr algn="ctr"/>
            <a:r>
              <a:rPr lang="en-US" b="1" dirty="0" smtClean="0">
                <a:solidFill>
                  <a:schemeClr val="tx1"/>
                </a:solidFill>
              </a:rPr>
              <a:t>Interface and implementation </a:t>
            </a:r>
            <a:r>
              <a:rPr lang="en-US" sz="2000" b="1" dirty="0" smtClean="0">
                <a:solidFill>
                  <a:schemeClr val="tx1"/>
                </a:solidFill>
              </a:rPr>
              <a:t>in C++</a:t>
            </a:r>
            <a:endParaRPr lang="en-US" b="1" dirty="0">
              <a:solidFill>
                <a:schemeClr val="tx1"/>
              </a:solidFill>
            </a:endParaRPr>
          </a:p>
        </p:txBody>
      </p:sp>
      <p:sp>
        <p:nvSpPr>
          <p:cNvPr id="3" name="Content Placeholder 2"/>
          <p:cNvSpPr>
            <a:spLocks noGrp="1"/>
          </p:cNvSpPr>
          <p:nvPr>
            <p:ph sz="quarter" idx="1"/>
          </p:nvPr>
        </p:nvSpPr>
        <p:spPr>
          <a:xfrm>
            <a:off x="457200" y="1600200"/>
            <a:ext cx="7772304" cy="4873752"/>
          </a:xfrm>
        </p:spPr>
        <p:txBody>
          <a:bodyPr>
            <a:normAutofit fontScale="92500"/>
          </a:bodyPr>
          <a:lstStyle/>
          <a:p>
            <a:pPr algn="just">
              <a:lnSpc>
                <a:spcPct val="150000"/>
              </a:lnSpc>
            </a:pPr>
            <a:r>
              <a:rPr lang="en-US" dirty="0" smtClean="0"/>
              <a:t>C++ supports the development of </a:t>
            </a:r>
            <a:r>
              <a:rPr lang="en-US" u="sng" dirty="0" smtClean="0"/>
              <a:t>independent modules</a:t>
            </a:r>
            <a:r>
              <a:rPr lang="en-US" dirty="0" smtClean="0"/>
              <a:t>.</a:t>
            </a:r>
          </a:p>
          <a:p>
            <a:pPr algn="just">
              <a:lnSpc>
                <a:spcPct val="150000"/>
              </a:lnSpc>
            </a:pPr>
            <a:r>
              <a:rPr lang="en-US" dirty="0" smtClean="0"/>
              <a:t>A class’s interface and implementation may be separated and even compiled separately from each other.</a:t>
            </a:r>
          </a:p>
          <a:p>
            <a:pPr algn="just">
              <a:lnSpc>
                <a:spcPct val="150000"/>
              </a:lnSpc>
            </a:pPr>
            <a:r>
              <a:rPr lang="en-US" dirty="0" smtClean="0"/>
              <a:t>Client modules may be compiled with access to only the interface modules of the service providers and not their implementation modules.</a:t>
            </a:r>
          </a:p>
          <a:p>
            <a:pPr algn="just">
              <a:lnSpc>
                <a:spcPct val="150000"/>
              </a:lnSpc>
            </a:pPr>
            <a:r>
              <a:rPr lang="en-US" dirty="0" smtClean="0"/>
              <a:t>Any names defined in a class are local to the class unless explicitly declared to be public.</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26</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normAutofit/>
          </a:bodyPr>
          <a:lstStyle/>
          <a:p>
            <a:pPr algn="ctr"/>
            <a:r>
              <a:rPr lang="en-US" b="1" dirty="0" smtClean="0">
                <a:solidFill>
                  <a:schemeClr val="tx1"/>
                </a:solidFill>
              </a:rPr>
              <a:t>Grouping of units in C++</a:t>
            </a:r>
            <a:endParaRPr lang="en-US" b="1" dirty="0">
              <a:solidFill>
                <a:schemeClr val="tx1"/>
              </a:solidFill>
            </a:endParaRPr>
          </a:p>
        </p:txBody>
      </p:sp>
      <p:sp>
        <p:nvSpPr>
          <p:cNvPr id="3" name="Content Placeholder 2"/>
          <p:cNvSpPr>
            <a:spLocks noGrp="1"/>
          </p:cNvSpPr>
          <p:nvPr>
            <p:ph sz="quarter" idx="1"/>
          </p:nvPr>
        </p:nvSpPr>
        <p:spPr/>
        <p:txBody>
          <a:bodyPr/>
          <a:lstStyle/>
          <a:p>
            <a:pPr>
              <a:lnSpc>
                <a:spcPct val="150000"/>
              </a:lnSpc>
            </a:pPr>
            <a:r>
              <a:rPr lang="en-US" dirty="0" smtClean="0"/>
              <a:t>C++ has several mechanisms for relating classes to each other.</a:t>
            </a:r>
          </a:p>
          <a:p>
            <a:pPr>
              <a:lnSpc>
                <a:spcPct val="150000"/>
              </a:lnSpc>
            </a:pPr>
            <a:r>
              <a:rPr lang="en-US" dirty="0" smtClean="0"/>
              <a:t>First, classes may be nested.</a:t>
            </a:r>
          </a:p>
          <a:p>
            <a:pPr>
              <a:lnSpc>
                <a:spcPct val="150000"/>
              </a:lnSpc>
            </a:pPr>
            <a:r>
              <a:rPr lang="en-US" dirty="0" smtClean="0"/>
              <a:t>Two other mechanisms</a:t>
            </a:r>
            <a:r>
              <a:rPr lang="en-US" i="1" dirty="0" smtClean="0"/>
              <a:t>, </a:t>
            </a:r>
            <a:r>
              <a:rPr lang="en-US" b="1" i="1" dirty="0" smtClean="0">
                <a:solidFill>
                  <a:srgbClr val="000099"/>
                </a:solidFill>
              </a:rPr>
              <a:t>“friend” functions </a:t>
            </a:r>
            <a:r>
              <a:rPr lang="en-US" b="1" dirty="0" smtClean="0">
                <a:solidFill>
                  <a:srgbClr val="000099"/>
                </a:solidFill>
              </a:rPr>
              <a:t>and </a:t>
            </a:r>
            <a:r>
              <a:rPr lang="en-US" b="1" i="1" dirty="0" smtClean="0">
                <a:solidFill>
                  <a:srgbClr val="000099"/>
                </a:solidFill>
              </a:rPr>
              <a:t>namespaces.</a:t>
            </a:r>
          </a:p>
          <a:p>
            <a:pPr>
              <a:buNone/>
            </a:pPr>
            <a:endParaRPr lang="en-US" i="1"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27</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620"/>
          </a:xfrm>
        </p:spPr>
        <p:txBody>
          <a:bodyPr/>
          <a:lstStyle/>
          <a:p>
            <a:endParaRPr lang="en-US" dirty="0"/>
          </a:p>
        </p:txBody>
      </p:sp>
      <p:sp>
        <p:nvSpPr>
          <p:cNvPr id="3" name="Content Placeholder 2"/>
          <p:cNvSpPr>
            <a:spLocks noGrp="1"/>
          </p:cNvSpPr>
          <p:nvPr>
            <p:ph sz="quarter" idx="1"/>
          </p:nvPr>
        </p:nvSpPr>
        <p:spPr>
          <a:xfrm>
            <a:off x="457200" y="1600200"/>
            <a:ext cx="7848502" cy="4873752"/>
          </a:xfrm>
        </p:spPr>
        <p:txBody>
          <a:bodyPr>
            <a:normAutofit fontScale="92500"/>
          </a:bodyPr>
          <a:lstStyle/>
          <a:p>
            <a:pPr algn="just">
              <a:lnSpc>
                <a:spcPct val="150000"/>
              </a:lnSpc>
            </a:pPr>
            <a:r>
              <a:rPr lang="en-US" dirty="0" smtClean="0"/>
              <a:t> Function is defined outside that class' scope but it has the right to access all </a:t>
            </a:r>
            <a:r>
              <a:rPr lang="en-US" u="sng" dirty="0" smtClean="0"/>
              <a:t>private and protected members of the class. </a:t>
            </a:r>
          </a:p>
          <a:p>
            <a:pPr algn="just">
              <a:lnSpc>
                <a:spcPct val="150000"/>
              </a:lnSpc>
            </a:pPr>
            <a:r>
              <a:rPr lang="en-US" dirty="0" smtClean="0"/>
              <a:t>Even though the prototypes for </a:t>
            </a:r>
            <a:r>
              <a:rPr lang="en-US" b="1" dirty="0" smtClean="0"/>
              <a:t>friend functions</a:t>
            </a:r>
            <a:r>
              <a:rPr lang="en-US" dirty="0" smtClean="0"/>
              <a:t> appear in the class definition, </a:t>
            </a:r>
            <a:r>
              <a:rPr lang="en-US" b="1" dirty="0" smtClean="0"/>
              <a:t>friends</a:t>
            </a:r>
            <a:r>
              <a:rPr lang="en-US" dirty="0" smtClean="0"/>
              <a:t> are not member </a:t>
            </a:r>
            <a:r>
              <a:rPr lang="en-US" b="1" dirty="0" smtClean="0"/>
              <a:t>functions</a:t>
            </a:r>
            <a:r>
              <a:rPr lang="en-US" dirty="0" smtClean="0"/>
              <a:t>.</a:t>
            </a:r>
          </a:p>
          <a:p>
            <a:pPr algn="just">
              <a:lnSpc>
                <a:spcPct val="150000"/>
              </a:lnSpc>
            </a:pPr>
            <a:r>
              <a:rPr lang="en-US" dirty="0" smtClean="0"/>
              <a:t>A friend can be a function, function template, or member function, or a class or class template, in which case the entire class and all of its members are friends.</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28</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pic>
        <p:nvPicPr>
          <p:cNvPr id="1026" name="Picture 2" descr="C:\Users\madhu\Desktop\cpp-friend-function.jpg"/>
          <p:cNvPicPr>
            <a:picLocks noChangeAspect="1" noChangeArrowheads="1"/>
          </p:cNvPicPr>
          <p:nvPr/>
        </p:nvPicPr>
        <p:blipFill>
          <a:blip r:embed="rId3" cstate="print"/>
          <a:srcRect/>
          <a:stretch>
            <a:fillRect/>
          </a:stretch>
        </p:blipFill>
        <p:spPr bwMode="auto">
          <a:xfrm>
            <a:off x="0" y="0"/>
            <a:ext cx="9144000" cy="175264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6026"/>
          </a:xfrm>
        </p:spPr>
        <p:txBody>
          <a:bodyPr vert="horz" anchor="b">
            <a:noAutofit/>
          </a:bodyPr>
          <a:lstStyle/>
          <a:p>
            <a:pPr algn="ctr"/>
            <a:r>
              <a:rPr lang="en-US" b="1" dirty="0" smtClean="0">
                <a:solidFill>
                  <a:schemeClr val="tx1"/>
                </a:solidFill>
              </a:rPr>
              <a:t>namespaces</a:t>
            </a:r>
            <a:endParaRPr lang="en-US" b="1" dirty="0">
              <a:solidFill>
                <a:schemeClr val="tx1"/>
              </a:solidFill>
            </a:endParaRPr>
          </a:p>
        </p:txBody>
      </p:sp>
      <p:sp>
        <p:nvSpPr>
          <p:cNvPr id="3" name="Content Placeholder 2"/>
          <p:cNvSpPr>
            <a:spLocks noGrp="1"/>
          </p:cNvSpPr>
          <p:nvPr>
            <p:ph sz="quarter" idx="1"/>
          </p:nvPr>
        </p:nvSpPr>
        <p:spPr>
          <a:xfrm>
            <a:off x="457200" y="1371654"/>
            <a:ext cx="7696106" cy="5102298"/>
          </a:xfrm>
        </p:spPr>
        <p:txBody>
          <a:bodyPr>
            <a:normAutofit fontScale="92500" lnSpcReduction="10000"/>
          </a:bodyPr>
          <a:lstStyle/>
          <a:p>
            <a:pPr algn="just">
              <a:lnSpc>
                <a:spcPct val="150000"/>
              </a:lnSpc>
            </a:pPr>
            <a:r>
              <a:rPr lang="en-US" dirty="0" smtClean="0"/>
              <a:t>It  is a declarative region that provides a scope to the identifiers (the names of types, functions, variables, etc) inside it.</a:t>
            </a:r>
          </a:p>
          <a:p>
            <a:pPr algn="just">
              <a:lnSpc>
                <a:spcPct val="150000"/>
              </a:lnSpc>
            </a:pPr>
            <a:r>
              <a:rPr lang="en-US" dirty="0" smtClean="0"/>
              <a:t>C++ partitions the global name space into a smaller groups; each group is called a </a:t>
            </a:r>
            <a:r>
              <a:rPr lang="en-US" b="1" i="1" dirty="0" smtClean="0">
                <a:solidFill>
                  <a:srgbClr val="000099"/>
                </a:solidFill>
              </a:rPr>
              <a:t>namespace.</a:t>
            </a:r>
          </a:p>
          <a:p>
            <a:pPr algn="just">
              <a:lnSpc>
                <a:spcPct val="150000"/>
              </a:lnSpc>
            </a:pPr>
            <a:r>
              <a:rPr lang="en-US" b="1" dirty="0" smtClean="0">
                <a:solidFill>
                  <a:srgbClr val="000099"/>
                </a:solidFill>
              </a:rPr>
              <a:t>Names are independent </a:t>
            </a:r>
            <a:r>
              <a:rPr lang="en-US" dirty="0" smtClean="0"/>
              <a:t>from those in any other</a:t>
            </a:r>
          </a:p>
          <a:p>
            <a:pPr algn="just">
              <a:lnSpc>
                <a:spcPct val="150000"/>
              </a:lnSpc>
              <a:buNone/>
            </a:pPr>
            <a:r>
              <a:rPr lang="en-US" dirty="0" smtClean="0"/>
              <a:t>    namespace and may be referenced by supplying the name of the namespace.</a:t>
            </a:r>
          </a:p>
          <a:p>
            <a:pPr algn="just">
              <a:lnSpc>
                <a:spcPct val="150000"/>
              </a:lnSpc>
            </a:pPr>
            <a:r>
              <a:rPr lang="en-US" dirty="0" smtClean="0"/>
              <a:t>All the files in the C++ standard library declare all of its entities within the </a:t>
            </a:r>
            <a:r>
              <a:rPr lang="en-US" b="1" dirty="0" smtClean="0">
                <a:solidFill>
                  <a:srgbClr val="000099"/>
                </a:solidFill>
              </a:rPr>
              <a:t>std namespace.</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29</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818"/>
          </a:xfrm>
        </p:spPr>
        <p:txBody>
          <a:bodyPr>
            <a:normAutofit/>
          </a:bodyPr>
          <a:lstStyle/>
          <a:p>
            <a:r>
              <a:rPr lang="en-US" sz="3600" b="1" dirty="0" smtClean="0">
                <a:solidFill>
                  <a:schemeClr val="tx1"/>
                </a:solidFill>
              </a:rPr>
              <a:t>Introduction</a:t>
            </a:r>
            <a:endParaRPr lang="en-US" sz="3600" b="1" dirty="0">
              <a:solidFill>
                <a:schemeClr val="tx1"/>
              </a:solidFill>
            </a:endParaRPr>
          </a:p>
        </p:txBody>
      </p:sp>
      <p:sp>
        <p:nvSpPr>
          <p:cNvPr id="5" name="Content Placeholder 4"/>
          <p:cNvSpPr>
            <a:spLocks noGrp="1"/>
          </p:cNvSpPr>
          <p:nvPr>
            <p:ph sz="quarter" idx="1"/>
          </p:nvPr>
        </p:nvSpPr>
        <p:spPr/>
        <p:txBody>
          <a:bodyPr>
            <a:normAutofit/>
          </a:bodyPr>
          <a:lstStyle/>
          <a:p>
            <a:pPr algn="just">
              <a:lnSpc>
                <a:spcPct val="150000"/>
              </a:lnSpc>
            </a:pPr>
            <a:r>
              <a:rPr lang="en-US" dirty="0" smtClean="0"/>
              <a:t>Programming </a:t>
            </a:r>
            <a:r>
              <a:rPr lang="en-US" smtClean="0"/>
              <a:t>large systems.</a:t>
            </a:r>
            <a:endParaRPr lang="en-US" dirty="0" smtClean="0"/>
          </a:p>
          <a:p>
            <a:pPr algn="just">
              <a:lnSpc>
                <a:spcPct val="150000"/>
              </a:lnSpc>
            </a:pPr>
            <a:r>
              <a:rPr lang="en-US" dirty="0" smtClean="0"/>
              <a:t>Structuring large programs- Encapsulation. Interfaces, information hiding</a:t>
            </a:r>
          </a:p>
          <a:p>
            <a:pPr algn="just">
              <a:lnSpc>
                <a:spcPct val="150000"/>
              </a:lnSpc>
            </a:pPr>
            <a:r>
              <a:rPr lang="en-US" dirty="0" smtClean="0"/>
              <a:t>Mechanism provided by languages- Packaging, Separate Compilation</a:t>
            </a:r>
          </a:p>
          <a:p>
            <a:pPr algn="just">
              <a:lnSpc>
                <a:spcPct val="150000"/>
              </a:lnSpc>
            </a:pPr>
            <a:r>
              <a:rPr lang="en-US" dirty="0" smtClean="0"/>
              <a:t>Concept of Generality</a:t>
            </a:r>
          </a:p>
          <a:p>
            <a:pPr algn="just">
              <a:lnSpc>
                <a:spcPct val="150000"/>
              </a:lnSpc>
            </a:pPr>
            <a:r>
              <a:rPr lang="en-US" dirty="0" smtClean="0"/>
              <a:t>Fundamental principles – </a:t>
            </a:r>
            <a:r>
              <a:rPr lang="en-US" i="1" dirty="0" smtClean="0"/>
              <a:t>abstraction and modularity</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a:t>
            </a:fld>
            <a:endParaRPr lang="en-US">
              <a:solidFill>
                <a:srgbClr val="464653"/>
              </a:solidFill>
            </a:endParaRPr>
          </a:p>
        </p:txBody>
      </p:sp>
      <p:sp>
        <p:nvSpPr>
          <p:cNvPr id="3" name="Footer Placeholder 2"/>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Abstract data types, classes, and modules</a:t>
            </a:r>
            <a:endParaRPr lang="en-US" dirty="0">
              <a:solidFill>
                <a:schemeClr val="tx1"/>
              </a:solidFill>
            </a:endParaRPr>
          </a:p>
        </p:txBody>
      </p:sp>
      <p:sp>
        <p:nvSpPr>
          <p:cNvPr id="3" name="Content Placeholder 2"/>
          <p:cNvSpPr>
            <a:spLocks noGrp="1"/>
          </p:cNvSpPr>
          <p:nvPr>
            <p:ph sz="quarter" idx="1"/>
          </p:nvPr>
        </p:nvSpPr>
        <p:spPr>
          <a:xfrm>
            <a:off x="457200" y="1600200"/>
            <a:ext cx="8000898" cy="4873752"/>
          </a:xfrm>
        </p:spPr>
        <p:txBody>
          <a:bodyPr>
            <a:normAutofit fontScale="92500"/>
          </a:bodyPr>
          <a:lstStyle/>
          <a:p>
            <a:pPr algn="just">
              <a:lnSpc>
                <a:spcPct val="150000"/>
              </a:lnSpc>
            </a:pPr>
            <a:r>
              <a:rPr lang="en-US" dirty="0" smtClean="0"/>
              <a:t>The name of the class is used as the type name to instantiate the objects necessary. </a:t>
            </a:r>
          </a:p>
          <a:p>
            <a:pPr algn="just">
              <a:lnSpc>
                <a:spcPct val="150000"/>
              </a:lnSpc>
            </a:pPr>
            <a:r>
              <a:rPr lang="en-US" dirty="0" smtClean="0"/>
              <a:t>Operations are performed directly on the instantiated objects, e.g. s1.push(...).</a:t>
            </a:r>
          </a:p>
          <a:p>
            <a:pPr algn="just">
              <a:lnSpc>
                <a:spcPct val="150000"/>
              </a:lnSpc>
            </a:pPr>
            <a:r>
              <a:rPr lang="en-US" dirty="0" smtClean="0"/>
              <a:t>In a module-based language, the need for a construct such as friend functions does not appear.</a:t>
            </a:r>
          </a:p>
          <a:p>
            <a:pPr algn="just">
              <a:lnSpc>
                <a:spcPct val="150000"/>
              </a:lnSpc>
            </a:pPr>
            <a:r>
              <a:rPr lang="en-US" dirty="0" smtClean="0"/>
              <a:t>A object-based language makes it difficult to deal with operations that do not belong clearly to a single type.</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30</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818"/>
          </a:xfrm>
        </p:spPr>
        <p:txBody>
          <a:bodyPr>
            <a:normAutofit/>
          </a:bodyPr>
          <a:lstStyle/>
          <a:p>
            <a:pPr algn="ctr"/>
            <a:r>
              <a:rPr lang="en-US" sz="3600" b="1" dirty="0" smtClean="0">
                <a:solidFill>
                  <a:schemeClr val="tx1"/>
                </a:solidFill>
              </a:rPr>
              <a:t>Generic units</a:t>
            </a:r>
            <a:endParaRPr lang="en-US" sz="3600" dirty="0">
              <a:solidFill>
                <a:schemeClr val="tx1"/>
              </a:solidFill>
            </a:endParaRPr>
          </a:p>
        </p:txBody>
      </p:sp>
      <p:sp>
        <p:nvSpPr>
          <p:cNvPr id="7" name="Content Placeholder 6"/>
          <p:cNvSpPr>
            <a:spLocks noGrp="1"/>
          </p:cNvSpPr>
          <p:nvPr>
            <p:ph sz="quarter" idx="1"/>
          </p:nvPr>
        </p:nvSpPr>
        <p:spPr/>
        <p:txBody>
          <a:bodyPr/>
          <a:lstStyle/>
          <a:p>
            <a:pPr marL="3175" indent="11113" algn="just">
              <a:lnSpc>
                <a:spcPct val="150000"/>
              </a:lnSpc>
              <a:buNone/>
            </a:pPr>
            <a:r>
              <a:rPr lang="en-US" dirty="0" smtClean="0"/>
              <a:t>Genericity as a mechanism for building individual modules that are general and thus usable in many contexts by many clients.</a:t>
            </a:r>
            <a:endParaRPr lang="en-US" b="1" dirty="0" smtClean="0"/>
          </a:p>
          <a:p>
            <a:pPr algn="just">
              <a:lnSpc>
                <a:spcPct val="150000"/>
              </a:lnSpc>
            </a:pPr>
            <a:r>
              <a:rPr lang="en-US" b="1" dirty="0" smtClean="0"/>
              <a:t>Generic data structures</a:t>
            </a:r>
          </a:p>
          <a:p>
            <a:pPr algn="just">
              <a:lnSpc>
                <a:spcPct val="150000"/>
              </a:lnSpc>
            </a:pPr>
            <a:r>
              <a:rPr lang="en-US" b="1" dirty="0" smtClean="0"/>
              <a:t>Generic algorithms</a:t>
            </a:r>
          </a:p>
          <a:p>
            <a:pPr algn="just">
              <a:lnSpc>
                <a:spcPct val="150000"/>
              </a:lnSpc>
            </a:pPr>
            <a:r>
              <a:rPr lang="en-US" b="1" dirty="0" smtClean="0"/>
              <a:t>Generic modules</a:t>
            </a:r>
          </a:p>
          <a:p>
            <a:pPr algn="just">
              <a:lnSpc>
                <a:spcPct val="150000"/>
              </a:lnSpc>
            </a:pPr>
            <a:r>
              <a:rPr lang="en-US" b="1" dirty="0" smtClean="0"/>
              <a:t>Higher levels of </a:t>
            </a:r>
            <a:r>
              <a:rPr lang="en-US" b="1" dirty="0" err="1" smtClean="0"/>
              <a:t>genericity</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704" y="304882"/>
            <a:ext cx="7467600" cy="944620"/>
          </a:xfrm>
        </p:spPr>
        <p:txBody>
          <a:bodyPr>
            <a:normAutofit/>
          </a:bodyPr>
          <a:lstStyle/>
          <a:p>
            <a:pPr algn="ctr"/>
            <a:r>
              <a:rPr lang="en-US" sz="3600" b="1" dirty="0" smtClean="0">
                <a:solidFill>
                  <a:schemeClr val="tx1"/>
                </a:solidFill>
              </a:rPr>
              <a:t>Generic data structures</a:t>
            </a:r>
            <a:endParaRPr lang="en-US" sz="3600" b="1" dirty="0">
              <a:solidFill>
                <a:schemeClr val="tx1"/>
              </a:solidFill>
            </a:endParaRPr>
          </a:p>
        </p:txBody>
      </p:sp>
      <p:sp>
        <p:nvSpPr>
          <p:cNvPr id="6" name="Content Placeholder 5"/>
          <p:cNvSpPr>
            <a:spLocks noGrp="1"/>
          </p:cNvSpPr>
          <p:nvPr>
            <p:ph sz="quarter" idx="1"/>
          </p:nvPr>
        </p:nvSpPr>
        <p:spPr>
          <a:xfrm>
            <a:off x="457200" y="1600200"/>
            <a:ext cx="7772304" cy="4873752"/>
          </a:xfrm>
        </p:spPr>
        <p:txBody>
          <a:bodyPr>
            <a:normAutofit fontScale="92500" lnSpcReduction="20000"/>
          </a:bodyPr>
          <a:lstStyle/>
          <a:p>
            <a:pPr algn="just">
              <a:lnSpc>
                <a:spcPct val="150000"/>
              </a:lnSpc>
            </a:pPr>
            <a:r>
              <a:rPr lang="en-US" dirty="0" smtClean="0"/>
              <a:t>Development of libraries of standard data structures, for example</a:t>
            </a:r>
            <a:r>
              <a:rPr lang="en-US" b="1" dirty="0" smtClean="0">
                <a:solidFill>
                  <a:srgbClr val="000099"/>
                </a:solidFill>
              </a:rPr>
              <a:t>, stacks and queues.</a:t>
            </a:r>
          </a:p>
          <a:p>
            <a:pPr algn="just">
              <a:lnSpc>
                <a:spcPct val="150000"/>
              </a:lnSpc>
            </a:pPr>
            <a:r>
              <a:rPr lang="en-US" dirty="0" smtClean="0"/>
              <a:t>C++ </a:t>
            </a:r>
            <a:r>
              <a:rPr lang="en-US" b="1" dirty="0" smtClean="0">
                <a:solidFill>
                  <a:srgbClr val="000099"/>
                </a:solidFill>
              </a:rPr>
              <a:t>templates</a:t>
            </a:r>
            <a:r>
              <a:rPr lang="en-US" dirty="0" smtClean="0"/>
              <a:t> and </a:t>
            </a:r>
            <a:r>
              <a:rPr lang="en-US" dirty="0" err="1" smtClean="0"/>
              <a:t>Ada</a:t>
            </a:r>
            <a:r>
              <a:rPr lang="en-US" dirty="0" smtClean="0"/>
              <a:t> </a:t>
            </a:r>
            <a:r>
              <a:rPr lang="en-US" b="1" dirty="0" smtClean="0">
                <a:solidFill>
                  <a:srgbClr val="000099"/>
                </a:solidFill>
              </a:rPr>
              <a:t>generics.</a:t>
            </a:r>
          </a:p>
          <a:p>
            <a:pPr algn="just">
              <a:lnSpc>
                <a:spcPct val="150000"/>
              </a:lnSpc>
            </a:pPr>
            <a:r>
              <a:rPr lang="en-US" dirty="0" smtClean="0"/>
              <a:t>The template of C++ allows to define parameterized type.</a:t>
            </a:r>
          </a:p>
          <a:p>
            <a:pPr algn="just">
              <a:lnSpc>
                <a:spcPct val="150000"/>
              </a:lnSpc>
            </a:pPr>
            <a:r>
              <a:rPr lang="en-US" dirty="0" smtClean="0"/>
              <a:t>C++’s template facility is </a:t>
            </a:r>
            <a:r>
              <a:rPr lang="en-US" u="sng" dirty="0" smtClean="0"/>
              <a:t>particularly general </a:t>
            </a:r>
            <a:r>
              <a:rPr lang="en-US" dirty="0" smtClean="0"/>
              <a:t>as it uses classes as parameters and classes represent types uniformly:</a:t>
            </a:r>
          </a:p>
          <a:p>
            <a:pPr marL="225425" indent="-225425" algn="just">
              <a:lnSpc>
                <a:spcPct val="150000"/>
              </a:lnSpc>
            </a:pPr>
            <a:r>
              <a:rPr lang="en-US" dirty="0" smtClean="0"/>
              <a:t>Template can be instantiated with either </a:t>
            </a:r>
            <a:r>
              <a:rPr lang="en-US" u="sng" dirty="0" smtClean="0"/>
              <a:t>user-defined or primitive types.</a:t>
            </a:r>
            <a:endParaRPr lang="en-US" b="1" u="sng" dirty="0">
              <a:solidFill>
                <a:srgbClr val="000099"/>
              </a:solidFill>
            </a:endParaRPr>
          </a:p>
        </p:txBody>
      </p:sp>
      <p:sp>
        <p:nvSpPr>
          <p:cNvPr id="3" name="Slide Number Placeholder 2"/>
          <p:cNvSpPr>
            <a:spLocks noGrp="1"/>
          </p:cNvSpPr>
          <p:nvPr>
            <p:ph type="sldNum" sz="quarter" idx="15"/>
          </p:nvPr>
        </p:nvSpPr>
        <p:spPr/>
        <p:txBody>
          <a:bodyPr/>
          <a:lstStyle/>
          <a:p>
            <a:fld id="{81118C7B-98AB-449A-8A07-D4B6B3875F9B}" type="slidenum">
              <a:rPr lang="en-US" smtClean="0">
                <a:solidFill>
                  <a:srgbClr val="464653"/>
                </a:solidFill>
              </a:rPr>
              <a:pPr/>
              <a:t>32</a:t>
            </a:fld>
            <a:endParaRPr lang="en-US">
              <a:solidFill>
                <a:srgbClr val="464653"/>
              </a:solidFill>
            </a:endParaRPr>
          </a:p>
        </p:txBody>
      </p:sp>
      <p:sp>
        <p:nvSpPr>
          <p:cNvPr id="4" name="Footer Placeholder 3"/>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normAutofit/>
          </a:bodyPr>
          <a:lstStyle/>
          <a:p>
            <a:pPr algn="ctr"/>
            <a:r>
              <a:rPr lang="en-US" sz="3600" b="1" dirty="0" smtClean="0">
                <a:solidFill>
                  <a:schemeClr val="tx1"/>
                </a:solidFill>
              </a:rPr>
              <a:t>Generic algorithms</a:t>
            </a:r>
            <a:endParaRPr lang="en-US" sz="3600" b="1" dirty="0">
              <a:solidFill>
                <a:schemeClr val="tx1"/>
              </a:solidFill>
            </a:endParaRP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28714" y="1752644"/>
            <a:ext cx="3530095" cy="289552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10020" y="1600248"/>
            <a:ext cx="4267089" cy="2971722"/>
          </a:xfrm>
          <a:prstGeom prst="rect">
            <a:avLst/>
          </a:prstGeom>
          <a:noFill/>
          <a:ln w="9525">
            <a:noFill/>
            <a:miter lim="800000"/>
            <a:headEnd/>
            <a:tailEnd/>
          </a:ln>
        </p:spPr>
      </p:pic>
      <p:sp>
        <p:nvSpPr>
          <p:cNvPr id="8" name="Rectangle 7"/>
          <p:cNvSpPr/>
          <p:nvPr/>
        </p:nvSpPr>
        <p:spPr>
          <a:xfrm>
            <a:off x="685902" y="4800564"/>
            <a:ext cx="7162612" cy="1569660"/>
          </a:xfrm>
          <a:prstGeom prst="rect">
            <a:avLst/>
          </a:prstGeom>
        </p:spPr>
        <p:txBody>
          <a:bodyPr wrap="square">
            <a:spAutoFit/>
          </a:bodyPr>
          <a:lstStyle/>
          <a:p>
            <a:pPr algn="just"/>
            <a:r>
              <a:rPr lang="en-US" dirty="0" smtClean="0">
                <a:latin typeface="+mn-lt"/>
              </a:rPr>
              <a:t>Generic routines allow us to parameterize algorithms and achieve a higher level of generality by capturing an </a:t>
            </a:r>
            <a:r>
              <a:rPr lang="en-US" u="sng" dirty="0" smtClean="0">
                <a:latin typeface="+mn-lt"/>
              </a:rPr>
              <a:t>algorithm in a type-independent way.</a:t>
            </a:r>
            <a:endParaRPr lang="en-US" u="sng" dirty="0">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solidFill>
              </a:rPr>
              <a:t>Generic modules</a:t>
            </a:r>
            <a:endParaRPr lang="en-US" sz="3600" b="1" dirty="0">
              <a:solidFill>
                <a:schemeClr val="tx1"/>
              </a:solidFill>
            </a:endParaRPr>
          </a:p>
        </p:txBody>
      </p:sp>
      <p:sp>
        <p:nvSpPr>
          <p:cNvPr id="3" name="Content Placeholder 2"/>
          <p:cNvSpPr>
            <a:spLocks noGrp="1"/>
          </p:cNvSpPr>
          <p:nvPr>
            <p:ph sz="quarter" idx="1"/>
          </p:nvPr>
        </p:nvSpPr>
        <p:spPr/>
        <p:txBody>
          <a:bodyPr/>
          <a:lstStyle/>
          <a:p>
            <a:pPr>
              <a:lnSpc>
                <a:spcPct val="150000"/>
              </a:lnSpc>
            </a:pPr>
            <a:r>
              <a:rPr lang="en-US" dirty="0" smtClean="0"/>
              <a:t>Data and algorithms may also be packaged together.</a:t>
            </a:r>
          </a:p>
          <a:p>
            <a:pPr>
              <a:lnSpc>
                <a:spcPct val="150000"/>
              </a:lnSpc>
            </a:pPr>
            <a:r>
              <a:rPr lang="en-US" dirty="0" smtClean="0"/>
              <a:t>Both C++ classes and </a:t>
            </a:r>
            <a:r>
              <a:rPr lang="en-US" dirty="0" err="1" smtClean="0"/>
              <a:t>Ada</a:t>
            </a:r>
            <a:r>
              <a:rPr lang="en-US" dirty="0" smtClean="0"/>
              <a:t> packages </a:t>
            </a:r>
            <a:r>
              <a:rPr lang="en-US" u="sng" dirty="0" smtClean="0"/>
              <a:t>may be defined as generic in the types.</a:t>
            </a:r>
          </a:p>
          <a:p>
            <a:pPr>
              <a:lnSpc>
                <a:spcPct val="150000"/>
              </a:lnSpc>
            </a:pPr>
            <a:r>
              <a:rPr lang="en-US" dirty="0" smtClean="0"/>
              <a:t>C++ can create </a:t>
            </a:r>
            <a:r>
              <a:rPr lang="en-US" u="sng" dirty="0" smtClean="0"/>
              <a:t>generic stack with generic push an pop operations.</a:t>
            </a:r>
          </a:p>
          <a:p>
            <a:pPr>
              <a:lnSpc>
                <a:spcPct val="150000"/>
              </a:lnSpc>
            </a:pPr>
            <a:r>
              <a:rPr lang="en-US" dirty="0" err="1" smtClean="0"/>
              <a:t>Ada</a:t>
            </a:r>
            <a:r>
              <a:rPr lang="en-US" dirty="0" smtClean="0"/>
              <a:t> supports creation of generic modules by </a:t>
            </a:r>
            <a:r>
              <a:rPr lang="en-US" u="sng" dirty="0" smtClean="0"/>
              <a:t>creating generic </a:t>
            </a:r>
            <a:r>
              <a:rPr lang="en-US" u="sng" dirty="0" err="1" smtClean="0"/>
              <a:t>produres</a:t>
            </a:r>
            <a:r>
              <a:rPr lang="en-US" dirty="0" smtClean="0"/>
              <a:t>.</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34</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620"/>
          </a:xfrm>
        </p:spPr>
        <p:txBody>
          <a:bodyPr>
            <a:normAutofit/>
          </a:bodyPr>
          <a:lstStyle/>
          <a:p>
            <a:pPr algn="ctr"/>
            <a:r>
              <a:rPr lang="en-US" sz="3600" b="1" dirty="0" smtClean="0">
                <a:solidFill>
                  <a:schemeClr val="tx1"/>
                </a:solidFill>
              </a:rPr>
              <a:t>Higher levels of </a:t>
            </a:r>
            <a:r>
              <a:rPr lang="en-US" sz="3600" b="1" dirty="0" err="1" smtClean="0">
                <a:solidFill>
                  <a:schemeClr val="tx1"/>
                </a:solidFill>
              </a:rPr>
              <a:t>genericity</a:t>
            </a:r>
            <a:endParaRPr lang="en-US" sz="3600" b="1" dirty="0">
              <a:solidFill>
                <a:schemeClr val="tx1"/>
              </a:solidFill>
            </a:endParaRPr>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Algorithm that works on different types of data </a:t>
            </a:r>
            <a:r>
              <a:rPr lang="en-US" i="1" dirty="0" smtClean="0"/>
              <a:t>structures, not </a:t>
            </a:r>
            <a:r>
              <a:rPr lang="en-US" i="1" dirty="0" err="1" smtClean="0"/>
              <a:t>jusSt</a:t>
            </a:r>
            <a:r>
              <a:rPr lang="en-US" i="1" dirty="0" smtClean="0"/>
              <a:t> different </a:t>
            </a:r>
            <a:r>
              <a:rPr lang="en-US" dirty="0" smtClean="0"/>
              <a:t>data types.</a:t>
            </a:r>
          </a:p>
          <a:p>
            <a:pPr algn="just">
              <a:lnSpc>
                <a:spcPct val="150000"/>
              </a:lnSpc>
            </a:pPr>
            <a:r>
              <a:rPr lang="en-US" dirty="0" smtClean="0"/>
              <a:t>For example, to write one </a:t>
            </a:r>
            <a:r>
              <a:rPr lang="en-US" u="sng" dirty="0" smtClean="0"/>
              <a:t>algorithm to do a linear search in any “linear” data structure</a:t>
            </a:r>
            <a:r>
              <a:rPr lang="en-US" dirty="0" smtClean="0"/>
              <a:t>.</a:t>
            </a:r>
          </a:p>
          <a:p>
            <a:pPr algn="just">
              <a:lnSpc>
                <a:spcPct val="150000"/>
              </a:lnSpc>
            </a:pPr>
            <a:r>
              <a:rPr lang="en-US" dirty="0" smtClean="0"/>
              <a:t>A high level of </a:t>
            </a:r>
            <a:r>
              <a:rPr lang="en-US" dirty="0" err="1" smtClean="0"/>
              <a:t>genericity</a:t>
            </a:r>
            <a:r>
              <a:rPr lang="en-US" dirty="0" smtClean="0"/>
              <a:t> is usually associated with </a:t>
            </a:r>
            <a:r>
              <a:rPr lang="en-US" u="sng" dirty="0" smtClean="0"/>
              <a:t>functional languages </a:t>
            </a:r>
            <a:r>
              <a:rPr lang="en-US" dirty="0" smtClean="0"/>
              <a:t>(like </a:t>
            </a:r>
            <a:r>
              <a:rPr lang="en-US" b="1" dirty="0" smtClean="0"/>
              <a:t>ML</a:t>
            </a:r>
            <a:r>
              <a:rPr lang="en-US" dirty="0" smtClean="0"/>
              <a:t>).</a:t>
            </a:r>
          </a:p>
          <a:p>
            <a:pPr algn="just">
              <a:lnSpc>
                <a:spcPct val="150000"/>
              </a:lnSpc>
            </a:pPr>
            <a:r>
              <a:rPr lang="en-US" dirty="0" smtClean="0"/>
              <a:t>There are no particular language facilities in </a:t>
            </a:r>
            <a:r>
              <a:rPr lang="en-US" dirty="0" err="1" smtClean="0"/>
              <a:t>Ada</a:t>
            </a:r>
            <a:r>
              <a:rPr lang="en-US" dirty="0" smtClean="0"/>
              <a:t> or C++ for this kind of programming.</a:t>
            </a: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35</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r>
              <a:rPr lang="en-US" dirty="0" smtClean="0"/>
              <a:t>Cont…</a:t>
            </a:r>
            <a:endParaRPr lang="en-US" dirty="0"/>
          </a:p>
        </p:txBody>
      </p:sp>
      <p:sp>
        <p:nvSpPr>
          <p:cNvPr id="3" name="Content Placeholder 2"/>
          <p:cNvSpPr>
            <a:spLocks noGrp="1"/>
          </p:cNvSpPr>
          <p:nvPr>
            <p:ph sz="quarter" idx="1"/>
          </p:nvPr>
        </p:nvSpPr>
        <p:spPr>
          <a:xfrm>
            <a:off x="457200" y="1295456"/>
            <a:ext cx="7924700" cy="5178496"/>
          </a:xfrm>
        </p:spPr>
        <p:txBody>
          <a:bodyPr/>
          <a:lstStyle/>
          <a:p>
            <a:pPr algn="just"/>
            <a:r>
              <a:rPr lang="en-US" dirty="0" smtClean="0"/>
              <a:t>The flexibility of C++ templates, combined with overloading of operators supports a high degree of generic programming.</a:t>
            </a:r>
          </a:p>
          <a:p>
            <a:pPr algn="just"/>
            <a:endParaRPr lang="en-US" dirty="0" smtClean="0"/>
          </a:p>
          <a:p>
            <a:pPr algn="just"/>
            <a:endParaRPr lang="en-US" dirty="0" smtClean="0"/>
          </a:p>
          <a:p>
            <a:pPr algn="just"/>
            <a:endParaRPr lang="en-US" dirty="0" smtClean="0"/>
          </a:p>
          <a:p>
            <a:pPr algn="just"/>
            <a:endParaRPr lang="en-US" dirty="0" smtClean="0"/>
          </a:p>
          <a:p>
            <a:pPr algn="just">
              <a:buNone/>
            </a:pPr>
            <a:endParaRPr lang="en-US" dirty="0" smtClean="0"/>
          </a:p>
          <a:p>
            <a:pPr algn="just">
              <a:buNone/>
            </a:pPr>
            <a:endParaRPr lang="en-US" dirty="0" smtClean="0"/>
          </a:p>
          <a:p>
            <a:pPr algn="just"/>
            <a:r>
              <a:rPr lang="en-US" dirty="0" smtClean="0"/>
              <a:t>An </a:t>
            </a:r>
            <a:r>
              <a:rPr lang="en-US" dirty="0" err="1" smtClean="0"/>
              <a:t>iterator</a:t>
            </a:r>
            <a:r>
              <a:rPr lang="en-US" dirty="0" smtClean="0"/>
              <a:t> as a generalization of a C++ pointer.</a:t>
            </a:r>
          </a:p>
          <a:p>
            <a:pPr algn="just"/>
            <a:r>
              <a:rPr lang="en-US" dirty="0" smtClean="0"/>
              <a:t>It reduces the amount of code to be written.</a:t>
            </a:r>
          </a:p>
          <a:p>
            <a:pPr algn="just"/>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36</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pic>
        <p:nvPicPr>
          <p:cNvPr id="2051" name="Picture 3"/>
          <p:cNvPicPr>
            <a:picLocks noChangeAspect="1" noChangeArrowheads="1"/>
          </p:cNvPicPr>
          <p:nvPr/>
        </p:nvPicPr>
        <p:blipFill>
          <a:blip r:embed="rId2" cstate="print"/>
          <a:srcRect/>
          <a:stretch>
            <a:fillRect/>
          </a:stretch>
        </p:blipFill>
        <p:spPr bwMode="auto">
          <a:xfrm>
            <a:off x="2286060" y="3048010"/>
            <a:ext cx="3809900" cy="1904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endParaRPr lang="en-US" smtClean="0"/>
          </a:p>
        </p:txBody>
      </p:sp>
      <p:sp>
        <p:nvSpPr>
          <p:cNvPr id="2" name="Title 1"/>
          <p:cNvSpPr>
            <a:spLocks noGrp="1"/>
          </p:cNvSpPr>
          <p:nvPr>
            <p:ph type="ctrTitle"/>
          </p:nvPr>
        </p:nvSpPr>
        <p:spPr>
          <a:xfrm>
            <a:off x="381110" y="1981238"/>
            <a:ext cx="8229600" cy="1066773"/>
          </a:xfrm>
        </p:spPr>
        <p:txBody>
          <a:bodyPr>
            <a:noAutofit/>
          </a:bodyPr>
          <a:lstStyle/>
          <a:p>
            <a:pPr fontAlgn="auto">
              <a:spcAft>
                <a:spcPts val="0"/>
              </a:spcAft>
              <a:defRPr/>
            </a:pPr>
            <a:r>
              <a:rPr b="1" dirty="0" smtClean="0">
                <a:effectLst>
                  <a:outerShdw blurRad="38100" dist="38100" dir="2700000" algn="tl">
                    <a:srgbClr val="C0C0C0"/>
                  </a:outerShdw>
                </a:effectLst>
                <a:latin typeface="Times" pitchFamily="18" charset="0"/>
              </a:rPr>
              <a:t>PROGRAMMING PARADIGMS</a:t>
            </a:r>
            <a:br>
              <a:rPr b="1" dirty="0" smtClean="0">
                <a:effectLst>
                  <a:outerShdw blurRad="38100" dist="38100" dir="2700000" algn="tl">
                    <a:srgbClr val="C0C0C0"/>
                  </a:outerShdw>
                </a:effectLst>
                <a:latin typeface="Times" pitchFamily="18" charset="0"/>
              </a:rPr>
            </a:b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solidFill>
                  <a:srgbClr val="C00000"/>
                </a:solidFill>
              </a:rPr>
              <a:t>Agenda</a:t>
            </a:r>
          </a:p>
        </p:txBody>
      </p:sp>
      <p:sp>
        <p:nvSpPr>
          <p:cNvPr id="7171" name="Content Placeholder 2"/>
          <p:cNvSpPr>
            <a:spLocks noGrp="1"/>
          </p:cNvSpPr>
          <p:nvPr>
            <p:ph sz="quarter" idx="1"/>
          </p:nvPr>
        </p:nvSpPr>
        <p:spPr/>
        <p:txBody>
          <a:bodyPr/>
          <a:lstStyle/>
          <a:p>
            <a:pPr>
              <a:lnSpc>
                <a:spcPct val="200000"/>
              </a:lnSpc>
            </a:pPr>
            <a:r>
              <a:rPr lang="en-US" sz="3600" dirty="0" smtClean="0"/>
              <a:t>Programming paradigms</a:t>
            </a:r>
          </a:p>
          <a:p>
            <a:pPr>
              <a:lnSpc>
                <a:spcPct val="200000"/>
              </a:lnSpc>
            </a:pPr>
            <a:r>
              <a:rPr lang="en-US" sz="3600" dirty="0" smtClean="0"/>
              <a:t>Different types of programming paradigms</a:t>
            </a:r>
          </a:p>
          <a:p>
            <a:pPr>
              <a:lnSpc>
                <a:spcPct val="200000"/>
              </a:lnSpc>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98" y="304882"/>
            <a:ext cx="7772400" cy="639738"/>
          </a:xfrm>
        </p:spPr>
        <p:txBody>
          <a:bodyPr>
            <a:normAutofit/>
          </a:bodyPr>
          <a:lstStyle/>
          <a:p>
            <a:pPr algn="ctr" fontAlgn="auto">
              <a:spcAft>
                <a:spcPts val="0"/>
              </a:spcAft>
              <a:defRPr/>
            </a:pPr>
            <a:r>
              <a:rPr lang="en-US" sz="3200" b="1" dirty="0" smtClean="0">
                <a:solidFill>
                  <a:schemeClr val="tx1"/>
                </a:solidFill>
                <a:latin typeface="Times" pitchFamily="18" charset="0"/>
              </a:rPr>
              <a:t>PROGRAMMING PARADIGMS</a:t>
            </a:r>
            <a:endParaRPr lang="en-US" sz="3200" dirty="0">
              <a:solidFill>
                <a:schemeClr val="tx1"/>
              </a:solidFill>
            </a:endParaRPr>
          </a:p>
        </p:txBody>
      </p:sp>
      <p:sp>
        <p:nvSpPr>
          <p:cNvPr id="3" name="Content Placeholder 2"/>
          <p:cNvSpPr>
            <a:spLocks noGrp="1"/>
          </p:cNvSpPr>
          <p:nvPr>
            <p:ph sz="quarter" idx="1"/>
          </p:nvPr>
        </p:nvSpPr>
        <p:spPr>
          <a:xfrm>
            <a:off x="533506" y="1295456"/>
            <a:ext cx="8153294" cy="5257724"/>
          </a:xfrm>
        </p:spPr>
        <p:txBody>
          <a:bodyPr>
            <a:normAutofit fontScale="77500" lnSpcReduction="20000"/>
          </a:bodyPr>
          <a:lstStyle/>
          <a:p>
            <a:pPr marL="274320" indent="-274320" algn="just" fontAlgn="auto">
              <a:lnSpc>
                <a:spcPct val="150000"/>
              </a:lnSpc>
              <a:spcBef>
                <a:spcPts val="580"/>
              </a:spcBef>
              <a:spcAft>
                <a:spcPts val="0"/>
              </a:spcAft>
              <a:buFont typeface="Wingdings 2"/>
              <a:buChar char=""/>
              <a:defRPr/>
            </a:pPr>
            <a:r>
              <a:rPr lang="en-US" sz="2800" dirty="0" smtClean="0">
                <a:latin typeface="Times New Roman" pitchFamily="18" charset="0"/>
              </a:rPr>
              <a:t>Today, computer languages are categorized according to the approach they use to solve a problem. </a:t>
            </a:r>
          </a:p>
          <a:p>
            <a:pPr marL="274320" indent="-274320" algn="just" fontAlgn="auto">
              <a:lnSpc>
                <a:spcPct val="150000"/>
              </a:lnSpc>
              <a:spcBef>
                <a:spcPts val="580"/>
              </a:spcBef>
              <a:spcAft>
                <a:spcPts val="0"/>
              </a:spcAft>
              <a:buFont typeface="Wingdings 2"/>
              <a:buChar char=""/>
              <a:defRPr/>
            </a:pPr>
            <a:r>
              <a:rPr lang="en-US" sz="2800" dirty="0" smtClean="0">
                <a:latin typeface="Times New Roman" pitchFamily="18" charset="0"/>
              </a:rPr>
              <a:t>A </a:t>
            </a:r>
            <a:r>
              <a:rPr lang="en-US" sz="2800" b="1" dirty="0" smtClean="0">
                <a:latin typeface="Times New Roman" pitchFamily="18" charset="0"/>
              </a:rPr>
              <a:t>paradigm</a:t>
            </a:r>
            <a:r>
              <a:rPr lang="en-US" sz="2800" dirty="0" smtClean="0">
                <a:latin typeface="Times New Roman" pitchFamily="18" charset="0"/>
              </a:rPr>
              <a:t>, therefore</a:t>
            </a:r>
            <a:r>
              <a:rPr lang="en-US" sz="2800" u="sng" dirty="0" smtClean="0">
                <a:latin typeface="Times New Roman" pitchFamily="18" charset="0"/>
              </a:rPr>
              <a:t>, is a way in which a computer language looks at the problem to be solved</a:t>
            </a:r>
            <a:r>
              <a:rPr lang="en-US" sz="2800" dirty="0" smtClean="0">
                <a:latin typeface="Times New Roman" pitchFamily="18" charset="0"/>
              </a:rPr>
              <a:t>. Or </a:t>
            </a:r>
          </a:p>
          <a:p>
            <a:pPr marL="274320" indent="-274320" algn="just" fontAlgn="auto">
              <a:lnSpc>
                <a:spcPct val="150000"/>
              </a:lnSpc>
              <a:spcBef>
                <a:spcPts val="580"/>
              </a:spcBef>
              <a:spcAft>
                <a:spcPts val="0"/>
              </a:spcAft>
              <a:buFont typeface="Wingdings 2"/>
              <a:buChar char=""/>
              <a:defRPr/>
            </a:pPr>
            <a:r>
              <a:rPr lang="en-US" sz="2800" dirty="0" smtClean="0">
                <a:latin typeface="Times New Roman" pitchFamily="18" charset="0"/>
              </a:rPr>
              <a:t>A programming paradigm is a style or “</a:t>
            </a:r>
            <a:r>
              <a:rPr lang="en-US" sz="2800" b="1" dirty="0" smtClean="0">
                <a:latin typeface="Times New Roman" pitchFamily="18" charset="0"/>
              </a:rPr>
              <a:t>way” of programming</a:t>
            </a:r>
            <a:r>
              <a:rPr lang="en-US" sz="2800" dirty="0" smtClean="0">
                <a:latin typeface="Times New Roman" pitchFamily="18" charset="0"/>
              </a:rPr>
              <a:t>. </a:t>
            </a:r>
          </a:p>
          <a:p>
            <a:pPr marL="274320" indent="-274320" algn="just" fontAlgn="auto">
              <a:lnSpc>
                <a:spcPct val="150000"/>
              </a:lnSpc>
              <a:spcBef>
                <a:spcPts val="580"/>
              </a:spcBef>
              <a:spcAft>
                <a:spcPts val="0"/>
              </a:spcAft>
              <a:buFont typeface="Wingdings 2"/>
              <a:buChar char=""/>
              <a:defRPr/>
            </a:pPr>
            <a:r>
              <a:rPr lang="en-US" sz="2800" dirty="0" smtClean="0">
                <a:latin typeface="Times New Roman" pitchFamily="18" charset="0"/>
              </a:rPr>
              <a:t> Divide computer languages into four paradigms: </a:t>
            </a:r>
          </a:p>
          <a:p>
            <a:pPr marL="548640" lvl="1" algn="just" fontAlgn="auto">
              <a:lnSpc>
                <a:spcPct val="150000"/>
              </a:lnSpc>
              <a:spcBef>
                <a:spcPts val="370"/>
              </a:spcBef>
              <a:spcAft>
                <a:spcPts val="0"/>
              </a:spcAft>
              <a:buFont typeface="Wingdings 2"/>
              <a:buChar char=""/>
              <a:defRPr/>
            </a:pPr>
            <a:r>
              <a:rPr lang="en-US" sz="3100" dirty="0" smtClean="0">
                <a:solidFill>
                  <a:srgbClr val="000099"/>
                </a:solidFill>
                <a:latin typeface="Times New Roman" pitchFamily="18" charset="0"/>
              </a:rPr>
              <a:t> Procedural programming language</a:t>
            </a:r>
          </a:p>
          <a:p>
            <a:pPr marL="548640" lvl="1" algn="just" fontAlgn="auto">
              <a:lnSpc>
                <a:spcPct val="150000"/>
              </a:lnSpc>
              <a:spcBef>
                <a:spcPts val="370"/>
              </a:spcBef>
              <a:spcAft>
                <a:spcPts val="0"/>
              </a:spcAft>
              <a:buFont typeface="Wingdings 2"/>
              <a:buChar char=""/>
              <a:defRPr/>
            </a:pPr>
            <a:r>
              <a:rPr lang="en-US" sz="3100" dirty="0" smtClean="0">
                <a:solidFill>
                  <a:srgbClr val="000099"/>
                </a:solidFill>
                <a:latin typeface="Times New Roman" pitchFamily="18" charset="0"/>
              </a:rPr>
              <a:t> Object-oriented programming</a:t>
            </a:r>
          </a:p>
          <a:p>
            <a:pPr marL="548640" lvl="1" algn="just" fontAlgn="auto">
              <a:lnSpc>
                <a:spcPct val="150000"/>
              </a:lnSpc>
              <a:spcBef>
                <a:spcPts val="370"/>
              </a:spcBef>
              <a:spcAft>
                <a:spcPts val="0"/>
              </a:spcAft>
              <a:buFont typeface="Wingdings 2"/>
              <a:buChar char=""/>
              <a:defRPr/>
            </a:pPr>
            <a:r>
              <a:rPr lang="en-US" sz="3100" dirty="0" smtClean="0">
                <a:solidFill>
                  <a:srgbClr val="000099"/>
                </a:solidFill>
                <a:latin typeface="Times New Roman" pitchFamily="18" charset="0"/>
              </a:rPr>
              <a:t> Functional or application programming</a:t>
            </a:r>
          </a:p>
          <a:p>
            <a:pPr marL="548640" lvl="1" algn="just" fontAlgn="auto">
              <a:lnSpc>
                <a:spcPct val="150000"/>
              </a:lnSpc>
              <a:spcBef>
                <a:spcPts val="370"/>
              </a:spcBef>
              <a:spcAft>
                <a:spcPts val="0"/>
              </a:spcAft>
              <a:buFont typeface="Wingdings 2"/>
              <a:buChar char=""/>
              <a:defRPr/>
            </a:pPr>
            <a:r>
              <a:rPr lang="en-US" sz="3100" dirty="0" smtClean="0">
                <a:solidFill>
                  <a:srgbClr val="000099"/>
                </a:solidFill>
                <a:latin typeface="Times New Roman" pitchFamily="18" charset="0"/>
              </a:rPr>
              <a:t> Declarative or logical programming.</a:t>
            </a:r>
            <a:r>
              <a:rPr lang="en-US" dirty="0" smtClean="0">
                <a:solidFill>
                  <a:srgbClr val="0070C0"/>
                </a:solidFill>
                <a:latin typeface="Times New Roman" pitchFamily="18" charset="0"/>
              </a:rPr>
              <a:t> </a:t>
            </a:r>
          </a:p>
          <a:p>
            <a:pPr marL="274320" indent="-274320" algn="just" fontAlgn="auto">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6026"/>
          </a:xfrm>
        </p:spPr>
        <p:txBody>
          <a:bodyPr/>
          <a:lstStyle/>
          <a:p>
            <a:pPr algn="ctr"/>
            <a:r>
              <a:rPr lang="en-US" b="1" dirty="0" smtClean="0">
                <a:solidFill>
                  <a:schemeClr val="tx1"/>
                </a:solidFill>
              </a:rPr>
              <a:t>Abstraction And Modularity</a:t>
            </a:r>
            <a:endParaRPr lang="en-US" b="1" dirty="0">
              <a:solidFill>
                <a:schemeClr val="tx1"/>
              </a:solidFill>
            </a:endParaRPr>
          </a:p>
        </p:txBody>
      </p:sp>
      <p:sp>
        <p:nvSpPr>
          <p:cNvPr id="3" name="Content Placeholder 2"/>
          <p:cNvSpPr>
            <a:spLocks noGrp="1"/>
          </p:cNvSpPr>
          <p:nvPr>
            <p:ph sz="quarter" idx="1"/>
          </p:nvPr>
        </p:nvSpPr>
        <p:spPr>
          <a:xfrm>
            <a:off x="457200" y="1447852"/>
            <a:ext cx="7772304" cy="5026100"/>
          </a:xfrm>
        </p:spPr>
        <p:txBody>
          <a:bodyPr/>
          <a:lstStyle/>
          <a:p>
            <a:pPr>
              <a:lnSpc>
                <a:spcPct val="150000"/>
              </a:lnSpc>
            </a:pPr>
            <a:r>
              <a:rPr lang="en-US" b="1" dirty="0" smtClean="0"/>
              <a:t>Abstraction - </a:t>
            </a:r>
            <a:r>
              <a:rPr lang="en-US" dirty="0" smtClean="0"/>
              <a:t>understand and analyze program. Concentrate on  important aspects and ignoring irrelevant details.</a:t>
            </a:r>
            <a:endParaRPr lang="en-US" i="1" dirty="0" smtClean="0"/>
          </a:p>
          <a:p>
            <a:pPr>
              <a:lnSpc>
                <a:spcPct val="150000"/>
              </a:lnSpc>
            </a:pPr>
            <a:r>
              <a:rPr lang="en-US" b="1" dirty="0" smtClean="0"/>
              <a:t>Modularity – </a:t>
            </a:r>
            <a:r>
              <a:rPr lang="en-US" dirty="0" smtClean="0"/>
              <a:t>Design and built program from smaller pieces (modules).</a:t>
            </a:r>
          </a:p>
          <a:p>
            <a:pPr>
              <a:lnSpc>
                <a:spcPct val="150000"/>
              </a:lnSpc>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4</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
        <p:nvSpPr>
          <p:cNvPr id="6" name="Right Brace 5"/>
          <p:cNvSpPr/>
          <p:nvPr/>
        </p:nvSpPr>
        <p:spPr>
          <a:xfrm rot="5400000">
            <a:off x="4366852" y="1653000"/>
            <a:ext cx="486494" cy="6019642"/>
          </a:xfrm>
          <a:prstGeom prst="rightBrace">
            <a:avLst>
              <a:gd name="adj1" fmla="val 52812"/>
              <a:gd name="adj2" fmla="val 514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a:off x="2438456" y="5105356"/>
            <a:ext cx="4089288" cy="101279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Divide and Conquer</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447800" y="5664200"/>
            <a:ext cx="5981700" cy="519113"/>
          </a:xfrm>
          <a:prstGeom prst="rect">
            <a:avLst/>
          </a:prstGeom>
          <a:noFill/>
          <a:ln w="9525">
            <a:noFill/>
            <a:miter lim="800000"/>
            <a:headEnd/>
            <a:tailEnd/>
          </a:ln>
        </p:spPr>
        <p:txBody>
          <a:bodyPr wrap="none">
            <a:spAutoFit/>
          </a:bodyPr>
          <a:lstStyle/>
          <a:p>
            <a:pPr algn="l" eaLnBrk="0" hangingPunct="0"/>
            <a:r>
              <a:rPr lang="en-US" sz="2800" b="1" smtClean="0">
                <a:solidFill>
                  <a:prstClr val="black"/>
                </a:solidFill>
                <a:latin typeface="Times New Roman" pitchFamily="18" charset="0"/>
                <a:ea typeface="+mn-ea"/>
                <a:cs typeface="Arial" charset="0"/>
              </a:rPr>
              <a:t>Categories of programming languages</a:t>
            </a:r>
          </a:p>
        </p:txBody>
      </p:sp>
      <p:pic>
        <p:nvPicPr>
          <p:cNvPr id="9219" name="Picture 3"/>
          <p:cNvPicPr>
            <a:picLocks noChangeAspect="1" noChangeArrowheads="1"/>
          </p:cNvPicPr>
          <p:nvPr/>
        </p:nvPicPr>
        <p:blipFill>
          <a:blip r:embed="rId3" cstate="print"/>
          <a:srcRect/>
          <a:stretch>
            <a:fillRect/>
          </a:stretch>
        </p:blipFill>
        <p:spPr bwMode="auto">
          <a:xfrm>
            <a:off x="304800" y="304800"/>
            <a:ext cx="86106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00" y="228684"/>
            <a:ext cx="7772400" cy="792242"/>
          </a:xfrm>
        </p:spPr>
        <p:txBody>
          <a:bodyPr>
            <a:normAutofit/>
          </a:bodyPr>
          <a:lstStyle/>
          <a:p>
            <a:pPr fontAlgn="auto">
              <a:spcAft>
                <a:spcPts val="0"/>
              </a:spcAft>
              <a:defRPr/>
            </a:pPr>
            <a:r>
              <a:rPr lang="en-US" dirty="0" smtClean="0">
                <a:solidFill>
                  <a:schemeClr val="tx1"/>
                </a:solidFill>
                <a:latin typeface="Times New Roman" pitchFamily="18" charset="0"/>
                <a:cs typeface="Times New Roman" pitchFamily="18" charset="0"/>
              </a:rPr>
              <a:t>Procedural Paradigm</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81110" y="1219258"/>
            <a:ext cx="8458090" cy="5257742"/>
          </a:xfrm>
        </p:spPr>
        <p:txBody>
          <a:bodyPr>
            <a:normAutofit/>
          </a:bodyPr>
          <a:lstStyle/>
          <a:p>
            <a:pPr marL="274320" indent="-274320" algn="just" fontAlgn="auto">
              <a:spcBef>
                <a:spcPts val="58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It is also known as imperative paradigm</a:t>
            </a:r>
          </a:p>
          <a:p>
            <a:pPr marL="274320" indent="-274320" algn="just" fontAlgn="auto">
              <a:spcBef>
                <a:spcPts val="58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command driven or statement oriented languages. </a:t>
            </a:r>
          </a:p>
          <a:p>
            <a:pPr marL="274320" indent="-274320" algn="just" fontAlgn="auto">
              <a:spcBef>
                <a:spcPts val="58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Execution of each and every statement cause the computer to change the value of one or more location in its memory, i.e. to enter a new state.</a:t>
            </a:r>
          </a:p>
          <a:p>
            <a:pPr algn="just">
              <a:defRPr/>
            </a:pPr>
            <a:r>
              <a:rPr lang="en-US" sz="2800" i="1" dirty="0" smtClean="0">
                <a:solidFill>
                  <a:srgbClr val="000000"/>
                </a:solidFill>
                <a:effectLst>
                  <a:outerShdw blurRad="38100" dist="38100" dir="2700000" algn="tl">
                    <a:srgbClr val="FFFFFF"/>
                  </a:outerShdw>
                </a:effectLst>
              </a:rPr>
              <a:t>Imperative programs</a:t>
            </a:r>
            <a:r>
              <a:rPr lang="en-US" sz="2800" dirty="0" smtClean="0">
                <a:solidFill>
                  <a:srgbClr val="000000"/>
                </a:solidFill>
                <a:effectLst>
                  <a:outerShdw blurRad="38100" dist="38100" dir="2700000" algn="tl">
                    <a:srgbClr val="FFFFFF"/>
                  </a:outerShdw>
                </a:effectLst>
              </a:rPr>
              <a:t> describe</a:t>
            </a:r>
          </a:p>
          <a:p>
            <a:pPr algn="just">
              <a:buFont typeface="Monotype Sorts" pitchFamily="2" charset="2"/>
              <a:buNone/>
              <a:defRPr/>
            </a:pPr>
            <a:r>
              <a:rPr lang="en-US" sz="2800" dirty="0" smtClean="0">
                <a:solidFill>
                  <a:srgbClr val="000000"/>
                </a:solidFill>
                <a:effectLst>
                  <a:outerShdw blurRad="38100" dist="38100" dir="2700000" algn="tl">
                    <a:srgbClr val="FFFFFF"/>
                  </a:outerShdw>
                </a:effectLst>
              </a:rPr>
              <a:t>    the details of   </a:t>
            </a:r>
            <a:r>
              <a:rPr lang="en-US" sz="2800" i="1" dirty="0" smtClean="0">
                <a:solidFill>
                  <a:srgbClr val="000000"/>
                </a:solidFill>
                <a:effectLst>
                  <a:outerShdw blurRad="38100" dist="38100" dir="2700000" algn="tl">
                    <a:srgbClr val="FFFFFF"/>
                  </a:outerShdw>
                </a:effectLst>
              </a:rPr>
              <a:t>HOW</a:t>
            </a:r>
            <a:r>
              <a:rPr lang="en-US" sz="2800" dirty="0" smtClean="0">
                <a:solidFill>
                  <a:srgbClr val="000000"/>
                </a:solidFill>
                <a:effectLst>
                  <a:outerShdw blurRad="38100" dist="38100" dir="2700000" algn="tl">
                    <a:srgbClr val="FFFFFF"/>
                  </a:outerShdw>
                </a:effectLst>
              </a:rPr>
              <a:t>  the results are to be obtained, in terms of the underlying machine model.</a:t>
            </a:r>
            <a:r>
              <a:rPr lang="en-US" sz="2800" dirty="0" smtClean="0"/>
              <a:t> </a:t>
            </a:r>
            <a:endParaRPr lang="en-US" sz="2800" dirty="0" smtClean="0">
              <a:latin typeface="Times New Roman" pitchFamily="18" charset="0"/>
              <a:cs typeface="Times New Roman" pitchFamily="18" charset="0"/>
            </a:endParaRPr>
          </a:p>
          <a:p>
            <a:pPr marL="274320" indent="-274320" algn="just" fontAlgn="auto">
              <a:spcBef>
                <a:spcPts val="58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Statements, which explicitly change the state of the memory of the computer.</a:t>
            </a:r>
          </a:p>
        </p:txBody>
      </p:sp>
      <p:sp>
        <p:nvSpPr>
          <p:cNvPr id="4" name="Rectangle 3"/>
          <p:cNvSpPr/>
          <p:nvPr/>
        </p:nvSpPr>
        <p:spPr>
          <a:xfrm>
            <a:off x="6324554" y="381080"/>
            <a:ext cx="251453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First </a:t>
            </a:r>
            <a:r>
              <a:rPr lang="en-US" b="1" dirty="0" smtClean="0"/>
              <a:t>do this</a:t>
            </a:r>
            <a:r>
              <a:rPr lang="en-US" dirty="0" smtClean="0"/>
              <a:t> and next </a:t>
            </a:r>
            <a:r>
              <a:rPr lang="en-US" b="1" dirty="0" smtClean="0"/>
              <a:t>do that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ChangeAspect="1" noChangeArrowheads="1"/>
          </p:cNvPicPr>
          <p:nvPr/>
        </p:nvPicPr>
        <p:blipFill>
          <a:blip r:embed="rId3" cstate="print"/>
          <a:srcRect/>
          <a:stretch>
            <a:fillRect/>
          </a:stretch>
        </p:blipFill>
        <p:spPr bwMode="auto">
          <a:xfrm>
            <a:off x="457308" y="1447852"/>
            <a:ext cx="8153186" cy="3809900"/>
          </a:xfrm>
          <a:prstGeom prst="rect">
            <a:avLst/>
          </a:prstGeom>
          <a:noFill/>
          <a:ln w="9525">
            <a:noFill/>
            <a:miter lim="800000"/>
            <a:headEnd/>
            <a:tailEnd/>
          </a:ln>
        </p:spPr>
      </p:pic>
      <p:sp>
        <p:nvSpPr>
          <p:cNvPr id="11267" name="Rectangle 5"/>
          <p:cNvSpPr>
            <a:spLocks noChangeArrowheads="1"/>
          </p:cNvSpPr>
          <p:nvPr/>
        </p:nvSpPr>
        <p:spPr bwMode="auto">
          <a:xfrm>
            <a:off x="2667050" y="5791138"/>
            <a:ext cx="4162425" cy="369888"/>
          </a:xfrm>
          <a:prstGeom prst="rect">
            <a:avLst/>
          </a:prstGeom>
          <a:noFill/>
          <a:ln w="9525">
            <a:noFill/>
            <a:miter lim="800000"/>
            <a:headEnd/>
            <a:tailEnd/>
          </a:ln>
        </p:spPr>
        <p:txBody>
          <a:bodyPr wrap="none">
            <a:spAutoFit/>
          </a:bodyPr>
          <a:lstStyle/>
          <a:p>
            <a:pPr algn="l"/>
            <a:r>
              <a:rPr lang="en-US" sz="1800" b="1" smtClean="0">
                <a:solidFill>
                  <a:prstClr val="black"/>
                </a:solidFill>
                <a:latin typeface="Times New Roman" pitchFamily="18" charset="0"/>
                <a:ea typeface="+mn-ea"/>
                <a:cs typeface="Arial" charset="0"/>
              </a:rPr>
              <a:t>The concept of the procedural paradigm</a:t>
            </a:r>
            <a:endParaRPr lang="en-US" sz="1800" smtClean="0">
              <a:solidFill>
                <a:prstClr val="black"/>
              </a:solidFill>
              <a:latin typeface="Perpetua" pitchFamily="18" charset="0"/>
              <a:ea typeface="+mn-ea"/>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6200" y="152400"/>
            <a:ext cx="8915400" cy="523220"/>
          </a:xfrm>
          <a:prstGeom prst="rect">
            <a:avLst/>
          </a:prstGeom>
          <a:solidFill>
            <a:schemeClr val="bg1"/>
          </a:solidFill>
          <a:ln w="9525">
            <a:noFill/>
            <a:miter lim="800000"/>
            <a:headEnd/>
            <a:tailEnd/>
          </a:ln>
        </p:spPr>
        <p:txBody>
          <a:bodyPr>
            <a:spAutoFit/>
          </a:bodyPr>
          <a:lstStyle/>
          <a:p>
            <a:pPr algn="just"/>
            <a:endParaRPr lang="en-US" sz="2800" dirty="0" smtClean="0">
              <a:solidFill>
                <a:prstClr val="black"/>
              </a:solidFill>
              <a:latin typeface="Times New Roman" pitchFamily="18" charset="0"/>
              <a:ea typeface="+mn-ea"/>
              <a:cs typeface="Arial" charset="0"/>
            </a:endParaRPr>
          </a:p>
        </p:txBody>
      </p:sp>
      <p:sp>
        <p:nvSpPr>
          <p:cNvPr id="12291" name="Text Box 4"/>
          <p:cNvSpPr txBox="1">
            <a:spLocks noChangeArrowheads="1"/>
          </p:cNvSpPr>
          <p:nvPr/>
        </p:nvSpPr>
        <p:spPr bwMode="auto">
          <a:xfrm>
            <a:off x="2438456" y="5791138"/>
            <a:ext cx="4430713" cy="400050"/>
          </a:xfrm>
          <a:prstGeom prst="rect">
            <a:avLst/>
          </a:prstGeom>
          <a:noFill/>
          <a:ln w="9525">
            <a:noFill/>
            <a:miter lim="800000"/>
            <a:headEnd/>
            <a:tailEnd/>
          </a:ln>
        </p:spPr>
        <p:txBody>
          <a:bodyPr wrap="none">
            <a:spAutoFit/>
          </a:bodyPr>
          <a:lstStyle/>
          <a:p>
            <a:pPr algn="l"/>
            <a:r>
              <a:rPr lang="en-US" sz="2000" dirty="0" smtClean="0">
                <a:solidFill>
                  <a:prstClr val="black"/>
                </a:solidFill>
                <a:latin typeface="Times New Roman" pitchFamily="18" charset="0"/>
                <a:ea typeface="+mn-ea"/>
                <a:cs typeface="Arial" charset="0"/>
              </a:rPr>
              <a:t>The components of a procedural program</a:t>
            </a:r>
          </a:p>
        </p:txBody>
      </p:sp>
      <p:pic>
        <p:nvPicPr>
          <p:cNvPr id="12292" name="Picture 5"/>
          <p:cNvPicPr>
            <a:picLocks noChangeAspect="1" noChangeArrowheads="1"/>
          </p:cNvPicPr>
          <p:nvPr/>
        </p:nvPicPr>
        <p:blipFill>
          <a:blip r:embed="rId3" cstate="print"/>
          <a:srcRect/>
          <a:stretch>
            <a:fillRect/>
          </a:stretch>
        </p:blipFill>
        <p:spPr bwMode="auto">
          <a:xfrm>
            <a:off x="2590852" y="533476"/>
            <a:ext cx="4114692" cy="4902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96" y="304882"/>
            <a:ext cx="7772400" cy="685796"/>
          </a:xfrm>
        </p:spPr>
        <p:txBody>
          <a:bodyPr>
            <a:noAutofit/>
          </a:bodyPr>
          <a:lstStyle/>
          <a:p>
            <a:pPr algn="ctr" fontAlgn="auto">
              <a:spcAft>
                <a:spcPts val="0"/>
              </a:spcAft>
              <a:defRPr/>
            </a:pPr>
            <a:r>
              <a:rPr lang="en-US" dirty="0" smtClean="0">
                <a:solidFill>
                  <a:schemeClr val="tx1"/>
                </a:solidFill>
                <a:latin typeface="Times New Roman" pitchFamily="18" charset="0"/>
                <a:cs typeface="Times New Roman" pitchFamily="18" charset="0"/>
              </a:rPr>
              <a:t>Object Oriented Paradigms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308" y="1371654"/>
            <a:ext cx="8076988" cy="4952946"/>
          </a:xfrm>
        </p:spPr>
        <p:txBody>
          <a:bodyPr>
            <a:normAutofit/>
          </a:bodyPr>
          <a:lstStyle/>
          <a:p>
            <a:pPr marL="274320" indent="-274320" algn="just" eaLnBrk="0" fontAlgn="auto" hangingPunct="0">
              <a:spcBef>
                <a:spcPts val="580"/>
              </a:spcBef>
              <a:spcAft>
                <a:spcPts val="0"/>
              </a:spcAft>
              <a:buFont typeface="Wingdings 2"/>
              <a:buChar char=""/>
              <a:defRPr/>
            </a:pPr>
            <a:r>
              <a:rPr lang="en-US" sz="2400" dirty="0" smtClean="0">
                <a:latin typeface="Times New Roman" pitchFamily="18" charset="0"/>
              </a:rPr>
              <a:t>The object-oriented paradigm deals with </a:t>
            </a:r>
            <a:r>
              <a:rPr lang="en-US" sz="2400" b="1" dirty="0" smtClean="0">
                <a:latin typeface="Times New Roman" pitchFamily="18" charset="0"/>
              </a:rPr>
              <a:t>active objects instead of passive objects. </a:t>
            </a:r>
          </a:p>
          <a:p>
            <a:pPr marL="274320" indent="-274320" algn="just" eaLnBrk="0" fontAlgn="auto" hangingPunct="0">
              <a:spcBef>
                <a:spcPts val="580"/>
              </a:spcBef>
              <a:spcAft>
                <a:spcPts val="0"/>
              </a:spcAft>
              <a:buFont typeface="Wingdings 2"/>
              <a:buChar char=""/>
              <a:defRPr/>
            </a:pPr>
            <a:endParaRPr lang="en-US" sz="2400" dirty="0" smtClean="0">
              <a:latin typeface="Times New Roman" pitchFamily="18" charset="0"/>
            </a:endParaRPr>
          </a:p>
          <a:p>
            <a:pPr marL="274320" indent="-274320" algn="just" eaLnBrk="0" fontAlgn="auto" hangingPunct="0">
              <a:spcBef>
                <a:spcPts val="580"/>
              </a:spcBef>
              <a:spcAft>
                <a:spcPts val="0"/>
              </a:spcAft>
              <a:buFont typeface="Wingdings 2"/>
              <a:buChar char=""/>
              <a:defRPr/>
            </a:pPr>
            <a:r>
              <a:rPr lang="en-US" sz="2400" dirty="0" smtClean="0">
                <a:latin typeface="Times New Roman" pitchFamily="18" charset="0"/>
              </a:rPr>
              <a:t>Active objects in our daily life: a vehicle, an automatic door, a dishwasher and so on. </a:t>
            </a:r>
          </a:p>
          <a:p>
            <a:pPr marL="274320" indent="-274320" algn="just" eaLnBrk="0" fontAlgn="auto" hangingPunct="0">
              <a:spcBef>
                <a:spcPts val="580"/>
              </a:spcBef>
              <a:spcAft>
                <a:spcPts val="0"/>
              </a:spcAft>
              <a:buFont typeface="Wingdings 2"/>
              <a:buChar char=""/>
              <a:defRPr/>
            </a:pPr>
            <a:endParaRPr lang="en-US" sz="2400" dirty="0" smtClean="0">
              <a:latin typeface="Times New Roman" pitchFamily="18" charset="0"/>
            </a:endParaRPr>
          </a:p>
          <a:p>
            <a:pPr marL="274320" indent="-274320" algn="just" eaLnBrk="0" fontAlgn="auto" hangingPunct="0">
              <a:spcBef>
                <a:spcPts val="580"/>
              </a:spcBef>
              <a:spcAft>
                <a:spcPts val="0"/>
              </a:spcAft>
              <a:buFont typeface="Wingdings 2"/>
              <a:buChar char=""/>
              <a:defRPr/>
            </a:pPr>
            <a:r>
              <a:rPr lang="en-US" sz="2400" dirty="0" smtClean="0">
                <a:latin typeface="Times New Roman" pitchFamily="18" charset="0"/>
              </a:rPr>
              <a:t>The action to be performed on these objects are included in the object: the objects need only to receive the appropriate stimulus from outside to perform one of the actions.</a:t>
            </a:r>
          </a:p>
          <a:p>
            <a:pPr marL="274320" indent="-274320" algn="just" eaLnBrk="0" fontAlgn="auto" hangingPunct="0">
              <a:spcBef>
                <a:spcPts val="580"/>
              </a:spcBef>
              <a:spcAft>
                <a:spcPts val="0"/>
              </a:spcAft>
              <a:buFont typeface="Wingdings 2"/>
              <a:buChar char=""/>
              <a:defRPr/>
            </a:pPr>
            <a:endParaRPr lang="en-US" sz="2400" dirty="0" smtClean="0">
              <a:latin typeface="Times New Roman" pitchFamily="18" charset="0"/>
            </a:endParaRPr>
          </a:p>
          <a:p>
            <a:pPr marL="274320" indent="-274320" algn="just" eaLnBrk="0" fontAlgn="auto" hangingPunct="0">
              <a:spcBef>
                <a:spcPts val="580"/>
              </a:spcBef>
              <a:spcAft>
                <a:spcPts val="0"/>
              </a:spcAft>
              <a:buFont typeface="Wingdings 2"/>
              <a:buChar char=""/>
              <a:defRPr/>
            </a:pPr>
            <a:r>
              <a:rPr lang="en-US" sz="2400" dirty="0" smtClean="0">
                <a:latin typeface="Times New Roman" pitchFamily="18" charset="0"/>
              </a:rPr>
              <a:t>A file in an object-oriented paradigm.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19200" y="5715000"/>
            <a:ext cx="6413500" cy="457200"/>
          </a:xfrm>
          <a:prstGeom prst="rect">
            <a:avLst/>
          </a:prstGeom>
          <a:noFill/>
          <a:ln w="9525">
            <a:noFill/>
            <a:miter lim="800000"/>
            <a:headEnd/>
            <a:tailEnd/>
          </a:ln>
        </p:spPr>
        <p:txBody>
          <a:bodyPr wrap="none">
            <a:spAutoFit/>
          </a:bodyPr>
          <a:lstStyle/>
          <a:p>
            <a:pPr algn="l" eaLnBrk="0" hangingPunct="0"/>
            <a:r>
              <a:rPr lang="en-US" b="1" smtClean="0">
                <a:solidFill>
                  <a:srgbClr val="96A9A9"/>
                </a:solidFill>
                <a:latin typeface="Times New Roman" pitchFamily="18" charset="0"/>
                <a:ea typeface="+mn-ea"/>
                <a:cs typeface="Arial" charset="0"/>
              </a:rPr>
              <a:t>Figure 9.5  </a:t>
            </a:r>
            <a:r>
              <a:rPr lang="en-US" sz="2000" b="1" smtClean="0">
                <a:solidFill>
                  <a:prstClr val="black"/>
                </a:solidFill>
                <a:latin typeface="Times New Roman" pitchFamily="18" charset="0"/>
                <a:ea typeface="+mn-ea"/>
                <a:cs typeface="Arial" charset="0"/>
              </a:rPr>
              <a:t>The concept of an object-oriented paradigm</a:t>
            </a:r>
          </a:p>
        </p:txBody>
      </p:sp>
      <p:pic>
        <p:nvPicPr>
          <p:cNvPr id="14339" name="Picture 3"/>
          <p:cNvPicPr>
            <a:picLocks noChangeAspect="1" noChangeArrowheads="1"/>
          </p:cNvPicPr>
          <p:nvPr/>
        </p:nvPicPr>
        <p:blipFill>
          <a:blip r:embed="rId3" cstate="print"/>
          <a:srcRect/>
          <a:stretch>
            <a:fillRect/>
          </a:stretch>
        </p:blipFill>
        <p:spPr bwMode="auto">
          <a:xfrm>
            <a:off x="593725" y="1600200"/>
            <a:ext cx="733107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62416" y="457278"/>
            <a:ext cx="1289050" cy="519113"/>
          </a:xfrm>
          <a:prstGeom prst="rect">
            <a:avLst/>
          </a:prstGeom>
          <a:noFill/>
          <a:ln w="9525">
            <a:noFill/>
            <a:miter lim="800000"/>
            <a:headEnd/>
            <a:tailEnd/>
          </a:ln>
        </p:spPr>
        <p:txBody>
          <a:bodyPr wrap="none">
            <a:spAutoFit/>
          </a:bodyPr>
          <a:lstStyle/>
          <a:p>
            <a:pPr algn="l" eaLnBrk="0" hangingPunct="0"/>
            <a:r>
              <a:rPr lang="en-US" sz="2800" b="1" dirty="0" smtClean="0">
                <a:solidFill>
                  <a:srgbClr val="660066"/>
                </a:solidFill>
                <a:latin typeface="Times New Roman" pitchFamily="18" charset="0"/>
                <a:ea typeface="+mn-ea"/>
                <a:cs typeface="Arial" charset="0"/>
              </a:rPr>
              <a:t>Classes</a:t>
            </a:r>
          </a:p>
        </p:txBody>
      </p:sp>
      <p:sp>
        <p:nvSpPr>
          <p:cNvPr id="15364" name="Text Box 4"/>
          <p:cNvSpPr txBox="1">
            <a:spLocks noChangeArrowheads="1"/>
          </p:cNvSpPr>
          <p:nvPr/>
        </p:nvSpPr>
        <p:spPr bwMode="auto">
          <a:xfrm>
            <a:off x="2133664" y="5486346"/>
            <a:ext cx="4988866" cy="400110"/>
          </a:xfrm>
          <a:prstGeom prst="rect">
            <a:avLst/>
          </a:prstGeom>
          <a:noFill/>
          <a:ln w="9525">
            <a:noFill/>
            <a:miter lim="800000"/>
            <a:headEnd/>
            <a:tailEnd/>
          </a:ln>
        </p:spPr>
        <p:txBody>
          <a:bodyPr wrap="none">
            <a:spAutoFit/>
          </a:bodyPr>
          <a:lstStyle/>
          <a:p>
            <a:pPr algn="l" eaLnBrk="0" hangingPunct="0"/>
            <a:r>
              <a:rPr lang="en-US" sz="2000" b="1" dirty="0" smtClean="0">
                <a:solidFill>
                  <a:prstClr val="black"/>
                </a:solidFill>
                <a:latin typeface="Times New Roman" pitchFamily="18" charset="0"/>
                <a:ea typeface="+mn-ea"/>
                <a:cs typeface="Arial" charset="0"/>
              </a:rPr>
              <a:t>The concept of an object-oriented paradigm</a:t>
            </a:r>
          </a:p>
        </p:txBody>
      </p:sp>
      <p:pic>
        <p:nvPicPr>
          <p:cNvPr id="15365" name="Picture 5"/>
          <p:cNvPicPr>
            <a:picLocks noChangeAspect="1" noChangeArrowheads="1"/>
          </p:cNvPicPr>
          <p:nvPr/>
        </p:nvPicPr>
        <p:blipFill>
          <a:blip r:embed="rId3" cstate="print"/>
          <a:srcRect/>
          <a:stretch>
            <a:fillRect/>
          </a:stretch>
        </p:blipFill>
        <p:spPr bwMode="auto">
          <a:xfrm>
            <a:off x="3200436" y="1371654"/>
            <a:ext cx="3200316" cy="3733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100" y="228684"/>
            <a:ext cx="7695998" cy="519113"/>
          </a:xfrm>
          <a:prstGeom prst="rect">
            <a:avLst/>
          </a:prstGeom>
          <a:noFill/>
          <a:ln w="9525">
            <a:noFill/>
            <a:miter lim="800000"/>
            <a:headEnd/>
            <a:tailEnd/>
          </a:ln>
        </p:spPr>
        <p:txBody>
          <a:bodyPr wrap="square">
            <a:spAutoFit/>
          </a:bodyPr>
          <a:lstStyle/>
          <a:p>
            <a:pPr eaLnBrk="0" hangingPunct="0"/>
            <a:r>
              <a:rPr lang="en-US" sz="2800" b="1" dirty="0" smtClean="0">
                <a:solidFill>
                  <a:srgbClr val="660066"/>
                </a:solidFill>
                <a:latin typeface="Times New Roman" pitchFamily="18" charset="0"/>
                <a:ea typeface="+mn-ea"/>
                <a:cs typeface="Arial" charset="0"/>
              </a:rPr>
              <a:t>Methods</a:t>
            </a:r>
          </a:p>
        </p:txBody>
      </p:sp>
      <p:sp>
        <p:nvSpPr>
          <p:cNvPr id="16387" name="Rectangle 3"/>
          <p:cNvSpPr>
            <a:spLocks noChangeArrowheads="1"/>
          </p:cNvSpPr>
          <p:nvPr/>
        </p:nvSpPr>
        <p:spPr bwMode="auto">
          <a:xfrm>
            <a:off x="381110" y="1219258"/>
            <a:ext cx="8534290" cy="4832092"/>
          </a:xfrm>
          <a:prstGeom prst="rect">
            <a:avLst/>
          </a:prstGeom>
          <a:solidFill>
            <a:schemeClr val="bg1"/>
          </a:solidFill>
          <a:ln w="9525">
            <a:noFill/>
            <a:miter lim="800000"/>
            <a:headEnd/>
            <a:tailEnd/>
          </a:ln>
        </p:spPr>
        <p:txBody>
          <a:bodyPr wrap="square">
            <a:spAutoFit/>
          </a:bodyPr>
          <a:lstStyle/>
          <a:p>
            <a:pPr algn="just" eaLnBrk="0" hangingPunct="0">
              <a:buFont typeface="Arial" charset="0"/>
              <a:buChar char="•"/>
            </a:pPr>
            <a:r>
              <a:rPr lang="en-US" sz="2800" dirty="0" smtClean="0">
                <a:solidFill>
                  <a:prstClr val="black"/>
                </a:solidFill>
                <a:latin typeface="Times New Roman" pitchFamily="18" charset="0"/>
                <a:ea typeface="+mn-ea"/>
                <a:cs typeface="Arial" charset="0"/>
              </a:rPr>
              <a:t>In general, the format of methods are very similar to the functions used in some procedural languages. </a:t>
            </a:r>
          </a:p>
          <a:p>
            <a:pPr algn="just" eaLnBrk="0" hangingPunct="0">
              <a:buFont typeface="Arial" charset="0"/>
              <a:buChar char="•"/>
            </a:pPr>
            <a:endParaRPr lang="en-US" sz="2800" dirty="0" smtClean="0">
              <a:solidFill>
                <a:prstClr val="black"/>
              </a:solidFill>
              <a:latin typeface="Times New Roman" pitchFamily="18" charset="0"/>
              <a:ea typeface="+mn-ea"/>
              <a:cs typeface="Arial" charset="0"/>
            </a:endParaRPr>
          </a:p>
          <a:p>
            <a:pPr algn="just" eaLnBrk="0" hangingPunct="0">
              <a:buFont typeface="Arial" charset="0"/>
              <a:buChar char="•"/>
            </a:pPr>
            <a:r>
              <a:rPr lang="en-US" sz="2800" dirty="0" smtClean="0">
                <a:solidFill>
                  <a:prstClr val="black"/>
                </a:solidFill>
                <a:latin typeface="Times New Roman" pitchFamily="18" charset="0"/>
                <a:ea typeface="+mn-ea"/>
                <a:cs typeface="Arial" charset="0"/>
              </a:rPr>
              <a:t>Each method has its header, its local variables and its statement. </a:t>
            </a:r>
          </a:p>
          <a:p>
            <a:pPr algn="just" eaLnBrk="0" hangingPunct="0">
              <a:buFont typeface="Arial" charset="0"/>
              <a:buChar char="•"/>
            </a:pPr>
            <a:endParaRPr lang="en-US" sz="2800" dirty="0" smtClean="0">
              <a:solidFill>
                <a:prstClr val="black"/>
              </a:solidFill>
              <a:latin typeface="Times New Roman" pitchFamily="18" charset="0"/>
              <a:ea typeface="+mn-ea"/>
              <a:cs typeface="Arial" charset="0"/>
            </a:endParaRPr>
          </a:p>
          <a:p>
            <a:pPr algn="just" eaLnBrk="0" hangingPunct="0">
              <a:buFont typeface="Arial" charset="0"/>
              <a:buChar char="•"/>
            </a:pPr>
            <a:r>
              <a:rPr lang="en-US" sz="2800" dirty="0" smtClean="0">
                <a:solidFill>
                  <a:prstClr val="black"/>
                </a:solidFill>
                <a:latin typeface="Times New Roman" pitchFamily="18" charset="0"/>
                <a:ea typeface="+mn-ea"/>
                <a:cs typeface="Arial" charset="0"/>
              </a:rPr>
              <a:t>object-oriented languages are actually an extension of procedural languages with some new ideas and some new features. </a:t>
            </a:r>
          </a:p>
          <a:p>
            <a:pPr algn="just" eaLnBrk="0" hangingPunct="0">
              <a:buFont typeface="Arial" charset="0"/>
              <a:buChar char="•"/>
            </a:pPr>
            <a:r>
              <a:rPr lang="en-US" sz="2800" dirty="0" smtClean="0">
                <a:solidFill>
                  <a:prstClr val="black"/>
                </a:solidFill>
                <a:latin typeface="Times New Roman" pitchFamily="18" charset="0"/>
                <a:ea typeface="+mn-ea"/>
                <a:cs typeface="Arial" charset="0"/>
              </a:rPr>
              <a:t>The C++ language, is an object-oriented extension of the C language.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505228" y="381080"/>
            <a:ext cx="2214068" cy="584775"/>
          </a:xfrm>
          <a:prstGeom prst="rect">
            <a:avLst/>
          </a:prstGeom>
          <a:noFill/>
          <a:ln w="9525">
            <a:noFill/>
            <a:miter lim="800000"/>
            <a:headEnd/>
            <a:tailEnd/>
          </a:ln>
        </p:spPr>
        <p:txBody>
          <a:bodyPr wrap="none">
            <a:spAutoFit/>
          </a:bodyPr>
          <a:lstStyle/>
          <a:p>
            <a:pPr algn="l" eaLnBrk="0" hangingPunct="0"/>
            <a:r>
              <a:rPr lang="en-US" sz="3200" b="1" dirty="0" smtClean="0">
                <a:solidFill>
                  <a:srgbClr val="660066"/>
                </a:solidFill>
                <a:latin typeface="Times New Roman" pitchFamily="18" charset="0"/>
                <a:ea typeface="+mn-ea"/>
                <a:cs typeface="Arial" charset="0"/>
              </a:rPr>
              <a:t>Inheritance</a:t>
            </a:r>
          </a:p>
        </p:txBody>
      </p:sp>
      <p:sp>
        <p:nvSpPr>
          <p:cNvPr id="17411" name="Rectangle 3"/>
          <p:cNvSpPr>
            <a:spLocks noChangeArrowheads="1"/>
          </p:cNvSpPr>
          <p:nvPr/>
        </p:nvSpPr>
        <p:spPr bwMode="auto">
          <a:xfrm>
            <a:off x="304912" y="1447852"/>
            <a:ext cx="8534294" cy="4435830"/>
          </a:xfrm>
          <a:prstGeom prst="rect">
            <a:avLst/>
          </a:prstGeom>
          <a:solidFill>
            <a:schemeClr val="bg1"/>
          </a:solidFill>
          <a:ln w="9525">
            <a:noFill/>
            <a:miter lim="800000"/>
            <a:headEnd/>
            <a:tailEnd/>
          </a:ln>
        </p:spPr>
        <p:txBody>
          <a:bodyPr wrap="square">
            <a:spAutoFit/>
          </a:bodyPr>
          <a:lstStyle/>
          <a:p>
            <a:pPr marL="465138" indent="-404813" algn="just" eaLnBrk="0" hangingPunct="0">
              <a:lnSpc>
                <a:spcPct val="150000"/>
              </a:lnSpc>
              <a:buFont typeface="Arial" charset="0"/>
              <a:buChar char="•"/>
            </a:pPr>
            <a:r>
              <a:rPr lang="en-US" sz="3200" dirty="0" smtClean="0">
                <a:solidFill>
                  <a:prstClr val="black"/>
                </a:solidFill>
                <a:latin typeface="Times New Roman" pitchFamily="18" charset="0"/>
                <a:ea typeface="+mn-ea"/>
                <a:cs typeface="Times New Roman" pitchFamily="18" charset="0"/>
              </a:rPr>
              <a:t>Classes are usually arranged in some kind of class hierarchy. </a:t>
            </a:r>
          </a:p>
          <a:p>
            <a:pPr marL="465138" indent="-404813" algn="just" eaLnBrk="0" hangingPunct="0">
              <a:lnSpc>
                <a:spcPct val="150000"/>
              </a:lnSpc>
              <a:buFont typeface="Arial" charset="0"/>
              <a:buChar char="•"/>
            </a:pPr>
            <a:r>
              <a:rPr lang="en-US" sz="3200" dirty="0" smtClean="0">
                <a:solidFill>
                  <a:prstClr val="black"/>
                </a:solidFill>
                <a:latin typeface="Times New Roman" pitchFamily="18" charset="0"/>
                <a:cs typeface="Times New Roman" pitchFamily="18" charset="0"/>
              </a:rPr>
              <a:t>An object can inherit from another object. </a:t>
            </a:r>
          </a:p>
          <a:p>
            <a:pPr marL="465138" indent="-404813" algn="just" eaLnBrk="0" hangingPunct="0">
              <a:lnSpc>
                <a:spcPct val="150000"/>
              </a:lnSpc>
              <a:buFont typeface="Arial" charset="0"/>
              <a:buChar char="•"/>
            </a:pPr>
            <a:r>
              <a:rPr lang="en-US" sz="3200" dirty="0" smtClean="0">
                <a:latin typeface="Times New Roman" pitchFamily="18" charset="0"/>
                <a:cs typeface="Times New Roman" pitchFamily="18" charset="0"/>
              </a:rPr>
              <a:t>This hierarchy can be thought of as representing a </a:t>
            </a:r>
            <a:r>
              <a:rPr lang="en-US" sz="3200" i="1" dirty="0" smtClean="0">
                <a:solidFill>
                  <a:srgbClr val="FF0000"/>
                </a:solidFill>
                <a:latin typeface="Times New Roman" pitchFamily="18" charset="0"/>
                <a:cs typeface="Times New Roman" pitchFamily="18" charset="0"/>
              </a:rPr>
              <a:t>"kind of"</a:t>
            </a:r>
            <a:r>
              <a:rPr lang="en-US" sz="3200" dirty="0" smtClean="0">
                <a:solidFill>
                  <a:srgbClr val="FF0000"/>
                </a:solidFill>
                <a:latin typeface="Times New Roman" pitchFamily="18" charset="0"/>
                <a:cs typeface="Times New Roman" pitchFamily="18" charset="0"/>
              </a:rPr>
              <a:t> </a:t>
            </a:r>
            <a:r>
              <a:rPr lang="en-US" sz="3200" dirty="0" smtClean="0">
                <a:latin typeface="Times New Roman" pitchFamily="18" charset="0"/>
                <a:cs typeface="Times New Roman" pitchFamily="18" charset="0"/>
              </a:rPr>
              <a:t>relation.</a:t>
            </a:r>
            <a:endParaRPr lang="en-US" sz="3200" dirty="0" smtClean="0">
              <a:solidFill>
                <a:prstClr val="black"/>
              </a:solidFill>
              <a:latin typeface="Times New Roman" pitchFamily="18" charset="0"/>
              <a:ea typeface="+mn-ea"/>
              <a:cs typeface="Times New Roman" pitchFamily="18" charset="0"/>
            </a:endParaRPr>
          </a:p>
          <a:p>
            <a:pPr marL="465138" indent="-404813" algn="just" eaLnBrk="0" hangingPunct="0">
              <a:lnSpc>
                <a:spcPct val="150000"/>
              </a:lnSpc>
              <a:buFont typeface="Arial" charset="0"/>
              <a:buChar char="•"/>
            </a:pPr>
            <a:endParaRPr lang="en-US" sz="3200" dirty="0" smtClean="0">
              <a:solidFill>
                <a:prstClr val="black"/>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048040" y="381080"/>
            <a:ext cx="2417763" cy="519113"/>
          </a:xfrm>
          <a:prstGeom prst="rect">
            <a:avLst/>
          </a:prstGeom>
          <a:noFill/>
          <a:ln w="9525">
            <a:noFill/>
            <a:miter lim="800000"/>
            <a:headEnd/>
            <a:tailEnd/>
          </a:ln>
        </p:spPr>
        <p:txBody>
          <a:bodyPr wrap="none">
            <a:spAutoFit/>
          </a:bodyPr>
          <a:lstStyle/>
          <a:p>
            <a:pPr algn="l" eaLnBrk="0" hangingPunct="0"/>
            <a:r>
              <a:rPr lang="en-US" sz="2800" b="1" dirty="0" smtClean="0">
                <a:solidFill>
                  <a:srgbClr val="660066"/>
                </a:solidFill>
                <a:latin typeface="Times New Roman" pitchFamily="18" charset="0"/>
                <a:ea typeface="+mn-ea"/>
                <a:cs typeface="Arial" charset="0"/>
              </a:rPr>
              <a:t>Polymorphism</a:t>
            </a:r>
          </a:p>
        </p:txBody>
      </p:sp>
      <p:sp>
        <p:nvSpPr>
          <p:cNvPr id="18435" name="Rectangle 3"/>
          <p:cNvSpPr>
            <a:spLocks noChangeArrowheads="1"/>
          </p:cNvSpPr>
          <p:nvPr/>
        </p:nvSpPr>
        <p:spPr bwMode="auto">
          <a:xfrm>
            <a:off x="685902" y="1219258"/>
            <a:ext cx="7924592" cy="5565947"/>
          </a:xfrm>
          <a:prstGeom prst="rect">
            <a:avLst/>
          </a:prstGeom>
          <a:solidFill>
            <a:schemeClr val="bg1"/>
          </a:solidFill>
          <a:ln w="9525">
            <a:noFill/>
            <a:miter lim="800000"/>
            <a:headEnd/>
            <a:tailEnd/>
          </a:ln>
        </p:spPr>
        <p:txBody>
          <a:bodyPr wrap="square">
            <a:spAutoFit/>
          </a:bodyPr>
          <a:lstStyle/>
          <a:p>
            <a:pPr marL="509588" indent="-344488" algn="just" eaLnBrk="0" hangingPunct="0">
              <a:lnSpc>
                <a:spcPct val="150000"/>
              </a:lnSpc>
              <a:buFont typeface="Arial" charset="0"/>
              <a:buChar char="•"/>
            </a:pPr>
            <a:r>
              <a:rPr lang="en-US" dirty="0" smtClean="0">
                <a:solidFill>
                  <a:prstClr val="black"/>
                </a:solidFill>
                <a:latin typeface="Times New Roman" pitchFamily="18" charset="0"/>
                <a:ea typeface="+mn-ea"/>
                <a:cs typeface="Arial" charset="0"/>
              </a:rPr>
              <a:t>“many forms”. </a:t>
            </a:r>
          </a:p>
          <a:p>
            <a:pPr marL="509588" indent="-344488" algn="just" eaLnBrk="0" hangingPunct="0">
              <a:lnSpc>
                <a:spcPct val="150000"/>
              </a:lnSpc>
              <a:buFont typeface="Arial" charset="0"/>
              <a:buChar char="•"/>
            </a:pPr>
            <a:r>
              <a:rPr lang="en-US" dirty="0" smtClean="0">
                <a:solidFill>
                  <a:prstClr val="black"/>
                </a:solidFill>
                <a:latin typeface="Times New Roman" pitchFamily="18" charset="0"/>
                <a:ea typeface="+mn-ea"/>
                <a:cs typeface="Arial" charset="0"/>
              </a:rPr>
              <a:t>Define several operations with the same name that can do different things in related classes.</a:t>
            </a:r>
          </a:p>
          <a:p>
            <a:pPr marL="509588" indent="-344488" algn="just" eaLnBrk="0" hangingPunct="0">
              <a:lnSpc>
                <a:spcPct val="150000"/>
              </a:lnSpc>
              <a:buFont typeface="Arial" charset="0"/>
              <a:buChar char="•"/>
            </a:pPr>
            <a:r>
              <a:rPr lang="en-US" dirty="0" smtClean="0">
                <a:solidFill>
                  <a:prstClr val="black"/>
                </a:solidFill>
                <a:latin typeface="Times New Roman" pitchFamily="18" charset="0"/>
                <a:ea typeface="+mn-ea"/>
                <a:cs typeface="Arial" charset="0"/>
              </a:rPr>
              <a:t> For example, assume that we define two classes, Rectangles and Circles, both inherited from the class </a:t>
            </a:r>
            <a:r>
              <a:rPr lang="en-US" dirty="0" err="1" smtClean="0">
                <a:solidFill>
                  <a:prstClr val="black"/>
                </a:solidFill>
                <a:latin typeface="Times New Roman" pitchFamily="18" charset="0"/>
                <a:ea typeface="+mn-ea"/>
                <a:cs typeface="Arial" charset="0"/>
              </a:rPr>
              <a:t>GeometricalShapes</a:t>
            </a:r>
            <a:r>
              <a:rPr lang="en-US" dirty="0" smtClean="0">
                <a:solidFill>
                  <a:prstClr val="black"/>
                </a:solidFill>
                <a:latin typeface="Times New Roman" pitchFamily="18" charset="0"/>
                <a:ea typeface="+mn-ea"/>
                <a:cs typeface="Arial" charset="0"/>
              </a:rPr>
              <a:t>.</a:t>
            </a:r>
          </a:p>
          <a:p>
            <a:pPr marL="509588" indent="-344488" algn="just" eaLnBrk="0" hangingPunct="0">
              <a:lnSpc>
                <a:spcPct val="150000"/>
              </a:lnSpc>
              <a:buFont typeface="Arial" charset="0"/>
              <a:buChar char="•"/>
            </a:pPr>
            <a:r>
              <a:rPr lang="en-US" dirty="0" smtClean="0">
                <a:solidFill>
                  <a:prstClr val="black"/>
                </a:solidFill>
                <a:latin typeface="Times New Roman" pitchFamily="18" charset="0"/>
                <a:ea typeface="+mn-ea"/>
                <a:cs typeface="Arial" charset="0"/>
              </a:rPr>
              <a:t> We define two operations both named area, one in Rectangles and one in Circles, that calculate the area of a rectangle or a circle. The two operations have the same 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457200" y="1600200"/>
            <a:ext cx="7848502" cy="4873752"/>
          </a:xfrm>
        </p:spPr>
        <p:txBody>
          <a:bodyPr/>
          <a:lstStyle/>
          <a:p>
            <a:pPr algn="just"/>
            <a:r>
              <a:rPr lang="en-US" b="1" dirty="0" smtClean="0"/>
              <a:t>The size of a program </a:t>
            </a:r>
            <a:r>
              <a:rPr lang="en-US" dirty="0" smtClean="0"/>
              <a:t>is a good indication of the complexity of the problem being solved.</a:t>
            </a:r>
          </a:p>
          <a:p>
            <a:pPr algn="just"/>
            <a:r>
              <a:rPr lang="en-US" dirty="0" smtClean="0"/>
              <a:t>Example: </a:t>
            </a:r>
            <a:r>
              <a:rPr lang="en-US" dirty="0" smtClean="0">
                <a:solidFill>
                  <a:srgbClr val="000099"/>
                </a:solidFill>
              </a:rPr>
              <a:t>building an airline reservation system</a:t>
            </a:r>
          </a:p>
          <a:p>
            <a:pPr algn="just"/>
            <a:r>
              <a:rPr lang="en-US" dirty="0" smtClean="0"/>
              <a:t>Key requirements</a:t>
            </a:r>
          </a:p>
          <a:p>
            <a:pPr marL="1146175" indent="-457200" algn="just">
              <a:buFont typeface="+mj-lt"/>
              <a:buAutoNum type="arabicPeriod"/>
            </a:pPr>
            <a:r>
              <a:rPr lang="en-US" dirty="0" smtClean="0"/>
              <a:t>The system has to function correctly at any cost.</a:t>
            </a:r>
          </a:p>
          <a:p>
            <a:pPr marL="1146175" indent="-457200" algn="just">
              <a:buFont typeface="+mj-lt"/>
              <a:buAutoNum type="arabicPeriod"/>
            </a:pPr>
            <a:r>
              <a:rPr lang="en-US" dirty="0" smtClean="0"/>
              <a:t>The system is “long-lived.”</a:t>
            </a:r>
          </a:p>
          <a:p>
            <a:pPr marL="1146175" indent="-457200" algn="just">
              <a:buFont typeface="+mj-lt"/>
              <a:buAutoNum type="arabicPeriod"/>
            </a:pPr>
            <a:r>
              <a:rPr lang="en-US" dirty="0" smtClean="0"/>
              <a:t>system undergoes considerable modification </a:t>
            </a:r>
          </a:p>
          <a:p>
            <a:pPr marL="1146175" indent="-457200" algn="just">
              <a:buFont typeface="+mj-lt"/>
              <a:buAutoNum type="arabicPeriod"/>
            </a:pPr>
            <a:r>
              <a:rPr lang="en-US" dirty="0" smtClean="0"/>
              <a:t>many people—tens or hundreds— are involved in the development</a:t>
            </a:r>
          </a:p>
          <a:p>
            <a:pPr marL="1146175" indent="-457200" algn="just">
              <a:buFont typeface="+mj-lt"/>
              <a:buAutoNum type="arabicPeriod"/>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5</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792224"/>
          </a:xfrm>
        </p:spPr>
        <p:txBody>
          <a:bodyPr/>
          <a:lstStyle/>
          <a:p>
            <a:pPr algn="ctr" fontAlgn="auto">
              <a:spcAft>
                <a:spcPts val="0"/>
              </a:spcAft>
              <a:defRPr/>
            </a:pPr>
            <a:r>
              <a:rPr lang="en-US" dirty="0" smtClean="0">
                <a:solidFill>
                  <a:schemeClr val="tx1"/>
                </a:solidFill>
                <a:latin typeface="Times New Roman" pitchFamily="18" charset="0"/>
                <a:cs typeface="Times New Roman" pitchFamily="18" charset="0"/>
              </a:rPr>
              <a:t>Functional paradigms</a:t>
            </a:r>
          </a:p>
        </p:txBody>
      </p:sp>
      <p:sp>
        <p:nvSpPr>
          <p:cNvPr id="3" name="Content Placeholder 2"/>
          <p:cNvSpPr>
            <a:spLocks noGrp="1"/>
          </p:cNvSpPr>
          <p:nvPr>
            <p:ph sz="quarter" idx="1"/>
          </p:nvPr>
        </p:nvSpPr>
        <p:spPr>
          <a:xfrm>
            <a:off x="609704" y="1447800"/>
            <a:ext cx="8077096" cy="1143000"/>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120650" indent="0" algn="just" fontAlgn="auto">
              <a:spcBef>
                <a:spcPts val="580"/>
              </a:spcBef>
              <a:spcAft>
                <a:spcPts val="0"/>
              </a:spcAft>
              <a:buNone/>
              <a:defRPr/>
            </a:pPr>
            <a:r>
              <a:rPr lang="en-US" sz="2400" dirty="0" smtClean="0">
                <a:latin typeface="Times New Roman" pitchFamily="18" charset="0"/>
              </a:rPr>
              <a:t>In the functional paradigm a program is considered as  idea of computation as being about evaluating mathematical functions combined in expressions.</a:t>
            </a:r>
          </a:p>
          <a:p>
            <a:pPr marL="274320" indent="-274320" algn="just" fontAlgn="auto">
              <a:spcBef>
                <a:spcPts val="580"/>
              </a:spcBef>
              <a:spcAft>
                <a:spcPts val="0"/>
              </a:spcAft>
              <a:buFont typeface="Wingdings 2"/>
              <a:buNone/>
              <a:defRPr/>
            </a:pPr>
            <a:endParaRPr lang="en-US" dirty="0">
              <a:latin typeface="Times New Roman" pitchFamily="18" charset="0"/>
              <a:cs typeface="Times New Roman" pitchFamily="18" charset="0"/>
            </a:endParaRPr>
          </a:p>
        </p:txBody>
      </p:sp>
      <p:pic>
        <p:nvPicPr>
          <p:cNvPr id="19460" name="Picture 6"/>
          <p:cNvPicPr>
            <a:picLocks noChangeAspect="1" noChangeArrowheads="1"/>
          </p:cNvPicPr>
          <p:nvPr/>
        </p:nvPicPr>
        <p:blipFill>
          <a:blip r:embed="rId2" cstate="print"/>
          <a:srcRect/>
          <a:stretch>
            <a:fillRect/>
          </a:stretch>
        </p:blipFill>
        <p:spPr bwMode="auto">
          <a:xfrm>
            <a:off x="2209862" y="3048010"/>
            <a:ext cx="5029068" cy="1152630"/>
          </a:xfrm>
          <a:prstGeom prst="rect">
            <a:avLst/>
          </a:prstGeom>
          <a:noFill/>
          <a:ln w="9525">
            <a:noFill/>
            <a:miter lim="800000"/>
            <a:headEnd/>
            <a:tailEnd/>
          </a:ln>
        </p:spPr>
      </p:pic>
      <p:sp>
        <p:nvSpPr>
          <p:cNvPr id="19461" name="Rectangle 4"/>
          <p:cNvSpPr>
            <a:spLocks noChangeArrowheads="1"/>
          </p:cNvSpPr>
          <p:nvPr/>
        </p:nvSpPr>
        <p:spPr bwMode="auto">
          <a:xfrm>
            <a:off x="2971842" y="4343376"/>
            <a:ext cx="3448050" cy="369888"/>
          </a:xfrm>
          <a:prstGeom prst="rect">
            <a:avLst/>
          </a:prstGeom>
          <a:noFill/>
          <a:ln w="9525">
            <a:noFill/>
            <a:miter lim="800000"/>
            <a:headEnd/>
            <a:tailEnd/>
          </a:ln>
        </p:spPr>
        <p:txBody>
          <a:bodyPr wrap="none">
            <a:spAutoFit/>
          </a:bodyPr>
          <a:lstStyle/>
          <a:p>
            <a:pPr algn="l"/>
            <a:r>
              <a:rPr lang="en-US" sz="1800" dirty="0" smtClean="0">
                <a:solidFill>
                  <a:prstClr val="black"/>
                </a:solidFill>
                <a:latin typeface="Times New Roman" pitchFamily="18" charset="0"/>
                <a:ea typeface="+mn-ea"/>
                <a:cs typeface="Arial" charset="0"/>
              </a:rPr>
              <a:t>A function in a functional language</a:t>
            </a:r>
          </a:p>
        </p:txBody>
      </p:sp>
      <p:sp>
        <p:nvSpPr>
          <p:cNvPr id="6" name="Rectangle 5"/>
          <p:cNvSpPr/>
          <p:nvPr/>
        </p:nvSpPr>
        <p:spPr>
          <a:xfrm>
            <a:off x="609704" y="5105356"/>
            <a:ext cx="800079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dirty="0" smtClean="0">
                <a:solidFill>
                  <a:schemeClr val="dk1"/>
                </a:solidFill>
                <a:latin typeface="Times New Roman" pitchFamily="18" charset="0"/>
                <a:ea typeface="+mn-ea"/>
              </a:rPr>
              <a:t>The functional paradigm is hard to implement efficiently because if a storage location is once used to hold a value it is not obvious when it can be re-used.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76200" y="76200"/>
            <a:ext cx="8915400" cy="523220"/>
          </a:xfrm>
          <a:prstGeom prst="rect">
            <a:avLst/>
          </a:prstGeom>
          <a:solidFill>
            <a:schemeClr val="bg1"/>
          </a:solidFill>
          <a:ln w="9525">
            <a:noFill/>
            <a:miter lim="800000"/>
            <a:headEnd/>
            <a:tailEnd/>
          </a:ln>
        </p:spPr>
        <p:txBody>
          <a:bodyPr>
            <a:spAutoFit/>
          </a:bodyPr>
          <a:lstStyle/>
          <a:p>
            <a:pPr algn="just"/>
            <a:endParaRPr lang="en-US" sz="2800" dirty="0" smtClean="0">
              <a:solidFill>
                <a:prstClr val="black"/>
              </a:solidFill>
              <a:latin typeface="Times New Roman" pitchFamily="18" charset="0"/>
              <a:ea typeface="+mn-ea"/>
              <a:cs typeface="Arial" charset="0"/>
            </a:endParaRPr>
          </a:p>
        </p:txBody>
      </p:sp>
      <p:sp>
        <p:nvSpPr>
          <p:cNvPr id="20483" name="Text Box 4"/>
          <p:cNvSpPr txBox="1">
            <a:spLocks noChangeArrowheads="1"/>
          </p:cNvSpPr>
          <p:nvPr/>
        </p:nvSpPr>
        <p:spPr bwMode="auto">
          <a:xfrm>
            <a:off x="2133664" y="4419574"/>
            <a:ext cx="5333860" cy="400110"/>
          </a:xfrm>
          <a:prstGeom prst="rect">
            <a:avLst/>
          </a:prstGeom>
          <a:noFill/>
          <a:ln w="9525">
            <a:noFill/>
            <a:miter lim="800000"/>
            <a:headEnd/>
            <a:tailEnd/>
          </a:ln>
        </p:spPr>
        <p:txBody>
          <a:bodyPr wrap="square">
            <a:spAutoFit/>
          </a:bodyPr>
          <a:lstStyle/>
          <a:p>
            <a:r>
              <a:rPr lang="en-US" sz="2000" dirty="0" smtClean="0">
                <a:solidFill>
                  <a:prstClr val="black"/>
                </a:solidFill>
                <a:latin typeface="Times New Roman" pitchFamily="18" charset="0"/>
                <a:ea typeface="+mn-ea"/>
                <a:cs typeface="Arial" charset="0"/>
              </a:rPr>
              <a:t>Extracting the third element of a list</a:t>
            </a:r>
          </a:p>
        </p:txBody>
      </p:sp>
      <p:pic>
        <p:nvPicPr>
          <p:cNvPr id="20484" name="Picture 6"/>
          <p:cNvPicPr>
            <a:picLocks noChangeAspect="1" noChangeArrowheads="1"/>
          </p:cNvPicPr>
          <p:nvPr/>
        </p:nvPicPr>
        <p:blipFill>
          <a:blip r:embed="rId3" cstate="print"/>
          <a:srcRect/>
          <a:stretch>
            <a:fillRect/>
          </a:stretch>
        </p:blipFill>
        <p:spPr bwMode="auto">
          <a:xfrm>
            <a:off x="762100" y="1600248"/>
            <a:ext cx="7391206" cy="2285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831554" y="304882"/>
            <a:ext cx="5569153" cy="707886"/>
          </a:xfrm>
          <a:prstGeom prst="rect">
            <a:avLst/>
          </a:prstGeom>
          <a:noFill/>
          <a:ln w="9525">
            <a:noFill/>
            <a:miter lim="800000"/>
            <a:headEnd/>
            <a:tailEnd/>
          </a:ln>
        </p:spPr>
        <p:txBody>
          <a:bodyPr wrap="none">
            <a:spAutoFit/>
          </a:bodyPr>
          <a:lstStyle/>
          <a:p>
            <a:pPr eaLnBrk="0" hangingPunct="0"/>
            <a:r>
              <a:rPr lang="en-US" sz="4000" dirty="0" smtClean="0">
                <a:latin typeface="Times New Roman" pitchFamily="18" charset="0"/>
                <a:ea typeface="+mj-ea"/>
                <a:cs typeface="Times New Roman" pitchFamily="18" charset="0"/>
              </a:rPr>
              <a:t>The Declarative Paradigm</a:t>
            </a:r>
          </a:p>
        </p:txBody>
      </p:sp>
      <p:sp>
        <p:nvSpPr>
          <p:cNvPr id="21507" name="Rectangle 3"/>
          <p:cNvSpPr>
            <a:spLocks noChangeArrowheads="1"/>
          </p:cNvSpPr>
          <p:nvPr/>
        </p:nvSpPr>
        <p:spPr bwMode="auto">
          <a:xfrm>
            <a:off x="457308" y="1447852"/>
            <a:ext cx="8153186" cy="5078313"/>
          </a:xfrm>
          <a:prstGeom prst="rect">
            <a:avLst/>
          </a:prstGeom>
          <a:solidFill>
            <a:schemeClr val="bg1"/>
          </a:solidFill>
          <a:ln w="9525">
            <a:noFill/>
            <a:miter lim="800000"/>
            <a:headEnd/>
            <a:tailEnd/>
          </a:ln>
        </p:spPr>
        <p:txBody>
          <a:bodyPr wrap="square">
            <a:spAutoFit/>
          </a:bodyPr>
          <a:lstStyle/>
          <a:p>
            <a:pPr marL="344488" indent="-344488" algn="just" eaLnBrk="0" hangingPunct="0">
              <a:lnSpc>
                <a:spcPct val="150000"/>
              </a:lnSpc>
              <a:buFont typeface="Arial" pitchFamily="34" charset="0"/>
              <a:buChar char="•"/>
            </a:pPr>
            <a:r>
              <a:rPr lang="en-US" dirty="0" smtClean="0">
                <a:solidFill>
                  <a:prstClr val="black"/>
                </a:solidFill>
                <a:latin typeface="Times New Roman" pitchFamily="18" charset="0"/>
                <a:ea typeface="+mn-ea"/>
                <a:cs typeface="Arial" charset="0"/>
              </a:rPr>
              <a:t>It is based on writing computer programs by specifying what the programs should do, and not how they should do it.</a:t>
            </a:r>
          </a:p>
          <a:p>
            <a:pPr marL="344488" indent="-344488" algn="just" eaLnBrk="0" hangingPunct="0">
              <a:lnSpc>
                <a:spcPct val="150000"/>
              </a:lnSpc>
              <a:buFont typeface="Arial" pitchFamily="34" charset="0"/>
              <a:buChar char="•"/>
            </a:pPr>
            <a:r>
              <a:rPr lang="en-US" dirty="0" smtClean="0">
                <a:solidFill>
                  <a:prstClr val="black"/>
                </a:solidFill>
                <a:latin typeface="Times New Roman" pitchFamily="18" charset="0"/>
                <a:ea typeface="+mn-ea"/>
                <a:cs typeface="Arial" charset="0"/>
              </a:rPr>
              <a:t>a style of building the structure and elements of computer programs—that expresses the logic of a computation without describing its control flow.</a:t>
            </a:r>
          </a:p>
          <a:p>
            <a:pPr marL="344488" indent="-344488" algn="just" eaLnBrk="0" hangingPunct="0">
              <a:lnSpc>
                <a:spcPct val="150000"/>
              </a:lnSpc>
              <a:buFont typeface="Arial" pitchFamily="34" charset="0"/>
              <a:buChar char="•"/>
            </a:pPr>
            <a:r>
              <a:rPr lang="en-US" dirty="0" smtClean="0">
                <a:solidFill>
                  <a:prstClr val="black"/>
                </a:solidFill>
                <a:latin typeface="Times New Roman" pitchFamily="18" charset="0"/>
                <a:ea typeface="+mn-ea"/>
                <a:cs typeface="Arial" charset="0"/>
              </a:rPr>
              <a:t>In this program is a theory in some suitable logic.</a:t>
            </a:r>
          </a:p>
          <a:p>
            <a:pPr marL="344488" indent="-344488" algn="just" eaLnBrk="0" hangingPunct="0">
              <a:lnSpc>
                <a:spcPct val="150000"/>
              </a:lnSpc>
              <a:buFont typeface="Arial" pitchFamily="34" charset="0"/>
              <a:buChar char="•"/>
            </a:pPr>
            <a:r>
              <a:rPr lang="en-US" dirty="0" smtClean="0">
                <a:solidFill>
                  <a:srgbClr val="000000"/>
                </a:solidFill>
                <a:latin typeface="Times New Roman"/>
              </a:rPr>
              <a:t>programmer can concentrate on stating </a:t>
            </a:r>
            <a:r>
              <a:rPr lang="en-US" i="1" dirty="0" smtClean="0">
                <a:solidFill>
                  <a:srgbClr val="000000"/>
                </a:solidFill>
                <a:latin typeface="Times New Roman"/>
              </a:rPr>
              <a:t>what</a:t>
            </a:r>
            <a:r>
              <a:rPr lang="en-US" dirty="0" smtClean="0">
                <a:solidFill>
                  <a:srgbClr val="000000"/>
                </a:solidFill>
                <a:latin typeface="Times New Roman"/>
              </a:rPr>
              <a:t> is to be computed, not necessarily </a:t>
            </a:r>
            <a:r>
              <a:rPr lang="en-US" i="1" dirty="0" smtClean="0">
                <a:solidFill>
                  <a:srgbClr val="000000"/>
                </a:solidFill>
                <a:latin typeface="Times New Roman"/>
              </a:rPr>
              <a:t>how</a:t>
            </a:r>
            <a:r>
              <a:rPr lang="en-US" dirty="0" smtClean="0">
                <a:solidFill>
                  <a:srgbClr val="000000"/>
                </a:solidFill>
                <a:latin typeface="Times New Roman"/>
              </a:rPr>
              <a:t> it is to be computed. </a:t>
            </a:r>
            <a:endParaRPr lang="en-US" dirty="0" smtClean="0">
              <a:solidFill>
                <a:prstClr val="black"/>
              </a:solidFill>
              <a:latin typeface="Times New Roman" pitchFamily="18" charset="0"/>
              <a:ea typeface="+mn-ea"/>
              <a:cs typeface="Arial" charset="0"/>
            </a:endParaRPr>
          </a:p>
          <a:p>
            <a:pPr algn="just" eaLnBrk="0" hangingPunct="0">
              <a:lnSpc>
                <a:spcPct val="150000"/>
              </a:lnSpc>
            </a:pPr>
            <a:endParaRPr lang="en-US" dirty="0" smtClean="0">
              <a:solidFill>
                <a:prstClr val="black"/>
              </a:solidFill>
              <a:latin typeface="Times New Roman" pitchFamily="18" charset="0"/>
              <a:ea typeface="+mn-ea"/>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09704" y="914466"/>
            <a:ext cx="8000904" cy="519113"/>
          </a:xfrm>
          <a:prstGeom prst="rect">
            <a:avLst/>
          </a:prstGeom>
          <a:solidFill>
            <a:schemeClr val="bg1"/>
          </a:solidFill>
          <a:ln w="9525">
            <a:noFill/>
            <a:miter lim="800000"/>
            <a:headEnd/>
            <a:tailEnd/>
          </a:ln>
        </p:spPr>
        <p:txBody>
          <a:bodyPr wrap="square">
            <a:spAutoFit/>
          </a:bodyPr>
          <a:lstStyle/>
          <a:p>
            <a:pPr algn="just" eaLnBrk="0" hangingPunct="0"/>
            <a:r>
              <a:rPr lang="en-US" sz="2800" dirty="0" smtClean="0">
                <a:solidFill>
                  <a:prstClr val="black"/>
                </a:solidFill>
                <a:latin typeface="Times New Roman" pitchFamily="18" charset="0"/>
                <a:ea typeface="+mn-ea"/>
                <a:cs typeface="Arial" charset="0"/>
              </a:rPr>
              <a:t>Using this rule and the two following facts,</a:t>
            </a:r>
          </a:p>
        </p:txBody>
      </p:sp>
      <p:pic>
        <p:nvPicPr>
          <p:cNvPr id="22531" name="Picture 3"/>
          <p:cNvPicPr>
            <a:picLocks noChangeAspect="1" noChangeArrowheads="1"/>
          </p:cNvPicPr>
          <p:nvPr/>
        </p:nvPicPr>
        <p:blipFill>
          <a:blip r:embed="rId3" cstate="print"/>
          <a:srcRect/>
          <a:stretch>
            <a:fillRect/>
          </a:stretch>
        </p:blipFill>
        <p:spPr bwMode="auto">
          <a:xfrm>
            <a:off x="1600278" y="1752644"/>
            <a:ext cx="6291263" cy="1385888"/>
          </a:xfrm>
          <a:prstGeom prst="rect">
            <a:avLst/>
          </a:prstGeom>
          <a:noFill/>
          <a:ln w="9525">
            <a:noFill/>
            <a:miter lim="800000"/>
            <a:headEnd/>
            <a:tailEnd/>
          </a:ln>
        </p:spPr>
      </p:pic>
      <p:sp>
        <p:nvSpPr>
          <p:cNvPr id="22532" name="Rectangle 4"/>
          <p:cNvSpPr>
            <a:spLocks noChangeArrowheads="1"/>
          </p:cNvSpPr>
          <p:nvPr/>
        </p:nvSpPr>
        <p:spPr bwMode="auto">
          <a:xfrm>
            <a:off x="685902" y="3657594"/>
            <a:ext cx="7772316" cy="519112"/>
          </a:xfrm>
          <a:prstGeom prst="rect">
            <a:avLst/>
          </a:prstGeom>
          <a:solidFill>
            <a:schemeClr val="bg1"/>
          </a:solidFill>
          <a:ln w="9525">
            <a:noFill/>
            <a:miter lim="800000"/>
            <a:headEnd/>
            <a:tailEnd/>
          </a:ln>
        </p:spPr>
        <p:txBody>
          <a:bodyPr wrap="square">
            <a:spAutoFit/>
          </a:bodyPr>
          <a:lstStyle/>
          <a:p>
            <a:pPr algn="just" eaLnBrk="0" hangingPunct="0"/>
            <a:r>
              <a:rPr lang="en-US" sz="2800" dirty="0" smtClean="0">
                <a:solidFill>
                  <a:prstClr val="black"/>
                </a:solidFill>
                <a:latin typeface="Times New Roman" pitchFamily="18" charset="0"/>
                <a:ea typeface="+mn-ea"/>
                <a:cs typeface="Arial" charset="0"/>
              </a:rPr>
              <a:t>we can deduce a new fact:</a:t>
            </a:r>
          </a:p>
        </p:txBody>
      </p:sp>
      <p:pic>
        <p:nvPicPr>
          <p:cNvPr id="22533" name="Picture 5"/>
          <p:cNvPicPr>
            <a:picLocks noChangeAspect="1" noChangeArrowheads="1"/>
          </p:cNvPicPr>
          <p:nvPr/>
        </p:nvPicPr>
        <p:blipFill>
          <a:blip r:embed="rId4" cstate="print"/>
          <a:srcRect/>
          <a:stretch>
            <a:fillRect/>
          </a:stretch>
        </p:blipFill>
        <p:spPr bwMode="auto">
          <a:xfrm>
            <a:off x="1524080" y="4343376"/>
            <a:ext cx="5859462" cy="1223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506" y="2667020"/>
            <a:ext cx="7467600" cy="1143000"/>
          </a:xfrm>
        </p:spPr>
        <p:txBody>
          <a:bodyPr>
            <a:noAutofit/>
          </a:bodyPr>
          <a:lstStyle/>
          <a:p>
            <a:pPr algn="ctr">
              <a:lnSpc>
                <a:spcPct val="150000"/>
              </a:lnSpc>
            </a:pPr>
            <a:r>
              <a:rPr lang="en-US" sz="4000" b="1" dirty="0" smtClean="0">
                <a:solidFill>
                  <a:schemeClr val="tx1"/>
                </a:solidFill>
              </a:rPr>
              <a:t>JAVA as Object Oriented Programming Language</a:t>
            </a:r>
            <a:endParaRPr lang="en-US" sz="4000" b="1" dirty="0">
              <a:solidFill>
                <a:schemeClr val="tx1"/>
              </a:solidFill>
            </a:endParaRPr>
          </a:p>
        </p:txBody>
      </p:sp>
      <p:sp>
        <p:nvSpPr>
          <p:cNvPr id="4" name="Slide Number Placeholder 3"/>
          <p:cNvSpPr>
            <a:spLocks noGrp="1"/>
          </p:cNvSpPr>
          <p:nvPr>
            <p:ph type="sldNum" sz="quarter" idx="11"/>
          </p:nvPr>
        </p:nvSpPr>
        <p:spPr/>
        <p:txBody>
          <a:bodyPr/>
          <a:lstStyle/>
          <a:p>
            <a:fld id="{81118C7B-98AB-449A-8A07-D4B6B3875F9B}" type="slidenum">
              <a:rPr lang="en-US" smtClean="0">
                <a:solidFill>
                  <a:srgbClr val="464653"/>
                </a:solidFill>
              </a:rPr>
              <a:pPr/>
              <a:t>54</a:t>
            </a:fld>
            <a:endParaRPr lang="en-US">
              <a:solidFill>
                <a:srgbClr val="464653"/>
              </a:solidFill>
            </a:endParaRPr>
          </a:p>
        </p:txBody>
      </p:sp>
      <p:sp>
        <p:nvSpPr>
          <p:cNvPr id="5" name="Footer Placeholder 4"/>
          <p:cNvSpPr>
            <a:spLocks noGrp="1"/>
          </p:cNvSpPr>
          <p:nvPr>
            <p:ph type="ftr" sz="quarter" idx="12"/>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a:prstGeom prst="rect">
            <a:avLst/>
          </a:prstGeom>
        </p:spPr>
        <p:txBody>
          <a:bodyPr/>
          <a:lstStyle/>
          <a:p>
            <a:r>
              <a:rPr lang="en-US"/>
              <a:t>Appendix A: Introduction to Java</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665C8DDC-652C-4BAB-8999-498368DEF7E1}" type="slidenum">
              <a:rPr lang="en-US"/>
              <a:pPr/>
              <a:t>55</a:t>
            </a:fld>
            <a:endParaRPr lang="en-US"/>
          </a:p>
        </p:txBody>
      </p:sp>
      <p:sp>
        <p:nvSpPr>
          <p:cNvPr id="12290" name="Rectangle 2"/>
          <p:cNvSpPr>
            <a:spLocks noGrp="1" noChangeArrowheads="1"/>
          </p:cNvSpPr>
          <p:nvPr>
            <p:ph type="title"/>
          </p:nvPr>
        </p:nvSpPr>
        <p:spPr>
          <a:xfrm>
            <a:off x="457308" y="304882"/>
            <a:ext cx="7924592" cy="990574"/>
          </a:xfrm>
        </p:spPr>
        <p:txBody>
          <a:bodyPr>
            <a:normAutofit/>
          </a:bodyPr>
          <a:lstStyle/>
          <a:p>
            <a:pPr algn="ctr"/>
            <a:r>
              <a:rPr lang="en-US" sz="2800" b="1" dirty="0">
                <a:solidFill>
                  <a:schemeClr val="tx1"/>
                </a:solidFill>
              </a:rPr>
              <a:t>Some Salient Characteristics of Java</a:t>
            </a:r>
          </a:p>
        </p:txBody>
      </p:sp>
      <p:sp>
        <p:nvSpPr>
          <p:cNvPr id="12291" name="Rectangle 3"/>
          <p:cNvSpPr>
            <a:spLocks noGrp="1" noChangeArrowheads="1"/>
          </p:cNvSpPr>
          <p:nvPr>
            <p:ph type="body" idx="1"/>
          </p:nvPr>
        </p:nvSpPr>
        <p:spPr>
          <a:xfrm>
            <a:off x="457200" y="1600200"/>
            <a:ext cx="8382000" cy="4800522"/>
          </a:xfrm>
        </p:spPr>
        <p:txBody>
          <a:bodyPr>
            <a:normAutofit fontScale="92500" lnSpcReduction="20000"/>
          </a:bodyPr>
          <a:lstStyle/>
          <a:p>
            <a:pPr algn="just">
              <a:lnSpc>
                <a:spcPct val="150000"/>
              </a:lnSpc>
            </a:pPr>
            <a:r>
              <a:rPr lang="en-US" sz="2800" dirty="0"/>
              <a:t>Java is </a:t>
            </a:r>
            <a:r>
              <a:rPr lang="en-US" sz="2800" b="1" dirty="0">
                <a:solidFill>
                  <a:srgbClr val="000099"/>
                </a:solidFill>
              </a:rPr>
              <a:t>platform independent</a:t>
            </a:r>
            <a:r>
              <a:rPr lang="en-US" sz="2800" b="1" i="1" dirty="0"/>
              <a:t>:</a:t>
            </a:r>
            <a:r>
              <a:rPr lang="en-US" sz="2800" dirty="0"/>
              <a:t> the same program </a:t>
            </a:r>
            <a:r>
              <a:rPr lang="en-US" sz="2800" dirty="0" smtClean="0"/>
              <a:t>can run on any correctly implemented Java system</a:t>
            </a:r>
          </a:p>
          <a:p>
            <a:pPr algn="just">
              <a:lnSpc>
                <a:spcPct val="150000"/>
              </a:lnSpc>
            </a:pPr>
            <a:r>
              <a:rPr lang="en-US" sz="2800" dirty="0" smtClean="0"/>
              <a:t>Java is </a:t>
            </a:r>
            <a:r>
              <a:rPr lang="en-US" sz="2800" b="1" dirty="0" smtClean="0">
                <a:solidFill>
                  <a:srgbClr val="000099"/>
                </a:solidFill>
              </a:rPr>
              <a:t>object-oriented:</a:t>
            </a:r>
          </a:p>
          <a:p>
            <a:pPr lvl="1" algn="just"/>
            <a:r>
              <a:rPr lang="en-US" sz="2400" dirty="0" smtClean="0"/>
              <a:t>Structured in terms of </a:t>
            </a:r>
            <a:r>
              <a:rPr lang="en-US" sz="2400" b="1" i="1" dirty="0" smtClean="0"/>
              <a:t>classes</a:t>
            </a:r>
            <a:r>
              <a:rPr lang="en-US" sz="2400" dirty="0" smtClean="0"/>
              <a:t>, which group data with operations on that data</a:t>
            </a:r>
          </a:p>
          <a:p>
            <a:pPr lvl="1" algn="just"/>
            <a:r>
              <a:rPr lang="en-US" sz="2400" dirty="0" smtClean="0"/>
              <a:t>Can </a:t>
            </a:r>
            <a:r>
              <a:rPr lang="en-US" sz="2400" dirty="0"/>
              <a:t>construct new classes by </a:t>
            </a:r>
            <a:r>
              <a:rPr lang="en-US" sz="2400" b="1" i="1" dirty="0"/>
              <a:t>extending</a:t>
            </a:r>
            <a:r>
              <a:rPr lang="en-US" sz="2400" dirty="0"/>
              <a:t> existing ones</a:t>
            </a:r>
          </a:p>
          <a:p>
            <a:pPr algn="just"/>
            <a:r>
              <a:rPr lang="en-US" sz="2800" dirty="0"/>
              <a:t>Java designed as</a:t>
            </a:r>
          </a:p>
          <a:p>
            <a:pPr lvl="1" algn="just"/>
            <a:r>
              <a:rPr lang="en-US" sz="2400" dirty="0"/>
              <a:t>A </a:t>
            </a:r>
            <a:r>
              <a:rPr lang="en-US" sz="2400" b="1" i="1" dirty="0"/>
              <a:t>core language</a:t>
            </a:r>
            <a:r>
              <a:rPr lang="en-US" sz="2400" dirty="0"/>
              <a:t> plus</a:t>
            </a:r>
          </a:p>
          <a:p>
            <a:pPr lvl="1" algn="just">
              <a:lnSpc>
                <a:spcPct val="160000"/>
              </a:lnSpc>
            </a:pPr>
            <a:r>
              <a:rPr lang="en-US" sz="2400" dirty="0"/>
              <a:t>A rich collection of </a:t>
            </a:r>
            <a:r>
              <a:rPr lang="en-US" sz="2400" b="1" i="1" dirty="0"/>
              <a:t>commonly available packages</a:t>
            </a:r>
            <a:endParaRPr lang="en-US" sz="2400" dirty="0"/>
          </a:p>
          <a:p>
            <a:pPr algn="just">
              <a:lnSpc>
                <a:spcPct val="160000"/>
              </a:lnSpc>
            </a:pPr>
            <a:r>
              <a:rPr lang="en-US" sz="2800" dirty="0"/>
              <a:t>Java can be </a:t>
            </a:r>
            <a:r>
              <a:rPr lang="en-US" sz="2800" b="1" dirty="0">
                <a:solidFill>
                  <a:srgbClr val="000099"/>
                </a:solidFill>
              </a:rPr>
              <a:t>embedded in Web pages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a:prstGeom prst="rect">
            <a:avLst/>
          </a:prstGeom>
        </p:spPr>
        <p:txBody>
          <a:bodyPr/>
          <a:lstStyle/>
          <a:p>
            <a:r>
              <a:rPr lang="en-US"/>
              <a:t>Appendix A: Introduction to Java</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E125733A-D03E-459D-A3EE-2BB6FFA54255}" type="slidenum">
              <a:rPr lang="en-US"/>
              <a:pPr/>
              <a:t>56</a:t>
            </a:fld>
            <a:endParaRPr lang="en-US"/>
          </a:p>
        </p:txBody>
      </p:sp>
      <p:sp>
        <p:nvSpPr>
          <p:cNvPr id="47106" name="Rectangle 2"/>
          <p:cNvSpPr>
            <a:spLocks noGrp="1" noChangeArrowheads="1"/>
          </p:cNvSpPr>
          <p:nvPr>
            <p:ph type="title"/>
          </p:nvPr>
        </p:nvSpPr>
        <p:spPr>
          <a:xfrm>
            <a:off x="838298" y="304882"/>
            <a:ext cx="7467600" cy="990574"/>
          </a:xfrm>
        </p:spPr>
        <p:txBody>
          <a:bodyPr>
            <a:normAutofit/>
          </a:bodyPr>
          <a:lstStyle/>
          <a:p>
            <a:pPr algn="ctr"/>
            <a:r>
              <a:rPr lang="en-US" sz="2800" b="1" dirty="0">
                <a:solidFill>
                  <a:schemeClr val="tx1"/>
                </a:solidFill>
              </a:rPr>
              <a:t>Java Processing and Execution</a:t>
            </a:r>
          </a:p>
        </p:txBody>
      </p:sp>
      <p:sp>
        <p:nvSpPr>
          <p:cNvPr id="47107" name="Rectangle 3"/>
          <p:cNvSpPr>
            <a:spLocks noGrp="1" noChangeArrowheads="1"/>
          </p:cNvSpPr>
          <p:nvPr>
            <p:ph type="body" idx="1"/>
          </p:nvPr>
        </p:nvSpPr>
        <p:spPr>
          <a:xfrm>
            <a:off x="457200" y="1600200"/>
            <a:ext cx="8382000" cy="4525963"/>
          </a:xfrm>
        </p:spPr>
        <p:txBody>
          <a:bodyPr/>
          <a:lstStyle/>
          <a:p>
            <a:pPr algn="just">
              <a:lnSpc>
                <a:spcPct val="150000"/>
              </a:lnSpc>
            </a:pPr>
            <a:r>
              <a:rPr lang="en-US" dirty="0"/>
              <a:t>Begin with Java </a:t>
            </a:r>
            <a:r>
              <a:rPr lang="en-US" b="1" i="1" dirty="0">
                <a:solidFill>
                  <a:srgbClr val="FF0000"/>
                </a:solidFill>
              </a:rPr>
              <a:t>source code</a:t>
            </a:r>
            <a:r>
              <a:rPr lang="en-US" dirty="0">
                <a:solidFill>
                  <a:srgbClr val="FF0000"/>
                </a:solidFill>
              </a:rPr>
              <a:t> </a:t>
            </a:r>
            <a:r>
              <a:rPr lang="en-US" dirty="0"/>
              <a:t>in text files: </a:t>
            </a:r>
            <a:r>
              <a:rPr lang="en-US" b="1" u="sng" dirty="0">
                <a:solidFill>
                  <a:srgbClr val="000099"/>
                </a:solidFill>
                <a:latin typeface="Courier New" pitchFamily="49" charset="0"/>
              </a:rPr>
              <a:t>Model.java</a:t>
            </a:r>
            <a:endParaRPr lang="en-US" b="1" u="sng" dirty="0">
              <a:solidFill>
                <a:srgbClr val="000099"/>
              </a:solidFill>
            </a:endParaRPr>
          </a:p>
          <a:p>
            <a:pPr algn="just">
              <a:lnSpc>
                <a:spcPct val="150000"/>
              </a:lnSpc>
            </a:pPr>
            <a:r>
              <a:rPr lang="en-US" dirty="0"/>
              <a:t>A Java source code compiler produces Java </a:t>
            </a:r>
            <a:r>
              <a:rPr lang="en-US" b="1" i="1" dirty="0">
                <a:solidFill>
                  <a:srgbClr val="FF0000"/>
                </a:solidFill>
              </a:rPr>
              <a:t>byte code</a:t>
            </a:r>
            <a:endParaRPr lang="en-US" dirty="0">
              <a:solidFill>
                <a:srgbClr val="FF0000"/>
              </a:solidFill>
            </a:endParaRPr>
          </a:p>
          <a:p>
            <a:pPr lvl="1" algn="just">
              <a:lnSpc>
                <a:spcPct val="150000"/>
              </a:lnSpc>
            </a:pPr>
            <a:r>
              <a:rPr lang="en-US" dirty="0"/>
              <a:t>Outputs one file per class:</a:t>
            </a:r>
            <a:r>
              <a:rPr lang="en-US" dirty="0">
                <a:latin typeface="Courier New" pitchFamily="49" charset="0"/>
              </a:rPr>
              <a:t> </a:t>
            </a:r>
            <a:r>
              <a:rPr lang="en-US" sz="2400" b="1" u="sng" dirty="0" err="1">
                <a:solidFill>
                  <a:srgbClr val="000099"/>
                </a:solidFill>
                <a:latin typeface="Courier New" pitchFamily="49" charset="0"/>
              </a:rPr>
              <a:t>Model.class</a:t>
            </a:r>
            <a:endParaRPr lang="en-US" sz="2400" b="1" u="sng" dirty="0">
              <a:solidFill>
                <a:srgbClr val="000099"/>
              </a:solidFill>
              <a:latin typeface="Courier New" pitchFamily="49" charset="0"/>
            </a:endParaRPr>
          </a:p>
          <a:p>
            <a:pPr lvl="1" algn="just">
              <a:lnSpc>
                <a:spcPct val="150000"/>
              </a:lnSpc>
            </a:pPr>
            <a:r>
              <a:rPr lang="en-US" dirty="0"/>
              <a:t>May be standalone or part of an IDE</a:t>
            </a:r>
          </a:p>
          <a:p>
            <a:pPr algn="just">
              <a:lnSpc>
                <a:spcPct val="150000"/>
              </a:lnSpc>
            </a:pPr>
            <a:r>
              <a:rPr lang="en-US" dirty="0"/>
              <a:t>A </a:t>
            </a:r>
            <a:r>
              <a:rPr lang="en-US" b="1" i="1" dirty="0"/>
              <a:t>Java Virtual Machine</a:t>
            </a:r>
            <a:r>
              <a:rPr lang="en-US" dirty="0"/>
              <a:t> loads and executes class files</a:t>
            </a:r>
          </a:p>
          <a:p>
            <a:pPr lvl="1" algn="just">
              <a:lnSpc>
                <a:spcPct val="150000"/>
              </a:lnSpc>
            </a:pPr>
            <a:r>
              <a:rPr lang="en-US" dirty="0"/>
              <a:t>May compile them to native code (e.g., x86) internally</a:t>
            </a:r>
          </a:p>
          <a:p>
            <a:pPr algn="l"/>
            <a:endParaRPr lang="en-US" dirty="0"/>
          </a:p>
          <a:p>
            <a:pPr algn="l"/>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5BBB7B52-4B92-4A58-B658-79F8DF5E63E0}" type="slidenum">
              <a:rPr lang="en-US"/>
              <a:pPr/>
              <a:t>57</a:t>
            </a:fld>
            <a:endParaRPr lang="en-US"/>
          </a:p>
        </p:txBody>
      </p:sp>
      <p:sp>
        <p:nvSpPr>
          <p:cNvPr id="41986" name="Rectangle 2"/>
          <p:cNvSpPr>
            <a:spLocks noGrp="1" noChangeArrowheads="1"/>
          </p:cNvSpPr>
          <p:nvPr>
            <p:ph type="title"/>
          </p:nvPr>
        </p:nvSpPr>
        <p:spPr>
          <a:xfrm>
            <a:off x="457308" y="0"/>
            <a:ext cx="8000898" cy="868422"/>
          </a:xfrm>
        </p:spPr>
        <p:txBody>
          <a:bodyPr>
            <a:noAutofit/>
          </a:bodyPr>
          <a:lstStyle/>
          <a:p>
            <a:r>
              <a:rPr lang="en-US" sz="2400" b="1" dirty="0">
                <a:solidFill>
                  <a:schemeClr val="tx1"/>
                </a:solidFill>
              </a:rPr>
              <a:t>Compiling and Executing a Java Program</a:t>
            </a:r>
          </a:p>
        </p:txBody>
      </p:sp>
      <p:pic>
        <p:nvPicPr>
          <p:cNvPr id="41988" name="Picture 4"/>
          <p:cNvPicPr>
            <a:picLocks noGrp="1" noChangeAspect="1" noChangeArrowheads="1"/>
          </p:cNvPicPr>
          <p:nvPr>
            <p:ph type="body" idx="1"/>
          </p:nvPr>
        </p:nvPicPr>
        <p:blipFill>
          <a:blip r:embed="rId2" cstate="print"/>
          <a:srcRect/>
          <a:stretch>
            <a:fillRect/>
          </a:stretch>
        </p:blipFill>
        <p:spPr>
          <a:xfrm>
            <a:off x="381110" y="1371654"/>
            <a:ext cx="2117725" cy="5029200"/>
          </a:xfrm>
          <a:noFill/>
          <a:ln/>
        </p:spPr>
      </p:pic>
      <p:pic>
        <p:nvPicPr>
          <p:cNvPr id="56322" name="Picture 2" descr="Image result for java program compilation and execution process"/>
          <p:cNvPicPr>
            <a:picLocks noChangeAspect="1" noChangeArrowheads="1"/>
          </p:cNvPicPr>
          <p:nvPr/>
        </p:nvPicPr>
        <p:blipFill>
          <a:blip r:embed="rId3" cstate="print"/>
          <a:srcRect/>
          <a:stretch>
            <a:fillRect/>
          </a:stretch>
        </p:blipFill>
        <p:spPr bwMode="auto">
          <a:xfrm>
            <a:off x="2743248" y="1371654"/>
            <a:ext cx="6072172" cy="5105266"/>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a:prstGeom prst="rect">
            <a:avLst/>
          </a:prstGeom>
        </p:spPr>
        <p:txBody>
          <a:bodyPr/>
          <a:lstStyle/>
          <a:p>
            <a:r>
              <a:rPr lang="en-US" dirty="0"/>
              <a:t>Appendix A: Introduction to Java</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9C7344F8-DFC5-4C54-807D-DB42AF50C7F3}" type="slidenum">
              <a:rPr lang="en-US"/>
              <a:pPr/>
              <a:t>58</a:t>
            </a:fld>
            <a:endParaRPr lang="en-US"/>
          </a:p>
        </p:txBody>
      </p:sp>
      <p:sp>
        <p:nvSpPr>
          <p:cNvPr id="13314" name="Rectangle 2"/>
          <p:cNvSpPr>
            <a:spLocks noGrp="1" noChangeArrowheads="1"/>
          </p:cNvSpPr>
          <p:nvPr>
            <p:ph type="title"/>
          </p:nvPr>
        </p:nvSpPr>
        <p:spPr>
          <a:xfrm>
            <a:off x="457200" y="274638"/>
            <a:ext cx="7467600" cy="792224"/>
          </a:xfrm>
        </p:spPr>
        <p:txBody>
          <a:bodyPr>
            <a:normAutofit/>
          </a:bodyPr>
          <a:lstStyle/>
          <a:p>
            <a:pPr algn="ctr"/>
            <a:r>
              <a:rPr lang="en-US" sz="2700" b="1" dirty="0">
                <a:solidFill>
                  <a:schemeClr val="tx1"/>
                </a:solidFill>
              </a:rPr>
              <a:t>Classes and Objects</a:t>
            </a:r>
          </a:p>
        </p:txBody>
      </p:sp>
      <p:sp>
        <p:nvSpPr>
          <p:cNvPr id="13315" name="Rectangle 3"/>
          <p:cNvSpPr>
            <a:spLocks noGrp="1" noChangeArrowheads="1"/>
          </p:cNvSpPr>
          <p:nvPr>
            <p:ph type="body" idx="1"/>
          </p:nvPr>
        </p:nvSpPr>
        <p:spPr>
          <a:xfrm>
            <a:off x="457200" y="1447852"/>
            <a:ext cx="8382000" cy="4876672"/>
          </a:xfrm>
        </p:spPr>
        <p:txBody>
          <a:bodyPr>
            <a:normAutofit fontScale="92500" lnSpcReduction="20000"/>
          </a:bodyPr>
          <a:lstStyle/>
          <a:p>
            <a:pPr algn="just">
              <a:lnSpc>
                <a:spcPct val="150000"/>
              </a:lnSpc>
            </a:pPr>
            <a:r>
              <a:rPr lang="en-US" dirty="0"/>
              <a:t>The </a:t>
            </a:r>
            <a:r>
              <a:rPr lang="en-US" b="1" i="1" dirty="0"/>
              <a:t>class</a:t>
            </a:r>
            <a:r>
              <a:rPr lang="en-US" dirty="0"/>
              <a:t> is the unit of programming</a:t>
            </a:r>
          </a:p>
          <a:p>
            <a:pPr algn="just">
              <a:lnSpc>
                <a:spcPct val="150000"/>
              </a:lnSpc>
            </a:pPr>
            <a:r>
              <a:rPr lang="en-US" dirty="0"/>
              <a:t>A Java program is a </a:t>
            </a:r>
            <a:r>
              <a:rPr lang="en-US" b="1" i="1" dirty="0"/>
              <a:t>collection of classes</a:t>
            </a:r>
          </a:p>
          <a:p>
            <a:pPr lvl="1" algn="just">
              <a:lnSpc>
                <a:spcPct val="150000"/>
              </a:lnSpc>
            </a:pPr>
            <a:r>
              <a:rPr lang="en-US" dirty="0"/>
              <a:t>Each class definition (usually) in its own </a:t>
            </a:r>
            <a:r>
              <a:rPr lang="en-US" b="1" dirty="0">
                <a:latin typeface="Courier New" pitchFamily="49" charset="0"/>
              </a:rPr>
              <a:t>.java</a:t>
            </a:r>
            <a:r>
              <a:rPr lang="en-US" dirty="0"/>
              <a:t> file</a:t>
            </a:r>
          </a:p>
          <a:p>
            <a:pPr lvl="1" algn="just">
              <a:lnSpc>
                <a:spcPct val="150000"/>
              </a:lnSpc>
            </a:pPr>
            <a:r>
              <a:rPr lang="en-US" i="1" dirty="0"/>
              <a:t>The file name must match the class name</a:t>
            </a:r>
          </a:p>
          <a:p>
            <a:pPr algn="just">
              <a:lnSpc>
                <a:spcPct val="150000"/>
              </a:lnSpc>
            </a:pPr>
            <a:r>
              <a:rPr lang="en-US" dirty="0"/>
              <a:t>A class describes </a:t>
            </a:r>
            <a:r>
              <a:rPr lang="en-US" b="1" i="1" dirty="0"/>
              <a:t>objects (instances)</a:t>
            </a:r>
            <a:endParaRPr lang="en-US" dirty="0"/>
          </a:p>
          <a:p>
            <a:pPr lvl="1" algn="just">
              <a:lnSpc>
                <a:spcPct val="150000"/>
              </a:lnSpc>
            </a:pPr>
            <a:r>
              <a:rPr lang="en-US" dirty="0"/>
              <a:t>Describes their common characteristics: is a </a:t>
            </a:r>
            <a:r>
              <a:rPr lang="en-US" i="1" dirty="0"/>
              <a:t>blueprint</a:t>
            </a:r>
          </a:p>
          <a:p>
            <a:pPr lvl="1" algn="just">
              <a:lnSpc>
                <a:spcPct val="150000"/>
              </a:lnSpc>
            </a:pPr>
            <a:r>
              <a:rPr lang="en-US" dirty="0"/>
              <a:t>Thus all the instances have these same characteristics</a:t>
            </a:r>
          </a:p>
          <a:p>
            <a:pPr algn="just">
              <a:lnSpc>
                <a:spcPct val="150000"/>
              </a:lnSpc>
            </a:pPr>
            <a:r>
              <a:rPr lang="en-US" dirty="0"/>
              <a:t>These characteristics are:</a:t>
            </a:r>
          </a:p>
          <a:p>
            <a:pPr lvl="1" algn="just">
              <a:lnSpc>
                <a:spcPct val="150000"/>
              </a:lnSpc>
            </a:pPr>
            <a:r>
              <a:rPr lang="en-US" b="1" i="1" dirty="0"/>
              <a:t>Data fields</a:t>
            </a:r>
            <a:r>
              <a:rPr lang="en-US" dirty="0"/>
              <a:t> for each object</a:t>
            </a:r>
          </a:p>
          <a:p>
            <a:pPr lvl="1" algn="just">
              <a:lnSpc>
                <a:spcPct val="150000"/>
              </a:lnSpc>
            </a:pPr>
            <a:r>
              <a:rPr lang="en-US" b="1" i="1" dirty="0"/>
              <a:t>Methods</a:t>
            </a:r>
            <a:r>
              <a:rPr lang="en-US" dirty="0"/>
              <a:t> (operations) that do work on the objects</a:t>
            </a:r>
            <a:endParaRPr lang="en-US" b="1" i="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7772304" cy="868422"/>
          </a:xfrm>
        </p:spPr>
        <p:txBody>
          <a:bodyPr>
            <a:normAutofit/>
          </a:bodyPr>
          <a:lstStyle/>
          <a:p>
            <a:pPr algn="ctr"/>
            <a:r>
              <a:rPr lang="en-US" sz="2700" b="1" dirty="0">
                <a:solidFill>
                  <a:schemeClr val="tx1"/>
                </a:solidFill>
              </a:rPr>
              <a:t>Concept: An object has behaviors</a:t>
            </a:r>
          </a:p>
        </p:txBody>
      </p:sp>
      <p:sp>
        <p:nvSpPr>
          <p:cNvPr id="51203" name="Rectangle 3"/>
          <p:cNvSpPr>
            <a:spLocks noGrp="1" noChangeArrowheads="1"/>
          </p:cNvSpPr>
          <p:nvPr>
            <p:ph type="body" idx="1"/>
          </p:nvPr>
        </p:nvSpPr>
        <p:spPr/>
        <p:txBody>
          <a:bodyPr>
            <a:noAutofit/>
          </a:bodyPr>
          <a:lstStyle/>
          <a:p>
            <a:pPr>
              <a:lnSpc>
                <a:spcPct val="150000"/>
              </a:lnSpc>
            </a:pPr>
            <a:r>
              <a:rPr lang="en-US" sz="2800" dirty="0"/>
              <a:t>In old style programming, you had:</a:t>
            </a:r>
          </a:p>
          <a:p>
            <a:pPr lvl="1">
              <a:lnSpc>
                <a:spcPct val="150000"/>
              </a:lnSpc>
            </a:pPr>
            <a:r>
              <a:rPr lang="en-US" sz="2400" dirty="0"/>
              <a:t>data, which was completely passive</a:t>
            </a:r>
          </a:p>
          <a:p>
            <a:pPr lvl="1">
              <a:lnSpc>
                <a:spcPct val="150000"/>
              </a:lnSpc>
            </a:pPr>
            <a:r>
              <a:rPr lang="en-US" sz="2400" dirty="0"/>
              <a:t>functions, which could manipulate any data</a:t>
            </a:r>
          </a:p>
          <a:p>
            <a:pPr>
              <a:lnSpc>
                <a:spcPct val="150000"/>
              </a:lnSpc>
            </a:pPr>
            <a:r>
              <a:rPr lang="en-US" sz="2800" dirty="0"/>
              <a:t>An </a:t>
            </a:r>
            <a:r>
              <a:rPr lang="en-US" sz="2800" dirty="0">
                <a:solidFill>
                  <a:schemeClr val="tx2"/>
                </a:solidFill>
              </a:rPr>
              <a:t>object</a:t>
            </a:r>
            <a:r>
              <a:rPr lang="en-US" sz="2800" dirty="0"/>
              <a:t> contains both data and </a:t>
            </a:r>
            <a:r>
              <a:rPr lang="en-US" sz="2800" dirty="0">
                <a:solidFill>
                  <a:schemeClr val="tx2"/>
                </a:solidFill>
              </a:rPr>
              <a:t>methods</a:t>
            </a:r>
            <a:r>
              <a:rPr lang="en-US" sz="2800" dirty="0"/>
              <a:t> that manipulate that data</a:t>
            </a:r>
          </a:p>
          <a:p>
            <a:pPr lvl="1" algn="just">
              <a:lnSpc>
                <a:spcPct val="150000"/>
              </a:lnSpc>
            </a:pPr>
            <a:r>
              <a:rPr lang="en-US" sz="2400" dirty="0"/>
              <a:t>An object is </a:t>
            </a:r>
            <a:r>
              <a:rPr lang="en-US" sz="2400" i="1" dirty="0"/>
              <a:t>active,</a:t>
            </a:r>
            <a:r>
              <a:rPr lang="en-US" sz="2400" dirty="0"/>
              <a:t> not passive; it </a:t>
            </a:r>
            <a:r>
              <a:rPr lang="en-US" sz="2400" i="1" dirty="0"/>
              <a:t>does</a:t>
            </a:r>
            <a:r>
              <a:rPr lang="en-US" sz="2400" dirty="0"/>
              <a:t> things</a:t>
            </a:r>
          </a:p>
          <a:p>
            <a:pPr lvl="1" algn="just">
              <a:lnSpc>
                <a:spcPct val="150000"/>
              </a:lnSpc>
            </a:pPr>
            <a:r>
              <a:rPr lang="en-US" sz="2400" dirty="0"/>
              <a:t>An object is </a:t>
            </a:r>
            <a:r>
              <a:rPr lang="en-US" sz="2400" i="1" dirty="0"/>
              <a:t>responsible</a:t>
            </a:r>
            <a:r>
              <a:rPr lang="en-US" sz="2400" dirty="0"/>
              <a:t> for its own data</a:t>
            </a:r>
          </a:p>
          <a:p>
            <a:pPr lvl="2" algn="just">
              <a:lnSpc>
                <a:spcPct val="150000"/>
              </a:lnSpc>
            </a:pPr>
            <a:r>
              <a:rPr lang="en-US" sz="2000" dirty="0"/>
              <a:t>But: it can </a:t>
            </a:r>
            <a:r>
              <a:rPr lang="en-US" sz="2000" i="1" dirty="0"/>
              <a:t>expose</a:t>
            </a:r>
            <a:r>
              <a:rPr lang="en-US" sz="2000" dirty="0"/>
              <a:t> that data to other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lstStyle/>
          <a:p>
            <a:pPr algn="ctr"/>
            <a:r>
              <a:rPr lang="en-US" b="1" dirty="0" smtClean="0">
                <a:solidFill>
                  <a:schemeClr val="tx1"/>
                </a:solidFill>
              </a:rPr>
              <a:t>Software design methods</a:t>
            </a:r>
            <a:endParaRPr lang="en-US" dirty="0">
              <a:solidFill>
                <a:schemeClr val="tx1"/>
              </a:solidFill>
            </a:endParaRPr>
          </a:p>
        </p:txBody>
      </p:sp>
      <p:sp>
        <p:nvSpPr>
          <p:cNvPr id="3" name="Content Placeholder 2"/>
          <p:cNvSpPr>
            <a:spLocks noGrp="1"/>
          </p:cNvSpPr>
          <p:nvPr>
            <p:ph sz="quarter" idx="1"/>
          </p:nvPr>
        </p:nvSpPr>
        <p:spPr>
          <a:xfrm>
            <a:off x="457200" y="1371654"/>
            <a:ext cx="7467600" cy="5102298"/>
          </a:xfrm>
        </p:spPr>
        <p:txBody>
          <a:bodyPr/>
          <a:lstStyle/>
          <a:p>
            <a:pPr algn="just">
              <a:lnSpc>
                <a:spcPct val="150000"/>
              </a:lnSpc>
            </a:pPr>
            <a:r>
              <a:rPr lang="en-US" dirty="0" smtClean="0"/>
              <a:t>To guide in composing a large program out of smaller units—</a:t>
            </a:r>
            <a:r>
              <a:rPr lang="en-US" b="1" i="1" dirty="0" smtClean="0">
                <a:solidFill>
                  <a:srgbClr val="000099"/>
                </a:solidFill>
              </a:rPr>
              <a:t>modules</a:t>
            </a:r>
            <a:r>
              <a:rPr lang="en-US" i="1" dirty="0" smtClean="0"/>
              <a:t>.</a:t>
            </a:r>
          </a:p>
          <a:p>
            <a:pPr algn="just">
              <a:lnSpc>
                <a:spcPct val="150000"/>
              </a:lnSpc>
            </a:pPr>
            <a:r>
              <a:rPr lang="en-US" i="1" dirty="0" smtClean="0"/>
              <a:t>Modules </a:t>
            </a:r>
            <a:r>
              <a:rPr lang="en-US" u="sng" dirty="0" smtClean="0"/>
              <a:t>should interact </a:t>
            </a:r>
            <a:r>
              <a:rPr lang="en-US" dirty="0" smtClean="0"/>
              <a:t>with one another in well-defined and controlled ways.</a:t>
            </a:r>
          </a:p>
          <a:p>
            <a:pPr algn="just">
              <a:lnSpc>
                <a:spcPct val="150000"/>
              </a:lnSpc>
            </a:pPr>
            <a:r>
              <a:rPr lang="en-US" dirty="0" smtClean="0"/>
              <a:t>Goal of software design is to </a:t>
            </a:r>
            <a:r>
              <a:rPr lang="en-US" u="sng" dirty="0" smtClean="0"/>
              <a:t>find an appropriate modular decomposition </a:t>
            </a:r>
            <a:r>
              <a:rPr lang="en-US" dirty="0" smtClean="0"/>
              <a:t>of the desired system.</a:t>
            </a:r>
          </a:p>
          <a:p>
            <a:pPr algn="just">
              <a:lnSpc>
                <a:spcPct val="150000"/>
              </a:lnSpc>
            </a:pPr>
            <a:r>
              <a:rPr lang="en-US" dirty="0" smtClean="0"/>
              <a:t>modules should be </a:t>
            </a:r>
            <a:r>
              <a:rPr lang="en-US" u="sng" dirty="0" smtClean="0"/>
              <a:t>as independent </a:t>
            </a:r>
            <a:r>
              <a:rPr lang="en-US" dirty="0" smtClean="0"/>
              <a:t>from each other as possible</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6</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
        <p:nvSpPr>
          <p:cNvPr id="6" name="Right Arrow 5"/>
          <p:cNvSpPr/>
          <p:nvPr/>
        </p:nvSpPr>
        <p:spPr>
          <a:xfrm>
            <a:off x="3200436" y="5638742"/>
            <a:ext cx="685782" cy="45718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Rounded Rectangle 6"/>
          <p:cNvSpPr/>
          <p:nvPr/>
        </p:nvSpPr>
        <p:spPr>
          <a:xfrm>
            <a:off x="3962416" y="5562544"/>
            <a:ext cx="3200316" cy="7619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b="1" dirty="0" smtClean="0">
                <a:solidFill>
                  <a:schemeClr val="tx1"/>
                </a:solidFill>
              </a:rPr>
              <a:t>Information</a:t>
            </a:r>
          </a:p>
          <a:p>
            <a:r>
              <a:rPr lang="en-US" b="1" dirty="0" smtClean="0">
                <a:solidFill>
                  <a:schemeClr val="tx1"/>
                </a:solidFill>
              </a:rPr>
              <a:t>hiding</a:t>
            </a:r>
            <a:endParaRPr lang="en-US" b="1"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a:prstGeom prst="rect">
            <a:avLst/>
          </a:prstGeom>
        </p:spPr>
        <p:txBody>
          <a:bodyPr/>
          <a:lstStyle/>
          <a:p>
            <a:r>
              <a:rPr lang="en-US"/>
              <a:t>Appendix A: Introduction to Java</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0A085225-114B-4A40-B4D2-591D324DA334}" type="slidenum">
              <a:rPr lang="en-US"/>
              <a:pPr/>
              <a:t>60</a:t>
            </a:fld>
            <a:endParaRPr lang="en-US"/>
          </a:p>
        </p:txBody>
      </p:sp>
      <p:sp>
        <p:nvSpPr>
          <p:cNvPr id="14338" name="Rectangle 2"/>
          <p:cNvSpPr>
            <a:spLocks noGrp="1" noChangeArrowheads="1"/>
          </p:cNvSpPr>
          <p:nvPr>
            <p:ph type="title"/>
          </p:nvPr>
        </p:nvSpPr>
        <p:spPr>
          <a:xfrm>
            <a:off x="457200" y="274638"/>
            <a:ext cx="7696106" cy="868422"/>
          </a:xfrm>
        </p:spPr>
        <p:txBody>
          <a:bodyPr>
            <a:normAutofit/>
          </a:bodyPr>
          <a:lstStyle/>
          <a:p>
            <a:pPr algn="ctr"/>
            <a:r>
              <a:rPr lang="en-US" sz="2700" b="1" dirty="0">
                <a:solidFill>
                  <a:schemeClr val="tx1"/>
                </a:solidFill>
              </a:rPr>
              <a:t>Grouping Classes: The Java API</a:t>
            </a:r>
          </a:p>
        </p:txBody>
      </p:sp>
      <p:sp>
        <p:nvSpPr>
          <p:cNvPr id="14339" name="Rectangle 3"/>
          <p:cNvSpPr>
            <a:spLocks noGrp="1" noChangeArrowheads="1"/>
          </p:cNvSpPr>
          <p:nvPr>
            <p:ph type="body" idx="1"/>
          </p:nvPr>
        </p:nvSpPr>
        <p:spPr/>
        <p:txBody>
          <a:bodyPr/>
          <a:lstStyle/>
          <a:p>
            <a:pPr algn="l"/>
            <a:r>
              <a:rPr lang="en-US" dirty="0"/>
              <a:t>API = </a:t>
            </a:r>
            <a:r>
              <a:rPr lang="en-US" i="1" dirty="0"/>
              <a:t>Application Programming Interface</a:t>
            </a:r>
            <a:endParaRPr lang="en-US" dirty="0"/>
          </a:p>
          <a:p>
            <a:pPr algn="l"/>
            <a:r>
              <a:rPr lang="en-US" dirty="0"/>
              <a:t>Java = small core + extensive collection of packages</a:t>
            </a:r>
          </a:p>
          <a:p>
            <a:pPr algn="l"/>
            <a:r>
              <a:rPr lang="en-US" dirty="0"/>
              <a:t>A </a:t>
            </a:r>
            <a:r>
              <a:rPr lang="en-US" b="1" i="1" dirty="0"/>
              <a:t>package</a:t>
            </a:r>
            <a:r>
              <a:rPr lang="en-US" dirty="0"/>
              <a:t> consists of some related Java classes:</a:t>
            </a:r>
          </a:p>
          <a:p>
            <a:pPr lvl="1"/>
            <a:r>
              <a:rPr lang="en-US" dirty="0"/>
              <a:t>Swing: a GUI (graphical user interface) package</a:t>
            </a:r>
          </a:p>
          <a:p>
            <a:pPr lvl="1"/>
            <a:r>
              <a:rPr lang="en-US" dirty="0"/>
              <a:t>AWT: Application Window Toolkit (more GUI)</a:t>
            </a:r>
          </a:p>
          <a:p>
            <a:pPr lvl="1"/>
            <a:r>
              <a:rPr lang="en-US" dirty="0" err="1"/>
              <a:t>util</a:t>
            </a:r>
            <a:r>
              <a:rPr lang="en-US" dirty="0"/>
              <a:t>: utility data structures (important to CS 187!)</a:t>
            </a:r>
          </a:p>
          <a:p>
            <a:pPr algn="l"/>
            <a:r>
              <a:rPr lang="en-US" dirty="0"/>
              <a:t>The </a:t>
            </a:r>
            <a:r>
              <a:rPr lang="en-US" b="1" i="1" dirty="0"/>
              <a:t>import</a:t>
            </a:r>
            <a:r>
              <a:rPr lang="en-US" dirty="0"/>
              <a:t> statement tells the compiler to make available classes and methods of another package</a:t>
            </a:r>
          </a:p>
          <a:p>
            <a:pPr algn="l"/>
            <a:r>
              <a:rPr lang="en-US" dirty="0"/>
              <a:t>A </a:t>
            </a:r>
            <a:r>
              <a:rPr lang="en-US" b="1" i="1" dirty="0"/>
              <a:t>main</a:t>
            </a:r>
            <a:r>
              <a:rPr lang="en-US" dirty="0"/>
              <a:t> method indicates where to begin executing a class (if it is designed to be run as a program)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2800" b="1" dirty="0">
                <a:solidFill>
                  <a:schemeClr val="tx1"/>
                </a:solidFill>
              </a:rPr>
              <a:t>Concept: Classes are like Abstract Data Types</a:t>
            </a:r>
          </a:p>
        </p:txBody>
      </p:sp>
      <p:sp>
        <p:nvSpPr>
          <p:cNvPr id="7171" name="Rectangle 3"/>
          <p:cNvSpPr>
            <a:spLocks noGrp="1" noChangeArrowheads="1"/>
          </p:cNvSpPr>
          <p:nvPr>
            <p:ph type="body" idx="1"/>
          </p:nvPr>
        </p:nvSpPr>
        <p:spPr/>
        <p:txBody>
          <a:bodyPr/>
          <a:lstStyle/>
          <a:p>
            <a:pPr>
              <a:lnSpc>
                <a:spcPct val="150000"/>
              </a:lnSpc>
            </a:pPr>
            <a:r>
              <a:rPr lang="en-US" dirty="0"/>
              <a:t>An </a:t>
            </a:r>
            <a:r>
              <a:rPr lang="en-US" dirty="0">
                <a:solidFill>
                  <a:schemeClr val="tx2"/>
                </a:solidFill>
              </a:rPr>
              <a:t>Abstract Data Type</a:t>
            </a:r>
            <a:r>
              <a:rPr lang="en-US" dirty="0"/>
              <a:t> (ADT) bundles together:</a:t>
            </a:r>
          </a:p>
          <a:p>
            <a:pPr lvl="1">
              <a:lnSpc>
                <a:spcPct val="150000"/>
              </a:lnSpc>
            </a:pPr>
            <a:r>
              <a:rPr lang="en-US" dirty="0"/>
              <a:t>some data, representing an object or "thing"</a:t>
            </a:r>
          </a:p>
          <a:p>
            <a:pPr lvl="1">
              <a:lnSpc>
                <a:spcPct val="150000"/>
              </a:lnSpc>
            </a:pPr>
            <a:r>
              <a:rPr lang="en-US" dirty="0"/>
              <a:t>the operations on that data</a:t>
            </a:r>
          </a:p>
          <a:p>
            <a:pPr>
              <a:lnSpc>
                <a:spcPct val="150000"/>
              </a:lnSpc>
            </a:pPr>
            <a:r>
              <a:rPr lang="en-US" dirty="0"/>
              <a:t>Example: a </a:t>
            </a:r>
            <a:r>
              <a:rPr lang="en-US" dirty="0" err="1">
                <a:latin typeface="Trebuchet MS" pitchFamily="34" charset="0"/>
              </a:rPr>
              <a:t>CheckingAccount</a:t>
            </a:r>
            <a:r>
              <a:rPr lang="en-US" dirty="0"/>
              <a:t>, with operations </a:t>
            </a:r>
            <a:r>
              <a:rPr lang="en-US" dirty="0">
                <a:latin typeface="Trebuchet MS" pitchFamily="34" charset="0"/>
              </a:rPr>
              <a:t>deposit</a:t>
            </a:r>
            <a:r>
              <a:rPr lang="en-US" dirty="0"/>
              <a:t>, </a:t>
            </a:r>
            <a:r>
              <a:rPr lang="en-US" dirty="0">
                <a:latin typeface="Trebuchet MS" pitchFamily="34" charset="0"/>
              </a:rPr>
              <a:t>withdraw, </a:t>
            </a:r>
            <a:r>
              <a:rPr lang="en-US" dirty="0" err="1">
                <a:latin typeface="Trebuchet MS" pitchFamily="34" charset="0"/>
              </a:rPr>
              <a:t>getBalance</a:t>
            </a:r>
            <a:r>
              <a:rPr lang="en-US" dirty="0"/>
              <a:t>, etc.</a:t>
            </a:r>
          </a:p>
          <a:p>
            <a:pPr>
              <a:lnSpc>
                <a:spcPct val="150000"/>
              </a:lnSpc>
            </a:pPr>
            <a:r>
              <a:rPr lang="en-US" dirty="0"/>
              <a:t>Classes enforce this bundling together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solidFill>
                  <a:schemeClr val="tx1"/>
                </a:solidFill>
              </a:rPr>
              <a:t>Concept: Objects inherit from their </a:t>
            </a:r>
            <a:r>
              <a:rPr lang="en-US" dirty="0" err="1">
                <a:solidFill>
                  <a:schemeClr val="tx1"/>
                </a:solidFill>
              </a:rPr>
              <a:t>superclasses</a:t>
            </a:r>
            <a:endParaRPr lang="en-US" dirty="0">
              <a:solidFill>
                <a:schemeClr val="tx1"/>
              </a:solidFill>
            </a:endParaRPr>
          </a:p>
        </p:txBody>
      </p:sp>
      <p:sp>
        <p:nvSpPr>
          <p:cNvPr id="14339" name="Rectangle 3"/>
          <p:cNvSpPr>
            <a:spLocks noGrp="1" noChangeArrowheads="1"/>
          </p:cNvSpPr>
          <p:nvPr>
            <p:ph type="body" idx="1"/>
          </p:nvPr>
        </p:nvSpPr>
        <p:spPr>
          <a:xfrm>
            <a:off x="685800" y="2057400"/>
            <a:ext cx="8001000" cy="4114800"/>
          </a:xfrm>
        </p:spPr>
        <p:txBody>
          <a:bodyPr/>
          <a:lstStyle/>
          <a:p>
            <a:pPr>
              <a:lnSpc>
                <a:spcPct val="150000"/>
              </a:lnSpc>
            </a:pPr>
            <a:r>
              <a:rPr lang="en-US" dirty="0"/>
              <a:t>A class describes fields and methods</a:t>
            </a:r>
          </a:p>
          <a:p>
            <a:pPr>
              <a:lnSpc>
                <a:spcPct val="150000"/>
              </a:lnSpc>
            </a:pPr>
            <a:r>
              <a:rPr lang="en-US" dirty="0"/>
              <a:t>Objects of that class have those fields and methods</a:t>
            </a:r>
          </a:p>
          <a:p>
            <a:pPr>
              <a:lnSpc>
                <a:spcPct val="150000"/>
              </a:lnSpc>
            </a:pPr>
            <a:r>
              <a:rPr lang="en-US" dirty="0"/>
              <a:t>But an object </a:t>
            </a:r>
            <a:r>
              <a:rPr lang="en-US" i="1" dirty="0"/>
              <a:t>also</a:t>
            </a:r>
            <a:r>
              <a:rPr lang="en-US" dirty="0"/>
              <a:t> inherits:</a:t>
            </a:r>
          </a:p>
          <a:p>
            <a:pPr lvl="1">
              <a:lnSpc>
                <a:spcPct val="150000"/>
              </a:lnSpc>
            </a:pPr>
            <a:r>
              <a:rPr lang="en-US" dirty="0"/>
              <a:t>the fields described in the class's </a:t>
            </a:r>
            <a:r>
              <a:rPr lang="en-US" dirty="0" err="1"/>
              <a:t>superclasses</a:t>
            </a:r>
            <a:endParaRPr lang="en-US" dirty="0"/>
          </a:p>
          <a:p>
            <a:pPr lvl="1">
              <a:lnSpc>
                <a:spcPct val="150000"/>
              </a:lnSpc>
            </a:pPr>
            <a:r>
              <a:rPr lang="en-US" dirty="0"/>
              <a:t>the methods described in the class's </a:t>
            </a:r>
            <a:r>
              <a:rPr lang="en-US" dirty="0" err="1"/>
              <a:t>superclasses</a:t>
            </a:r>
            <a:endParaRPr lang="en-US" dirty="0"/>
          </a:p>
          <a:p>
            <a:pPr>
              <a:lnSpc>
                <a:spcPct val="150000"/>
              </a:lnSpc>
            </a:pPr>
            <a:r>
              <a:rPr lang="en-US" dirty="0"/>
              <a:t>A class is </a:t>
            </a:r>
            <a:r>
              <a:rPr lang="en-US" i="1" dirty="0"/>
              <a:t>not</a:t>
            </a:r>
            <a:r>
              <a:rPr lang="en-US" dirty="0"/>
              <a:t> a complete description of its objects!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7467600" cy="944620"/>
          </a:xfrm>
        </p:spPr>
        <p:txBody>
          <a:bodyPr/>
          <a:lstStyle/>
          <a:p>
            <a:pPr algn="ctr"/>
            <a:r>
              <a:rPr lang="en-US" dirty="0">
                <a:solidFill>
                  <a:schemeClr val="tx1"/>
                </a:solidFill>
              </a:rPr>
              <a:t>Example of inheritance</a:t>
            </a:r>
          </a:p>
        </p:txBody>
      </p:sp>
      <p:sp>
        <p:nvSpPr>
          <p:cNvPr id="15364" name="Text Box 4"/>
          <p:cNvSpPr txBox="1">
            <a:spLocks noChangeArrowheads="1"/>
          </p:cNvSpPr>
          <p:nvPr/>
        </p:nvSpPr>
        <p:spPr bwMode="auto">
          <a:xfrm>
            <a:off x="457308" y="2133634"/>
            <a:ext cx="3581414" cy="2677656"/>
          </a:xfrm>
          <a:prstGeom prst="rect">
            <a:avLst/>
          </a:prstGeom>
          <a:noFill/>
          <a:ln w="12700">
            <a:noFill/>
            <a:miter lim="800000"/>
            <a:headEnd type="none" w="sm" len="sm"/>
            <a:tailEnd type="none" w="sm" len="sm"/>
          </a:ln>
          <a:effectLst/>
        </p:spPr>
        <p:txBody>
          <a:bodyPr wrap="square">
            <a:spAutoFit/>
          </a:bodyPr>
          <a:lstStyle/>
          <a:p>
            <a:pPr algn="just"/>
            <a:r>
              <a:rPr lang="en-US" dirty="0">
                <a:latin typeface="Times New Roman" pitchFamily="18" charset="0"/>
                <a:cs typeface="Times New Roman" pitchFamily="18" charset="0"/>
              </a:rPr>
              <a:t>class Person {</a:t>
            </a:r>
          </a:p>
          <a:p>
            <a:pPr algn="just"/>
            <a:r>
              <a:rPr lang="en-US" dirty="0">
                <a:latin typeface="Times New Roman" pitchFamily="18" charset="0"/>
                <a:cs typeface="Times New Roman" pitchFamily="18" charset="0"/>
              </a:rPr>
              <a:t>   String name;</a:t>
            </a:r>
          </a:p>
          <a:p>
            <a:pPr algn="just"/>
            <a:r>
              <a:rPr lang="en-US" dirty="0">
                <a:latin typeface="Times New Roman" pitchFamily="18" charset="0"/>
                <a:cs typeface="Times New Roman" pitchFamily="18" charset="0"/>
              </a:rPr>
              <a:t>   String age;</a:t>
            </a:r>
          </a:p>
          <a:p>
            <a:pPr algn="just"/>
            <a:r>
              <a:rPr lang="en-US" dirty="0">
                <a:latin typeface="Times New Roman" pitchFamily="18" charset="0"/>
                <a:cs typeface="Times New Roman" pitchFamily="18" charset="0"/>
              </a:rPr>
              <a:t>   void birthday () {</a:t>
            </a:r>
          </a:p>
          <a:p>
            <a:pPr algn="just"/>
            <a:r>
              <a:rPr lang="en-US" dirty="0">
                <a:latin typeface="Times New Roman" pitchFamily="18" charset="0"/>
                <a:cs typeface="Times New Roman" pitchFamily="18" charset="0"/>
              </a:rPr>
              <a:t>      age = age + 1;</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5365" name="Text Box 5"/>
          <p:cNvSpPr txBox="1">
            <a:spLocks noChangeArrowheads="1"/>
          </p:cNvSpPr>
          <p:nvPr/>
        </p:nvSpPr>
        <p:spPr bwMode="auto">
          <a:xfrm>
            <a:off x="4495802" y="2209832"/>
            <a:ext cx="3886100" cy="1938992"/>
          </a:xfrm>
          <a:prstGeom prst="rect">
            <a:avLst/>
          </a:prstGeom>
          <a:noFill/>
          <a:ln w="12700">
            <a:noFill/>
            <a:miter lim="800000"/>
            <a:headEnd type="none" w="sm" len="sm"/>
            <a:tailEnd type="none" w="sm" len="sm"/>
          </a:ln>
          <a:effectLst/>
        </p:spPr>
        <p:txBody>
          <a:bodyPr wrap="square">
            <a:spAutoFit/>
          </a:bodyPr>
          <a:lstStyle/>
          <a:p>
            <a:pPr algn="just"/>
            <a:r>
              <a:rPr lang="en-US" dirty="0">
                <a:latin typeface="Times New Roman" pitchFamily="18" charset="0"/>
                <a:cs typeface="Times New Roman" pitchFamily="18" charset="0"/>
              </a:rPr>
              <a:t>class Employee</a:t>
            </a:r>
          </a:p>
          <a:p>
            <a:pPr algn="just"/>
            <a:r>
              <a:rPr lang="en-US" dirty="0">
                <a:latin typeface="Times New Roman" pitchFamily="18" charset="0"/>
                <a:cs typeface="Times New Roman" pitchFamily="18" charset="0"/>
              </a:rPr>
              <a:t>         extends Person {</a:t>
            </a:r>
          </a:p>
          <a:p>
            <a:pPr algn="just"/>
            <a:r>
              <a:rPr lang="en-US" dirty="0">
                <a:latin typeface="Times New Roman" pitchFamily="18" charset="0"/>
                <a:cs typeface="Times New Roman" pitchFamily="18" charset="0"/>
              </a:rPr>
              <a:t>   double salary;</a:t>
            </a:r>
          </a:p>
          <a:p>
            <a:pPr algn="just"/>
            <a:r>
              <a:rPr lang="en-US" dirty="0">
                <a:latin typeface="Times New Roman" pitchFamily="18" charset="0"/>
                <a:cs typeface="Times New Roman" pitchFamily="18" charset="0"/>
              </a:rPr>
              <a:t>   void pay () { ...}</a:t>
            </a:r>
          </a:p>
          <a:p>
            <a:pPr algn="just"/>
            <a:r>
              <a:rPr lang="en-US"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5366" name="Line 6"/>
          <p:cNvSpPr>
            <a:spLocks noChangeShapeType="1"/>
          </p:cNvSpPr>
          <p:nvPr/>
        </p:nvSpPr>
        <p:spPr bwMode="auto">
          <a:xfrm>
            <a:off x="4114812" y="2057436"/>
            <a:ext cx="0" cy="2590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67" name="Text Box 7"/>
          <p:cNvSpPr txBox="1">
            <a:spLocks noChangeArrowheads="1"/>
          </p:cNvSpPr>
          <p:nvPr/>
        </p:nvSpPr>
        <p:spPr bwMode="auto">
          <a:xfrm>
            <a:off x="457200" y="5181600"/>
            <a:ext cx="7848502" cy="830997"/>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latin typeface="Times New Roman" pitchFamily="18" charset="0"/>
              </a:rPr>
              <a:t>Every </a:t>
            </a:r>
            <a:r>
              <a:rPr lang="en-US" dirty="0"/>
              <a:t>Employee</a:t>
            </a:r>
            <a:r>
              <a:rPr lang="en-US" dirty="0">
                <a:latin typeface="Times New Roman" pitchFamily="18" charset="0"/>
              </a:rPr>
              <a:t> has a </a:t>
            </a:r>
            <a:r>
              <a:rPr lang="en-US" dirty="0"/>
              <a:t>name</a:t>
            </a:r>
            <a:r>
              <a:rPr lang="en-US" dirty="0">
                <a:latin typeface="Times New Roman" pitchFamily="18" charset="0"/>
              </a:rPr>
              <a:t>, </a:t>
            </a:r>
            <a:r>
              <a:rPr lang="en-US" dirty="0"/>
              <a:t>age</a:t>
            </a:r>
            <a:r>
              <a:rPr lang="en-US" dirty="0">
                <a:latin typeface="Times New Roman" pitchFamily="18" charset="0"/>
              </a:rPr>
              <a:t>, and </a:t>
            </a:r>
            <a:r>
              <a:rPr lang="en-US" dirty="0"/>
              <a:t>birthday</a:t>
            </a:r>
            <a:r>
              <a:rPr lang="en-US" dirty="0">
                <a:latin typeface="Times New Roman" pitchFamily="18" charset="0"/>
              </a:rPr>
              <a:t> method </a:t>
            </a:r>
            <a:r>
              <a:rPr lang="en-US" i="1" dirty="0">
                <a:latin typeface="Times New Roman" pitchFamily="18" charset="0"/>
              </a:rPr>
              <a:t>as well as</a:t>
            </a:r>
            <a:r>
              <a:rPr lang="en-US" dirty="0">
                <a:latin typeface="Times New Roman" pitchFamily="18" charset="0"/>
              </a:rPr>
              <a:t> a </a:t>
            </a:r>
            <a:r>
              <a:rPr lang="en-US" dirty="0"/>
              <a:t>salary</a:t>
            </a:r>
            <a:r>
              <a:rPr lang="en-US" dirty="0">
                <a:latin typeface="Times New Roman" pitchFamily="18" charset="0"/>
              </a:rPr>
              <a:t> and a </a:t>
            </a:r>
            <a:r>
              <a:rPr lang="en-US" dirty="0"/>
              <a:t>pay</a:t>
            </a:r>
            <a:r>
              <a:rPr lang="en-US" dirty="0">
                <a:latin typeface="Times New Roman" pitchFamily="18" charset="0"/>
              </a:rPr>
              <a:t> method.</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1+#ppt_w/2"/>
                                          </p:val>
                                        </p:tav>
                                        <p:tav tm="100000">
                                          <p:val>
                                            <p:strVal val="#ppt_x"/>
                                          </p:val>
                                        </p:tav>
                                      </p:tavLst>
                                    </p:anim>
                                    <p:anim calcmode="lin" valueType="num">
                                      <p:cBhvr additive="base">
                                        <p:cTn id="14"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7"/>
                                        </p:tgtEl>
                                        <p:attrNameLst>
                                          <p:attrName>style.visibility</p:attrName>
                                        </p:attrNameLst>
                                      </p:cBhvr>
                                      <p:to>
                                        <p:strVal val="visible"/>
                                      </p:to>
                                    </p:set>
                                    <p:anim calcmode="lin" valueType="num">
                                      <p:cBhvr additive="base">
                                        <p:cTn id="19" dur="500" fill="hold"/>
                                        <p:tgtEl>
                                          <p:spTgt spid="15367"/>
                                        </p:tgtEl>
                                        <p:attrNameLst>
                                          <p:attrName>ppt_x</p:attrName>
                                        </p:attrNameLst>
                                      </p:cBhvr>
                                      <p:tavLst>
                                        <p:tav tm="0">
                                          <p:val>
                                            <p:strVal val="0-#ppt_w/2"/>
                                          </p:val>
                                        </p:tav>
                                        <p:tav tm="100000">
                                          <p:val>
                                            <p:strVal val="#ppt_x"/>
                                          </p:val>
                                        </p:tav>
                                      </p:tavLst>
                                    </p:anim>
                                    <p:anim calcmode="lin" valueType="num">
                                      <p:cBhvr additive="base">
                                        <p:cTn id="20"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65" grpId="0" autoUpdateAnimBg="0"/>
      <p:bldP spid="1536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dirty="0">
                <a:solidFill>
                  <a:schemeClr val="tx1"/>
                </a:solidFill>
              </a:rPr>
              <a:t>Concept: Objects must be created</a:t>
            </a:r>
          </a:p>
        </p:txBody>
      </p:sp>
      <p:sp>
        <p:nvSpPr>
          <p:cNvPr id="17411" name="Rectangle 3"/>
          <p:cNvSpPr>
            <a:spLocks noGrp="1" noChangeArrowheads="1"/>
          </p:cNvSpPr>
          <p:nvPr>
            <p:ph type="body" idx="1"/>
          </p:nvPr>
        </p:nvSpPr>
        <p:spPr>
          <a:xfrm>
            <a:off x="609704" y="1752644"/>
            <a:ext cx="7772196" cy="4721308"/>
          </a:xfrm>
        </p:spPr>
        <p:txBody>
          <a:bodyPr/>
          <a:lstStyle/>
          <a:p>
            <a:pPr>
              <a:lnSpc>
                <a:spcPct val="150000"/>
              </a:lnSpc>
            </a:pPr>
            <a:r>
              <a:rPr lang="en-US" dirty="0" err="1">
                <a:latin typeface="Trebuchet MS" pitchFamily="34" charset="0"/>
              </a:rPr>
              <a:t>int</a:t>
            </a:r>
            <a:r>
              <a:rPr lang="en-US" dirty="0">
                <a:latin typeface="Trebuchet MS" pitchFamily="34" charset="0"/>
              </a:rPr>
              <a:t> n;</a:t>
            </a:r>
            <a:r>
              <a:rPr lang="en-US" dirty="0"/>
              <a:t>   does two things:</a:t>
            </a:r>
          </a:p>
          <a:p>
            <a:pPr lvl="1">
              <a:lnSpc>
                <a:spcPct val="150000"/>
              </a:lnSpc>
            </a:pPr>
            <a:r>
              <a:rPr lang="en-US" dirty="0"/>
              <a:t>it declares that </a:t>
            </a:r>
            <a:r>
              <a:rPr lang="en-US" dirty="0">
                <a:latin typeface="Trebuchet MS" pitchFamily="34" charset="0"/>
              </a:rPr>
              <a:t>n </a:t>
            </a:r>
            <a:r>
              <a:rPr lang="en-US" dirty="0"/>
              <a:t>is an integer variable</a:t>
            </a:r>
          </a:p>
          <a:p>
            <a:pPr lvl="1">
              <a:lnSpc>
                <a:spcPct val="150000"/>
              </a:lnSpc>
            </a:pPr>
            <a:r>
              <a:rPr lang="en-US" dirty="0"/>
              <a:t>it allocates space to hold a value for </a:t>
            </a:r>
            <a:r>
              <a:rPr lang="en-US" dirty="0">
                <a:latin typeface="Trebuchet MS" pitchFamily="34" charset="0"/>
              </a:rPr>
              <a:t>n</a:t>
            </a:r>
          </a:p>
          <a:p>
            <a:pPr>
              <a:lnSpc>
                <a:spcPct val="150000"/>
              </a:lnSpc>
            </a:pPr>
            <a:r>
              <a:rPr lang="en-US" dirty="0">
                <a:latin typeface="Trebuchet MS" pitchFamily="34" charset="0"/>
              </a:rPr>
              <a:t>Employee secretary;  </a:t>
            </a:r>
            <a:r>
              <a:rPr lang="en-US" dirty="0"/>
              <a:t> does </a:t>
            </a:r>
            <a:r>
              <a:rPr lang="en-US" i="1" dirty="0"/>
              <a:t>one</a:t>
            </a:r>
            <a:r>
              <a:rPr lang="en-US" dirty="0"/>
              <a:t> thing</a:t>
            </a:r>
          </a:p>
          <a:p>
            <a:pPr lvl="1">
              <a:lnSpc>
                <a:spcPct val="150000"/>
              </a:lnSpc>
            </a:pPr>
            <a:r>
              <a:rPr lang="en-US" dirty="0"/>
              <a:t>it declares that </a:t>
            </a:r>
            <a:r>
              <a:rPr lang="en-US" dirty="0">
                <a:latin typeface="Trebuchet MS" pitchFamily="34" charset="0"/>
              </a:rPr>
              <a:t>secretary </a:t>
            </a:r>
            <a:r>
              <a:rPr lang="en-US" dirty="0"/>
              <a:t>is type</a:t>
            </a:r>
            <a:r>
              <a:rPr lang="en-US" dirty="0">
                <a:latin typeface="Trebuchet MS" pitchFamily="34" charset="0"/>
              </a:rPr>
              <a:t> Employee</a:t>
            </a:r>
            <a:endParaRPr lang="en-US" dirty="0"/>
          </a:p>
          <a:p>
            <a:pPr>
              <a:lnSpc>
                <a:spcPct val="150000"/>
              </a:lnSpc>
            </a:pPr>
            <a:r>
              <a:rPr lang="en-US" dirty="0">
                <a:latin typeface="Trebuchet MS" pitchFamily="34" charset="0"/>
              </a:rPr>
              <a:t>secretary = new Employee ( );</a:t>
            </a:r>
            <a:r>
              <a:rPr lang="en-US" dirty="0"/>
              <a:t>  allocates the space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3F8D13CD-1C74-4536-BF59-829C4B6AD835}" type="slidenum">
              <a:rPr lang="en-US"/>
              <a:pPr/>
              <a:t>65</a:t>
            </a:fld>
            <a:endParaRPr lang="en-US"/>
          </a:p>
        </p:txBody>
      </p:sp>
      <p:sp>
        <p:nvSpPr>
          <p:cNvPr id="6146" name="Rectangle 2"/>
          <p:cNvSpPr>
            <a:spLocks noGrp="1" noChangeArrowheads="1"/>
          </p:cNvSpPr>
          <p:nvPr>
            <p:ph type="title"/>
          </p:nvPr>
        </p:nvSpPr>
        <p:spPr>
          <a:xfrm>
            <a:off x="685800" y="609600"/>
            <a:ext cx="7772400" cy="819150"/>
          </a:xfrm>
        </p:spPr>
        <p:txBody>
          <a:bodyPr/>
          <a:lstStyle/>
          <a:p>
            <a:r>
              <a:rPr lang="en-US" b="1"/>
              <a:t>What is an Interface?</a:t>
            </a:r>
            <a:r>
              <a:rPr lang="en-US"/>
              <a:t> </a:t>
            </a:r>
          </a:p>
        </p:txBody>
      </p:sp>
      <p:sp>
        <p:nvSpPr>
          <p:cNvPr id="6147" name="Rectangle 3"/>
          <p:cNvSpPr>
            <a:spLocks noGrp="1" noChangeArrowheads="1"/>
          </p:cNvSpPr>
          <p:nvPr>
            <p:ph type="body" idx="1"/>
          </p:nvPr>
        </p:nvSpPr>
        <p:spPr>
          <a:xfrm>
            <a:off x="685800" y="1543050"/>
            <a:ext cx="7772400" cy="4743450"/>
          </a:xfrm>
        </p:spPr>
        <p:txBody>
          <a:bodyPr>
            <a:normAutofit fontScale="92500"/>
          </a:bodyPr>
          <a:lstStyle/>
          <a:p>
            <a:pPr>
              <a:lnSpc>
                <a:spcPct val="90000"/>
              </a:lnSpc>
            </a:pPr>
            <a:r>
              <a:rPr lang="en-US" sz="2800"/>
              <a:t>An </a:t>
            </a:r>
            <a:r>
              <a:rPr lang="en-US" sz="2800" i="1"/>
              <a:t>interface</a:t>
            </a:r>
            <a:r>
              <a:rPr lang="en-US" sz="2800"/>
              <a:t> defines a protocol of behavior that can be implemented by any class anywhere in the class hierarchy. </a:t>
            </a:r>
          </a:p>
          <a:p>
            <a:pPr>
              <a:lnSpc>
                <a:spcPct val="90000"/>
              </a:lnSpc>
            </a:pPr>
            <a:r>
              <a:rPr lang="en-US" sz="2800"/>
              <a:t>An interface defines a set of methods but does not implement them. A class that implements the interface agrees to implement all the methods defined in the interface, thereby agreeing to certain behavior. </a:t>
            </a:r>
          </a:p>
          <a:p>
            <a:pPr>
              <a:lnSpc>
                <a:spcPct val="90000"/>
              </a:lnSpc>
            </a:pPr>
            <a:r>
              <a:rPr lang="en-US" sz="2800"/>
              <a:t>An </a:t>
            </a:r>
            <a:r>
              <a:rPr lang="en-US" sz="2800" i="1"/>
              <a:t>interface</a:t>
            </a:r>
            <a:r>
              <a:rPr lang="en-US" sz="2800"/>
              <a:t> is a named collection of method definitions (without implementations).</a:t>
            </a:r>
          </a:p>
          <a:p>
            <a:pPr>
              <a:lnSpc>
                <a:spcPct val="90000"/>
              </a:lnSpc>
            </a:pPr>
            <a:r>
              <a:rPr lang="en-US" sz="2800"/>
              <a:t>Interface reserve behaviors for classes that implement them.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39781229-AE93-4E68-97C6-44CB20A2D102}" type="slidenum">
              <a:rPr lang="en-US"/>
              <a:pPr/>
              <a:t>66</a:t>
            </a:fld>
            <a:endParaRPr lang="en-US"/>
          </a:p>
        </p:txBody>
      </p:sp>
      <p:sp>
        <p:nvSpPr>
          <p:cNvPr id="13315" name="Rectangle 3"/>
          <p:cNvSpPr>
            <a:spLocks noGrp="1" noChangeArrowheads="1"/>
          </p:cNvSpPr>
          <p:nvPr>
            <p:ph type="body" idx="1"/>
          </p:nvPr>
        </p:nvSpPr>
        <p:spPr>
          <a:xfrm>
            <a:off x="685800" y="571500"/>
            <a:ext cx="7772400" cy="5524500"/>
          </a:xfrm>
        </p:spPr>
        <p:txBody>
          <a:bodyPr>
            <a:normAutofit fontScale="92500"/>
          </a:bodyPr>
          <a:lstStyle/>
          <a:p>
            <a:r>
              <a:rPr lang="en-US" sz="2800"/>
              <a:t>Methods declared in an interface are always public and abstract, therefore Java compiler will not complain if you omit both keywords</a:t>
            </a:r>
          </a:p>
          <a:p>
            <a:r>
              <a:rPr lang="en-US" sz="2800"/>
              <a:t>Static methods cannot be declared in the interfaces – these methods are never abstract and do not express behavior of objects</a:t>
            </a:r>
          </a:p>
          <a:p>
            <a:r>
              <a:rPr lang="en-US" sz="2800"/>
              <a:t>Variables can be declared in the interfaces. They can only be declared as static and final. – Both keyword are assumed by default and can be safely omitted.</a:t>
            </a:r>
          </a:p>
          <a:p>
            <a:r>
              <a:rPr lang="en-US" sz="2800"/>
              <a:t>Sometimes interfaces declare only constants – be used to effectively import sets of related constants.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E73AF65B-8892-419B-BF4B-C938244A98B2}" type="slidenum">
              <a:rPr lang="en-US"/>
              <a:pPr/>
              <a:t>67</a:t>
            </a:fld>
            <a:endParaRPr lang="en-US"/>
          </a:p>
        </p:txBody>
      </p:sp>
      <p:sp>
        <p:nvSpPr>
          <p:cNvPr id="14338" name="Rectangle 2"/>
          <p:cNvSpPr>
            <a:spLocks noGrp="1" noChangeArrowheads="1"/>
          </p:cNvSpPr>
          <p:nvPr>
            <p:ph type="title"/>
          </p:nvPr>
        </p:nvSpPr>
        <p:spPr>
          <a:xfrm>
            <a:off x="685800" y="609600"/>
            <a:ext cx="7772400" cy="876300"/>
          </a:xfrm>
        </p:spPr>
        <p:txBody>
          <a:bodyPr/>
          <a:lstStyle/>
          <a:p>
            <a:r>
              <a:rPr lang="en-US"/>
              <a:t>Defining an Interface </a:t>
            </a:r>
          </a:p>
        </p:txBody>
      </p:sp>
      <p:sp>
        <p:nvSpPr>
          <p:cNvPr id="14339" name="Rectangle 3"/>
          <p:cNvSpPr>
            <a:spLocks noGrp="1" noChangeArrowheads="1"/>
          </p:cNvSpPr>
          <p:nvPr>
            <p:ph type="body" idx="1"/>
          </p:nvPr>
        </p:nvSpPr>
        <p:spPr>
          <a:xfrm>
            <a:off x="685800" y="1543050"/>
            <a:ext cx="7772400" cy="4914900"/>
          </a:xfrm>
        </p:spPr>
        <p:txBody>
          <a:bodyPr/>
          <a:lstStyle/>
          <a:p>
            <a:pPr lvl="1">
              <a:lnSpc>
                <a:spcPct val="90000"/>
              </a:lnSpc>
              <a:buFontTx/>
              <a:buChar char="•"/>
            </a:pPr>
            <a:r>
              <a:rPr lang="en-US"/>
              <a:t>Defining an interface is similar to creating a new class. </a:t>
            </a:r>
          </a:p>
          <a:p>
            <a:pPr lvl="1">
              <a:lnSpc>
                <a:spcPct val="90000"/>
              </a:lnSpc>
              <a:buFontTx/>
              <a:buChar char="•"/>
            </a:pPr>
            <a:r>
              <a:rPr lang="en-US"/>
              <a:t>An interface definition has two components: the interface declaration and the interface body.</a:t>
            </a:r>
          </a:p>
          <a:p>
            <a:pPr lvl="1">
              <a:lnSpc>
                <a:spcPct val="90000"/>
              </a:lnSpc>
              <a:buFontTx/>
              <a:buNone/>
            </a:pPr>
            <a:r>
              <a:rPr lang="en-US" sz="2400" i="1"/>
              <a:t>	interfaceDeclaration</a:t>
            </a:r>
            <a:r>
              <a:rPr lang="en-US" sz="2400"/>
              <a:t> </a:t>
            </a:r>
          </a:p>
          <a:p>
            <a:pPr lvl="1">
              <a:lnSpc>
                <a:spcPct val="90000"/>
              </a:lnSpc>
              <a:buFontTx/>
              <a:buNone/>
            </a:pPr>
            <a:r>
              <a:rPr lang="en-US" sz="2400"/>
              <a:t>	{</a:t>
            </a:r>
          </a:p>
          <a:p>
            <a:pPr lvl="1">
              <a:lnSpc>
                <a:spcPct val="90000"/>
              </a:lnSpc>
              <a:buFontTx/>
              <a:buNone/>
            </a:pPr>
            <a:r>
              <a:rPr lang="en-US" sz="2400" i="1"/>
              <a:t>		interfaceBody</a:t>
            </a:r>
          </a:p>
          <a:p>
            <a:pPr lvl="1">
              <a:lnSpc>
                <a:spcPct val="90000"/>
              </a:lnSpc>
              <a:buFontTx/>
              <a:buNone/>
            </a:pPr>
            <a:r>
              <a:rPr lang="en-US" sz="2400"/>
              <a:t>	}</a:t>
            </a:r>
          </a:p>
          <a:p>
            <a:pPr lvl="1">
              <a:lnSpc>
                <a:spcPct val="90000"/>
              </a:lnSpc>
            </a:pPr>
            <a:r>
              <a:rPr lang="en-US" sz="2400"/>
              <a:t>The </a:t>
            </a:r>
            <a:r>
              <a:rPr lang="en-US" sz="2400" i="1"/>
              <a:t>interfaceDeclaration</a:t>
            </a:r>
            <a:r>
              <a:rPr lang="en-US" sz="2400"/>
              <a:t> declares various attributes about the interface such as its name and whether it extends another interface. </a:t>
            </a:r>
          </a:p>
          <a:p>
            <a:pPr lvl="1">
              <a:lnSpc>
                <a:spcPct val="90000"/>
              </a:lnSpc>
            </a:pPr>
            <a:r>
              <a:rPr lang="en-US" sz="2400"/>
              <a:t>The </a:t>
            </a:r>
            <a:r>
              <a:rPr lang="en-US" sz="2400" i="1"/>
              <a:t>interfaceBody</a:t>
            </a:r>
            <a:r>
              <a:rPr lang="en-US" sz="2400"/>
              <a:t> contains the constant and method declarations within the interface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F7488ADF-F61F-4C35-AC76-D1D9F8BE7CBF}" type="slidenum">
              <a:rPr lang="en-US"/>
              <a:pPr/>
              <a:t>68</a:t>
            </a:fld>
            <a:endParaRPr lang="en-US"/>
          </a:p>
        </p:txBody>
      </p:sp>
      <p:sp>
        <p:nvSpPr>
          <p:cNvPr id="15363" name="Rectangle 3"/>
          <p:cNvSpPr>
            <a:spLocks noGrp="1" noChangeArrowheads="1"/>
          </p:cNvSpPr>
          <p:nvPr>
            <p:ph type="body" idx="1"/>
          </p:nvPr>
        </p:nvSpPr>
        <p:spPr>
          <a:xfrm>
            <a:off x="685800" y="857250"/>
            <a:ext cx="8051800" cy="5238750"/>
          </a:xfrm>
        </p:spPr>
        <p:txBody>
          <a:bodyPr>
            <a:normAutofit fontScale="92500" lnSpcReduction="20000"/>
          </a:bodyPr>
          <a:lstStyle/>
          <a:p>
            <a:pPr>
              <a:lnSpc>
                <a:spcPct val="90000"/>
              </a:lnSpc>
              <a:buFontTx/>
              <a:buNone/>
            </a:pPr>
            <a:r>
              <a:rPr lang="en-US" sz="2800"/>
              <a:t>public interface StockWatcher </a:t>
            </a:r>
          </a:p>
          <a:p>
            <a:pPr>
              <a:lnSpc>
                <a:spcPct val="90000"/>
              </a:lnSpc>
              <a:buFontTx/>
              <a:buNone/>
            </a:pPr>
            <a:r>
              <a:rPr lang="en-US" sz="2800"/>
              <a:t>{ </a:t>
            </a:r>
          </a:p>
          <a:p>
            <a:pPr>
              <a:lnSpc>
                <a:spcPct val="90000"/>
              </a:lnSpc>
              <a:buFontTx/>
              <a:buNone/>
            </a:pPr>
            <a:r>
              <a:rPr lang="en-US" sz="2800"/>
              <a:t>	final String sunTicker = "SUNW"; </a:t>
            </a:r>
          </a:p>
          <a:p>
            <a:pPr>
              <a:lnSpc>
                <a:spcPct val="90000"/>
              </a:lnSpc>
              <a:buFontTx/>
              <a:buNone/>
            </a:pPr>
            <a:r>
              <a:rPr lang="en-US" sz="2800"/>
              <a:t>	final String oracleTicker = "ORCL"; </a:t>
            </a:r>
          </a:p>
          <a:p>
            <a:pPr>
              <a:lnSpc>
                <a:spcPct val="90000"/>
              </a:lnSpc>
              <a:buFontTx/>
              <a:buNone/>
            </a:pPr>
            <a:r>
              <a:rPr lang="en-US" sz="2800"/>
              <a:t>	final String ciscoTicker = "CSCO"; </a:t>
            </a:r>
          </a:p>
          <a:p>
            <a:pPr>
              <a:lnSpc>
                <a:spcPct val="90000"/>
              </a:lnSpc>
              <a:buFontTx/>
              <a:buNone/>
            </a:pPr>
            <a:r>
              <a:rPr lang="en-US" sz="2800"/>
              <a:t>	void valueChanged</a:t>
            </a:r>
          </a:p>
          <a:p>
            <a:pPr>
              <a:lnSpc>
                <a:spcPct val="90000"/>
              </a:lnSpc>
              <a:buFontTx/>
              <a:buNone/>
            </a:pPr>
            <a:r>
              <a:rPr lang="en-US" sz="2800"/>
              <a:t>		(String tickerSymbol, </a:t>
            </a:r>
          </a:p>
          <a:p>
            <a:pPr>
              <a:lnSpc>
                <a:spcPct val="90000"/>
              </a:lnSpc>
              <a:buFontTx/>
              <a:buNone/>
            </a:pPr>
            <a:r>
              <a:rPr lang="en-US" sz="2800"/>
              <a:t>		double newValue); </a:t>
            </a:r>
          </a:p>
          <a:p>
            <a:pPr>
              <a:lnSpc>
                <a:spcPct val="90000"/>
              </a:lnSpc>
              <a:buFontTx/>
              <a:buNone/>
            </a:pPr>
            <a:r>
              <a:rPr lang="en-US" sz="2800"/>
              <a:t>} </a:t>
            </a:r>
          </a:p>
          <a:p>
            <a:pPr>
              <a:lnSpc>
                <a:spcPct val="90000"/>
              </a:lnSpc>
              <a:buFontTx/>
              <a:buNone/>
            </a:pPr>
            <a:endParaRPr lang="en-US" sz="2800"/>
          </a:p>
          <a:p>
            <a:pPr>
              <a:lnSpc>
                <a:spcPct val="90000"/>
              </a:lnSpc>
              <a:buFontTx/>
              <a:buNone/>
            </a:pPr>
            <a:r>
              <a:rPr lang="en-US" sz="2800"/>
              <a:t>	If you do not specify that your interface is public, your interface will be accessible only to classes that are defined in the same package as the interface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A4C8A09-17E8-4EAE-BE20-A43AA4E5BDB0}" type="slidenum">
              <a:rPr lang="en-US"/>
              <a:pPr/>
              <a:t>69</a:t>
            </a:fld>
            <a:endParaRPr lang="en-US"/>
          </a:p>
        </p:txBody>
      </p:sp>
      <p:sp>
        <p:nvSpPr>
          <p:cNvPr id="16386" name="Rectangle 2"/>
          <p:cNvSpPr>
            <a:spLocks noGrp="1" noChangeArrowheads="1"/>
          </p:cNvSpPr>
          <p:nvPr>
            <p:ph type="title"/>
          </p:nvPr>
        </p:nvSpPr>
        <p:spPr>
          <a:xfrm>
            <a:off x="685800" y="514350"/>
            <a:ext cx="7772400" cy="1143000"/>
          </a:xfrm>
        </p:spPr>
        <p:txBody>
          <a:bodyPr/>
          <a:lstStyle/>
          <a:p>
            <a:r>
              <a:rPr lang="en-US" dirty="0"/>
              <a:t>Implementing an Interface</a:t>
            </a:r>
          </a:p>
        </p:txBody>
      </p:sp>
      <p:sp>
        <p:nvSpPr>
          <p:cNvPr id="16387" name="Rectangle 3"/>
          <p:cNvSpPr>
            <a:spLocks noGrp="1" noChangeArrowheads="1"/>
          </p:cNvSpPr>
          <p:nvPr>
            <p:ph type="body" idx="1"/>
          </p:nvPr>
        </p:nvSpPr>
        <p:spPr>
          <a:xfrm>
            <a:off x="685800" y="1771650"/>
            <a:ext cx="7772400" cy="4514850"/>
          </a:xfrm>
        </p:spPr>
        <p:txBody>
          <a:bodyPr>
            <a:normAutofit fontScale="92500"/>
          </a:bodyPr>
          <a:lstStyle/>
          <a:p>
            <a:pPr>
              <a:lnSpc>
                <a:spcPct val="90000"/>
              </a:lnSpc>
            </a:pPr>
            <a:r>
              <a:rPr lang="en-US" sz="2800" dirty="0"/>
              <a:t>Include an implements clause in the class declaration. </a:t>
            </a:r>
          </a:p>
          <a:p>
            <a:pPr>
              <a:lnSpc>
                <a:spcPct val="90000"/>
              </a:lnSpc>
            </a:pPr>
            <a:r>
              <a:rPr lang="en-US" sz="2800" dirty="0"/>
              <a:t>A class can implement more than one interface (the Java platform supports multiple inheritance for interfaces), so </a:t>
            </a:r>
            <a:r>
              <a:rPr lang="en-US" sz="2800" u="sng" dirty="0"/>
              <a:t>the </a:t>
            </a:r>
            <a:r>
              <a:rPr lang="en-US" sz="2800" u="sng" dirty="0">
                <a:solidFill>
                  <a:srgbClr val="FF0000"/>
                </a:solidFill>
              </a:rPr>
              <a:t>implements </a:t>
            </a:r>
            <a:r>
              <a:rPr lang="en-US" sz="2800" u="sng" dirty="0"/>
              <a:t>keyword is followed by a comma-separated list of the interfaces </a:t>
            </a:r>
            <a:r>
              <a:rPr lang="en-US" sz="2800" dirty="0"/>
              <a:t>implemented by the class. </a:t>
            </a:r>
          </a:p>
          <a:p>
            <a:pPr>
              <a:lnSpc>
                <a:spcPct val="90000"/>
              </a:lnSpc>
            </a:pPr>
            <a:r>
              <a:rPr lang="en-US" sz="2800" dirty="0"/>
              <a:t>When implement an interface, either the class must implement all the methods declared in the interface and its </a:t>
            </a:r>
            <a:r>
              <a:rPr lang="en-US" sz="2800" dirty="0" err="1"/>
              <a:t>superinterfaces</a:t>
            </a:r>
            <a:r>
              <a:rPr lang="en-US" sz="2800" dirty="0"/>
              <a:t>, or the class must be declared abstract </a:t>
            </a:r>
            <a:r>
              <a:rPr lang="en-US" sz="2800" dirty="0" smtClean="0"/>
              <a: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630"/>
          </a:xfrm>
        </p:spPr>
        <p:txBody>
          <a:bodyPr/>
          <a:lstStyle/>
          <a:p>
            <a:pPr algn="ctr"/>
            <a:r>
              <a:rPr lang="en-US" b="1" dirty="0" smtClean="0">
                <a:solidFill>
                  <a:schemeClr val="tx1"/>
                </a:solidFill>
              </a:rPr>
              <a:t>support of modularity</a:t>
            </a:r>
            <a:endParaRPr lang="en-US" dirty="0">
              <a:solidFill>
                <a:schemeClr val="tx1"/>
              </a:solidFill>
            </a:endParaRPr>
          </a:p>
        </p:txBody>
      </p:sp>
      <p:sp>
        <p:nvSpPr>
          <p:cNvPr id="3" name="Content Placeholder 2"/>
          <p:cNvSpPr>
            <a:spLocks noGrp="1"/>
          </p:cNvSpPr>
          <p:nvPr>
            <p:ph sz="quarter" idx="1"/>
          </p:nvPr>
        </p:nvSpPr>
        <p:spPr>
          <a:xfrm>
            <a:off x="457200" y="2514624"/>
            <a:ext cx="7467600" cy="3959328"/>
          </a:xfrm>
        </p:spPr>
        <p:txBody>
          <a:bodyPr/>
          <a:lstStyle/>
          <a:p>
            <a:pPr algn="just">
              <a:lnSpc>
                <a:spcPct val="150000"/>
              </a:lnSpc>
            </a:pPr>
            <a:r>
              <a:rPr lang="en-US" b="1" dirty="0" smtClean="0"/>
              <a:t>A good module</a:t>
            </a:r>
          </a:p>
          <a:p>
            <a:pPr marL="695325" indent="-457200" algn="just">
              <a:lnSpc>
                <a:spcPct val="150000"/>
              </a:lnSpc>
              <a:buFont typeface="+mj-lt"/>
              <a:buAutoNum type="arabicPeriod"/>
            </a:pPr>
            <a:r>
              <a:rPr lang="en-US" dirty="0" smtClean="0"/>
              <a:t>represents a useful abstraction</a:t>
            </a:r>
          </a:p>
          <a:p>
            <a:pPr marL="695325" indent="-457200" algn="just">
              <a:lnSpc>
                <a:spcPct val="150000"/>
              </a:lnSpc>
              <a:buFont typeface="+mj-lt"/>
              <a:buAutoNum type="arabicPeriod"/>
            </a:pPr>
            <a:r>
              <a:rPr lang="en-US" dirty="0" smtClean="0"/>
              <a:t>Interact in well-defined and regular ways</a:t>
            </a:r>
          </a:p>
          <a:p>
            <a:pPr marL="695325" indent="-457200" algn="just">
              <a:lnSpc>
                <a:spcPct val="150000"/>
              </a:lnSpc>
              <a:buFont typeface="+mj-lt"/>
              <a:buAutoNum type="arabicPeriod"/>
            </a:pPr>
            <a:r>
              <a:rPr lang="en-US" dirty="0" smtClean="0"/>
              <a:t>Understood, designed, implemented, compiled</a:t>
            </a:r>
          </a:p>
          <a:p>
            <a:pPr algn="just">
              <a:lnSpc>
                <a:spcPct val="150000"/>
              </a:lnSpc>
            </a:pPr>
            <a:r>
              <a:rPr lang="en-US" b="1" dirty="0" smtClean="0"/>
              <a:t>Procedures and functions </a:t>
            </a:r>
            <a:r>
              <a:rPr lang="en-US" dirty="0" smtClean="0"/>
              <a:t>: breaking a program into two modules</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7</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
        <p:nvSpPr>
          <p:cNvPr id="6" name="Rounded Rectangle 5"/>
          <p:cNvSpPr/>
          <p:nvPr/>
        </p:nvSpPr>
        <p:spPr>
          <a:xfrm>
            <a:off x="457308" y="1219258"/>
            <a:ext cx="7695998" cy="9143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Key to Software Design is Modularization.</a:t>
            </a:r>
            <a:endParaRPr lang="en-US"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F49F9CBA-02E2-4A73-ACE2-D9CEB74D7B9E}" type="slidenum">
              <a:rPr lang="en-US"/>
              <a:pPr/>
              <a:t>70</a:t>
            </a:fld>
            <a:endParaRPr lang="en-US"/>
          </a:p>
        </p:txBody>
      </p:sp>
      <p:sp>
        <p:nvSpPr>
          <p:cNvPr id="18434" name="Rectangle 2"/>
          <p:cNvSpPr>
            <a:spLocks noGrp="1" noChangeArrowheads="1"/>
          </p:cNvSpPr>
          <p:nvPr>
            <p:ph type="title"/>
          </p:nvPr>
        </p:nvSpPr>
        <p:spPr>
          <a:xfrm>
            <a:off x="685800" y="609600"/>
            <a:ext cx="7772400" cy="762000"/>
          </a:xfrm>
        </p:spPr>
        <p:txBody>
          <a:bodyPr>
            <a:normAutofit/>
          </a:bodyPr>
          <a:lstStyle/>
          <a:p>
            <a:pPr algn="ctr"/>
            <a:r>
              <a:rPr lang="en-US" b="1" dirty="0">
                <a:solidFill>
                  <a:schemeClr val="tx1"/>
                </a:solidFill>
              </a:rPr>
              <a:t>Properties of Interface </a:t>
            </a:r>
          </a:p>
        </p:txBody>
      </p:sp>
      <p:sp>
        <p:nvSpPr>
          <p:cNvPr id="18435" name="Rectangle 3"/>
          <p:cNvSpPr>
            <a:spLocks noGrp="1" noChangeArrowheads="1"/>
          </p:cNvSpPr>
          <p:nvPr>
            <p:ph type="body" idx="1"/>
          </p:nvPr>
        </p:nvSpPr>
        <p:spPr>
          <a:xfrm>
            <a:off x="685800" y="1543050"/>
            <a:ext cx="7772400" cy="4857750"/>
          </a:xfrm>
        </p:spPr>
        <p:txBody>
          <a:bodyPr/>
          <a:lstStyle/>
          <a:p>
            <a:r>
              <a:rPr lang="en-US" dirty="0"/>
              <a:t>A new interface is a new reference data type. </a:t>
            </a:r>
          </a:p>
          <a:p>
            <a:r>
              <a:rPr lang="en-US" dirty="0"/>
              <a:t>Interfaces </a:t>
            </a:r>
            <a:r>
              <a:rPr lang="en-US" u="sng" dirty="0">
                <a:solidFill>
                  <a:srgbClr val="FF0000"/>
                </a:solidFill>
              </a:rPr>
              <a:t>are not instantiated with </a:t>
            </a:r>
            <a:r>
              <a:rPr lang="en-US" i="1" u="sng" dirty="0">
                <a:solidFill>
                  <a:srgbClr val="FF0000"/>
                </a:solidFill>
              </a:rPr>
              <a:t>new</a:t>
            </a:r>
            <a:r>
              <a:rPr lang="en-US" i="1" dirty="0"/>
              <a:t>,</a:t>
            </a:r>
            <a:r>
              <a:rPr lang="en-US" dirty="0"/>
              <a:t> but they have certain properties similar to ordinary classes</a:t>
            </a:r>
            <a:endParaRPr lang="en-US" i="1" dirty="0"/>
          </a:p>
          <a:p>
            <a:r>
              <a:rPr lang="en-US" dirty="0"/>
              <a:t>You can declare that an object variable will be of that interface type</a:t>
            </a:r>
          </a:p>
          <a:p>
            <a:pPr lvl="1">
              <a:buFontTx/>
              <a:buNone/>
            </a:pPr>
            <a:r>
              <a:rPr lang="en-US" sz="2000" dirty="0"/>
              <a:t>e.g.</a:t>
            </a:r>
          </a:p>
          <a:p>
            <a:pPr lvl="1">
              <a:buFontTx/>
              <a:buNone/>
            </a:pPr>
            <a:r>
              <a:rPr lang="en-US" sz="2000" dirty="0"/>
              <a:t>Comparable x = new Tile(…);</a:t>
            </a:r>
          </a:p>
          <a:p>
            <a:pPr lvl="1">
              <a:buFontTx/>
              <a:buNone/>
            </a:pPr>
            <a:r>
              <a:rPr lang="en-US" sz="2000" dirty="0"/>
              <a:t>Tile y = new Tile(…);</a:t>
            </a:r>
          </a:p>
          <a:p>
            <a:pPr lvl="1">
              <a:buFontTx/>
              <a:buNone/>
            </a:pPr>
            <a:r>
              <a:rPr lang="en-US" sz="2000" dirty="0"/>
              <a:t>if (</a:t>
            </a:r>
            <a:r>
              <a:rPr lang="en-US" sz="2000" dirty="0" err="1"/>
              <a:t>x.compareTo</a:t>
            </a:r>
            <a:r>
              <a:rPr lang="en-US" sz="2000" dirty="0"/>
              <a:t>(y) &lt; 0)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74638"/>
            <a:ext cx="7467600" cy="868422"/>
          </a:xfrm>
        </p:spPr>
        <p:txBody>
          <a:bodyPr/>
          <a:lstStyle/>
          <a:p>
            <a:pPr algn="ctr"/>
            <a:r>
              <a:rPr lang="en-US" b="1" dirty="0">
                <a:solidFill>
                  <a:schemeClr val="tx1"/>
                </a:solidFill>
              </a:rPr>
              <a:t>Interface Hierarchies</a:t>
            </a:r>
          </a:p>
        </p:txBody>
      </p:sp>
      <p:sp>
        <p:nvSpPr>
          <p:cNvPr id="122883" name="Rectangle 3"/>
          <p:cNvSpPr>
            <a:spLocks noGrp="1" noChangeArrowheads="1"/>
          </p:cNvSpPr>
          <p:nvPr>
            <p:ph type="body" idx="1"/>
          </p:nvPr>
        </p:nvSpPr>
        <p:spPr>
          <a:xfrm>
            <a:off x="381110" y="1371654"/>
            <a:ext cx="8229384" cy="4905375"/>
          </a:xfrm>
        </p:spPr>
        <p:txBody>
          <a:bodyPr>
            <a:normAutofit fontScale="92500"/>
          </a:bodyPr>
          <a:lstStyle/>
          <a:p>
            <a:pPr>
              <a:spcBef>
                <a:spcPct val="70000"/>
              </a:spcBef>
            </a:pPr>
            <a:r>
              <a:rPr lang="en-US" dirty="0"/>
              <a:t>Inheritance can be applied to </a:t>
            </a:r>
            <a:r>
              <a:rPr lang="en-US" dirty="0">
                <a:solidFill>
                  <a:srgbClr val="000099"/>
                </a:solidFill>
              </a:rPr>
              <a:t>interfaces as well as classes</a:t>
            </a:r>
          </a:p>
          <a:p>
            <a:pPr>
              <a:spcBef>
                <a:spcPct val="70000"/>
              </a:spcBef>
            </a:pPr>
            <a:r>
              <a:rPr lang="en-US" dirty="0"/>
              <a:t>One interface can be derived from another interface</a:t>
            </a:r>
          </a:p>
          <a:p>
            <a:pPr>
              <a:spcBef>
                <a:spcPct val="70000"/>
              </a:spcBef>
            </a:pPr>
            <a:r>
              <a:rPr lang="en-US" dirty="0"/>
              <a:t>The child interface inherits </a:t>
            </a:r>
            <a:r>
              <a:rPr lang="en-US" u="sng" dirty="0"/>
              <a:t>all abstract methods </a:t>
            </a:r>
            <a:r>
              <a:rPr lang="en-US" dirty="0"/>
              <a:t>of the </a:t>
            </a:r>
            <a:r>
              <a:rPr lang="en-US" dirty="0" smtClean="0"/>
              <a:t>parent.</a:t>
            </a:r>
            <a:endParaRPr lang="en-US" dirty="0"/>
          </a:p>
          <a:p>
            <a:pPr>
              <a:spcBef>
                <a:spcPct val="70000"/>
              </a:spcBef>
            </a:pPr>
            <a:r>
              <a:rPr lang="en-US" dirty="0"/>
              <a:t>A class implementing the child interface must define all methods </a:t>
            </a:r>
            <a:r>
              <a:rPr lang="en-US" u="sng" dirty="0"/>
              <a:t>from both the ancestor and child </a:t>
            </a:r>
            <a:r>
              <a:rPr lang="en-US" u="sng" dirty="0" smtClean="0"/>
              <a:t>interfaces.</a:t>
            </a:r>
            <a:endParaRPr lang="en-US" u="sng" dirty="0"/>
          </a:p>
          <a:p>
            <a:pPr>
              <a:spcBef>
                <a:spcPct val="70000"/>
              </a:spcBef>
            </a:pPr>
            <a:r>
              <a:rPr lang="en-US" dirty="0"/>
              <a:t>All members of an interface are </a:t>
            </a:r>
            <a:r>
              <a:rPr lang="en-US" u="sng" dirty="0" smtClean="0"/>
              <a:t>public.</a:t>
            </a:r>
            <a:endParaRPr lang="en-US" u="sng" dirty="0"/>
          </a:p>
          <a:p>
            <a:pPr>
              <a:spcBef>
                <a:spcPct val="70000"/>
              </a:spcBef>
            </a:pPr>
            <a:r>
              <a:rPr lang="en-US" dirty="0"/>
              <a:t>Note that class hierarchies and interface hierarchies are distinct (they do not overlap</a:t>
            </a:r>
            <a:r>
              <a:rPr lang="en-US" dirty="0" smtClean="0"/>
              <a:t>).</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BE5F201D-9AD9-4DE2-8365-13589652953F}" type="slidenum">
              <a:rPr lang="en-US"/>
              <a:pPr/>
              <a:t>72</a:t>
            </a:fld>
            <a:endParaRPr lang="en-US"/>
          </a:p>
        </p:txBody>
      </p:sp>
      <p:sp>
        <p:nvSpPr>
          <p:cNvPr id="17410" name="Rectangle 2"/>
          <p:cNvSpPr>
            <a:spLocks noGrp="1" noChangeArrowheads="1"/>
          </p:cNvSpPr>
          <p:nvPr>
            <p:ph type="title"/>
          </p:nvPr>
        </p:nvSpPr>
        <p:spPr>
          <a:xfrm>
            <a:off x="685800" y="609600"/>
            <a:ext cx="7772400" cy="819150"/>
          </a:xfrm>
        </p:spPr>
        <p:txBody>
          <a:bodyPr>
            <a:normAutofit/>
          </a:bodyPr>
          <a:lstStyle/>
          <a:p>
            <a:pPr algn="ctr"/>
            <a:r>
              <a:rPr lang="en-US" b="1" dirty="0" err="1">
                <a:solidFill>
                  <a:schemeClr val="tx1"/>
                </a:solidFill>
              </a:rPr>
              <a:t>Superinterface</a:t>
            </a:r>
            <a:r>
              <a:rPr lang="en-US" b="1" dirty="0">
                <a:solidFill>
                  <a:schemeClr val="tx1"/>
                </a:solidFill>
              </a:rPr>
              <a:t> (1)</a:t>
            </a:r>
          </a:p>
        </p:txBody>
      </p:sp>
      <p:sp>
        <p:nvSpPr>
          <p:cNvPr id="17411" name="Rectangle 3"/>
          <p:cNvSpPr>
            <a:spLocks noGrp="1" noChangeArrowheads="1"/>
          </p:cNvSpPr>
          <p:nvPr>
            <p:ph type="body" idx="1"/>
          </p:nvPr>
        </p:nvSpPr>
        <p:spPr>
          <a:xfrm>
            <a:off x="685800" y="1600200"/>
            <a:ext cx="7772400" cy="4800600"/>
          </a:xfrm>
        </p:spPr>
        <p:txBody>
          <a:bodyPr>
            <a:normAutofit/>
          </a:bodyPr>
          <a:lstStyle/>
          <a:p>
            <a:r>
              <a:rPr lang="en-US" dirty="0"/>
              <a:t>An interface can extend other interfaces, just as a class can extend or subclass another class.</a:t>
            </a:r>
          </a:p>
          <a:p>
            <a:r>
              <a:rPr lang="en-US" dirty="0"/>
              <a:t>An interface can extend any number of interfaces. </a:t>
            </a:r>
          </a:p>
          <a:p>
            <a:r>
              <a:rPr lang="en-US" dirty="0"/>
              <a:t>The list of </a:t>
            </a:r>
            <a:r>
              <a:rPr lang="en-US" dirty="0" err="1"/>
              <a:t>superinterfaces</a:t>
            </a:r>
            <a:r>
              <a:rPr lang="en-US" dirty="0"/>
              <a:t> is a comma-separated list of all the interfaces extended by the new interface</a:t>
            </a:r>
          </a:p>
          <a:p>
            <a:pPr>
              <a:buFontTx/>
              <a:buNone/>
            </a:pPr>
            <a:r>
              <a:rPr lang="en-US" dirty="0"/>
              <a:t>	public </a:t>
            </a:r>
            <a:r>
              <a:rPr lang="en-US" dirty="0" err="1"/>
              <a:t>interfaceName</a:t>
            </a:r>
            <a:endParaRPr lang="en-US" dirty="0"/>
          </a:p>
          <a:p>
            <a:pPr>
              <a:buFontTx/>
              <a:buNone/>
            </a:pPr>
            <a:r>
              <a:rPr lang="en-US" dirty="0"/>
              <a:t>		Extends </a:t>
            </a:r>
            <a:r>
              <a:rPr lang="en-US" dirty="0" err="1"/>
              <a:t>superInterfaces</a:t>
            </a:r>
            <a:endParaRPr lang="en-US" dirty="0"/>
          </a:p>
          <a:p>
            <a:pPr>
              <a:buFontTx/>
              <a:buNone/>
            </a:pPr>
            <a:r>
              <a:rPr lang="en-US" dirty="0"/>
              <a:t>	{</a:t>
            </a:r>
          </a:p>
          <a:p>
            <a:pPr>
              <a:buFontTx/>
              <a:buNone/>
            </a:pPr>
            <a:r>
              <a:rPr lang="en-US" dirty="0"/>
              <a:t>		</a:t>
            </a:r>
            <a:r>
              <a:rPr lang="en-US" dirty="0" err="1"/>
              <a:t>InterfaceBody</a:t>
            </a:r>
            <a:endParaRPr lang="en-US" dirty="0"/>
          </a:p>
          <a:p>
            <a:pPr>
              <a:buFontTx/>
              <a:buNone/>
            </a:pPr>
            <a:r>
              <a:rPr lang="en-US" dirty="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2C730446-4CDA-434F-A5BE-5F79CFFE3CDC}" type="slidenum">
              <a:rPr lang="en-US"/>
              <a:pPr/>
              <a:t>73</a:t>
            </a:fld>
            <a:endParaRPr lang="en-US"/>
          </a:p>
        </p:txBody>
      </p:sp>
      <p:sp>
        <p:nvSpPr>
          <p:cNvPr id="27650" name="Rectangle 2"/>
          <p:cNvSpPr>
            <a:spLocks noGrp="1" noChangeArrowheads="1"/>
          </p:cNvSpPr>
          <p:nvPr>
            <p:ph type="title"/>
          </p:nvPr>
        </p:nvSpPr>
        <p:spPr>
          <a:xfrm>
            <a:off x="685800" y="609600"/>
            <a:ext cx="7772400" cy="819150"/>
          </a:xfrm>
        </p:spPr>
        <p:txBody>
          <a:bodyPr>
            <a:normAutofit/>
          </a:bodyPr>
          <a:lstStyle/>
          <a:p>
            <a:r>
              <a:rPr lang="en-US" b="1" dirty="0" err="1">
                <a:solidFill>
                  <a:schemeClr val="tx1"/>
                </a:solidFill>
              </a:rPr>
              <a:t>Superinterface</a:t>
            </a:r>
            <a:r>
              <a:rPr lang="en-US" b="1" dirty="0">
                <a:solidFill>
                  <a:schemeClr val="tx1"/>
                </a:solidFill>
              </a:rPr>
              <a:t> (2)</a:t>
            </a:r>
          </a:p>
        </p:txBody>
      </p:sp>
      <p:sp>
        <p:nvSpPr>
          <p:cNvPr id="27651" name="Rectangle 3"/>
          <p:cNvSpPr>
            <a:spLocks noGrp="1" noChangeArrowheads="1"/>
          </p:cNvSpPr>
          <p:nvPr>
            <p:ph type="body" idx="1"/>
          </p:nvPr>
        </p:nvSpPr>
        <p:spPr>
          <a:xfrm>
            <a:off x="685800" y="1600200"/>
            <a:ext cx="7772400" cy="4972050"/>
          </a:xfrm>
        </p:spPr>
        <p:txBody>
          <a:bodyPr/>
          <a:lstStyle/>
          <a:p>
            <a:pPr>
              <a:lnSpc>
                <a:spcPct val="150000"/>
              </a:lnSpc>
            </a:pPr>
            <a:r>
              <a:rPr lang="en-US" dirty="0"/>
              <a:t>Two ways of extending interfaces:</a:t>
            </a:r>
          </a:p>
          <a:p>
            <a:pPr lvl="1">
              <a:lnSpc>
                <a:spcPct val="150000"/>
              </a:lnSpc>
            </a:pPr>
            <a:r>
              <a:rPr lang="en-US" dirty="0"/>
              <a:t>Add new methods</a:t>
            </a:r>
          </a:p>
          <a:p>
            <a:pPr lvl="1">
              <a:lnSpc>
                <a:spcPct val="150000"/>
              </a:lnSpc>
            </a:pPr>
            <a:r>
              <a:rPr lang="en-US" dirty="0"/>
              <a:t>Define new constants</a:t>
            </a:r>
          </a:p>
          <a:p>
            <a:pPr>
              <a:lnSpc>
                <a:spcPct val="150000"/>
              </a:lnSpc>
            </a:pPr>
            <a:r>
              <a:rPr lang="en-US" dirty="0"/>
              <a:t>Interfaces do not have a single top-level interface. (Like Object class for classes)</a:t>
            </a: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8400"/>
            <a:ext cx="1905000" cy="457200"/>
          </a:xfrm>
          <a:prstGeom prst="rect">
            <a:avLst/>
          </a:prstGeom>
        </p:spPr>
        <p:txBody>
          <a:bodyPr/>
          <a:lstStyle/>
          <a:p>
            <a:fld id="{98C30DF2-D65D-4BBA-91A8-ADB62780EF01}" type="slidenum">
              <a:rPr lang="en-US"/>
              <a:pPr/>
              <a:t>74</a:t>
            </a:fld>
            <a:endParaRPr lang="en-US"/>
          </a:p>
        </p:txBody>
      </p:sp>
      <p:sp>
        <p:nvSpPr>
          <p:cNvPr id="9218" name="Rectangle 2"/>
          <p:cNvSpPr>
            <a:spLocks noGrp="1" noChangeArrowheads="1"/>
          </p:cNvSpPr>
          <p:nvPr>
            <p:ph type="title"/>
          </p:nvPr>
        </p:nvSpPr>
        <p:spPr>
          <a:xfrm>
            <a:off x="457200" y="274638"/>
            <a:ext cx="7467600" cy="792224"/>
          </a:xfrm>
        </p:spPr>
        <p:txBody>
          <a:bodyPr>
            <a:normAutofit/>
          </a:bodyPr>
          <a:lstStyle/>
          <a:p>
            <a:r>
              <a:rPr lang="en-US" b="1" dirty="0">
                <a:solidFill>
                  <a:schemeClr val="tx1"/>
                </a:solidFill>
              </a:rPr>
              <a:t>Multiple Inheritance</a:t>
            </a:r>
          </a:p>
        </p:txBody>
      </p:sp>
      <p:sp>
        <p:nvSpPr>
          <p:cNvPr id="9219" name="Rectangle 3"/>
          <p:cNvSpPr>
            <a:spLocks noGrp="1" noChangeArrowheads="1"/>
          </p:cNvSpPr>
          <p:nvPr>
            <p:ph type="body" idx="1"/>
          </p:nvPr>
        </p:nvSpPr>
        <p:spPr>
          <a:xfrm>
            <a:off x="685902" y="4952960"/>
            <a:ext cx="7772400" cy="1352550"/>
          </a:xfrm>
        </p:spPr>
        <p:txBody>
          <a:bodyPr/>
          <a:lstStyle/>
          <a:p>
            <a:r>
              <a:rPr lang="en-US" dirty="0"/>
              <a:t>Multiple inheritance of class is </a:t>
            </a:r>
            <a:r>
              <a:rPr lang="en-US" b="1" u="sng" dirty="0"/>
              <a:t>not allowed in Java</a:t>
            </a:r>
          </a:p>
          <a:p>
            <a:pPr>
              <a:buFontTx/>
              <a:buNone/>
            </a:pPr>
            <a:r>
              <a:rPr lang="en-US" dirty="0"/>
              <a:t>	</a:t>
            </a:r>
          </a:p>
        </p:txBody>
      </p:sp>
      <p:sp>
        <p:nvSpPr>
          <p:cNvPr id="9220" name="Text Box 4"/>
          <p:cNvSpPr txBox="1">
            <a:spLocks noChangeArrowheads="1"/>
          </p:cNvSpPr>
          <p:nvPr/>
        </p:nvSpPr>
        <p:spPr bwMode="auto">
          <a:xfrm>
            <a:off x="3810020" y="1752644"/>
            <a:ext cx="1449916" cy="461665"/>
          </a:xfrm>
          <a:prstGeom prst="rect">
            <a:avLst/>
          </a:prstGeom>
          <a:noFill/>
          <a:ln w="9525">
            <a:solidFill>
              <a:schemeClr val="tx1"/>
            </a:solidFill>
            <a:miter lim="800000"/>
            <a:headEnd/>
            <a:tailEnd/>
          </a:ln>
          <a:effectLst/>
        </p:spPr>
        <p:txBody>
          <a:bodyPr>
            <a:spAutoFit/>
          </a:bodyPr>
          <a:lstStyle/>
          <a:p>
            <a:r>
              <a:rPr lang="en-US" dirty="0"/>
              <a:t>Person</a:t>
            </a:r>
          </a:p>
        </p:txBody>
      </p:sp>
      <p:sp>
        <p:nvSpPr>
          <p:cNvPr id="9221" name="Text Box 5"/>
          <p:cNvSpPr txBox="1">
            <a:spLocks noChangeArrowheads="1"/>
          </p:cNvSpPr>
          <p:nvPr/>
        </p:nvSpPr>
        <p:spPr bwMode="auto">
          <a:xfrm>
            <a:off x="1828800" y="2971800"/>
            <a:ext cx="1625600" cy="461665"/>
          </a:xfrm>
          <a:prstGeom prst="rect">
            <a:avLst/>
          </a:prstGeom>
          <a:noFill/>
          <a:ln w="9525">
            <a:solidFill>
              <a:schemeClr val="tx1"/>
            </a:solidFill>
            <a:miter lim="800000"/>
            <a:headEnd/>
            <a:tailEnd/>
          </a:ln>
          <a:effectLst/>
        </p:spPr>
        <p:txBody>
          <a:bodyPr>
            <a:spAutoFit/>
          </a:bodyPr>
          <a:lstStyle/>
          <a:p>
            <a:r>
              <a:rPr lang="en-US" dirty="0"/>
              <a:t>Student</a:t>
            </a:r>
          </a:p>
        </p:txBody>
      </p:sp>
      <p:sp>
        <p:nvSpPr>
          <p:cNvPr id="9222" name="Text Box 6"/>
          <p:cNvSpPr txBox="1">
            <a:spLocks noChangeArrowheads="1"/>
          </p:cNvSpPr>
          <p:nvPr/>
        </p:nvSpPr>
        <p:spPr bwMode="auto">
          <a:xfrm>
            <a:off x="5588000" y="2971800"/>
            <a:ext cx="2032000" cy="461665"/>
          </a:xfrm>
          <a:prstGeom prst="rect">
            <a:avLst/>
          </a:prstGeom>
          <a:noFill/>
          <a:ln w="9525">
            <a:solidFill>
              <a:schemeClr val="tx1"/>
            </a:solidFill>
            <a:miter lim="800000"/>
            <a:headEnd/>
            <a:tailEnd/>
          </a:ln>
          <a:effectLst/>
        </p:spPr>
        <p:txBody>
          <a:bodyPr>
            <a:spAutoFit/>
          </a:bodyPr>
          <a:lstStyle/>
          <a:p>
            <a:r>
              <a:rPr lang="en-US"/>
              <a:t>Employee</a:t>
            </a:r>
          </a:p>
        </p:txBody>
      </p:sp>
      <p:sp>
        <p:nvSpPr>
          <p:cNvPr id="9223" name="Line 7"/>
          <p:cNvSpPr>
            <a:spLocks noChangeShapeType="1"/>
          </p:cNvSpPr>
          <p:nvPr/>
        </p:nvSpPr>
        <p:spPr bwMode="auto">
          <a:xfrm flipH="1">
            <a:off x="2540000" y="2057436"/>
            <a:ext cx="1270020" cy="914364"/>
          </a:xfrm>
          <a:prstGeom prst="line">
            <a:avLst/>
          </a:prstGeom>
          <a:noFill/>
          <a:ln w="9525">
            <a:solidFill>
              <a:schemeClr val="tx1"/>
            </a:solidFill>
            <a:round/>
            <a:headEnd/>
            <a:tailEnd/>
          </a:ln>
          <a:effectLst/>
        </p:spPr>
        <p:txBody>
          <a:bodyPr/>
          <a:lstStyle/>
          <a:p>
            <a:endParaRPr lang="en-US"/>
          </a:p>
        </p:txBody>
      </p:sp>
      <p:sp>
        <p:nvSpPr>
          <p:cNvPr id="9224" name="Line 8"/>
          <p:cNvSpPr>
            <a:spLocks noChangeShapeType="1"/>
          </p:cNvSpPr>
          <p:nvPr/>
        </p:nvSpPr>
        <p:spPr bwMode="auto">
          <a:xfrm>
            <a:off x="5333980" y="2057436"/>
            <a:ext cx="1270020" cy="914364"/>
          </a:xfrm>
          <a:prstGeom prst="line">
            <a:avLst/>
          </a:prstGeom>
          <a:noFill/>
          <a:ln w="9525">
            <a:solidFill>
              <a:schemeClr val="tx1"/>
            </a:solidFill>
            <a:round/>
            <a:headEnd/>
            <a:tailEnd/>
          </a:ln>
          <a:effectLst/>
        </p:spPr>
        <p:txBody>
          <a:bodyPr/>
          <a:lstStyle/>
          <a:p>
            <a:endParaRPr lang="en-US"/>
          </a:p>
        </p:txBody>
      </p:sp>
      <p:sp>
        <p:nvSpPr>
          <p:cNvPr id="9225" name="Text Box 9"/>
          <p:cNvSpPr txBox="1">
            <a:spLocks noChangeArrowheads="1"/>
          </p:cNvSpPr>
          <p:nvPr/>
        </p:nvSpPr>
        <p:spPr bwMode="auto">
          <a:xfrm>
            <a:off x="2971842" y="4190980"/>
            <a:ext cx="3352800" cy="461665"/>
          </a:xfrm>
          <a:prstGeom prst="rect">
            <a:avLst/>
          </a:prstGeom>
          <a:noFill/>
          <a:ln w="9525">
            <a:solidFill>
              <a:schemeClr val="tx1"/>
            </a:solidFill>
            <a:miter lim="800000"/>
            <a:headEnd/>
            <a:tailEnd/>
          </a:ln>
          <a:effectLst/>
        </p:spPr>
        <p:txBody>
          <a:bodyPr>
            <a:spAutoFit/>
          </a:bodyPr>
          <a:lstStyle/>
          <a:p>
            <a:r>
              <a:rPr lang="en-US" dirty="0" err="1"/>
              <a:t>TeachingAssistant</a:t>
            </a:r>
            <a:endParaRPr lang="en-US" dirty="0"/>
          </a:p>
        </p:txBody>
      </p:sp>
      <p:sp>
        <p:nvSpPr>
          <p:cNvPr id="9226" name="Line 10"/>
          <p:cNvSpPr>
            <a:spLocks noChangeShapeType="1"/>
          </p:cNvSpPr>
          <p:nvPr/>
        </p:nvSpPr>
        <p:spPr bwMode="auto">
          <a:xfrm>
            <a:off x="2590852" y="3505198"/>
            <a:ext cx="1219200" cy="685800"/>
          </a:xfrm>
          <a:prstGeom prst="line">
            <a:avLst/>
          </a:prstGeom>
          <a:noFill/>
          <a:ln w="9525">
            <a:solidFill>
              <a:schemeClr val="tx1"/>
            </a:solidFill>
            <a:prstDash val="dash"/>
            <a:round/>
            <a:headEnd/>
            <a:tailEnd/>
          </a:ln>
          <a:effectLst/>
        </p:spPr>
        <p:txBody>
          <a:bodyPr/>
          <a:lstStyle/>
          <a:p>
            <a:endParaRPr lang="en-US"/>
          </a:p>
        </p:txBody>
      </p:sp>
      <p:sp>
        <p:nvSpPr>
          <p:cNvPr id="9227" name="Line 11"/>
          <p:cNvSpPr>
            <a:spLocks noChangeShapeType="1"/>
          </p:cNvSpPr>
          <p:nvPr/>
        </p:nvSpPr>
        <p:spPr bwMode="auto">
          <a:xfrm flipH="1">
            <a:off x="5257782" y="3429000"/>
            <a:ext cx="1219200" cy="742950"/>
          </a:xfrm>
          <a:prstGeom prst="line">
            <a:avLst/>
          </a:prstGeom>
          <a:noFill/>
          <a:ln w="9525">
            <a:solidFill>
              <a:schemeClr val="tx1"/>
            </a:solidFill>
            <a:prstDash val="dash"/>
            <a:round/>
            <a:headEnd/>
            <a:tailEnd/>
          </a:ln>
          <a:effectLst/>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8ABF56BF-14E9-4F8D-88C8-891F17D8B147}" type="slidenum">
              <a:rPr lang="en-US"/>
              <a:pPr/>
              <a:t>75</a:t>
            </a:fld>
            <a:endParaRPr lang="en-US"/>
          </a:p>
        </p:txBody>
      </p:sp>
      <p:sp>
        <p:nvSpPr>
          <p:cNvPr id="24578" name="Rectangle 2"/>
          <p:cNvSpPr>
            <a:spLocks noGrp="1" noChangeArrowheads="1"/>
          </p:cNvSpPr>
          <p:nvPr>
            <p:ph type="title"/>
          </p:nvPr>
        </p:nvSpPr>
        <p:spPr/>
        <p:txBody>
          <a:bodyPr/>
          <a:lstStyle/>
          <a:p>
            <a:r>
              <a:rPr lang="en-US" b="1" dirty="0">
                <a:solidFill>
                  <a:schemeClr val="tx1"/>
                </a:solidFill>
              </a:rPr>
              <a:t>What is Package?</a:t>
            </a:r>
          </a:p>
        </p:txBody>
      </p:sp>
      <p:sp>
        <p:nvSpPr>
          <p:cNvPr id="24579" name="Rectangle 3"/>
          <p:cNvSpPr>
            <a:spLocks noGrp="1" noChangeArrowheads="1"/>
          </p:cNvSpPr>
          <p:nvPr>
            <p:ph type="body" idx="1"/>
          </p:nvPr>
        </p:nvSpPr>
        <p:spPr/>
        <p:txBody>
          <a:bodyPr/>
          <a:lstStyle/>
          <a:p>
            <a:pPr>
              <a:lnSpc>
                <a:spcPct val="150000"/>
              </a:lnSpc>
            </a:pPr>
            <a:r>
              <a:rPr lang="en-US" dirty="0"/>
              <a:t>A </a:t>
            </a:r>
            <a:r>
              <a:rPr lang="en-US" i="1" dirty="0"/>
              <a:t>package</a:t>
            </a:r>
            <a:r>
              <a:rPr lang="en-US" dirty="0"/>
              <a:t> is a collection of related classes and interfaces providing access protection and namespace management. </a:t>
            </a:r>
          </a:p>
          <a:p>
            <a:pPr lvl="1">
              <a:lnSpc>
                <a:spcPct val="150000"/>
              </a:lnSpc>
            </a:pPr>
            <a:r>
              <a:rPr lang="en-US" dirty="0"/>
              <a:t>To make classes easier to find and to use</a:t>
            </a:r>
          </a:p>
          <a:p>
            <a:pPr lvl="1">
              <a:lnSpc>
                <a:spcPct val="150000"/>
              </a:lnSpc>
            </a:pPr>
            <a:r>
              <a:rPr lang="en-US" dirty="0"/>
              <a:t>To avoid naming conflicts</a:t>
            </a:r>
          </a:p>
          <a:p>
            <a:pPr lvl="1">
              <a:lnSpc>
                <a:spcPct val="150000"/>
              </a:lnSpc>
            </a:pPr>
            <a:r>
              <a:rPr lang="en-US" dirty="0"/>
              <a:t>To control access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194224E-9C2C-47BE-9007-95868663C498}" type="slidenum">
              <a:rPr lang="en-US"/>
              <a:pPr/>
              <a:t>76</a:t>
            </a:fld>
            <a:endParaRPr lang="en-US"/>
          </a:p>
        </p:txBody>
      </p:sp>
      <p:sp>
        <p:nvSpPr>
          <p:cNvPr id="23554" name="Rectangle 2"/>
          <p:cNvSpPr>
            <a:spLocks noGrp="1" noChangeArrowheads="1"/>
          </p:cNvSpPr>
          <p:nvPr>
            <p:ph type="title"/>
          </p:nvPr>
        </p:nvSpPr>
        <p:spPr>
          <a:xfrm>
            <a:off x="609704" y="228684"/>
            <a:ext cx="7772400" cy="838252"/>
          </a:xfrm>
        </p:spPr>
        <p:txBody>
          <a:bodyPr/>
          <a:lstStyle/>
          <a:p>
            <a:r>
              <a:rPr lang="en-US" dirty="0">
                <a:solidFill>
                  <a:schemeClr val="tx1"/>
                </a:solidFill>
              </a:rPr>
              <a:t>Why Using Packages?</a:t>
            </a:r>
          </a:p>
        </p:txBody>
      </p:sp>
      <p:sp>
        <p:nvSpPr>
          <p:cNvPr id="23555" name="Rectangle 3"/>
          <p:cNvSpPr>
            <a:spLocks noGrp="1" noChangeArrowheads="1"/>
          </p:cNvSpPr>
          <p:nvPr>
            <p:ph type="body" idx="1"/>
          </p:nvPr>
        </p:nvSpPr>
        <p:spPr>
          <a:xfrm>
            <a:off x="685800" y="1295456"/>
            <a:ext cx="7772400" cy="5048194"/>
          </a:xfrm>
        </p:spPr>
        <p:txBody>
          <a:bodyPr>
            <a:normAutofit/>
          </a:bodyPr>
          <a:lstStyle/>
          <a:p>
            <a:pPr algn="just">
              <a:lnSpc>
                <a:spcPct val="120000"/>
              </a:lnSpc>
            </a:pPr>
            <a:r>
              <a:rPr lang="en-US" dirty="0"/>
              <a:t>Programmers can easily determine that these classes and interfaces are related. </a:t>
            </a:r>
          </a:p>
          <a:p>
            <a:pPr algn="just">
              <a:lnSpc>
                <a:spcPct val="120000"/>
              </a:lnSpc>
            </a:pPr>
            <a:r>
              <a:rPr lang="en-US" dirty="0"/>
              <a:t>Programmers know where to find classes and interfaces that provide graphics-related functions. </a:t>
            </a:r>
          </a:p>
          <a:p>
            <a:pPr algn="just">
              <a:lnSpc>
                <a:spcPct val="120000"/>
              </a:lnSpc>
            </a:pPr>
            <a:r>
              <a:rPr lang="en-US" dirty="0"/>
              <a:t>The names of classes won’t conflict with class names in other packages, because the package creates a new namespace. </a:t>
            </a:r>
          </a:p>
          <a:p>
            <a:pPr algn="just">
              <a:lnSpc>
                <a:spcPct val="120000"/>
              </a:lnSpc>
            </a:pPr>
            <a:r>
              <a:rPr lang="en-US" dirty="0"/>
              <a:t>Allow classes within the package to have unrestricted access to one another yet still restrict access for classes outside the package</a:t>
            </a:r>
          </a:p>
          <a:p>
            <a:pPr algn="just">
              <a:lnSpc>
                <a:spcPct val="120000"/>
              </a:lnSpc>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78" y="3809990"/>
            <a:ext cx="6172126" cy="990600"/>
          </a:xfrm>
        </p:spPr>
        <p:txBody>
          <a:bodyPr>
            <a:normAutofit/>
          </a:bodyPr>
          <a:lstStyle/>
          <a:p>
            <a:r>
              <a:rPr lang="en-US" sz="5400" b="1" dirty="0" smtClean="0">
                <a:solidFill>
                  <a:srgbClr val="000099"/>
                </a:solidFill>
              </a:rPr>
              <a:t>Thank You</a:t>
            </a:r>
            <a:endParaRPr lang="en-US" sz="5400" b="1" dirty="0">
              <a:solidFill>
                <a:srgbClr val="000099"/>
              </a:solidFill>
            </a:endParaRPr>
          </a:p>
        </p:txBody>
      </p:sp>
      <p:sp>
        <p:nvSpPr>
          <p:cNvPr id="3" name="Subtitle 2"/>
          <p:cNvSpPr>
            <a:spLocks noGrp="1"/>
          </p:cNvSpPr>
          <p:nvPr>
            <p:ph type="subTitle" idx="1"/>
          </p:nvPr>
        </p:nvSpPr>
        <p:spPr/>
        <p:txBody>
          <a:bodyPr/>
          <a:lstStyle/>
          <a:p>
            <a:r>
              <a:rPr lang="en-US" dirty="0" smtClean="0"/>
              <a:t>By </a:t>
            </a:r>
            <a:r>
              <a:rPr lang="en-US" dirty="0" err="1" smtClean="0"/>
              <a:t>Madhuri</a:t>
            </a:r>
            <a:r>
              <a:rPr lang="en-US" dirty="0" smtClean="0"/>
              <a:t> Kumbhar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pPr algn="ctr"/>
            <a:r>
              <a:rPr lang="en-US" b="1" dirty="0" smtClean="0">
                <a:solidFill>
                  <a:schemeClr val="tx1"/>
                </a:solidFill>
              </a:rPr>
              <a:t>Encapsulation</a:t>
            </a:r>
            <a:endParaRPr lang="en-US" dirty="0">
              <a:solidFill>
                <a:schemeClr val="tx1"/>
              </a:solidFill>
            </a:endParaRPr>
          </a:p>
        </p:txBody>
      </p:sp>
      <p:sp>
        <p:nvSpPr>
          <p:cNvPr id="3" name="Content Placeholder 2"/>
          <p:cNvSpPr>
            <a:spLocks noGrp="1"/>
          </p:cNvSpPr>
          <p:nvPr>
            <p:ph sz="quarter" idx="1"/>
          </p:nvPr>
        </p:nvSpPr>
        <p:spPr>
          <a:xfrm>
            <a:off x="457200" y="1219258"/>
            <a:ext cx="7772304" cy="5254694"/>
          </a:xfrm>
        </p:spPr>
        <p:txBody>
          <a:bodyPr/>
          <a:lstStyle/>
          <a:p>
            <a:pPr algn="just">
              <a:lnSpc>
                <a:spcPct val="150000"/>
              </a:lnSpc>
            </a:pPr>
            <a:r>
              <a:rPr lang="en-US" dirty="0" smtClean="0"/>
              <a:t>Program unit </a:t>
            </a:r>
            <a:r>
              <a:rPr lang="en-US" u="sng" dirty="0" smtClean="0"/>
              <a:t>provides a service </a:t>
            </a:r>
            <a:r>
              <a:rPr lang="en-US" dirty="0" smtClean="0"/>
              <a:t>that may be used by other parts of the program, called the </a:t>
            </a:r>
            <a:r>
              <a:rPr lang="en-US" i="1" u="sng" dirty="0" smtClean="0"/>
              <a:t>clients of the service.</a:t>
            </a:r>
          </a:p>
          <a:p>
            <a:pPr algn="just">
              <a:lnSpc>
                <a:spcPct val="150000"/>
              </a:lnSpc>
            </a:pPr>
            <a:r>
              <a:rPr lang="en-US" dirty="0" smtClean="0"/>
              <a:t>Unit is said to </a:t>
            </a:r>
            <a:r>
              <a:rPr lang="en-US" b="1" i="1" dirty="0" smtClean="0"/>
              <a:t>encapsulate the service</a:t>
            </a:r>
            <a:r>
              <a:rPr lang="en-US" i="1" dirty="0" smtClean="0"/>
              <a:t>.</a:t>
            </a:r>
          </a:p>
          <a:p>
            <a:pPr algn="just"/>
            <a:r>
              <a:rPr lang="en-US" dirty="0" smtClean="0"/>
              <a:t>Encapsulation mechanisms are constructs that support the implementation of information hiding modules.</a:t>
            </a:r>
            <a:endParaRPr lang="en-US" i="1" dirty="0" smtClean="0"/>
          </a:p>
          <a:p>
            <a:pPr algn="just">
              <a:lnSpc>
                <a:spcPct val="150000"/>
              </a:lnSpc>
            </a:pPr>
            <a:endParaRPr lang="en-US" u="sng"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8</a:t>
            </a:fld>
            <a:endParaRPr lang="en-US">
              <a:solidFill>
                <a:srgbClr val="464653"/>
              </a:solidFill>
            </a:endParaRPr>
          </a:p>
        </p:txBody>
      </p:sp>
      <p:sp>
        <p:nvSpPr>
          <p:cNvPr id="5" name="Footer Placeholder 4"/>
          <p:cNvSpPr>
            <a:spLocks noGrp="1"/>
          </p:cNvSpPr>
          <p:nvPr>
            <p:ph type="ftr" sz="quarter" idx="16"/>
          </p:nvPr>
        </p:nvSpPr>
        <p:spPr/>
        <p:txBody>
          <a:bodyPr/>
          <a:lstStyle/>
          <a:p>
            <a:r>
              <a:rPr lang="en-US" dirty="0" smtClean="0">
                <a:solidFill>
                  <a:srgbClr val="575F6D"/>
                </a:solidFill>
              </a:rPr>
              <a:t>PPL UNIT - 2  SE(Computer)</a:t>
            </a:r>
            <a:endParaRPr lang="en-US" dirty="0">
              <a:solidFill>
                <a:srgbClr val="575F6D"/>
              </a:solidFill>
            </a:endParaRPr>
          </a:p>
        </p:txBody>
      </p:sp>
      <p:sp>
        <p:nvSpPr>
          <p:cNvPr id="7" name="Rounded Rectangle 6"/>
          <p:cNvSpPr/>
          <p:nvPr/>
        </p:nvSpPr>
        <p:spPr>
          <a:xfrm>
            <a:off x="533506" y="5029158"/>
            <a:ext cx="8153186" cy="13715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smtClean="0">
                <a:solidFill>
                  <a:schemeClr val="tx1"/>
                </a:solidFill>
              </a:rPr>
              <a:t>To  group together the program components that combine to provide a service and to make only the relevant aspects visible to clients.</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lstStyle/>
          <a:p>
            <a:r>
              <a:rPr lang="en-US" dirty="0" smtClean="0"/>
              <a:t>Cont…</a:t>
            </a:r>
            <a:endParaRPr lang="en-US" dirty="0"/>
          </a:p>
        </p:txBody>
      </p:sp>
      <p:sp>
        <p:nvSpPr>
          <p:cNvPr id="3" name="Content Placeholder 2"/>
          <p:cNvSpPr>
            <a:spLocks noGrp="1"/>
          </p:cNvSpPr>
          <p:nvPr>
            <p:ph sz="quarter" idx="1"/>
          </p:nvPr>
        </p:nvSpPr>
        <p:spPr>
          <a:xfrm>
            <a:off x="457200" y="1600200"/>
            <a:ext cx="7772304" cy="4873752"/>
          </a:xfrm>
        </p:spPr>
        <p:txBody>
          <a:bodyPr/>
          <a:lstStyle/>
          <a:p>
            <a:pPr algn="just">
              <a:lnSpc>
                <a:spcPct val="150000"/>
              </a:lnSpc>
            </a:pPr>
            <a:r>
              <a:rPr lang="en-US" dirty="0" smtClean="0"/>
              <a:t>Module can be described as : </a:t>
            </a:r>
            <a:r>
              <a:rPr lang="en-US" dirty="0" smtClean="0">
                <a:solidFill>
                  <a:srgbClr val="000099"/>
                </a:solidFill>
              </a:rPr>
              <a:t>Specification and Implementation.</a:t>
            </a:r>
          </a:p>
          <a:p>
            <a:pPr algn="just">
              <a:lnSpc>
                <a:spcPct val="150000"/>
              </a:lnSpc>
            </a:pPr>
            <a:r>
              <a:rPr lang="en-US" b="1" dirty="0" smtClean="0"/>
              <a:t>Specification</a:t>
            </a:r>
            <a:r>
              <a:rPr lang="en-US" dirty="0" smtClean="0"/>
              <a:t> : how the services provided by the module can be accessed by clients.</a:t>
            </a:r>
          </a:p>
          <a:p>
            <a:pPr algn="just">
              <a:lnSpc>
                <a:spcPct val="150000"/>
              </a:lnSpc>
            </a:pPr>
            <a:r>
              <a:rPr lang="en-US" b="1" dirty="0" smtClean="0"/>
              <a:t>Implementation</a:t>
            </a:r>
            <a:r>
              <a:rPr lang="en-US" dirty="0" smtClean="0"/>
              <a:t> :  the module’s internal secrets providing the specified services.</a:t>
            </a:r>
          </a:p>
          <a:p>
            <a:r>
              <a:rPr lang="en-US" dirty="0" smtClean="0"/>
              <a:t>In C, </a:t>
            </a:r>
            <a:r>
              <a:rPr lang="en-US" b="1" dirty="0" smtClean="0"/>
              <a:t>a file </a:t>
            </a:r>
            <a:r>
              <a:rPr lang="en-US" dirty="0" smtClean="0"/>
              <a:t>is the unit of encapsulation.</a:t>
            </a:r>
          </a:p>
          <a:p>
            <a:r>
              <a:rPr lang="en-US" dirty="0" smtClean="0"/>
              <a:t>In C++, </a:t>
            </a:r>
            <a:r>
              <a:rPr lang="en-US" b="1" dirty="0" smtClean="0"/>
              <a:t>Class</a:t>
            </a: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9</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Origi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2339</TotalTime>
  <Pages>0</Pages>
  <Words>4144</Words>
  <Characters>0</Characters>
  <Application>Microsoft Office PowerPoint</Application>
  <DocSecurity>0</DocSecurity>
  <PresentationFormat>On-screen Show (4:3)</PresentationFormat>
  <Lines>0</Lines>
  <Paragraphs>586</Paragraphs>
  <Slides>77</Slides>
  <Notes>18</Notes>
  <HiddenSlides>0</HiddenSlides>
  <MMClips>0</MMClips>
  <ScaleCrop>false</ScaleCrop>
  <HeadingPairs>
    <vt:vector size="4" baseType="variant">
      <vt:variant>
        <vt:lpstr>Theme</vt:lpstr>
      </vt:variant>
      <vt:variant>
        <vt:i4>4</vt:i4>
      </vt:variant>
      <vt:variant>
        <vt:lpstr>Slide Titles</vt:lpstr>
      </vt:variant>
      <vt:variant>
        <vt:i4>77</vt:i4>
      </vt:variant>
    </vt:vector>
  </HeadingPairs>
  <TitlesOfParts>
    <vt:vector size="81" baseType="lpstr">
      <vt:lpstr>1_Origin</vt:lpstr>
      <vt:lpstr>Oriel</vt:lpstr>
      <vt:lpstr>Equity</vt:lpstr>
      <vt:lpstr>CTD_Lesson_template_2008-v1</vt:lpstr>
      <vt:lpstr>Structuring of Program  </vt:lpstr>
      <vt:lpstr>Structuring of Program -Syllabus </vt:lpstr>
      <vt:lpstr>Introduction</vt:lpstr>
      <vt:lpstr>Abstraction And Modularity</vt:lpstr>
      <vt:lpstr>Cont….</vt:lpstr>
      <vt:lpstr>Software design methods</vt:lpstr>
      <vt:lpstr>support of modularity</vt:lpstr>
      <vt:lpstr>Encapsulation</vt:lpstr>
      <vt:lpstr>Cont…</vt:lpstr>
      <vt:lpstr>Interface and implementation</vt:lpstr>
      <vt:lpstr>Cont…</vt:lpstr>
      <vt:lpstr>Separate and independent compilation</vt:lpstr>
      <vt:lpstr>Cont…</vt:lpstr>
      <vt:lpstr>Cont…</vt:lpstr>
      <vt:lpstr>Libraries of modules</vt:lpstr>
      <vt:lpstr>Slide 16</vt:lpstr>
      <vt:lpstr>Language features for programming in the large</vt:lpstr>
      <vt:lpstr>aspects of each language based on the following points:</vt:lpstr>
      <vt:lpstr>Encapsulation in C</vt:lpstr>
      <vt:lpstr>Program organization in C</vt:lpstr>
      <vt:lpstr>Interface and implementation in C</vt:lpstr>
      <vt:lpstr>Encapsulation in C++</vt:lpstr>
      <vt:lpstr>Program organization in C++</vt:lpstr>
      <vt:lpstr>Slide 24</vt:lpstr>
      <vt:lpstr>Slide 25</vt:lpstr>
      <vt:lpstr>Interface and implementation in C++</vt:lpstr>
      <vt:lpstr>Grouping of units in C++</vt:lpstr>
      <vt:lpstr>Slide 28</vt:lpstr>
      <vt:lpstr>namespaces</vt:lpstr>
      <vt:lpstr>Abstract data types, classes, and modules</vt:lpstr>
      <vt:lpstr>Generic units</vt:lpstr>
      <vt:lpstr>Generic data structures</vt:lpstr>
      <vt:lpstr>Generic algorithms</vt:lpstr>
      <vt:lpstr>Generic modules</vt:lpstr>
      <vt:lpstr>Higher levels of genericity</vt:lpstr>
      <vt:lpstr>Cont…</vt:lpstr>
      <vt:lpstr>PROGRAMMING PARADIGMS </vt:lpstr>
      <vt:lpstr>Agenda</vt:lpstr>
      <vt:lpstr>PROGRAMMING PARADIGMS</vt:lpstr>
      <vt:lpstr>Slide 40</vt:lpstr>
      <vt:lpstr>Procedural Paradigm</vt:lpstr>
      <vt:lpstr>Slide 42</vt:lpstr>
      <vt:lpstr>Slide 43</vt:lpstr>
      <vt:lpstr>Object Oriented Paradigms</vt:lpstr>
      <vt:lpstr>Slide 45</vt:lpstr>
      <vt:lpstr>Slide 46</vt:lpstr>
      <vt:lpstr>Slide 47</vt:lpstr>
      <vt:lpstr>Slide 48</vt:lpstr>
      <vt:lpstr>Slide 49</vt:lpstr>
      <vt:lpstr>Functional paradigms</vt:lpstr>
      <vt:lpstr>Slide 51</vt:lpstr>
      <vt:lpstr>Slide 52</vt:lpstr>
      <vt:lpstr>Slide 53</vt:lpstr>
      <vt:lpstr>JAVA as Object Oriented Programming Language</vt:lpstr>
      <vt:lpstr>Some Salient Characteristics of Java</vt:lpstr>
      <vt:lpstr>Java Processing and Execution</vt:lpstr>
      <vt:lpstr>Compiling and Executing a Java Program</vt:lpstr>
      <vt:lpstr>Classes and Objects</vt:lpstr>
      <vt:lpstr>Concept: An object has behaviors</vt:lpstr>
      <vt:lpstr>Grouping Classes: The Java API</vt:lpstr>
      <vt:lpstr>Concept: Classes are like Abstract Data Types</vt:lpstr>
      <vt:lpstr>Concept: Objects inherit from their superclasses</vt:lpstr>
      <vt:lpstr>Example of inheritance</vt:lpstr>
      <vt:lpstr>Concept: Objects must be created</vt:lpstr>
      <vt:lpstr>What is an Interface? </vt:lpstr>
      <vt:lpstr>Slide 66</vt:lpstr>
      <vt:lpstr>Defining an Interface </vt:lpstr>
      <vt:lpstr>Slide 68</vt:lpstr>
      <vt:lpstr>Implementing an Interface</vt:lpstr>
      <vt:lpstr>Properties of Interface </vt:lpstr>
      <vt:lpstr>Interface Hierarchies</vt:lpstr>
      <vt:lpstr>Superinterface (1)</vt:lpstr>
      <vt:lpstr>Superinterface (2)</vt:lpstr>
      <vt:lpstr>Multiple Inheritance</vt:lpstr>
      <vt:lpstr>What is Package?</vt:lpstr>
      <vt:lpstr>Why Using Packages?</vt:lpstr>
      <vt:lpstr>Thank You</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UNIT- I</dc:title>
  <dc:creator>madhu</dc:creator>
  <cp:lastModifiedBy>madhu</cp:lastModifiedBy>
  <cp:revision>634</cp:revision>
  <cp:lastPrinted>1899-12-30T00:00:00Z</cp:lastPrinted>
  <dcterms:created xsi:type="dcterms:W3CDTF">2007-04-02T02:11:51Z</dcterms:created>
  <dcterms:modified xsi:type="dcterms:W3CDTF">2017-02-27T11:14:07Z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