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57" r:id="rId1"/>
    <p:sldMasterId id="2147483897" r:id="rId2"/>
    <p:sldMasterId id="2147483909" r:id="rId3"/>
    <p:sldMasterId id="2147483921" r:id="rId4"/>
  </p:sldMasterIdLst>
  <p:notesMasterIdLst>
    <p:notesMasterId r:id="rId80"/>
  </p:notesMasterIdLst>
  <p:sldIdLst>
    <p:sldId id="257" r:id="rId5"/>
    <p:sldId id="325" r:id="rId6"/>
    <p:sldId id="460" r:id="rId7"/>
    <p:sldId id="459"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32" r:id="rId21"/>
    <p:sldId id="433" r:id="rId22"/>
    <p:sldId id="473" r:id="rId23"/>
    <p:sldId id="474" r:id="rId24"/>
    <p:sldId id="434" r:id="rId25"/>
    <p:sldId id="476" r:id="rId26"/>
    <p:sldId id="435" r:id="rId27"/>
    <p:sldId id="482" r:id="rId28"/>
    <p:sldId id="483" r:id="rId29"/>
    <p:sldId id="475" r:id="rId30"/>
    <p:sldId id="481" r:id="rId31"/>
    <p:sldId id="495" r:id="rId32"/>
    <p:sldId id="436" r:id="rId33"/>
    <p:sldId id="479" r:id="rId34"/>
    <p:sldId id="480" r:id="rId35"/>
    <p:sldId id="477" r:id="rId36"/>
    <p:sldId id="437" r:id="rId37"/>
    <p:sldId id="439" r:id="rId38"/>
    <p:sldId id="440" r:id="rId39"/>
    <p:sldId id="441" r:id="rId40"/>
    <p:sldId id="484" r:id="rId41"/>
    <p:sldId id="485" r:id="rId42"/>
    <p:sldId id="486" r:id="rId43"/>
    <p:sldId id="487" r:id="rId44"/>
    <p:sldId id="488" r:id="rId45"/>
    <p:sldId id="489" r:id="rId46"/>
    <p:sldId id="490" r:id="rId47"/>
    <p:sldId id="444" r:id="rId48"/>
    <p:sldId id="496" r:id="rId49"/>
    <p:sldId id="445" r:id="rId50"/>
    <p:sldId id="492" r:id="rId51"/>
    <p:sldId id="446" r:id="rId52"/>
    <p:sldId id="493" r:id="rId53"/>
    <p:sldId id="497" r:id="rId54"/>
    <p:sldId id="447" r:id="rId55"/>
    <p:sldId id="494" r:id="rId56"/>
    <p:sldId id="448" r:id="rId57"/>
    <p:sldId id="519" r:id="rId58"/>
    <p:sldId id="514" r:id="rId59"/>
    <p:sldId id="515" r:id="rId60"/>
    <p:sldId id="516" r:id="rId61"/>
    <p:sldId id="517" r:id="rId62"/>
    <p:sldId id="518" r:id="rId63"/>
    <p:sldId id="498" r:id="rId64"/>
    <p:sldId id="499" r:id="rId65"/>
    <p:sldId id="500" r:id="rId66"/>
    <p:sldId id="501" r:id="rId67"/>
    <p:sldId id="502" r:id="rId68"/>
    <p:sldId id="503" r:id="rId69"/>
    <p:sldId id="504" r:id="rId70"/>
    <p:sldId id="505" r:id="rId71"/>
    <p:sldId id="506" r:id="rId72"/>
    <p:sldId id="507" r:id="rId73"/>
    <p:sldId id="508" r:id="rId74"/>
    <p:sldId id="509" r:id="rId75"/>
    <p:sldId id="510" r:id="rId76"/>
    <p:sldId id="511" r:id="rId77"/>
    <p:sldId id="512" r:id="rId78"/>
    <p:sldId id="513" r:id="rId79"/>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itchFamily="34" charset="0"/>
        <a:ea typeface="Microsoft YaHei" pitchFamily="34" charset="-122"/>
        <a:cs typeface="+mn-cs"/>
      </a:defRPr>
    </a:lvl1pPr>
    <a:lvl2pPr marL="457200" algn="ctr" rtl="0" fontAlgn="base">
      <a:spcBef>
        <a:spcPct val="0"/>
      </a:spcBef>
      <a:spcAft>
        <a:spcPct val="0"/>
      </a:spcAft>
      <a:defRPr sz="2400" kern="1200">
        <a:solidFill>
          <a:schemeClr val="tx1"/>
        </a:solidFill>
        <a:latin typeface="Arial" pitchFamily="34" charset="0"/>
        <a:ea typeface="Microsoft YaHei" pitchFamily="34" charset="-122"/>
        <a:cs typeface="+mn-cs"/>
      </a:defRPr>
    </a:lvl2pPr>
    <a:lvl3pPr marL="914400" algn="ctr" rtl="0" fontAlgn="base">
      <a:spcBef>
        <a:spcPct val="0"/>
      </a:spcBef>
      <a:spcAft>
        <a:spcPct val="0"/>
      </a:spcAft>
      <a:defRPr sz="2400" kern="1200">
        <a:solidFill>
          <a:schemeClr val="tx1"/>
        </a:solidFill>
        <a:latin typeface="Arial" pitchFamily="34" charset="0"/>
        <a:ea typeface="Microsoft YaHei" pitchFamily="34" charset="-122"/>
        <a:cs typeface="+mn-cs"/>
      </a:defRPr>
    </a:lvl3pPr>
    <a:lvl4pPr marL="1371600" algn="ctr" rtl="0" fontAlgn="base">
      <a:spcBef>
        <a:spcPct val="0"/>
      </a:spcBef>
      <a:spcAft>
        <a:spcPct val="0"/>
      </a:spcAft>
      <a:defRPr sz="2400" kern="1200">
        <a:solidFill>
          <a:schemeClr val="tx1"/>
        </a:solidFill>
        <a:latin typeface="Arial" pitchFamily="34" charset="0"/>
        <a:ea typeface="Microsoft YaHei" pitchFamily="34" charset="-122"/>
        <a:cs typeface="+mn-cs"/>
      </a:defRPr>
    </a:lvl4pPr>
    <a:lvl5pPr marL="1828800" algn="ctr" rtl="0" fontAlgn="base">
      <a:spcBef>
        <a:spcPct val="0"/>
      </a:spcBef>
      <a:spcAft>
        <a:spcPct val="0"/>
      </a:spcAft>
      <a:defRPr sz="2400" kern="1200">
        <a:solidFill>
          <a:schemeClr val="tx1"/>
        </a:solidFill>
        <a:latin typeface="Arial" pitchFamily="34" charset="0"/>
        <a:ea typeface="Microsoft YaHei" pitchFamily="34" charset="-122"/>
        <a:cs typeface="+mn-cs"/>
      </a:defRPr>
    </a:lvl5pPr>
    <a:lvl6pPr marL="2286000" algn="l" defTabSz="914400" rtl="0" eaLnBrk="1" latinLnBrk="0" hangingPunct="1">
      <a:defRPr sz="2400" kern="1200">
        <a:solidFill>
          <a:schemeClr val="tx1"/>
        </a:solidFill>
        <a:latin typeface="Arial" pitchFamily="34" charset="0"/>
        <a:ea typeface="Microsoft YaHei" pitchFamily="34" charset="-122"/>
        <a:cs typeface="+mn-cs"/>
      </a:defRPr>
    </a:lvl6pPr>
    <a:lvl7pPr marL="2743200" algn="l" defTabSz="914400" rtl="0" eaLnBrk="1" latinLnBrk="0" hangingPunct="1">
      <a:defRPr sz="2400" kern="1200">
        <a:solidFill>
          <a:schemeClr val="tx1"/>
        </a:solidFill>
        <a:latin typeface="Arial" pitchFamily="34" charset="0"/>
        <a:ea typeface="Microsoft YaHei" pitchFamily="34" charset="-122"/>
        <a:cs typeface="+mn-cs"/>
      </a:defRPr>
    </a:lvl7pPr>
    <a:lvl8pPr marL="3200400" algn="l" defTabSz="914400" rtl="0" eaLnBrk="1" latinLnBrk="0" hangingPunct="1">
      <a:defRPr sz="2400" kern="1200">
        <a:solidFill>
          <a:schemeClr val="tx1"/>
        </a:solidFill>
        <a:latin typeface="Arial" pitchFamily="34" charset="0"/>
        <a:ea typeface="Microsoft YaHei" pitchFamily="34" charset="-122"/>
        <a:cs typeface="+mn-cs"/>
      </a:defRPr>
    </a:lvl8pPr>
    <a:lvl9pPr marL="3657600" algn="l" defTabSz="914400" rtl="0" eaLnBrk="1" latinLnBrk="0" hangingPunct="1">
      <a:defRPr sz="2400" kern="1200">
        <a:solidFill>
          <a:schemeClr val="tx1"/>
        </a:solidFill>
        <a:latin typeface="Arial" pitchFamily="34" charset="0"/>
        <a:ea typeface="Microsoft YaHei"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000000"/>
    <a:srgbClr val="FFFF00"/>
    <a:srgbClr val="B3D3EA"/>
    <a:srgbClr val="78ADC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8" autoAdjust="0"/>
    <p:restoredTop sz="91290" autoAdjust="0"/>
  </p:normalViewPr>
  <p:slideViewPr>
    <p:cSldViewPr>
      <p:cViewPr>
        <p:scale>
          <a:sx n="70" d="100"/>
          <a:sy n="70" d="100"/>
        </p:scale>
        <p:origin x="-900" y="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8027213" cy="78027213"/>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ea typeface="宋体" pitchFamily="2" charset="-122"/>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pitchFamily="2" charset="-122"/>
              </a:defRPr>
            </a:lvl1pPr>
          </a:lstStyle>
          <a:p>
            <a:pPr>
              <a:defRPr/>
            </a:pPr>
            <a:endParaRPr lang="en-US"/>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ea typeface="宋体" pitchFamily="2" charset="-122"/>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pitchFamily="2" charset="-122"/>
              </a:defRPr>
            </a:lvl1pPr>
          </a:lstStyle>
          <a:p>
            <a:pPr>
              <a:defRPr/>
            </a:pPr>
            <a:fld id="{B300A6A1-9D78-405E-A4A0-3C59C7F69AD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Arial" pitchFamily="34" charset="0"/>
                <a:ea typeface="+mn-ea"/>
                <a:cs typeface="+mn-cs"/>
              </a:rPr>
              <a:t>Signed</a:t>
            </a:r>
            <a:r>
              <a:rPr lang="en-US" sz="1200" b="0" i="0" kern="1200" dirty="0" smtClean="0">
                <a:solidFill>
                  <a:schemeClr val="tx1"/>
                </a:solidFill>
                <a:latin typeface="Arial" pitchFamily="34" charset="0"/>
                <a:ea typeface="+mn-ea"/>
                <a:cs typeface="+mn-cs"/>
              </a:rPr>
              <a:t> data types can hold both positive and negative values.</a:t>
            </a:r>
          </a:p>
          <a:p>
            <a:r>
              <a:rPr lang="en-US" sz="1200" b="1" i="0" kern="1200" dirty="0" smtClean="0">
                <a:solidFill>
                  <a:schemeClr val="tx1"/>
                </a:solidFill>
                <a:latin typeface="Arial" pitchFamily="34" charset="0"/>
                <a:ea typeface="+mn-ea"/>
                <a:cs typeface="+mn-cs"/>
              </a:rPr>
              <a:t>Unsigned</a:t>
            </a:r>
            <a:r>
              <a:rPr lang="en-US" sz="1200" b="0" i="0" kern="1200" dirty="0" smtClean="0">
                <a:solidFill>
                  <a:schemeClr val="tx1"/>
                </a:solidFill>
                <a:latin typeface="Arial" pitchFamily="34" charset="0"/>
                <a:ea typeface="+mn-ea"/>
                <a:cs typeface="+mn-cs"/>
              </a:rPr>
              <a:t> data types can hold large positive values but cannot hold negative values.</a:t>
            </a:r>
          </a:p>
          <a:p>
            <a:endParaRPr lang="en-US" sz="1200" b="0" i="0" kern="1200" dirty="0" smtClean="0">
              <a:solidFill>
                <a:schemeClr val="tx1"/>
              </a:solidFill>
              <a:latin typeface="Arial" pitchFamily="34" charset="0"/>
              <a:ea typeface="+mn-ea"/>
              <a:cs typeface="+mn-cs"/>
            </a:endParaRPr>
          </a:p>
          <a:p>
            <a:r>
              <a:rPr lang="en-US" sz="1200" b="1" kern="1200" dirty="0" smtClean="0">
                <a:solidFill>
                  <a:schemeClr val="tx1"/>
                </a:solidFill>
                <a:latin typeface="Arial" pitchFamily="34" charset="0"/>
                <a:ea typeface="+mn-ea"/>
                <a:cs typeface="+mn-cs"/>
              </a:rPr>
              <a:t>signed</a:t>
            </a:r>
            <a:r>
              <a:rPr lang="en-US" sz="1200" b="0" i="0" kern="1200" dirty="0" smtClean="0">
                <a:solidFill>
                  <a:schemeClr val="tx1"/>
                </a:solidFill>
                <a:latin typeface="Arial" pitchFamily="34" charset="0"/>
                <a:ea typeface="+mn-ea"/>
                <a:cs typeface="+mn-cs"/>
              </a:rPr>
              <a:t> data type can store both negative and positive values and </a:t>
            </a:r>
            <a:r>
              <a:rPr lang="en-US" sz="1200" b="1" kern="1200" dirty="0" smtClean="0">
                <a:solidFill>
                  <a:schemeClr val="tx1"/>
                </a:solidFill>
                <a:latin typeface="Arial" pitchFamily="34" charset="0"/>
                <a:ea typeface="+mn-ea"/>
                <a:cs typeface="+mn-cs"/>
              </a:rPr>
              <a:t>unsigned</a:t>
            </a:r>
            <a:r>
              <a:rPr lang="en-US" sz="1200" b="0" i="0" kern="1200" dirty="0" smtClean="0">
                <a:solidFill>
                  <a:schemeClr val="tx1"/>
                </a:solidFill>
                <a:latin typeface="Arial" pitchFamily="34" charset="0"/>
                <a:ea typeface="+mn-ea"/>
                <a:cs typeface="+mn-cs"/>
              </a:rPr>
              <a:t> data type can store only positive values including zero.</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27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1"/>
          <p:cNvSpPr>
            <a:spLocks noGrp="1" noRot="1" noChangeAspect="1" noChangeArrowheads="1" noTextEdit="1"/>
          </p:cNvSpPr>
          <p:nvPr>
            <p:ph type="sldImg"/>
          </p:nvPr>
        </p:nvSpPr>
        <p:spPr bwMode="auto">
          <a:xfrm>
            <a:off x="1560513" y="860425"/>
            <a:ext cx="3929062" cy="2947988"/>
          </a:xfrm>
          <a:solidFill>
            <a:srgbClr val="FFFFFF"/>
          </a:solidFill>
          <a:ln>
            <a:solidFill>
              <a:srgbClr val="000000"/>
            </a:solidFill>
            <a:miter lim="800000"/>
            <a:headEnd/>
            <a:tailEnd/>
          </a:ln>
        </p:spPr>
      </p:sp>
      <p:sp>
        <p:nvSpPr>
          <p:cNvPr id="129027" name="Rectangle 2"/>
          <p:cNvSpPr>
            <a:spLocks noGrp="1" noChangeArrowheads="1"/>
          </p:cNvSpPr>
          <p:nvPr>
            <p:ph type="body" idx="1"/>
          </p:nvPr>
        </p:nvSpPr>
        <p:spPr bwMode="auto">
          <a:xfrm>
            <a:off x="1074738" y="4094163"/>
            <a:ext cx="4905375" cy="3190875"/>
          </a:xfrm>
          <a:noFill/>
        </p:spPr>
        <p:txBody>
          <a:bodyPr wrap="none" numCol="1" anchor="ctr" anchorCtr="0" compatLnSpc="1">
            <a:prstTxWarp prst="textNoShape">
              <a:avLst/>
            </a:prstTxWarp>
          </a:bodyPr>
          <a:lstStyle/>
          <a:p>
            <a:pPr eaLnBrk="1" hangingPunct="1">
              <a:spcBef>
                <a:spcPct val="0"/>
              </a:spcBef>
            </a:pPr>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a:spLocks noGrp="1" noRot="1" noChangeAspect="1" noChangeArrowheads="1" noTextEdit="1"/>
          </p:cNvSpPr>
          <p:nvPr>
            <p:ph type="sldImg"/>
          </p:nvPr>
        </p:nvSpPr>
        <p:spPr bwMode="auto">
          <a:xfrm>
            <a:off x="1560513" y="860425"/>
            <a:ext cx="3929062" cy="2947988"/>
          </a:xfrm>
          <a:solidFill>
            <a:srgbClr val="FFFFFF"/>
          </a:solidFill>
          <a:ln>
            <a:solidFill>
              <a:srgbClr val="000000"/>
            </a:solidFill>
            <a:miter lim="800000"/>
            <a:headEnd/>
            <a:tailEnd/>
          </a:ln>
        </p:spPr>
      </p:sp>
      <p:sp>
        <p:nvSpPr>
          <p:cNvPr id="130051" name="Rectangle 2"/>
          <p:cNvSpPr>
            <a:spLocks noGrp="1" noChangeArrowheads="1"/>
          </p:cNvSpPr>
          <p:nvPr>
            <p:ph type="body" idx="1"/>
          </p:nvPr>
        </p:nvSpPr>
        <p:spPr bwMode="auto">
          <a:xfrm>
            <a:off x="1074738" y="4094163"/>
            <a:ext cx="4905375" cy="3190875"/>
          </a:xfrm>
          <a:noFill/>
        </p:spPr>
        <p:txBody>
          <a:bodyPr wrap="none" numCol="1" anchor="ctr" anchorCtr="0" compatLnSpc="1">
            <a:prstTxWarp prst="textNoShape">
              <a:avLst/>
            </a:prstTxWarp>
          </a:bodyPr>
          <a:lstStyle/>
          <a:p>
            <a:pPr eaLnBrk="1" hangingPunct="1">
              <a:spcBef>
                <a:spcPct val="0"/>
              </a:spcBef>
            </a:pPr>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Arial" pitchFamily="34" charset="0"/>
                <a:ea typeface="+mn-ea"/>
                <a:cs typeface="+mn-cs"/>
              </a:rPr>
              <a:t>Why char uses 2 byte in java and what is \u0000 ?</a:t>
            </a:r>
          </a:p>
          <a:p>
            <a:endParaRPr lang="en-US" sz="1200" b="0" i="0" kern="1200" dirty="0" smtClean="0">
              <a:solidFill>
                <a:schemeClr val="tx1"/>
              </a:solidFill>
              <a:latin typeface="Arial" pitchFamily="34" charset="0"/>
              <a:ea typeface="+mn-ea"/>
              <a:cs typeface="+mn-cs"/>
            </a:endParaRPr>
          </a:p>
          <a:p>
            <a:r>
              <a:rPr lang="en-US" sz="1200" b="0" i="0" kern="1200" dirty="0" smtClean="0">
                <a:solidFill>
                  <a:schemeClr val="tx1"/>
                </a:solidFill>
                <a:latin typeface="Arial" pitchFamily="34" charset="0"/>
                <a:ea typeface="+mn-ea"/>
                <a:cs typeface="+mn-cs"/>
              </a:rPr>
              <a:t>It is because java uses Unicode system than ASCII code system. The \u0000 is the lowest range of Unicode system. </a:t>
            </a:r>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Arial" pitchFamily="34" charset="0"/>
                <a:ea typeface="+mn-ea"/>
                <a:cs typeface="+mn-cs"/>
              </a:rPr>
              <a:t>What is an Immutable object?</a:t>
            </a:r>
          </a:p>
          <a:p>
            <a:r>
              <a:rPr lang="en-US" sz="1200" b="0" i="0" kern="1200" dirty="0" smtClean="0">
                <a:solidFill>
                  <a:schemeClr val="tx1"/>
                </a:solidFill>
                <a:latin typeface="Arial" pitchFamily="34" charset="0"/>
                <a:ea typeface="+mn-ea"/>
                <a:cs typeface="+mn-cs"/>
              </a:rPr>
              <a:t>An object whose state cannot be changed after it is created is known as an Immutable object. String, Integer, Byte, Short, Float, Double and all other wrapper class's objects are immutable.</a:t>
            </a:r>
          </a:p>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bwMode="auto">
          <a:xfrm>
            <a:off x="1560513" y="860425"/>
            <a:ext cx="3929062" cy="2947988"/>
          </a:xfrm>
          <a:solidFill>
            <a:srgbClr val="FFFFFF"/>
          </a:solidFill>
          <a:ln>
            <a:solidFill>
              <a:srgbClr val="000000"/>
            </a:solidFill>
            <a:miter lim="800000"/>
            <a:headEnd/>
            <a:tailEnd/>
          </a:ln>
        </p:spPr>
      </p:sp>
      <p:sp>
        <p:nvSpPr>
          <p:cNvPr id="132099" name="Rectangle 2"/>
          <p:cNvSpPr>
            <a:spLocks noGrp="1" noChangeArrowheads="1"/>
          </p:cNvSpPr>
          <p:nvPr>
            <p:ph type="body" idx="1"/>
          </p:nvPr>
        </p:nvSpPr>
        <p:spPr bwMode="auto">
          <a:xfrm>
            <a:off x="1074738" y="4094163"/>
            <a:ext cx="4905375" cy="3190875"/>
          </a:xfrm>
          <a:noFill/>
        </p:spPr>
        <p:txBody>
          <a:bodyPr wrap="none" numCol="1" anchor="ctr" anchorCtr="0" compatLnSpc="1">
            <a:prstTxWarp prst="textNoShape">
              <a:avLst/>
            </a:prstTxWarp>
          </a:bodyPr>
          <a:lstStyle/>
          <a:p>
            <a:pPr eaLnBrk="1" hangingPunct="1">
              <a:spcBef>
                <a:spcPct val="0"/>
              </a:spcBef>
            </a:pPr>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Public</a:t>
            </a:r>
          </a:p>
          <a:p>
            <a:r>
              <a:rPr lang="en-US" sz="1200" b="1" i="0" kern="1200" dirty="0" smtClean="0">
                <a:solidFill>
                  <a:schemeClr val="tx1"/>
                </a:solidFill>
                <a:latin typeface="+mn-lt"/>
                <a:ea typeface="+mn-ea"/>
                <a:cs typeface="+mn-cs"/>
              </a:rPr>
              <a:t>public</a:t>
            </a:r>
            <a:r>
              <a:rPr lang="en-US" sz="1200" b="0" i="0" kern="1200" dirty="0" smtClean="0">
                <a:solidFill>
                  <a:schemeClr val="tx1"/>
                </a:solidFill>
                <a:latin typeface="+mn-lt"/>
                <a:ea typeface="+mn-ea"/>
                <a:cs typeface="+mn-cs"/>
              </a:rPr>
              <a:t> is a keyword in a java language whenever if it is preceded by main() method the scope is available anywhere in the java environment that means main() method can be executed from anywhere. main() method must be accessed by every java programmer and hence whose access specifier must be public.</a:t>
            </a:r>
          </a:p>
          <a:p>
            <a:r>
              <a:rPr lang="en-US" sz="1200" b="1" i="0" kern="1200" dirty="0" smtClean="0">
                <a:solidFill>
                  <a:schemeClr val="tx1"/>
                </a:solidFill>
                <a:effectLst/>
                <a:latin typeface="+mn-lt"/>
                <a:ea typeface="+mn-ea"/>
                <a:cs typeface="+mn-cs"/>
              </a:rPr>
              <a:t>Static</a:t>
            </a:r>
          </a:p>
          <a:p>
            <a:r>
              <a:rPr lang="en-US" sz="1200" b="1" i="0" kern="1200" dirty="0" smtClean="0">
                <a:solidFill>
                  <a:schemeClr val="tx1"/>
                </a:solidFill>
                <a:latin typeface="+mn-lt"/>
                <a:ea typeface="+mn-ea"/>
                <a:cs typeface="+mn-cs"/>
              </a:rPr>
              <a:t>static</a:t>
            </a:r>
            <a:r>
              <a:rPr lang="en-US" sz="1200" b="0" i="0" kern="1200" dirty="0" smtClean="0">
                <a:solidFill>
                  <a:schemeClr val="tx1"/>
                </a:solidFill>
                <a:latin typeface="+mn-lt"/>
                <a:ea typeface="+mn-ea"/>
                <a:cs typeface="+mn-cs"/>
              </a:rPr>
              <a:t> is a keyword in java if it is preceded by any class properties for that memory is allocated only once in the program. Static method are executed only once in the program. main() method of java executes only once throughout the java program execution and hence it declare must be static.</a:t>
            </a:r>
          </a:p>
          <a:p>
            <a:r>
              <a:rPr lang="en-US" sz="1200" b="1" i="0" kern="1200" dirty="0" smtClean="0">
                <a:solidFill>
                  <a:schemeClr val="tx1"/>
                </a:solidFill>
                <a:effectLst/>
                <a:latin typeface="+mn-lt"/>
                <a:ea typeface="+mn-ea"/>
                <a:cs typeface="+mn-cs"/>
              </a:rPr>
              <a:t>Void</a:t>
            </a:r>
          </a:p>
          <a:p>
            <a:r>
              <a:rPr lang="en-US" sz="1200" b="1" i="0" kern="1200" dirty="0" smtClean="0">
                <a:solidFill>
                  <a:schemeClr val="tx1"/>
                </a:solidFill>
                <a:latin typeface="+mn-lt"/>
                <a:ea typeface="+mn-ea"/>
                <a:cs typeface="+mn-cs"/>
              </a:rPr>
              <a:t>void</a:t>
            </a:r>
            <a:r>
              <a:rPr lang="en-US" sz="1200" b="0" i="0" kern="1200" dirty="0" smtClean="0">
                <a:solidFill>
                  <a:schemeClr val="tx1"/>
                </a:solidFill>
                <a:latin typeface="+mn-lt"/>
                <a:ea typeface="+mn-ea"/>
                <a:cs typeface="+mn-cs"/>
              </a:rPr>
              <a:t> is a special </a:t>
            </a:r>
            <a:r>
              <a:rPr lang="en-US" sz="1200" b="0" i="0" kern="1200" dirty="0" err="1" smtClean="0">
                <a:solidFill>
                  <a:schemeClr val="tx1"/>
                </a:solidFill>
                <a:latin typeface="+mn-lt"/>
                <a:ea typeface="+mn-ea"/>
                <a:cs typeface="+mn-cs"/>
              </a:rPr>
              <a:t>datatype</a:t>
            </a:r>
            <a:r>
              <a:rPr lang="en-US" sz="1200" b="0" i="0" kern="1200" dirty="0" smtClean="0">
                <a:solidFill>
                  <a:schemeClr val="tx1"/>
                </a:solidFill>
                <a:latin typeface="+mn-lt"/>
                <a:ea typeface="+mn-ea"/>
                <a:cs typeface="+mn-cs"/>
              </a:rPr>
              <a:t> also known as no return type, whenever it is preceded by main() method that will be never return any value to the operating system. main() method of java is not returning any value and hence its return type must be void.</a:t>
            </a:r>
          </a:p>
          <a:p>
            <a:r>
              <a:rPr lang="en-US" sz="1200" b="1" i="0" kern="1200" dirty="0" smtClean="0">
                <a:solidFill>
                  <a:schemeClr val="tx1"/>
                </a:solidFill>
                <a:effectLst/>
                <a:latin typeface="+mn-lt"/>
                <a:ea typeface="+mn-ea"/>
                <a:cs typeface="+mn-cs"/>
              </a:rPr>
              <a:t>String </a:t>
            </a:r>
            <a:r>
              <a:rPr lang="en-US" sz="1200" b="1" i="0" kern="1200" dirty="0" err="1" smtClean="0">
                <a:solidFill>
                  <a:schemeClr val="tx1"/>
                </a:solidFill>
                <a:effectLst/>
                <a:latin typeface="+mn-lt"/>
                <a:ea typeface="+mn-ea"/>
                <a:cs typeface="+mn-cs"/>
              </a:rPr>
              <a:t>args</a:t>
            </a:r>
            <a:r>
              <a:rPr lang="en-US" sz="1200" b="1" i="0" kern="1200" dirty="0" smtClean="0">
                <a:solidFill>
                  <a:schemeClr val="tx1"/>
                </a:solidFill>
                <a:effectLst/>
                <a:latin typeface="+mn-lt"/>
                <a:ea typeface="+mn-ea"/>
                <a:cs typeface="+mn-cs"/>
              </a:rPr>
              <a:t>[]</a:t>
            </a:r>
          </a:p>
          <a:p>
            <a:r>
              <a:rPr lang="en-US" sz="1200" b="1" i="0" kern="1200" dirty="0" smtClean="0">
                <a:solidFill>
                  <a:schemeClr val="tx1"/>
                </a:solidFill>
                <a:latin typeface="+mn-lt"/>
                <a:ea typeface="+mn-ea"/>
                <a:cs typeface="+mn-cs"/>
              </a:rPr>
              <a:t>String </a:t>
            </a:r>
            <a:r>
              <a:rPr lang="en-US" sz="1200" b="1" i="0" kern="1200" dirty="0" err="1" smtClean="0">
                <a:solidFill>
                  <a:schemeClr val="tx1"/>
                </a:solidFill>
                <a:latin typeface="+mn-lt"/>
                <a:ea typeface="+mn-ea"/>
                <a:cs typeface="+mn-cs"/>
              </a:rPr>
              <a:t>args</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is a String array used to hold command line arguments in the form of String values.</a:t>
            </a:r>
            <a:endParaRPr lang="en-US" sz="1200" b="0" i="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A8D209D-CDA4-4F78-9D8B-6C20B37F6495}" type="slidenum">
              <a:rPr lang="en-US" smtClean="0">
                <a:solidFill>
                  <a:prstClr val="black"/>
                </a:solidFill>
              </a:rPr>
              <a:pPr/>
              <a:t>64</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083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white">
          <a:xfrm>
            <a:off x="0" y="5965825"/>
            <a:ext cx="9144000" cy="892175"/>
          </a:xfrm>
          <a:prstGeom prst="rect">
            <a:avLst/>
          </a:prstGeom>
          <a:solidFill>
            <a:srgbClr val="FFFFFF"/>
          </a:solidFill>
          <a:ln w="9525" algn="ctr">
            <a:noFill/>
            <a:miter lim="800000"/>
            <a:headEnd/>
            <a:tailEnd/>
          </a:ln>
          <a:effectLst/>
        </p:spPr>
        <p:txBody>
          <a:bodyPr wrap="none" lIns="0" tIns="0" rIns="0" bIns="0" anchor="ctr"/>
          <a:lstStyle/>
          <a:p>
            <a:pPr algn="l">
              <a:spcBef>
                <a:spcPct val="20000"/>
              </a:spcBef>
              <a:buClr>
                <a:srgbClr val="3399CC"/>
              </a:buClr>
              <a:buSzPct val="100000"/>
              <a:buFont typeface="Symbol" pitchFamily="18" charset="2"/>
              <a:buNone/>
              <a:defRPr/>
            </a:pPr>
            <a:endParaRPr lang="he-IL">
              <a:solidFill>
                <a:srgbClr val="4D4D4D"/>
              </a:solidFill>
              <a:ea typeface="+mn-ea"/>
            </a:endParaRPr>
          </a:p>
        </p:txBody>
      </p:sp>
      <p:sp>
        <p:nvSpPr>
          <p:cNvPr id="5" name="Rectangle 3"/>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lIns="0" tIns="0" rIns="0" bIns="0" anchor="ctr"/>
          <a:lstStyle/>
          <a:p>
            <a:pPr eaLnBrk="0" hangingPunct="0">
              <a:spcBef>
                <a:spcPct val="50000"/>
              </a:spcBef>
              <a:defRPr/>
            </a:pPr>
            <a:endParaRPr lang="he-IL">
              <a:solidFill>
                <a:srgbClr val="4D4D4D"/>
              </a:solidFill>
              <a:ea typeface="+mn-ea"/>
            </a:endParaRPr>
          </a:p>
        </p:txBody>
      </p:sp>
      <p:sp>
        <p:nvSpPr>
          <p:cNvPr id="6" name="Text Box 7"/>
          <p:cNvSpPr txBox="1">
            <a:spLocks noChangeArrowheads="1"/>
          </p:cNvSpPr>
          <p:nvPr/>
        </p:nvSpPr>
        <p:spPr bwMode="auto">
          <a:xfrm>
            <a:off x="76200" y="6629400"/>
            <a:ext cx="857250" cy="184150"/>
          </a:xfrm>
          <a:prstGeom prst="rect">
            <a:avLst/>
          </a:prstGeom>
          <a:noFill/>
          <a:ln w="9525" algn="ctr">
            <a:noFill/>
            <a:miter lim="800000"/>
            <a:headEnd/>
            <a:tailEnd/>
          </a:ln>
          <a:effectLst/>
        </p:spPr>
        <p:txBody>
          <a:bodyPr wrap="none" lIns="0" tIns="0" rIns="0" bIns="0">
            <a:spAutoFit/>
          </a:bodyPr>
          <a:lstStyle/>
          <a:p>
            <a:pPr algn="l" defTabSz="912813">
              <a:spcBef>
                <a:spcPct val="20000"/>
              </a:spcBef>
              <a:buClr>
                <a:srgbClr val="3399CC"/>
              </a:buClr>
              <a:buSzPct val="100000"/>
              <a:buFont typeface="Symbol" pitchFamily="18" charset="2"/>
              <a:buNone/>
              <a:defRPr/>
            </a:pPr>
            <a:r>
              <a:rPr lang="en-US" sz="1200" dirty="0">
                <a:solidFill>
                  <a:srgbClr val="4D4D4D"/>
                </a:solidFill>
                <a:ea typeface="+mn-ea"/>
              </a:rPr>
              <a:t>© Amir Kirsh</a:t>
            </a:r>
          </a:p>
        </p:txBody>
      </p:sp>
      <p:sp>
        <p:nvSpPr>
          <p:cNvPr id="7" name="Rectangle 9"/>
          <p:cNvSpPr>
            <a:spLocks noChangeArrowheads="1"/>
          </p:cNvSpPr>
          <p:nvPr/>
        </p:nvSpPr>
        <p:spPr bwMode="auto">
          <a:xfrm>
            <a:off x="0" y="4489450"/>
            <a:ext cx="9144000" cy="1536700"/>
          </a:xfrm>
          <a:prstGeom prst="rect">
            <a:avLst/>
          </a:prstGeom>
          <a:solidFill>
            <a:schemeClr val="accent1">
              <a:alpha val="35001"/>
            </a:schemeClr>
          </a:solidFill>
          <a:ln w="9525">
            <a:noFill/>
            <a:miter lim="800000"/>
            <a:headEnd/>
            <a:tailEnd/>
          </a:ln>
          <a:effectLst/>
        </p:spPr>
        <p:txBody>
          <a:bodyPr wrap="none" anchor="ctr"/>
          <a:lstStyle/>
          <a:p>
            <a:pPr eaLnBrk="0" hangingPunct="0">
              <a:spcBef>
                <a:spcPct val="50000"/>
              </a:spcBef>
              <a:defRPr/>
            </a:pPr>
            <a:endParaRPr lang="he-IL">
              <a:solidFill>
                <a:srgbClr val="4D4D4D"/>
              </a:solidFill>
              <a:ea typeface="+mn-ea"/>
            </a:endParaRPr>
          </a:p>
        </p:txBody>
      </p:sp>
      <p:sp>
        <p:nvSpPr>
          <p:cNvPr id="624650" name="Rectangle 10"/>
          <p:cNvSpPr>
            <a:spLocks noGrp="1" noChangeArrowheads="1"/>
          </p:cNvSpPr>
          <p:nvPr>
            <p:ph type="ctrTitle"/>
          </p:nvPr>
        </p:nvSpPr>
        <p:spPr bwMode="auto">
          <a:xfrm>
            <a:off x="0" y="5183188"/>
            <a:ext cx="9144000" cy="857250"/>
          </a:xfrm>
        </p:spPr>
        <p:txBody>
          <a:bodyPr lIns="720000" rIns="540000"/>
          <a:lstStyle>
            <a:lvl1pPr marL="0">
              <a:lnSpc>
                <a:spcPct val="87000"/>
              </a:lnSpc>
              <a:defRPr/>
            </a:lvl1pPr>
          </a:lstStyle>
          <a:p>
            <a:r>
              <a:rPr lang="en-US"/>
              <a:t>Lesson Name</a:t>
            </a:r>
          </a:p>
        </p:txBody>
      </p:sp>
      <p:sp>
        <p:nvSpPr>
          <p:cNvPr id="624651" name="Rectangle 11"/>
          <p:cNvSpPr>
            <a:spLocks noGrp="1" noChangeArrowheads="1"/>
          </p:cNvSpPr>
          <p:nvPr>
            <p:ph type="subTitle" idx="1"/>
          </p:nvPr>
        </p:nvSpPr>
        <p:spPr>
          <a:xfrm>
            <a:off x="0" y="6022975"/>
            <a:ext cx="9144000" cy="511175"/>
          </a:xfrm>
          <a:solidFill>
            <a:schemeClr val="accent1"/>
          </a:solidFill>
        </p:spPr>
        <p:txBody>
          <a:bodyPr lIns="720000" rIns="540000" anchor="ctr"/>
          <a:lstStyle>
            <a:lvl1pPr>
              <a:defRPr sz="2000">
                <a:solidFill>
                  <a:schemeClr val="bg1"/>
                </a:solidFill>
              </a:defRPr>
            </a:lvl1pPr>
          </a:lstStyle>
          <a:p>
            <a:r>
              <a:rPr lang="en-US"/>
              <a:t>Course Name and Date</a:t>
            </a:r>
          </a:p>
        </p:txBody>
      </p:sp>
      <p:sp>
        <p:nvSpPr>
          <p:cNvPr id="8" name="Rectangle 6"/>
          <p:cNvSpPr>
            <a:spLocks noGrp="1" noChangeArrowheads="1"/>
          </p:cNvSpPr>
          <p:nvPr>
            <p:ph type="ftr" sz="quarter" idx="10"/>
          </p:nvPr>
        </p:nvSpPr>
        <p:spPr bwMode="auto">
          <a:xfrm>
            <a:off x="5738813" y="6534150"/>
            <a:ext cx="3405187"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spcBef>
                <a:spcPct val="20000"/>
              </a:spcBef>
              <a:buClr>
                <a:srgbClr val="3399CC"/>
              </a:buClr>
              <a:buSzPct val="100000"/>
              <a:buFont typeface="Symbol" pitchFamily="18" charset="2"/>
              <a:buNone/>
              <a:defRPr/>
            </a:pPr>
            <a:endParaRPr lang="en-US">
              <a:solidFill>
                <a:srgbClr val="4D4D4D"/>
              </a:solidFill>
              <a:ea typeface="+mn-ea"/>
            </a:endParaRPr>
          </a:p>
        </p:txBody>
      </p:sp>
    </p:spTree>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p:txBody>
          <a:bodyPr/>
          <a:lstStyle/>
          <a:p>
            <a:fld id="{351B6E1B-7597-4E53-9C64-9C465A7AFF3B}" type="slidenum">
              <a:rPr lang="en-US" smtClean="0">
                <a:solidFill>
                  <a:srgbClr val="775F55"/>
                </a:solidFill>
              </a:rPr>
              <a:pPr/>
              <a:t>‹#›</a:t>
            </a:fld>
            <a:endParaRPr lang="en-US">
              <a:solidFill>
                <a:srgbClr val="775F55"/>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CB1928C-5684-4E58-A200-389C225E8E73}" type="datetimeFigureOut">
              <a:rPr lang="en-US" smtClean="0">
                <a:solidFill>
                  <a:srgbClr val="775F55"/>
                </a:solidFill>
              </a:rPr>
              <a:pPr/>
              <a:t>2/23/2017</a:t>
            </a:fld>
            <a:endParaRPr lang="en-US">
              <a:solidFill>
                <a:srgbClr val="775F55"/>
              </a:solidFill>
            </a:endParaRPr>
          </a:p>
        </p:txBody>
      </p:sp>
      <p:sp>
        <p:nvSpPr>
          <p:cNvPr id="22" name="Slide Number Placeholder 21"/>
          <p:cNvSpPr>
            <a:spLocks noGrp="1"/>
          </p:cNvSpPr>
          <p:nvPr>
            <p:ph type="sldNum" sz="quarter" idx="15"/>
          </p:nvPr>
        </p:nvSpPr>
        <p:spPr/>
        <p:txBody>
          <a:bodyPr rtlCol="0"/>
          <a:lstStyle/>
          <a:p>
            <a:fld id="{351B6E1B-7597-4E53-9C64-9C465A7AFF3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solidFill>
                <a:srgbClr val="775F55"/>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CB1928C-5684-4E58-A200-389C225E8E73}" type="datetimeFigureOut">
              <a:rPr lang="en-US" smtClean="0">
                <a:solidFill>
                  <a:srgbClr val="775F55"/>
                </a:solidFill>
              </a:rPr>
              <a:pPr/>
              <a:t>2/23/2017</a:t>
            </a:fld>
            <a:endParaRPr lang="en-US">
              <a:solidFill>
                <a:srgbClr val="775F55"/>
              </a:solidFill>
            </a:endParaRPr>
          </a:p>
        </p:txBody>
      </p:sp>
      <p:sp>
        <p:nvSpPr>
          <p:cNvPr id="18" name="Slide Number Placeholder 17"/>
          <p:cNvSpPr>
            <a:spLocks noGrp="1"/>
          </p:cNvSpPr>
          <p:nvPr>
            <p:ph type="sldNum" sz="quarter" idx="11"/>
          </p:nvPr>
        </p:nvSpPr>
        <p:spPr/>
        <p:txBody>
          <a:bodyPr rtlCol="0"/>
          <a:lstStyle/>
          <a:p>
            <a:fld id="{351B6E1B-7597-4E53-9C64-9C465A7AFF3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solidFill>
                <a:srgbClr val="775F55"/>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F9B8CD-342D-4579-98EC-A8FD6B7370E1}" type="datetimeFigureOut">
              <a:rPr lang="en-US" smtClean="0"/>
              <a:pPr/>
              <a:t>2/23/2017</a:t>
            </a:fld>
            <a:endParaRPr lang="en-US" dirty="0"/>
          </a:p>
        </p:txBody>
      </p:sp>
      <p:sp>
        <p:nvSpPr>
          <p:cNvPr id="5" name="Footer Placeholder 4"/>
          <p:cNvSpPr>
            <a:spLocks noGrp="1"/>
          </p:cNvSpPr>
          <p:nvPr>
            <p:ph type="ftr" sz="quarter" idx="11"/>
          </p:nvPr>
        </p:nvSpPr>
        <p:spPr/>
        <p:txBody>
          <a:bodyPr/>
          <a:lstStyle/>
          <a:p>
            <a:pPr>
              <a:spcBef>
                <a:spcPct val="20000"/>
              </a:spcBef>
              <a:buClr>
                <a:srgbClr val="3399CC"/>
              </a:buClr>
              <a:buSzPct val="100000"/>
              <a:buFont typeface="Symbol" pitchFamily="18" charset="2"/>
              <a:buNone/>
              <a:defRPr/>
            </a:pPr>
            <a:endParaRPr lang="en-US">
              <a:solidFill>
                <a:srgbClr val="4D4D4D"/>
              </a:solidFill>
              <a:ea typeface="+mn-ea"/>
            </a:endParaRPr>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2/23/2017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D0912CF9-92F9-43C6-A6CC-470D87DF0A00}"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8" name="Footer Placeholder 7"/>
          <p:cNvSpPr>
            <a:spLocks noGrp="1"/>
          </p:cNvSpPr>
          <p:nvPr>
            <p:ph type="ftr" sz="quarter" idx="11"/>
          </p:nvPr>
        </p:nvSpPr>
        <p:spPr/>
        <p:txBody>
          <a:bodyPr/>
          <a:lstStyle/>
          <a:p>
            <a:endParaRPr lang="en-US">
              <a:solidFill>
                <a:srgbClr val="775F55"/>
              </a:solidFill>
            </a:endParaRPr>
          </a:p>
        </p:txBody>
      </p:sp>
      <p:sp>
        <p:nvSpPr>
          <p:cNvPr id="9" name="Slide Number Placeholder 8"/>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5"/>
          <p:cNvSpPr>
            <a:spLocks noGrp="1" noChangeArrowheads="1"/>
          </p:cNvSpPr>
          <p:nvPr>
            <p:ph type="sldNum" sz="quarter" idx="10"/>
          </p:nvPr>
        </p:nvSpPr>
        <p:spPr>
          <a:ln/>
        </p:spPr>
        <p:txBody>
          <a:bodyPr/>
          <a:lstStyle>
            <a:lvl1pPr>
              <a:defRPr/>
            </a:lvl1pPr>
          </a:lstStyle>
          <a:p>
            <a:pPr>
              <a:defRPr/>
            </a:pPr>
            <a:fld id="{D0912CF9-92F9-43C6-A6CC-470D87DF0A00}" type="slidenum">
              <a:rPr lang="en-US"/>
              <a:pPr>
                <a:defRPr/>
              </a:pPr>
              <a:t>‹#›</a:t>
            </a:fld>
            <a:endParaRPr lang="en-US"/>
          </a:p>
        </p:txBody>
      </p:sp>
    </p:spTree>
  </p:cSld>
  <p:clrMapOvr>
    <a:masterClrMapping/>
  </p:clrMapOvr>
  <p:transition>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p:txBody>
          <a:bodyPr/>
          <a:lstStyle/>
          <a:p>
            <a:fld id="{351B6E1B-7597-4E53-9C64-9C465A7AFF3B}" type="slidenum">
              <a:rPr lang="en-US" smtClean="0">
                <a:solidFill>
                  <a:srgbClr val="775F55"/>
                </a:solidFill>
              </a:rPr>
              <a:pPr/>
              <a:t>‹#›</a:t>
            </a:fld>
            <a:endParaRPr lang="en-US">
              <a:solidFill>
                <a:srgbClr val="775F55"/>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CB1928C-5684-4E58-A200-389C225E8E73}" type="datetimeFigureOut">
              <a:rPr lang="en-US" smtClean="0"/>
              <a:pPr/>
              <a:t>2/23/2017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51B6E1B-7597-4E53-9C64-9C465A7AFF3B}" type="slidenum">
              <a:rPr lang="en-US" smtClean="0">
                <a:solidFill>
                  <a:srgbClr val="EBDDC3"/>
                </a:solidFill>
              </a:rPr>
              <a:pPr/>
              <a:t>‹#›</a:t>
            </a:fld>
            <a:endParaRPr lang="en-US">
              <a:solidFill>
                <a:srgbClr val="EBDDC3"/>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51B6E1B-7597-4E53-9C64-9C465A7AFF3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51B6E1B-7597-4E53-9C64-9C465A7AFF3B}"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CB1928C-5684-4E58-A200-389C225E8E73}" type="datetimeFigureOut">
              <a:rPr lang="en-US" smtClean="0">
                <a:solidFill>
                  <a:srgbClr val="775F55"/>
                </a:solidFill>
              </a:rPr>
              <a:pPr/>
              <a:t>2/23/2017</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351B6E1B-7597-4E53-9C64-9C465A7AFF3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46050"/>
            <a:ext cx="9144000" cy="849313"/>
          </a:xfrm>
        </p:spPr>
        <p:txBody>
          <a:bodyPr/>
          <a:lstStyle/>
          <a:p>
            <a:r>
              <a:rPr lang="en-US" smtClean="0"/>
              <a:t>Click to edit Master title style</a:t>
            </a:r>
            <a:endParaRPr lang="he-IL"/>
          </a:p>
        </p:txBody>
      </p:sp>
      <p:sp>
        <p:nvSpPr>
          <p:cNvPr id="3" name="Table Placeholder 2"/>
          <p:cNvSpPr>
            <a:spLocks noGrp="1"/>
          </p:cNvSpPr>
          <p:nvPr>
            <p:ph type="tbl" idx="1"/>
          </p:nvPr>
        </p:nvSpPr>
        <p:spPr>
          <a:xfrm>
            <a:off x="765175" y="1295400"/>
            <a:ext cx="7618413" cy="4987925"/>
          </a:xfrm>
        </p:spPr>
        <p:txBody>
          <a:bodyPr/>
          <a:lstStyle/>
          <a:p>
            <a:pPr lvl="0"/>
            <a:endParaRPr lang="he-IL"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2575814C-B73F-4FC8-B45B-1270EDB3A688}" type="slidenum">
              <a:rPr lang="en-US"/>
              <a:pPr>
                <a:defRPr/>
              </a:pPr>
              <a:t>‹#›</a:t>
            </a:fld>
            <a:endParaRPr lang="en-US"/>
          </a:p>
        </p:txBody>
      </p:sp>
    </p:spTree>
  </p:cSld>
  <p:clrMapOvr>
    <a:masterClrMapping/>
  </p:clrMapOvr>
  <p:transition>
    <p:cu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CB1928C-5684-4E58-A200-389C225E8E73}" type="datetimeFigureOut">
              <a:rPr lang="en-US" smtClean="0">
                <a:solidFill>
                  <a:srgbClr val="775F55"/>
                </a:solidFill>
              </a:rPr>
              <a:pPr/>
              <a:t>2/23/2017</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351B6E1B-7597-4E53-9C64-9C465A7AFF3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51B6E1B-7597-4E53-9C64-9C465A7AFF3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51B6E1B-7597-4E53-9C64-9C465A7AFF3B}" type="slidenum">
              <a:rPr lang="en-US" smtClean="0">
                <a:solidFill>
                  <a:srgbClr val="775F55"/>
                </a:solidFill>
              </a:rPr>
              <a:pPr/>
              <a:t>‹#›</a:t>
            </a:fld>
            <a:endParaRPr lang="en-US">
              <a:solidFill>
                <a:srgbClr val="775F55"/>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51B6E1B-7597-4E53-9C64-9C465A7AFF3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12" name="Date Placeholder 11"/>
          <p:cNvSpPr>
            <a:spLocks noGrp="1"/>
          </p:cNvSpPr>
          <p:nvPr>
            <p:ph type="dt" sz="half" idx="10"/>
          </p:nvPr>
        </p:nvSpPr>
        <p:spPr>
          <a:xfrm>
            <a:off x="6248400" y="6248400"/>
            <a:ext cx="2667000" cy="365125"/>
          </a:xfrm>
        </p:spPr>
        <p:txBody>
          <a:bodyPr rtlCol="0"/>
          <a:lstStyle/>
          <a:p>
            <a:fld id="{4CB1928C-5684-4E58-A200-389C225E8E73}" type="datetimeFigureOut">
              <a:rPr lang="en-US" smtClean="0">
                <a:solidFill>
                  <a:srgbClr val="775F55"/>
                </a:solidFill>
              </a:rPr>
              <a:pPr/>
              <a:t>2/23/2017</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51B6E1B-7597-4E53-9C64-9C465A7AFF3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5" name="Footer Placeholder 4"/>
          <p:cNvSpPr>
            <a:spLocks noGrp="1"/>
          </p:cNvSpPr>
          <p:nvPr>
            <p:ph type="ftr" sz="quarter" idx="11"/>
          </p:nvPr>
        </p:nvSpPr>
        <p:spPr>
          <a:xfrm>
            <a:off x="457201" y="6248207"/>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351B6E1B-7597-4E53-9C64-9C465A7AFF3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2/23/2017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pPr>
              <a:spcBef>
                <a:spcPct val="20000"/>
              </a:spcBef>
              <a:buClr>
                <a:srgbClr val="3399CC"/>
              </a:buClr>
              <a:buSzPct val="100000"/>
              <a:buFont typeface="Symbol" pitchFamily="18" charset="2"/>
              <a:buNone/>
              <a:defRPr/>
            </a:pPr>
            <a:endParaRPr lang="en-US">
              <a:solidFill>
                <a:srgbClr val="4D4D4D"/>
              </a:solidFill>
              <a:ea typeface="+mn-ea"/>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2/23/2017</a:t>
            </a:fld>
            <a:endParaRPr lang="en-US"/>
          </a:p>
        </p:txBody>
      </p:sp>
      <p:sp>
        <p:nvSpPr>
          <p:cNvPr id="9" name="Slide Number Placeholder 8"/>
          <p:cNvSpPr>
            <a:spLocks noGrp="1"/>
          </p:cNvSpPr>
          <p:nvPr>
            <p:ph type="sldNum" sz="quarter" idx="15"/>
          </p:nvPr>
        </p:nvSpPr>
        <p:spPr/>
        <p:txBody>
          <a:bodyPr rtlCol="0"/>
          <a:lstStyle/>
          <a:p>
            <a:pPr>
              <a:defRPr/>
            </a:pPr>
            <a:fld id="{D0912CF9-92F9-43C6-A6CC-470D87DF0A00}" type="slidenum">
              <a:rPr lang="en-US" smtClean="0"/>
              <a:pPr>
                <a:defRPr/>
              </a:pPr>
              <a:t>‹#›</a:t>
            </a:fld>
            <a:endParaRPr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solidFill>
                <a:srgbClr val="775F55"/>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51B6E1B-7597-4E53-9C64-9C465A7AFF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p>
            <a:fld id="{351B6E1B-7597-4E53-9C64-9C465A7AFF3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CB1928C-5684-4E58-A200-389C225E8E73}" type="datetimeFigureOut">
              <a:rPr lang="en-US" smtClean="0">
                <a:solidFill>
                  <a:srgbClr val="775F55"/>
                </a:solidFill>
              </a:rPr>
              <a:pPr/>
              <a:t>2/23/2017</a:t>
            </a:fld>
            <a:endParaRPr lang="en-US">
              <a:solidFill>
                <a:srgbClr val="775F55"/>
              </a:solidFill>
            </a:endParaRPr>
          </a:p>
        </p:txBody>
      </p:sp>
      <p:sp>
        <p:nvSpPr>
          <p:cNvPr id="8" name="Footer Placeholder 7"/>
          <p:cNvSpPr>
            <a:spLocks noGrp="1"/>
          </p:cNvSpPr>
          <p:nvPr>
            <p:ph type="ftr" sz="quarter" idx="11"/>
          </p:nvPr>
        </p:nvSpPr>
        <p:spPr/>
        <p:txBody>
          <a:bodyPr/>
          <a:lstStyle/>
          <a:p>
            <a:endParaRPr lang="en-US">
              <a:solidFill>
                <a:srgbClr val="775F55"/>
              </a:solidFill>
            </a:endParaRPr>
          </a:p>
        </p:txBody>
      </p:sp>
      <p:sp>
        <p:nvSpPr>
          <p:cNvPr id="9" name="Slide Number Placeholder 8"/>
          <p:cNvSpPr>
            <a:spLocks noGrp="1"/>
          </p:cNvSpPr>
          <p:nvPr>
            <p:ph type="sldNum" sz="quarter" idx="12"/>
          </p:nvPr>
        </p:nvSpPr>
        <p:spPr/>
        <p:txBody>
          <a:bodyPr/>
          <a:lstStyle/>
          <a:p>
            <a:fld id="{351B6E1B-7597-4E53-9C64-9C465A7AFF3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CB1928C-5684-4E58-A200-389C225E8E73}" type="datetimeFigureOut">
              <a:rPr lang="en-US" smtClean="0">
                <a:solidFill>
                  <a:srgbClr val="775F55"/>
                </a:solidFill>
              </a:rPr>
              <a:pPr/>
              <a:t>2/23/2017</a:t>
            </a:fld>
            <a:endParaRPr lang="en-US">
              <a:solidFill>
                <a:srgbClr val="775F55"/>
              </a:solidFill>
            </a:endParaRPr>
          </a:p>
        </p:txBody>
      </p:sp>
      <p:sp>
        <p:nvSpPr>
          <p:cNvPr id="7" name="Slide Number Placeholder 6"/>
          <p:cNvSpPr>
            <a:spLocks noGrp="1"/>
          </p:cNvSpPr>
          <p:nvPr>
            <p:ph type="sldNum" sz="quarter" idx="11"/>
          </p:nvPr>
        </p:nvSpPr>
        <p:spPr/>
        <p:txBody>
          <a:bodyPr rtlCol="0"/>
          <a:lstStyle/>
          <a:p>
            <a:fld id="{351B6E1B-7597-4E53-9C64-9C465A7AFF3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solidFill>
                <a:srgbClr val="775F55"/>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23618" name="Rectangle 2"/>
          <p:cNvSpPr>
            <a:spLocks noChangeArrowheads="1"/>
          </p:cNvSpPr>
          <p:nvPr/>
        </p:nvSpPr>
        <p:spPr bwMode="gray">
          <a:xfrm>
            <a:off x="0" y="6451600"/>
            <a:ext cx="9144000" cy="276225"/>
          </a:xfrm>
          <a:prstGeom prst="rect">
            <a:avLst/>
          </a:prstGeom>
          <a:gradFill rotWithShape="1">
            <a:gsLst>
              <a:gs pos="0">
                <a:schemeClr val="bg1"/>
              </a:gs>
              <a:gs pos="100000">
                <a:schemeClr val="accent1"/>
              </a:gs>
            </a:gsLst>
            <a:lin ang="0" scaled="1"/>
          </a:gradFill>
          <a:ln w="19050">
            <a:noFill/>
            <a:miter lim="800000"/>
            <a:headEnd/>
            <a:tailEnd/>
          </a:ln>
          <a:effectLst/>
        </p:spPr>
        <p:txBody>
          <a:bodyPr lIns="0" tIns="46494" rIns="92985" bIns="46494" anchor="ctr"/>
          <a:lstStyle/>
          <a:p>
            <a:pPr eaLnBrk="0" hangingPunct="0">
              <a:defRPr/>
            </a:pPr>
            <a:r>
              <a:rPr lang="en-US" sz="1600" b="1">
                <a:solidFill>
                  <a:srgbClr val="4D4D4D"/>
                </a:solidFill>
                <a:ea typeface="+mn-ea"/>
              </a:rPr>
              <a:t> </a:t>
            </a:r>
          </a:p>
        </p:txBody>
      </p:sp>
      <p:sp>
        <p:nvSpPr>
          <p:cNvPr id="1027" name="Rectangle 3"/>
          <p:cNvSpPr>
            <a:spLocks noGrp="1" noChangeArrowheads="1"/>
          </p:cNvSpPr>
          <p:nvPr>
            <p:ph type="title"/>
          </p:nvPr>
        </p:nvSpPr>
        <p:spPr bwMode="gray">
          <a:xfrm>
            <a:off x="0" y="146050"/>
            <a:ext cx="9144000" cy="849313"/>
          </a:xfrm>
          <a:prstGeom prst="rect">
            <a:avLst/>
          </a:prstGeom>
          <a:solidFill>
            <a:schemeClr val="accent1"/>
          </a:solid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765175" y="1295400"/>
            <a:ext cx="7618413" cy="4987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Introduction level</a:t>
            </a:r>
          </a:p>
          <a:p>
            <a:pPr lvl="1"/>
            <a:r>
              <a:rPr lang="en-US" smtClean="0"/>
              <a:t>First level</a:t>
            </a:r>
          </a:p>
          <a:p>
            <a:pPr lvl="2"/>
            <a:r>
              <a:rPr lang="en-US" smtClean="0"/>
              <a:t>Second level</a:t>
            </a:r>
          </a:p>
          <a:p>
            <a:pPr lvl="3"/>
            <a:r>
              <a:rPr lang="en-US" smtClean="0"/>
              <a:t>Next level</a:t>
            </a:r>
          </a:p>
          <a:p>
            <a:pPr lvl="4"/>
            <a:r>
              <a:rPr lang="en-US" smtClean="0"/>
              <a:t>Next level</a:t>
            </a:r>
          </a:p>
        </p:txBody>
      </p:sp>
      <p:sp>
        <p:nvSpPr>
          <p:cNvPr id="623621" name="Rectangle 5"/>
          <p:cNvSpPr>
            <a:spLocks noGrp="1" noChangeArrowheads="1"/>
          </p:cNvSpPr>
          <p:nvPr>
            <p:ph type="sldNum" sz="quarter" idx="4"/>
          </p:nvPr>
        </p:nvSpPr>
        <p:spPr bwMode="black">
          <a:xfrm>
            <a:off x="279400" y="6551613"/>
            <a:ext cx="965200" cy="2809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eaLnBrk="0" hangingPunct="0">
              <a:lnSpc>
                <a:spcPts val="1300"/>
              </a:lnSpc>
              <a:spcBef>
                <a:spcPct val="0"/>
              </a:spcBef>
              <a:buClrTx/>
              <a:buSzTx/>
              <a:buFontTx/>
              <a:buNone/>
              <a:defRPr sz="1200"/>
            </a:lvl1pPr>
          </a:lstStyle>
          <a:p>
            <a:pPr>
              <a:defRPr/>
            </a:pPr>
            <a:fld id="{107D98D1-696B-4A2F-B2D3-2D5085BF8D08}" type="slidenum">
              <a:rPr lang="en-US">
                <a:solidFill>
                  <a:srgbClr val="4D4D4D"/>
                </a:solidFill>
                <a:ea typeface="+mn-ea"/>
              </a:rPr>
              <a:pPr>
                <a:defRPr/>
              </a:pPr>
              <a:t>‹#›</a:t>
            </a:fld>
            <a:endParaRPr lang="en-US">
              <a:solidFill>
                <a:srgbClr val="4D4D4D"/>
              </a:solidFill>
              <a:ea typeface="+mn-ea"/>
            </a:endParaRPr>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Lst>
  <p:transition>
    <p:cut/>
  </p:transition>
  <p:timing>
    <p:tnLst>
      <p:par>
        <p:cTn id="1" dur="indefinite" restart="never" nodeType="tmRoot"/>
      </p:par>
    </p:tnLst>
  </p:timing>
  <p:hf hdr="0" ftr="0" dt="0"/>
  <p:txStyles>
    <p:titleStyle>
      <a:lvl1pPr marL="354013" indent="-354013" algn="l" rtl="0" eaLnBrk="0" fontAlgn="base" hangingPunct="0">
        <a:lnSpc>
          <a:spcPct val="85000"/>
        </a:lnSpc>
        <a:spcBef>
          <a:spcPct val="0"/>
        </a:spcBef>
        <a:spcAft>
          <a:spcPct val="0"/>
        </a:spcAft>
        <a:defRPr sz="3200">
          <a:solidFill>
            <a:schemeClr val="bg1"/>
          </a:solidFill>
          <a:latin typeface="+mj-lt"/>
          <a:ea typeface="+mj-ea"/>
          <a:cs typeface="+mj-cs"/>
        </a:defRPr>
      </a:lvl1pPr>
      <a:lvl2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2pPr>
      <a:lvl3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3pPr>
      <a:lvl4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4pPr>
      <a:lvl5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5pPr>
      <a:lvl6pPr marL="811213" algn="l" rtl="0" fontAlgn="base">
        <a:lnSpc>
          <a:spcPct val="85000"/>
        </a:lnSpc>
        <a:spcBef>
          <a:spcPct val="0"/>
        </a:spcBef>
        <a:spcAft>
          <a:spcPct val="0"/>
        </a:spcAft>
        <a:defRPr sz="3200">
          <a:solidFill>
            <a:schemeClr val="bg1"/>
          </a:solidFill>
          <a:latin typeface="Arial" pitchFamily="34" charset="0"/>
          <a:cs typeface="Arial" pitchFamily="34" charset="0"/>
        </a:defRPr>
      </a:lvl6pPr>
      <a:lvl7pPr marL="1268413" algn="l" rtl="0" fontAlgn="base">
        <a:lnSpc>
          <a:spcPct val="85000"/>
        </a:lnSpc>
        <a:spcBef>
          <a:spcPct val="0"/>
        </a:spcBef>
        <a:spcAft>
          <a:spcPct val="0"/>
        </a:spcAft>
        <a:defRPr sz="3200">
          <a:solidFill>
            <a:schemeClr val="bg1"/>
          </a:solidFill>
          <a:latin typeface="Arial" pitchFamily="34" charset="0"/>
          <a:cs typeface="Arial" pitchFamily="34" charset="0"/>
        </a:defRPr>
      </a:lvl7pPr>
      <a:lvl8pPr marL="1725613" algn="l" rtl="0" fontAlgn="base">
        <a:lnSpc>
          <a:spcPct val="85000"/>
        </a:lnSpc>
        <a:spcBef>
          <a:spcPct val="0"/>
        </a:spcBef>
        <a:spcAft>
          <a:spcPct val="0"/>
        </a:spcAft>
        <a:defRPr sz="3200">
          <a:solidFill>
            <a:schemeClr val="bg1"/>
          </a:solidFill>
          <a:latin typeface="Arial" pitchFamily="34" charset="0"/>
          <a:cs typeface="Arial" pitchFamily="34" charset="0"/>
        </a:defRPr>
      </a:lvl8pPr>
      <a:lvl9pPr marL="2182813" algn="l" rtl="0" fontAlgn="base">
        <a:lnSpc>
          <a:spcPct val="85000"/>
        </a:lnSpc>
        <a:spcBef>
          <a:spcPct val="0"/>
        </a:spcBef>
        <a:spcAft>
          <a:spcPct val="0"/>
        </a:spcAft>
        <a:defRPr sz="3200">
          <a:solidFill>
            <a:schemeClr val="bg1"/>
          </a:solidFill>
          <a:latin typeface="Arial" pitchFamily="34" charset="0"/>
          <a:cs typeface="Arial" pitchFamily="34" charset="0"/>
        </a:defRPr>
      </a:lvl9pPr>
    </p:titleStyle>
    <p:bodyStyle>
      <a:lvl1pPr marL="342900" indent="-342900" algn="l" defTabSz="912813" rtl="0" eaLnBrk="0" fontAlgn="base" hangingPunct="0">
        <a:spcBef>
          <a:spcPct val="50000"/>
        </a:spcBef>
        <a:spcAft>
          <a:spcPct val="0"/>
        </a:spcAft>
        <a:buClr>
          <a:schemeClr val="accent1"/>
        </a:buClr>
        <a:buSzPct val="70000"/>
        <a:buFont typeface="Symbol" pitchFamily="18" charset="2"/>
        <a:defRPr sz="2400">
          <a:solidFill>
            <a:srgbClr val="4D4D4D"/>
          </a:solidFill>
          <a:latin typeface="+mn-lt"/>
          <a:ea typeface="+mn-ea"/>
          <a:cs typeface="+mn-cs"/>
        </a:defRPr>
      </a:lvl1pPr>
      <a:lvl2pPr marL="273050" indent="-271463" algn="l" defTabSz="912813" rtl="0" eaLnBrk="0" fontAlgn="base" hangingPunct="0">
        <a:spcBef>
          <a:spcPct val="50000"/>
        </a:spcBef>
        <a:spcAft>
          <a:spcPct val="0"/>
        </a:spcAft>
        <a:buClr>
          <a:schemeClr val="accent1"/>
        </a:buClr>
        <a:buChar char="•"/>
        <a:defRPr sz="2000">
          <a:solidFill>
            <a:srgbClr val="4D4D4D"/>
          </a:solidFill>
          <a:latin typeface="+mn-lt"/>
          <a:cs typeface="+mn-cs"/>
        </a:defRPr>
      </a:lvl2pPr>
      <a:lvl3pPr marL="546100" indent="-2714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3pPr>
      <a:lvl4pPr marL="806450" indent="-2587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4pPr>
      <a:lvl5pPr marL="1073150" indent="-26511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5pPr>
      <a:lvl6pPr marL="1530350" indent="-265113" algn="l" defTabSz="912813" rtl="0" fontAlgn="base">
        <a:spcBef>
          <a:spcPct val="50000"/>
        </a:spcBef>
        <a:spcAft>
          <a:spcPct val="0"/>
        </a:spcAft>
        <a:buClr>
          <a:schemeClr val="accent1"/>
        </a:buClr>
        <a:buChar char="•"/>
        <a:defRPr sz="1600">
          <a:solidFill>
            <a:srgbClr val="4D4D4D"/>
          </a:solidFill>
          <a:latin typeface="+mn-lt"/>
          <a:cs typeface="+mn-cs"/>
        </a:defRPr>
      </a:lvl6pPr>
      <a:lvl7pPr marL="1987550" indent="-265113" algn="l" defTabSz="912813" rtl="0" fontAlgn="base">
        <a:spcBef>
          <a:spcPct val="50000"/>
        </a:spcBef>
        <a:spcAft>
          <a:spcPct val="0"/>
        </a:spcAft>
        <a:buClr>
          <a:schemeClr val="accent1"/>
        </a:buClr>
        <a:buChar char="•"/>
        <a:defRPr sz="1600">
          <a:solidFill>
            <a:srgbClr val="4D4D4D"/>
          </a:solidFill>
          <a:latin typeface="+mn-lt"/>
          <a:cs typeface="+mn-cs"/>
        </a:defRPr>
      </a:lvl7pPr>
      <a:lvl8pPr marL="2444750" indent="-265113" algn="l" defTabSz="912813" rtl="0" fontAlgn="base">
        <a:spcBef>
          <a:spcPct val="50000"/>
        </a:spcBef>
        <a:spcAft>
          <a:spcPct val="0"/>
        </a:spcAft>
        <a:buClr>
          <a:schemeClr val="accent1"/>
        </a:buClr>
        <a:buChar char="•"/>
        <a:defRPr sz="1600">
          <a:solidFill>
            <a:srgbClr val="4D4D4D"/>
          </a:solidFill>
          <a:latin typeface="+mn-lt"/>
          <a:cs typeface="+mn-cs"/>
        </a:defRPr>
      </a:lvl8pPr>
      <a:lvl9pPr marL="2901950" indent="-265113" algn="l" defTabSz="912813" rtl="0" fontAlgn="base">
        <a:spcBef>
          <a:spcPct val="50000"/>
        </a:spcBef>
        <a:spcAft>
          <a:spcPct val="0"/>
        </a:spcAft>
        <a:buClr>
          <a:schemeClr val="accent1"/>
        </a:buClr>
        <a:buChar char="•"/>
        <a:defRPr sz="1600">
          <a:solidFill>
            <a:srgbClr val="4D4D4D"/>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2/23/2017</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107D98D1-696B-4A2F-B2D3-2D5085BF8D08}" type="slidenum">
              <a:rPr lang="en-US" smtClean="0">
                <a:solidFill>
                  <a:srgbClr val="4D4D4D"/>
                </a:solidFill>
                <a:ea typeface="+mn-ea"/>
              </a:rPr>
              <a:pPr>
                <a:defRPr/>
              </a:pPr>
              <a:t>‹#›</a:t>
            </a:fld>
            <a:endParaRPr lang="en-US">
              <a:solidFill>
                <a:srgbClr val="4D4D4D"/>
              </a:solidFill>
              <a:ea typeface="+mn-ea"/>
            </a:endParaRPr>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95299-1B2A-4C8F-9882-1BF8EEDF432C}" type="datetimeFigureOut">
              <a:rPr lang="en-US" smtClean="0"/>
              <a:pPr/>
              <a:t>2/23/2017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07D98D1-696B-4A2F-B2D3-2D5085BF8D08}" type="slidenum">
              <a:rPr lang="en-US" smtClean="0">
                <a:solidFill>
                  <a:srgbClr val="4D4D4D"/>
                </a:solidFill>
                <a:ea typeface="+mn-ea"/>
              </a:rPr>
              <a:pPr>
                <a:defRPr/>
              </a:pPr>
              <a:t>‹#›</a:t>
            </a:fld>
            <a:endParaRPr lang="en-US">
              <a:solidFill>
                <a:srgbClr val="4D4D4D"/>
              </a:solidFill>
              <a:ea typeface="+mn-ea"/>
            </a:endParaRPr>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fontAlgn="auto">
              <a:spcBef>
                <a:spcPts val="0"/>
              </a:spcBef>
              <a:spcAft>
                <a:spcPts val="0"/>
              </a:spcAft>
            </a:pPr>
            <a:fld id="{4CB1928C-5684-4E58-A200-389C225E8E73}" type="datetimeFigureOut">
              <a:rPr lang="en-US" smtClean="0">
                <a:solidFill>
                  <a:srgbClr val="775F55"/>
                </a:solidFill>
                <a:latin typeface="Tw Cen MT"/>
                <a:ea typeface="+mn-ea"/>
              </a:rPr>
              <a:pPr fontAlgn="auto">
                <a:spcBef>
                  <a:spcPts val="0"/>
                </a:spcBef>
                <a:spcAft>
                  <a:spcPts val="0"/>
                </a:spcAft>
              </a:pPr>
              <a:t>2/23/2017</a:t>
            </a:fld>
            <a:endParaRPr lang="en-US">
              <a:solidFill>
                <a:srgbClr val="775F55"/>
              </a:solidFill>
              <a:latin typeface="Tw Cen MT"/>
              <a:ea typeface="+mn-ea"/>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fontAlgn="auto">
              <a:spcBef>
                <a:spcPts val="0"/>
              </a:spcBef>
              <a:spcAft>
                <a:spcPts val="0"/>
              </a:spcAft>
            </a:pPr>
            <a:endParaRPr lang="en-US">
              <a:solidFill>
                <a:srgbClr val="775F55"/>
              </a:solidFill>
              <a:latin typeface="Tw Cen MT"/>
              <a:ea typeface="+mn-ea"/>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fontAlgn="auto">
              <a:spcBef>
                <a:spcPts val="0"/>
              </a:spcBef>
              <a:spcAft>
                <a:spcPts val="0"/>
              </a:spcAft>
            </a:pPr>
            <a:fld id="{351B6E1B-7597-4E53-9C64-9C465A7AFF3B}" type="slidenum">
              <a:rPr lang="en-US" smtClean="0">
                <a:latin typeface="Tw Cen MT"/>
                <a:ea typeface="+mn-ea"/>
              </a:rPr>
              <a:pPr fontAlgn="auto">
                <a:spcBef>
                  <a:spcPts val="0"/>
                </a:spcBef>
                <a:spcAft>
                  <a:spcPts val="0"/>
                </a:spcAft>
              </a:pPr>
              <a:t>‹#›</a:t>
            </a:fld>
            <a:endParaRPr lang="en-US">
              <a:latin typeface="Tw Cen MT"/>
              <a:ea typeface="+mn-ea"/>
            </a:endParaRPr>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java.meritcampus.com/core-java-topics/Java-And-Internet-Creating-Java-Applet"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533506" y="2286030"/>
            <a:ext cx="8076988" cy="2743128"/>
          </a:xfrm>
        </p:spPr>
        <p:style>
          <a:lnRef idx="0">
            <a:schemeClr val="accent5"/>
          </a:lnRef>
          <a:fillRef idx="3">
            <a:schemeClr val="accent5"/>
          </a:fillRef>
          <a:effectRef idx="3">
            <a:schemeClr val="accent5"/>
          </a:effectRef>
          <a:fontRef idx="minor">
            <a:schemeClr val="lt1"/>
          </a:fontRef>
        </p:style>
        <p:txBody>
          <a:bodyPr>
            <a:noAutofit/>
          </a:bodyPr>
          <a:lstStyle/>
          <a:p>
            <a:pPr algn="ctr">
              <a:spcBef>
                <a:spcPts val="0"/>
              </a:spcBef>
            </a:pPr>
            <a:r>
              <a:rPr lang="en-US" b="1" dirty="0" smtClean="0">
                <a:solidFill>
                  <a:srgbClr val="000000"/>
                </a:solidFill>
                <a:latin typeface="Times New Roman"/>
                <a:ea typeface="Times New Roman"/>
              </a:rPr>
              <a:t>UNIT –IV</a:t>
            </a:r>
            <a:br>
              <a:rPr lang="en-US" b="1" dirty="0" smtClean="0">
                <a:solidFill>
                  <a:srgbClr val="000000"/>
                </a:solidFill>
                <a:latin typeface="Times New Roman"/>
                <a:ea typeface="Times New Roman"/>
              </a:rPr>
            </a:br>
            <a:r>
              <a:rPr lang="en-US" sz="3600" b="1" cap="all" dirty="0" smtClean="0">
                <a:solidFill>
                  <a:srgbClr val="000000"/>
                </a:solidFill>
                <a:cs typeface="Times New Roman" pitchFamily="18" charset="0"/>
              </a:rPr>
              <a:t/>
            </a:r>
            <a:br>
              <a:rPr lang="en-US" sz="3600" b="1" cap="all" dirty="0" smtClean="0">
                <a:solidFill>
                  <a:srgbClr val="000000"/>
                </a:solidFill>
                <a:cs typeface="Times New Roman" pitchFamily="18" charset="0"/>
              </a:rPr>
            </a:br>
            <a:r>
              <a:rPr lang="en-US" sz="3600" b="1" dirty="0" smtClean="0">
                <a:solidFill>
                  <a:srgbClr val="000000"/>
                </a:solidFill>
                <a:latin typeface="Times New Roman"/>
                <a:ea typeface="Times New Roman"/>
              </a:rPr>
              <a:t>Java as Object Oriented Programming Language-Overview</a:t>
            </a:r>
            <a:endParaRPr lang="en-US" sz="3600" b="1" dirty="0" smtClean="0">
              <a:solidFill>
                <a:srgbClr val="000000"/>
              </a:solidFill>
              <a:latin typeface="Times New Roman"/>
            </a:endParaRPr>
          </a:p>
        </p:txBody>
      </p:sp>
      <p:sp>
        <p:nvSpPr>
          <p:cNvPr id="5" name="Text Placeholder 4"/>
          <p:cNvSpPr>
            <a:spLocks noGrp="1"/>
          </p:cNvSpPr>
          <p:nvPr>
            <p:ph type="subTitle" idx="1"/>
          </p:nvPr>
        </p:nvSpPr>
        <p:spPr>
          <a:xfrm>
            <a:off x="381110" y="304882"/>
            <a:ext cx="8457978" cy="1600158"/>
          </a:xfrm>
        </p:spPr>
        <p:style>
          <a:lnRef idx="2">
            <a:schemeClr val="accent2"/>
          </a:lnRef>
          <a:fillRef idx="1">
            <a:schemeClr val="lt1"/>
          </a:fillRef>
          <a:effectRef idx="0">
            <a:schemeClr val="accent2"/>
          </a:effectRef>
          <a:fontRef idx="minor">
            <a:schemeClr val="dk1"/>
          </a:fontRef>
        </p:style>
        <p:txBody>
          <a:bodyPr>
            <a:noAutofit/>
          </a:bodyPr>
          <a:lstStyle/>
          <a:p>
            <a:pPr algn="ctr">
              <a:lnSpc>
                <a:spcPct val="150000"/>
              </a:lnSpc>
              <a:spcBef>
                <a:spcPct val="0"/>
              </a:spcBef>
              <a:defRPr/>
            </a:pPr>
            <a:r>
              <a:rPr lang="en-US" sz="3600" b="1" cap="all" dirty="0" smtClean="0">
                <a:solidFill>
                  <a:srgbClr val="000000"/>
                </a:solidFill>
                <a:latin typeface="Californian FB" pitchFamily="18" charset="0"/>
                <a:cs typeface="Times New Roman" pitchFamily="18" charset="0"/>
              </a:rPr>
              <a:t>PRINCIPLES OF PROGRAMMING LANGUAGES</a:t>
            </a:r>
          </a:p>
        </p:txBody>
      </p:sp>
      <p:sp>
        <p:nvSpPr>
          <p:cNvPr id="4" name="Rectangle 3"/>
          <p:cNvSpPr txBox="1">
            <a:spLocks noChangeArrowheads="1"/>
          </p:cNvSpPr>
          <p:nvPr/>
        </p:nvSpPr>
        <p:spPr>
          <a:xfrm>
            <a:off x="2590852" y="5181554"/>
            <a:ext cx="4419484" cy="685782"/>
          </a:xfrm>
          <a:prstGeom prst="rect">
            <a:avLst/>
          </a:prstGeom>
        </p:spPr>
        <p:style>
          <a:lnRef idx="0">
            <a:schemeClr val="accent3"/>
          </a:lnRef>
          <a:fillRef idx="3">
            <a:schemeClr val="accent3"/>
          </a:fillRef>
          <a:effectRef idx="3">
            <a:schemeClr val="accent3"/>
          </a:effectRef>
          <a:fontRef idx="minor">
            <a:schemeClr val="lt1"/>
          </a:fontRef>
        </p:style>
        <p:txBody>
          <a:bodyPr vert="horz">
            <a:noAutofit/>
          </a:bodyPr>
          <a:lstStyle/>
          <a:p>
            <a:pPr marL="0" marR="0" lvl="0" indent="0" defTabSz="914400" rtl="0" eaLnBrk="1" fontAlgn="auto" latinLnBrk="0" hangingPunct="1">
              <a:lnSpc>
                <a:spcPct val="150000"/>
              </a:lnSpc>
              <a:spcBef>
                <a:spcPts val="600"/>
              </a:spcBef>
              <a:spcAft>
                <a:spcPts val="0"/>
              </a:spcAft>
              <a:buClr>
                <a:schemeClr val="accent1"/>
              </a:buClr>
              <a:buSzPct val="70000"/>
              <a:buFont typeface="Wingdings"/>
              <a:buNone/>
              <a:tabLst/>
              <a:defRPr/>
            </a:pPr>
            <a:r>
              <a:rPr kumimoji="0" lang="en-US" b="1" i="0" u="none" strike="noStrike" kern="1200" cap="none" spc="0" normalizeH="0" baseline="0" noProof="0" dirty="0" smtClean="0">
                <a:ln>
                  <a:noFill/>
                </a:ln>
                <a:solidFill>
                  <a:srgbClr val="006600"/>
                </a:solidFill>
                <a:effectLst/>
                <a:uLnTx/>
                <a:uFillTx/>
                <a:latin typeface="+mn-lt"/>
                <a:ea typeface="+mn-ea"/>
                <a:cs typeface="Times New Roman" pitchFamily="18" charset="0"/>
              </a:rPr>
              <a:t>PPL - SE SEM II (2016-17)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85800" y="228600"/>
            <a:ext cx="7924800" cy="609600"/>
          </a:xfrm>
        </p:spPr>
        <p:txBody>
          <a:bodyPr>
            <a:normAutofit/>
          </a:bodyPr>
          <a:lstStyle/>
          <a:p>
            <a:r>
              <a:rPr lang="en-US"/>
              <a:t>Characteristics of Java</a:t>
            </a:r>
          </a:p>
        </p:txBody>
      </p:sp>
      <p:sp>
        <p:nvSpPr>
          <p:cNvPr id="224259" name="Rectangle 3"/>
          <p:cNvSpPr>
            <a:spLocks noGrp="1" noChangeArrowheads="1"/>
          </p:cNvSpPr>
          <p:nvPr>
            <p:ph sz="quarter" idx="1"/>
          </p:nvPr>
        </p:nvSpPr>
        <p:spPr>
          <a:xfrm>
            <a:off x="304800" y="1524000"/>
            <a:ext cx="4038600" cy="5257800"/>
          </a:xfrm>
        </p:spPr>
        <p:txBody>
          <a:bodyPr/>
          <a:lstStyle/>
          <a:p>
            <a:r>
              <a:rPr lang="en-US" sz="2400" dirty="0">
                <a:cs typeface="Times New Roman" pitchFamily="18" charset="0"/>
              </a:rPr>
              <a:t>Java Is Simple </a:t>
            </a:r>
          </a:p>
          <a:p>
            <a:r>
              <a:rPr lang="en-US" sz="2400" dirty="0">
                <a:cs typeface="Times New Roman" pitchFamily="18" charset="0"/>
              </a:rPr>
              <a:t>Java Is Object-Oriented</a:t>
            </a:r>
            <a:r>
              <a:rPr lang="en-US" sz="2400" dirty="0"/>
              <a:t> </a:t>
            </a:r>
          </a:p>
          <a:p>
            <a:r>
              <a:rPr lang="en-US" sz="2400" dirty="0">
                <a:cs typeface="Times New Roman" pitchFamily="18" charset="0"/>
              </a:rPr>
              <a:t>Java Is Distributed </a:t>
            </a:r>
          </a:p>
          <a:p>
            <a:r>
              <a:rPr lang="en-US" sz="2400" dirty="0">
                <a:cs typeface="Times New Roman" pitchFamily="18" charset="0"/>
              </a:rPr>
              <a:t>Java Is Interpreted </a:t>
            </a:r>
          </a:p>
          <a:p>
            <a:r>
              <a:rPr lang="en-US" sz="2400" dirty="0">
                <a:solidFill>
                  <a:srgbClr val="FF9900"/>
                </a:solidFill>
                <a:cs typeface="Times New Roman" pitchFamily="18" charset="0"/>
              </a:rPr>
              <a:t>Java Is Robust</a:t>
            </a:r>
            <a:r>
              <a:rPr lang="en-US" sz="2400" dirty="0"/>
              <a:t> </a:t>
            </a:r>
          </a:p>
          <a:p>
            <a:r>
              <a:rPr lang="en-US" sz="2400" dirty="0">
                <a:cs typeface="Times New Roman" pitchFamily="18" charset="0"/>
              </a:rPr>
              <a:t>Java Is Secure</a:t>
            </a:r>
            <a:r>
              <a:rPr lang="en-US" sz="2400" dirty="0"/>
              <a:t> </a:t>
            </a:r>
          </a:p>
          <a:p>
            <a:r>
              <a:rPr lang="en-US" sz="2400" dirty="0">
                <a:cs typeface="Times New Roman" pitchFamily="18" charset="0"/>
              </a:rPr>
              <a:t>Java Is Architecture-Neutral</a:t>
            </a:r>
            <a:r>
              <a:rPr lang="en-US" sz="2400" dirty="0"/>
              <a:t> </a:t>
            </a:r>
          </a:p>
          <a:p>
            <a:r>
              <a:rPr lang="en-US" sz="2400" dirty="0">
                <a:cs typeface="Times New Roman" pitchFamily="18" charset="0"/>
              </a:rPr>
              <a:t>Java Is Portable</a:t>
            </a:r>
            <a:r>
              <a:rPr lang="en-US" sz="2400" dirty="0"/>
              <a:t> </a:t>
            </a:r>
          </a:p>
          <a:p>
            <a:r>
              <a:rPr lang="en-US" sz="2400" dirty="0">
                <a:cs typeface="Times New Roman" pitchFamily="18" charset="0"/>
              </a:rPr>
              <a:t>Java's Performance</a:t>
            </a:r>
            <a:r>
              <a:rPr lang="en-US" sz="2400" dirty="0"/>
              <a:t> </a:t>
            </a:r>
          </a:p>
          <a:p>
            <a:r>
              <a:rPr lang="en-US" sz="2400" dirty="0">
                <a:cs typeface="Times New Roman" pitchFamily="18" charset="0"/>
              </a:rPr>
              <a:t>Java Is Multithreaded</a:t>
            </a:r>
            <a:r>
              <a:rPr lang="en-US" sz="2400" dirty="0"/>
              <a:t> </a:t>
            </a:r>
          </a:p>
          <a:p>
            <a:r>
              <a:rPr lang="en-US" sz="2400" dirty="0">
                <a:cs typeface="Times New Roman" pitchFamily="18" charset="0"/>
              </a:rPr>
              <a:t>Java Is Dynamic</a:t>
            </a:r>
            <a:r>
              <a:rPr lang="en-US" sz="2400" dirty="0"/>
              <a:t> </a:t>
            </a:r>
          </a:p>
        </p:txBody>
      </p:sp>
      <p:sp>
        <p:nvSpPr>
          <p:cNvPr id="224260" name="Text Box 4"/>
          <p:cNvSpPr txBox="1">
            <a:spLocks noChangeArrowheads="1"/>
          </p:cNvSpPr>
          <p:nvPr/>
        </p:nvSpPr>
        <p:spPr bwMode="auto">
          <a:xfrm>
            <a:off x="4191010" y="1600248"/>
            <a:ext cx="4572000" cy="344487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just"/>
            <a:r>
              <a:rPr lang="en-US" sz="2000" dirty="0">
                <a:solidFill>
                  <a:srgbClr val="000099"/>
                </a:solidFill>
                <a:latin typeface="+mn-lt"/>
                <a:ea typeface="+mn-ea"/>
                <a:cs typeface="Times New Roman" pitchFamily="18" charset="0"/>
              </a:rPr>
              <a:t>Java compilers can detect many problems that would first show up at execution time in other languages. </a:t>
            </a:r>
          </a:p>
          <a:p>
            <a:pPr algn="just"/>
            <a:endParaRPr lang="en-US" sz="2000" dirty="0">
              <a:solidFill>
                <a:srgbClr val="000099"/>
              </a:solidFill>
              <a:latin typeface="+mn-lt"/>
              <a:ea typeface="+mn-ea"/>
              <a:cs typeface="Times New Roman" pitchFamily="18" charset="0"/>
            </a:endParaRPr>
          </a:p>
          <a:p>
            <a:pPr algn="just"/>
            <a:r>
              <a:rPr lang="en-US" sz="2000" dirty="0">
                <a:solidFill>
                  <a:srgbClr val="000099"/>
                </a:solidFill>
                <a:latin typeface="+mn-lt"/>
                <a:ea typeface="+mn-ea"/>
                <a:cs typeface="Times New Roman" pitchFamily="18" charset="0"/>
              </a:rPr>
              <a:t>Java has eliminated certain types of error-prone programming constructs found in other languages. </a:t>
            </a:r>
          </a:p>
          <a:p>
            <a:pPr algn="just"/>
            <a:endParaRPr lang="en-US" sz="2000" dirty="0">
              <a:solidFill>
                <a:srgbClr val="000099"/>
              </a:solidFill>
              <a:latin typeface="+mn-lt"/>
              <a:ea typeface="+mn-ea"/>
              <a:cs typeface="Times New Roman" pitchFamily="18" charset="0"/>
            </a:endParaRPr>
          </a:p>
          <a:p>
            <a:pPr algn="just"/>
            <a:r>
              <a:rPr lang="en-US" sz="2000" dirty="0">
                <a:solidFill>
                  <a:srgbClr val="000099"/>
                </a:solidFill>
                <a:latin typeface="+mn-lt"/>
                <a:ea typeface="+mn-ea"/>
                <a:cs typeface="Times New Roman" pitchFamily="18" charset="0"/>
              </a:rPr>
              <a:t>Java has a runtime exception-handling feature to provide programming support for robustness.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228600"/>
            <a:ext cx="7924800" cy="609600"/>
          </a:xfrm>
        </p:spPr>
        <p:txBody>
          <a:bodyPr>
            <a:normAutofit/>
          </a:bodyPr>
          <a:lstStyle/>
          <a:p>
            <a:r>
              <a:rPr lang="en-US"/>
              <a:t>Characteristics of Java</a:t>
            </a:r>
          </a:p>
        </p:txBody>
      </p:sp>
      <p:sp>
        <p:nvSpPr>
          <p:cNvPr id="225283" name="Rectangle 3"/>
          <p:cNvSpPr>
            <a:spLocks noGrp="1" noChangeArrowheads="1"/>
          </p:cNvSpPr>
          <p:nvPr>
            <p:ph sz="quarter" idx="1"/>
          </p:nvPr>
        </p:nvSpPr>
        <p:spPr>
          <a:xfrm>
            <a:off x="304800" y="1524000"/>
            <a:ext cx="4038600" cy="5257800"/>
          </a:xfrm>
        </p:spPr>
        <p:txBody>
          <a:bodyPr/>
          <a:lstStyle/>
          <a:p>
            <a:r>
              <a:rPr lang="en-US" sz="2400" dirty="0">
                <a:cs typeface="Times New Roman" pitchFamily="18" charset="0"/>
              </a:rPr>
              <a:t>Java Is Simple </a:t>
            </a:r>
          </a:p>
          <a:p>
            <a:r>
              <a:rPr lang="en-US" sz="2400" dirty="0">
                <a:cs typeface="Times New Roman" pitchFamily="18" charset="0"/>
              </a:rPr>
              <a:t>Java Is Object-Oriented</a:t>
            </a:r>
            <a:r>
              <a:rPr lang="en-US" sz="2400" dirty="0"/>
              <a:t> </a:t>
            </a:r>
          </a:p>
          <a:p>
            <a:r>
              <a:rPr lang="en-US" sz="2400" dirty="0">
                <a:cs typeface="Times New Roman" pitchFamily="18" charset="0"/>
              </a:rPr>
              <a:t>Java Is Distributed </a:t>
            </a:r>
          </a:p>
          <a:p>
            <a:r>
              <a:rPr lang="en-US" sz="2400" dirty="0">
                <a:cs typeface="Times New Roman" pitchFamily="18" charset="0"/>
              </a:rPr>
              <a:t>Java Is Interpreted </a:t>
            </a:r>
          </a:p>
          <a:p>
            <a:r>
              <a:rPr lang="en-US" sz="2400" dirty="0">
                <a:cs typeface="Times New Roman" pitchFamily="18" charset="0"/>
              </a:rPr>
              <a:t>Java Is Robust</a:t>
            </a:r>
            <a:r>
              <a:rPr lang="en-US" sz="2400" dirty="0"/>
              <a:t> </a:t>
            </a:r>
          </a:p>
          <a:p>
            <a:r>
              <a:rPr lang="en-US" sz="2400" dirty="0">
                <a:solidFill>
                  <a:srgbClr val="FF9900"/>
                </a:solidFill>
                <a:cs typeface="Times New Roman" pitchFamily="18" charset="0"/>
              </a:rPr>
              <a:t>Java Is Secure</a:t>
            </a:r>
            <a:r>
              <a:rPr lang="en-US" sz="2400" dirty="0"/>
              <a:t> </a:t>
            </a:r>
          </a:p>
          <a:p>
            <a:r>
              <a:rPr lang="en-US" sz="2400" dirty="0">
                <a:cs typeface="Times New Roman" pitchFamily="18" charset="0"/>
              </a:rPr>
              <a:t>Java Is Architecture-Neutral</a:t>
            </a:r>
            <a:r>
              <a:rPr lang="en-US" sz="2400" dirty="0"/>
              <a:t> </a:t>
            </a:r>
          </a:p>
          <a:p>
            <a:r>
              <a:rPr lang="en-US" sz="2400" dirty="0">
                <a:cs typeface="Times New Roman" pitchFamily="18" charset="0"/>
              </a:rPr>
              <a:t>Java Is Portable</a:t>
            </a:r>
            <a:r>
              <a:rPr lang="en-US" sz="2400" dirty="0"/>
              <a:t> </a:t>
            </a:r>
          </a:p>
          <a:p>
            <a:r>
              <a:rPr lang="en-US" sz="2400" dirty="0">
                <a:cs typeface="Times New Roman" pitchFamily="18" charset="0"/>
              </a:rPr>
              <a:t>Java's Performance</a:t>
            </a:r>
            <a:r>
              <a:rPr lang="en-US" sz="2400" dirty="0"/>
              <a:t> </a:t>
            </a:r>
          </a:p>
          <a:p>
            <a:r>
              <a:rPr lang="en-US" sz="2400" dirty="0">
                <a:cs typeface="Times New Roman" pitchFamily="18" charset="0"/>
              </a:rPr>
              <a:t>Java Is Multithreaded</a:t>
            </a:r>
            <a:r>
              <a:rPr lang="en-US" sz="2400" dirty="0"/>
              <a:t> </a:t>
            </a:r>
          </a:p>
          <a:p>
            <a:r>
              <a:rPr lang="en-US" sz="2400" dirty="0">
                <a:cs typeface="Times New Roman" pitchFamily="18" charset="0"/>
              </a:rPr>
              <a:t>Java Is Dynamic</a:t>
            </a:r>
            <a:r>
              <a:rPr lang="en-US" sz="2400" dirty="0"/>
              <a:t> </a:t>
            </a:r>
          </a:p>
        </p:txBody>
      </p:sp>
      <p:sp>
        <p:nvSpPr>
          <p:cNvPr id="225284" name="Text Box 4"/>
          <p:cNvSpPr txBox="1">
            <a:spLocks noChangeArrowheads="1"/>
          </p:cNvSpPr>
          <p:nvPr/>
        </p:nvSpPr>
        <p:spPr bwMode="auto">
          <a:xfrm>
            <a:off x="3962416" y="3200406"/>
            <a:ext cx="4572000" cy="1323439"/>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just"/>
            <a:r>
              <a:rPr lang="en-US" sz="2000" dirty="0">
                <a:solidFill>
                  <a:srgbClr val="000099"/>
                </a:solidFill>
                <a:latin typeface="+mn-lt"/>
                <a:ea typeface="+mn-ea"/>
                <a:cs typeface="Times New Roman" pitchFamily="18" charset="0"/>
              </a:rPr>
              <a:t>Java implements several security mechanisms to protect your system against harm caused by stray programs.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228600"/>
            <a:ext cx="7924800" cy="609600"/>
          </a:xfrm>
        </p:spPr>
        <p:txBody>
          <a:bodyPr>
            <a:normAutofit/>
          </a:bodyPr>
          <a:lstStyle/>
          <a:p>
            <a:r>
              <a:rPr lang="en-US" b="1" dirty="0">
                <a:solidFill>
                  <a:srgbClr val="006600"/>
                </a:solidFill>
              </a:rPr>
              <a:t>Characteristics of Java</a:t>
            </a:r>
          </a:p>
        </p:txBody>
      </p:sp>
      <p:sp>
        <p:nvSpPr>
          <p:cNvPr id="226307" name="Rectangle 3"/>
          <p:cNvSpPr>
            <a:spLocks noGrp="1" noChangeArrowheads="1"/>
          </p:cNvSpPr>
          <p:nvPr>
            <p:ph sz="quarter" idx="1"/>
          </p:nvPr>
        </p:nvSpPr>
        <p:spPr>
          <a:xfrm>
            <a:off x="304800" y="1447800"/>
            <a:ext cx="4038600" cy="5257800"/>
          </a:xfrm>
        </p:spPr>
        <p:txBody>
          <a:bodyPr/>
          <a:lstStyle/>
          <a:p>
            <a:r>
              <a:rPr lang="en-US" sz="2400" dirty="0">
                <a:cs typeface="Times New Roman" pitchFamily="18" charset="0"/>
              </a:rPr>
              <a:t>Java Is Simple </a:t>
            </a:r>
          </a:p>
          <a:p>
            <a:r>
              <a:rPr lang="en-US" sz="2400" dirty="0">
                <a:cs typeface="Times New Roman" pitchFamily="18" charset="0"/>
              </a:rPr>
              <a:t>Java Is Object-Oriented</a:t>
            </a:r>
            <a:r>
              <a:rPr lang="en-US" sz="2400" dirty="0"/>
              <a:t> </a:t>
            </a:r>
          </a:p>
          <a:p>
            <a:r>
              <a:rPr lang="en-US" sz="2400" dirty="0">
                <a:cs typeface="Times New Roman" pitchFamily="18" charset="0"/>
              </a:rPr>
              <a:t>Java Is Distributed </a:t>
            </a:r>
          </a:p>
          <a:p>
            <a:r>
              <a:rPr lang="en-US" sz="2400" dirty="0">
                <a:cs typeface="Times New Roman" pitchFamily="18" charset="0"/>
              </a:rPr>
              <a:t>Java Is Interpreted </a:t>
            </a:r>
          </a:p>
          <a:p>
            <a:r>
              <a:rPr lang="en-US" sz="2400" dirty="0">
                <a:cs typeface="Times New Roman" pitchFamily="18" charset="0"/>
              </a:rPr>
              <a:t>Java Is Robust</a:t>
            </a:r>
            <a:r>
              <a:rPr lang="en-US" sz="2400" dirty="0"/>
              <a:t> </a:t>
            </a:r>
          </a:p>
          <a:p>
            <a:r>
              <a:rPr lang="en-US" sz="2400" dirty="0">
                <a:cs typeface="Times New Roman" pitchFamily="18" charset="0"/>
              </a:rPr>
              <a:t>Java Is Secure </a:t>
            </a:r>
          </a:p>
          <a:p>
            <a:r>
              <a:rPr lang="en-US" sz="2400" dirty="0">
                <a:solidFill>
                  <a:srgbClr val="FF9900"/>
                </a:solidFill>
                <a:cs typeface="Times New Roman" pitchFamily="18" charset="0"/>
              </a:rPr>
              <a:t>Java Is Architecture-Neutral</a:t>
            </a:r>
            <a:r>
              <a:rPr lang="en-US" sz="2400" dirty="0"/>
              <a:t> </a:t>
            </a:r>
          </a:p>
          <a:p>
            <a:r>
              <a:rPr lang="en-US" sz="2400" dirty="0">
                <a:cs typeface="Times New Roman" pitchFamily="18" charset="0"/>
              </a:rPr>
              <a:t>Java Is Portable</a:t>
            </a:r>
            <a:r>
              <a:rPr lang="en-US" sz="2400" dirty="0"/>
              <a:t> </a:t>
            </a:r>
          </a:p>
          <a:p>
            <a:r>
              <a:rPr lang="en-US" sz="2400" dirty="0">
                <a:cs typeface="Times New Roman" pitchFamily="18" charset="0"/>
              </a:rPr>
              <a:t>Java's Performance</a:t>
            </a:r>
            <a:r>
              <a:rPr lang="en-US" sz="2400" dirty="0"/>
              <a:t> </a:t>
            </a:r>
          </a:p>
          <a:p>
            <a:r>
              <a:rPr lang="en-US" sz="2400" dirty="0">
                <a:cs typeface="Times New Roman" pitchFamily="18" charset="0"/>
              </a:rPr>
              <a:t>Java Is Multithreaded</a:t>
            </a:r>
            <a:r>
              <a:rPr lang="en-US" sz="2400" dirty="0"/>
              <a:t> </a:t>
            </a:r>
          </a:p>
          <a:p>
            <a:r>
              <a:rPr lang="en-US" sz="2400" dirty="0">
                <a:cs typeface="Times New Roman" pitchFamily="18" charset="0"/>
              </a:rPr>
              <a:t>Java Is Dynamic</a:t>
            </a:r>
            <a:r>
              <a:rPr lang="en-US" sz="2400" dirty="0"/>
              <a:t> </a:t>
            </a:r>
          </a:p>
        </p:txBody>
      </p:sp>
      <p:sp>
        <p:nvSpPr>
          <p:cNvPr id="226308" name="Text Box 4"/>
          <p:cNvSpPr txBox="1">
            <a:spLocks noChangeArrowheads="1"/>
          </p:cNvSpPr>
          <p:nvPr/>
        </p:nvSpPr>
        <p:spPr bwMode="auto">
          <a:xfrm>
            <a:off x="4419600" y="3657600"/>
            <a:ext cx="4572000" cy="161607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r>
              <a:rPr lang="en-US" sz="2000" dirty="0">
                <a:solidFill>
                  <a:srgbClr val="000099"/>
                </a:solidFill>
                <a:latin typeface="+mn-lt"/>
                <a:ea typeface="+mn-ea"/>
                <a:cs typeface="Times New Roman" pitchFamily="18" charset="0"/>
              </a:rPr>
              <a:t>Write once, run anywhere</a:t>
            </a:r>
          </a:p>
          <a:p>
            <a:endParaRPr lang="en-US" sz="2000" dirty="0">
              <a:solidFill>
                <a:srgbClr val="000099"/>
              </a:solidFill>
              <a:latin typeface="+mn-lt"/>
              <a:ea typeface="+mn-ea"/>
              <a:cs typeface="Times New Roman" pitchFamily="18" charset="0"/>
            </a:endParaRPr>
          </a:p>
          <a:p>
            <a:r>
              <a:rPr lang="en-US" sz="2000" dirty="0">
                <a:solidFill>
                  <a:srgbClr val="000099"/>
                </a:solidFill>
                <a:latin typeface="+mn-lt"/>
                <a:ea typeface="+mn-ea"/>
                <a:cs typeface="Times New Roman" pitchFamily="18" charset="0"/>
              </a:rPr>
              <a:t>With a Java Virtual Machine (JVM), you can write one program that will run on any platform.</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228600"/>
            <a:ext cx="7924800" cy="609600"/>
          </a:xfrm>
        </p:spPr>
        <p:txBody>
          <a:bodyPr>
            <a:normAutofit/>
          </a:bodyPr>
          <a:lstStyle/>
          <a:p>
            <a:r>
              <a:rPr lang="en-US"/>
              <a:t>Characteristics of Java</a:t>
            </a:r>
          </a:p>
        </p:txBody>
      </p:sp>
      <p:sp>
        <p:nvSpPr>
          <p:cNvPr id="227331" name="Rectangle 3"/>
          <p:cNvSpPr>
            <a:spLocks noGrp="1" noChangeArrowheads="1"/>
          </p:cNvSpPr>
          <p:nvPr>
            <p:ph sz="quarter" idx="1"/>
          </p:nvPr>
        </p:nvSpPr>
        <p:spPr>
          <a:xfrm>
            <a:off x="304800" y="1524000"/>
            <a:ext cx="4038600" cy="5257800"/>
          </a:xfrm>
        </p:spPr>
        <p:txBody>
          <a:bodyPr/>
          <a:lstStyle/>
          <a:p>
            <a:r>
              <a:rPr lang="en-US" sz="2400" dirty="0">
                <a:cs typeface="Times New Roman" pitchFamily="18" charset="0"/>
              </a:rPr>
              <a:t>Java Is Simple </a:t>
            </a:r>
          </a:p>
          <a:p>
            <a:r>
              <a:rPr lang="en-US" sz="2400" dirty="0">
                <a:cs typeface="Times New Roman" pitchFamily="18" charset="0"/>
              </a:rPr>
              <a:t>Java Is Object-Oriented</a:t>
            </a:r>
            <a:r>
              <a:rPr lang="en-US" sz="2400" dirty="0"/>
              <a:t> </a:t>
            </a:r>
          </a:p>
          <a:p>
            <a:r>
              <a:rPr lang="en-US" sz="2400" dirty="0">
                <a:cs typeface="Times New Roman" pitchFamily="18" charset="0"/>
              </a:rPr>
              <a:t>Java Is Distributed </a:t>
            </a:r>
          </a:p>
          <a:p>
            <a:r>
              <a:rPr lang="en-US" sz="2400" dirty="0">
                <a:cs typeface="Times New Roman" pitchFamily="18" charset="0"/>
              </a:rPr>
              <a:t>Java Is Interpreted </a:t>
            </a:r>
          </a:p>
          <a:p>
            <a:r>
              <a:rPr lang="en-US" sz="2400" dirty="0">
                <a:cs typeface="Times New Roman" pitchFamily="18" charset="0"/>
              </a:rPr>
              <a:t>Java Is Robust</a:t>
            </a:r>
            <a:r>
              <a:rPr lang="en-US" sz="2400" dirty="0"/>
              <a:t> </a:t>
            </a:r>
          </a:p>
          <a:p>
            <a:r>
              <a:rPr lang="en-US" sz="2400" dirty="0">
                <a:cs typeface="Times New Roman" pitchFamily="18" charset="0"/>
              </a:rPr>
              <a:t>Java Is Secure </a:t>
            </a:r>
          </a:p>
          <a:p>
            <a:r>
              <a:rPr lang="en-US" sz="2400" dirty="0">
                <a:cs typeface="Times New Roman" pitchFamily="18" charset="0"/>
              </a:rPr>
              <a:t>Java Is Architecture-Neutral</a:t>
            </a:r>
            <a:r>
              <a:rPr lang="en-US" sz="2400" dirty="0"/>
              <a:t> </a:t>
            </a:r>
          </a:p>
          <a:p>
            <a:r>
              <a:rPr lang="en-US" sz="2400" dirty="0">
                <a:solidFill>
                  <a:srgbClr val="FF9900"/>
                </a:solidFill>
                <a:cs typeface="Times New Roman" pitchFamily="18" charset="0"/>
              </a:rPr>
              <a:t>Java Is Portable</a:t>
            </a:r>
            <a:r>
              <a:rPr lang="en-US" sz="2400" dirty="0"/>
              <a:t> </a:t>
            </a:r>
          </a:p>
          <a:p>
            <a:r>
              <a:rPr lang="en-US" sz="2400" dirty="0">
                <a:cs typeface="Times New Roman" pitchFamily="18" charset="0"/>
              </a:rPr>
              <a:t>Java's Performance</a:t>
            </a:r>
            <a:r>
              <a:rPr lang="en-US" sz="2400" dirty="0"/>
              <a:t> </a:t>
            </a:r>
          </a:p>
          <a:p>
            <a:r>
              <a:rPr lang="en-US" sz="2400" dirty="0">
                <a:cs typeface="Times New Roman" pitchFamily="18" charset="0"/>
              </a:rPr>
              <a:t>Java Is Multithreaded</a:t>
            </a:r>
            <a:r>
              <a:rPr lang="en-US" sz="2400" dirty="0"/>
              <a:t> </a:t>
            </a:r>
          </a:p>
          <a:p>
            <a:r>
              <a:rPr lang="en-US" sz="2400" dirty="0">
                <a:cs typeface="Times New Roman" pitchFamily="18" charset="0"/>
              </a:rPr>
              <a:t>Java Is Dynamic</a:t>
            </a:r>
            <a:r>
              <a:rPr lang="en-US" sz="2400" dirty="0"/>
              <a:t> </a:t>
            </a:r>
          </a:p>
        </p:txBody>
      </p:sp>
      <p:sp>
        <p:nvSpPr>
          <p:cNvPr id="227332" name="Text Box 4"/>
          <p:cNvSpPr txBox="1">
            <a:spLocks noChangeArrowheads="1"/>
          </p:cNvSpPr>
          <p:nvPr/>
        </p:nvSpPr>
        <p:spPr bwMode="auto">
          <a:xfrm>
            <a:off x="3962400" y="4114800"/>
            <a:ext cx="4572000" cy="131127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l"/>
            <a:r>
              <a:rPr lang="en-US" sz="2000" dirty="0">
                <a:solidFill>
                  <a:srgbClr val="000099"/>
                </a:solidFill>
                <a:latin typeface="+mn-lt"/>
                <a:ea typeface="+mn-ea"/>
                <a:cs typeface="Times New Roman" pitchFamily="18" charset="0"/>
              </a:rPr>
              <a:t>Because Java is architecture neutral, Java programs are portable. They can be run on any platform without being recompiled.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228600"/>
            <a:ext cx="7924800" cy="609600"/>
          </a:xfrm>
        </p:spPr>
        <p:txBody>
          <a:bodyPr>
            <a:normAutofit/>
          </a:bodyPr>
          <a:lstStyle/>
          <a:p>
            <a:r>
              <a:rPr lang="en-US"/>
              <a:t>Characteristics of Java</a:t>
            </a:r>
          </a:p>
        </p:txBody>
      </p:sp>
      <p:sp>
        <p:nvSpPr>
          <p:cNvPr id="228355" name="Rectangle 3"/>
          <p:cNvSpPr>
            <a:spLocks noGrp="1" noChangeArrowheads="1"/>
          </p:cNvSpPr>
          <p:nvPr>
            <p:ph sz="quarter" idx="1"/>
          </p:nvPr>
        </p:nvSpPr>
        <p:spPr>
          <a:xfrm>
            <a:off x="304800" y="1524000"/>
            <a:ext cx="4038600" cy="5257800"/>
          </a:xfrm>
        </p:spPr>
        <p:txBody>
          <a:bodyPr/>
          <a:lstStyle/>
          <a:p>
            <a:r>
              <a:rPr lang="en-US" sz="2400" dirty="0">
                <a:cs typeface="Times New Roman" pitchFamily="18" charset="0"/>
              </a:rPr>
              <a:t>Java Is Simple </a:t>
            </a:r>
          </a:p>
          <a:p>
            <a:r>
              <a:rPr lang="en-US" sz="2400" dirty="0">
                <a:cs typeface="Times New Roman" pitchFamily="18" charset="0"/>
              </a:rPr>
              <a:t>Java Is Object-Oriented</a:t>
            </a:r>
            <a:r>
              <a:rPr lang="en-US" sz="2400" dirty="0"/>
              <a:t> </a:t>
            </a:r>
          </a:p>
          <a:p>
            <a:r>
              <a:rPr lang="en-US" sz="2400" dirty="0">
                <a:cs typeface="Times New Roman" pitchFamily="18" charset="0"/>
              </a:rPr>
              <a:t>Java Is Distributed </a:t>
            </a:r>
          </a:p>
          <a:p>
            <a:r>
              <a:rPr lang="en-US" sz="2400" dirty="0">
                <a:cs typeface="Times New Roman" pitchFamily="18" charset="0"/>
              </a:rPr>
              <a:t>Java Is Interpreted </a:t>
            </a:r>
          </a:p>
          <a:p>
            <a:r>
              <a:rPr lang="en-US" sz="2400" dirty="0">
                <a:cs typeface="Times New Roman" pitchFamily="18" charset="0"/>
              </a:rPr>
              <a:t>Java Is Robust</a:t>
            </a:r>
            <a:r>
              <a:rPr lang="en-US" sz="2400" dirty="0"/>
              <a:t> </a:t>
            </a:r>
          </a:p>
          <a:p>
            <a:r>
              <a:rPr lang="en-US" sz="2400" dirty="0">
                <a:cs typeface="Times New Roman" pitchFamily="18" charset="0"/>
              </a:rPr>
              <a:t>Java Is Secure </a:t>
            </a:r>
          </a:p>
          <a:p>
            <a:r>
              <a:rPr lang="en-US" sz="2400" dirty="0">
                <a:cs typeface="Times New Roman" pitchFamily="18" charset="0"/>
              </a:rPr>
              <a:t>Java Is Architecture-Neutral</a:t>
            </a:r>
            <a:r>
              <a:rPr lang="en-US" sz="2400" dirty="0"/>
              <a:t> </a:t>
            </a:r>
          </a:p>
          <a:p>
            <a:r>
              <a:rPr lang="en-US" sz="2400" dirty="0">
                <a:cs typeface="Times New Roman" pitchFamily="18" charset="0"/>
              </a:rPr>
              <a:t>Java Is Portable</a:t>
            </a:r>
            <a:r>
              <a:rPr lang="en-US" sz="2400" dirty="0"/>
              <a:t> </a:t>
            </a:r>
          </a:p>
          <a:p>
            <a:r>
              <a:rPr lang="en-US" sz="2400" dirty="0">
                <a:solidFill>
                  <a:srgbClr val="FF9900"/>
                </a:solidFill>
                <a:cs typeface="Times New Roman" pitchFamily="18" charset="0"/>
              </a:rPr>
              <a:t>Java's Performance</a:t>
            </a:r>
            <a:r>
              <a:rPr lang="en-US" sz="2400" dirty="0"/>
              <a:t> </a:t>
            </a:r>
          </a:p>
          <a:p>
            <a:r>
              <a:rPr lang="en-US" sz="2400" dirty="0">
                <a:cs typeface="Times New Roman" pitchFamily="18" charset="0"/>
              </a:rPr>
              <a:t>Java Is Multithreaded</a:t>
            </a:r>
            <a:r>
              <a:rPr lang="en-US" sz="2400" dirty="0"/>
              <a:t> </a:t>
            </a:r>
          </a:p>
          <a:p>
            <a:r>
              <a:rPr lang="en-US" sz="2400" dirty="0">
                <a:cs typeface="Times New Roman" pitchFamily="18" charset="0"/>
              </a:rPr>
              <a:t>Java Is Dynamic</a:t>
            </a:r>
            <a:r>
              <a:rPr lang="en-US" sz="2400" dirty="0"/>
              <a:t> </a:t>
            </a:r>
          </a:p>
        </p:txBody>
      </p:sp>
      <p:sp>
        <p:nvSpPr>
          <p:cNvPr id="228356" name="Text Box 4"/>
          <p:cNvSpPr txBox="1">
            <a:spLocks noChangeArrowheads="1"/>
          </p:cNvSpPr>
          <p:nvPr/>
        </p:nvSpPr>
        <p:spPr bwMode="auto">
          <a:xfrm>
            <a:off x="3962400" y="4114800"/>
            <a:ext cx="4572000" cy="131127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l"/>
            <a:r>
              <a:rPr lang="en-US" sz="2000" dirty="0">
                <a:solidFill>
                  <a:srgbClr val="000099"/>
                </a:solidFill>
                <a:latin typeface="+mn-lt"/>
                <a:ea typeface="+mn-ea"/>
                <a:cs typeface="Times New Roman" pitchFamily="18" charset="0"/>
              </a:rPr>
              <a:t>Java’s performance Because Java is architecture neutral, Java programs are portable. They can be run on any platform without being recompiled.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85800" y="228600"/>
            <a:ext cx="7924800" cy="609600"/>
          </a:xfrm>
        </p:spPr>
        <p:txBody>
          <a:bodyPr>
            <a:normAutofit/>
          </a:bodyPr>
          <a:lstStyle/>
          <a:p>
            <a:r>
              <a:rPr lang="en-US" b="1" dirty="0">
                <a:solidFill>
                  <a:srgbClr val="006600"/>
                </a:solidFill>
              </a:rPr>
              <a:t>Characteristics of Java</a:t>
            </a:r>
          </a:p>
        </p:txBody>
      </p:sp>
      <p:sp>
        <p:nvSpPr>
          <p:cNvPr id="229379" name="Rectangle 3"/>
          <p:cNvSpPr>
            <a:spLocks noGrp="1" noChangeArrowheads="1"/>
          </p:cNvSpPr>
          <p:nvPr>
            <p:ph sz="quarter" idx="1"/>
          </p:nvPr>
        </p:nvSpPr>
        <p:spPr>
          <a:xfrm>
            <a:off x="304800" y="1447800"/>
            <a:ext cx="4038600" cy="5257800"/>
          </a:xfrm>
        </p:spPr>
        <p:txBody>
          <a:bodyPr/>
          <a:lstStyle/>
          <a:p>
            <a:r>
              <a:rPr lang="en-US" sz="2400" dirty="0">
                <a:cs typeface="Times New Roman" pitchFamily="18" charset="0"/>
              </a:rPr>
              <a:t>Java Is Simple </a:t>
            </a:r>
          </a:p>
          <a:p>
            <a:r>
              <a:rPr lang="en-US" sz="2400" dirty="0">
                <a:cs typeface="Times New Roman" pitchFamily="18" charset="0"/>
              </a:rPr>
              <a:t>Java Is Object-Oriented</a:t>
            </a:r>
            <a:r>
              <a:rPr lang="en-US" sz="2400" dirty="0"/>
              <a:t> </a:t>
            </a:r>
          </a:p>
          <a:p>
            <a:r>
              <a:rPr lang="en-US" sz="2400" dirty="0">
                <a:cs typeface="Times New Roman" pitchFamily="18" charset="0"/>
              </a:rPr>
              <a:t>Java Is Distributed </a:t>
            </a:r>
          </a:p>
          <a:p>
            <a:r>
              <a:rPr lang="en-US" sz="2400" dirty="0">
                <a:cs typeface="Times New Roman" pitchFamily="18" charset="0"/>
              </a:rPr>
              <a:t>Java Is Interpreted </a:t>
            </a:r>
          </a:p>
          <a:p>
            <a:r>
              <a:rPr lang="en-US" sz="2400" dirty="0">
                <a:cs typeface="Times New Roman" pitchFamily="18" charset="0"/>
              </a:rPr>
              <a:t>Java Is Robust</a:t>
            </a:r>
            <a:r>
              <a:rPr lang="en-US" sz="2400" dirty="0"/>
              <a:t> </a:t>
            </a:r>
          </a:p>
          <a:p>
            <a:r>
              <a:rPr lang="en-US" sz="2400" dirty="0">
                <a:cs typeface="Times New Roman" pitchFamily="18" charset="0"/>
              </a:rPr>
              <a:t>Java Is Secure </a:t>
            </a:r>
          </a:p>
          <a:p>
            <a:r>
              <a:rPr lang="en-US" sz="2400" dirty="0">
                <a:cs typeface="Times New Roman" pitchFamily="18" charset="0"/>
              </a:rPr>
              <a:t>Java Is Architecture-Neutral</a:t>
            </a:r>
            <a:r>
              <a:rPr lang="en-US" sz="2400" dirty="0"/>
              <a:t> </a:t>
            </a:r>
          </a:p>
          <a:p>
            <a:r>
              <a:rPr lang="en-US" sz="2400" dirty="0">
                <a:cs typeface="Times New Roman" pitchFamily="18" charset="0"/>
              </a:rPr>
              <a:t>Java Is Portable</a:t>
            </a:r>
            <a:r>
              <a:rPr lang="en-US" sz="2400" dirty="0"/>
              <a:t> </a:t>
            </a:r>
          </a:p>
          <a:p>
            <a:r>
              <a:rPr lang="en-US" sz="2400" dirty="0">
                <a:cs typeface="Times New Roman" pitchFamily="18" charset="0"/>
              </a:rPr>
              <a:t>Java's Performance</a:t>
            </a:r>
            <a:r>
              <a:rPr lang="en-US" sz="2400" dirty="0"/>
              <a:t> </a:t>
            </a:r>
          </a:p>
          <a:p>
            <a:r>
              <a:rPr lang="en-US" sz="2400" dirty="0">
                <a:solidFill>
                  <a:srgbClr val="FF9900"/>
                </a:solidFill>
                <a:cs typeface="Times New Roman" pitchFamily="18" charset="0"/>
              </a:rPr>
              <a:t>Java Is Multithreaded</a:t>
            </a:r>
            <a:r>
              <a:rPr lang="en-US" sz="2400" dirty="0"/>
              <a:t> </a:t>
            </a:r>
          </a:p>
          <a:p>
            <a:r>
              <a:rPr lang="en-US" sz="2400" dirty="0">
                <a:cs typeface="Times New Roman" pitchFamily="18" charset="0"/>
              </a:rPr>
              <a:t>Java Is Dynamic</a:t>
            </a:r>
            <a:r>
              <a:rPr lang="en-US" sz="2400" dirty="0"/>
              <a:t> </a:t>
            </a:r>
          </a:p>
        </p:txBody>
      </p:sp>
      <p:sp>
        <p:nvSpPr>
          <p:cNvPr id="229380" name="Text Box 4"/>
          <p:cNvSpPr txBox="1">
            <a:spLocks noChangeArrowheads="1"/>
          </p:cNvSpPr>
          <p:nvPr/>
        </p:nvSpPr>
        <p:spPr bwMode="auto">
          <a:xfrm>
            <a:off x="3886218" y="4495772"/>
            <a:ext cx="5029200" cy="161607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l"/>
            <a:r>
              <a:rPr lang="en-US" sz="2000" dirty="0">
                <a:solidFill>
                  <a:srgbClr val="000099"/>
                </a:solidFill>
                <a:latin typeface="+mn-lt"/>
                <a:ea typeface="+mn-ea"/>
                <a:cs typeface="Times New Roman" pitchFamily="18" charset="0"/>
              </a:rPr>
              <a:t>Multithread programming is smoothly integrated in Java, whereas in other languages you have to call procedures specific to the operating system to enable multithreading.</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5800" y="228600"/>
            <a:ext cx="7924800" cy="609600"/>
          </a:xfrm>
        </p:spPr>
        <p:txBody>
          <a:bodyPr>
            <a:normAutofit/>
          </a:bodyPr>
          <a:lstStyle/>
          <a:p>
            <a:r>
              <a:rPr lang="en-US" dirty="0"/>
              <a:t>Characteristics of Java</a:t>
            </a:r>
          </a:p>
        </p:txBody>
      </p:sp>
      <p:sp>
        <p:nvSpPr>
          <p:cNvPr id="230403" name="Rectangle 3"/>
          <p:cNvSpPr>
            <a:spLocks noGrp="1" noChangeArrowheads="1"/>
          </p:cNvSpPr>
          <p:nvPr>
            <p:ph sz="quarter" idx="1"/>
          </p:nvPr>
        </p:nvSpPr>
        <p:spPr>
          <a:xfrm>
            <a:off x="304800" y="1524000"/>
            <a:ext cx="4038600" cy="5257800"/>
          </a:xfrm>
        </p:spPr>
        <p:txBody>
          <a:bodyPr/>
          <a:lstStyle/>
          <a:p>
            <a:r>
              <a:rPr lang="en-US" sz="2400" dirty="0">
                <a:cs typeface="Times New Roman" pitchFamily="18" charset="0"/>
              </a:rPr>
              <a:t>Java Is Simple </a:t>
            </a:r>
          </a:p>
          <a:p>
            <a:r>
              <a:rPr lang="en-US" sz="2400" dirty="0">
                <a:cs typeface="Times New Roman" pitchFamily="18" charset="0"/>
              </a:rPr>
              <a:t>Java Is Object-Oriented</a:t>
            </a:r>
            <a:r>
              <a:rPr lang="en-US" sz="2400" dirty="0"/>
              <a:t> </a:t>
            </a:r>
          </a:p>
          <a:p>
            <a:r>
              <a:rPr lang="en-US" sz="2400" dirty="0">
                <a:cs typeface="Times New Roman" pitchFamily="18" charset="0"/>
              </a:rPr>
              <a:t>Java Is Distributed </a:t>
            </a:r>
          </a:p>
          <a:p>
            <a:r>
              <a:rPr lang="en-US" sz="2400" dirty="0">
                <a:cs typeface="Times New Roman" pitchFamily="18" charset="0"/>
              </a:rPr>
              <a:t>Java Is Interpreted </a:t>
            </a:r>
          </a:p>
          <a:p>
            <a:r>
              <a:rPr lang="en-US" sz="2400" dirty="0">
                <a:cs typeface="Times New Roman" pitchFamily="18" charset="0"/>
              </a:rPr>
              <a:t>Java Is Robust</a:t>
            </a:r>
            <a:r>
              <a:rPr lang="en-US" sz="2400" dirty="0"/>
              <a:t> </a:t>
            </a:r>
          </a:p>
          <a:p>
            <a:r>
              <a:rPr lang="en-US" sz="2400" dirty="0">
                <a:cs typeface="Times New Roman" pitchFamily="18" charset="0"/>
              </a:rPr>
              <a:t>Java Is Secure </a:t>
            </a:r>
          </a:p>
          <a:p>
            <a:r>
              <a:rPr lang="en-US" sz="2400" dirty="0">
                <a:cs typeface="Times New Roman" pitchFamily="18" charset="0"/>
              </a:rPr>
              <a:t>Java Is Architecture-Neutral</a:t>
            </a:r>
            <a:r>
              <a:rPr lang="en-US" sz="2400" dirty="0"/>
              <a:t> </a:t>
            </a:r>
          </a:p>
          <a:p>
            <a:r>
              <a:rPr lang="en-US" sz="2400" dirty="0">
                <a:cs typeface="Times New Roman" pitchFamily="18" charset="0"/>
              </a:rPr>
              <a:t>Java Is Portable</a:t>
            </a:r>
            <a:r>
              <a:rPr lang="en-US" sz="2400" dirty="0"/>
              <a:t> </a:t>
            </a:r>
          </a:p>
          <a:p>
            <a:r>
              <a:rPr lang="en-US" sz="2400" dirty="0">
                <a:cs typeface="Times New Roman" pitchFamily="18" charset="0"/>
              </a:rPr>
              <a:t>Java's Performance</a:t>
            </a:r>
            <a:r>
              <a:rPr lang="en-US" sz="2400" dirty="0"/>
              <a:t> </a:t>
            </a:r>
          </a:p>
          <a:p>
            <a:r>
              <a:rPr lang="en-US" sz="2400" dirty="0">
                <a:cs typeface="Times New Roman" pitchFamily="18" charset="0"/>
              </a:rPr>
              <a:t>Java Is Multithreaded</a:t>
            </a:r>
            <a:r>
              <a:rPr lang="en-US" sz="2400" dirty="0"/>
              <a:t> </a:t>
            </a:r>
          </a:p>
          <a:p>
            <a:r>
              <a:rPr lang="en-US" sz="2400" dirty="0">
                <a:solidFill>
                  <a:srgbClr val="FF9900"/>
                </a:solidFill>
                <a:cs typeface="Times New Roman" pitchFamily="18" charset="0"/>
              </a:rPr>
              <a:t>Java Is Dynamic</a:t>
            </a:r>
            <a:r>
              <a:rPr lang="en-US" sz="2400" dirty="0"/>
              <a:t> </a:t>
            </a:r>
          </a:p>
        </p:txBody>
      </p:sp>
      <p:sp>
        <p:nvSpPr>
          <p:cNvPr id="230404" name="Text Box 4"/>
          <p:cNvSpPr txBox="1">
            <a:spLocks noChangeArrowheads="1"/>
          </p:cNvSpPr>
          <p:nvPr/>
        </p:nvSpPr>
        <p:spPr bwMode="auto">
          <a:xfrm>
            <a:off x="3886218" y="3505198"/>
            <a:ext cx="5029200" cy="2246769"/>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l"/>
            <a:r>
              <a:rPr lang="en-US" sz="2000" dirty="0">
                <a:solidFill>
                  <a:srgbClr val="000099"/>
                </a:solidFill>
                <a:latin typeface="+mn-lt"/>
                <a:ea typeface="+mn-ea"/>
                <a:cs typeface="Times New Roman"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620"/>
          </a:xfrm>
        </p:spPr>
        <p:txBody>
          <a:bodyPr>
            <a:normAutofit/>
          </a:bodyPr>
          <a:lstStyle/>
          <a:p>
            <a:r>
              <a:rPr lang="en-US" sz="3200" b="1" dirty="0" smtClean="0">
                <a:solidFill>
                  <a:srgbClr val="000099"/>
                </a:solidFill>
              </a:rPr>
              <a:t>Java and Internet</a:t>
            </a:r>
            <a:endParaRPr lang="en-US" b="1" dirty="0">
              <a:solidFill>
                <a:srgbClr val="000099"/>
              </a:solidFill>
            </a:endParaRPr>
          </a:p>
        </p:txBody>
      </p:sp>
      <p:sp>
        <p:nvSpPr>
          <p:cNvPr id="3" name="Content Placeholder 2"/>
          <p:cNvSpPr>
            <a:spLocks noGrp="1"/>
          </p:cNvSpPr>
          <p:nvPr>
            <p:ph sz="quarter" idx="1"/>
          </p:nvPr>
        </p:nvSpPr>
        <p:spPr/>
        <p:txBody>
          <a:bodyPr>
            <a:normAutofit lnSpcReduction="10000"/>
          </a:bodyPr>
          <a:lstStyle/>
          <a:p>
            <a:pPr algn="just"/>
            <a:r>
              <a:rPr lang="en-US" dirty="0" smtClean="0"/>
              <a:t>Java is strongly associated with the internet because of the first application program written in Java was </a:t>
            </a:r>
            <a:r>
              <a:rPr lang="en-US" b="1" dirty="0" smtClean="0">
                <a:solidFill>
                  <a:srgbClr val="FF0000"/>
                </a:solidFill>
              </a:rPr>
              <a:t>hot Java.</a:t>
            </a:r>
          </a:p>
          <a:p>
            <a:pPr algn="just">
              <a:buNone/>
            </a:pPr>
            <a:endParaRPr lang="en-US" dirty="0" smtClean="0"/>
          </a:p>
          <a:p>
            <a:pPr algn="just"/>
            <a:r>
              <a:rPr lang="en-US" dirty="0" smtClean="0"/>
              <a:t>Web browsers to run applets on internet.</a:t>
            </a:r>
          </a:p>
          <a:p>
            <a:pPr algn="just">
              <a:buNone/>
            </a:pPr>
            <a:endParaRPr lang="en-US" dirty="0" smtClean="0"/>
          </a:p>
          <a:p>
            <a:pPr algn="just"/>
            <a:r>
              <a:rPr lang="en-US" dirty="0" smtClean="0"/>
              <a:t>Internet users can use Java to create applet programs &amp; run then locally using a Java-enabled browser such as hot Java.</a:t>
            </a:r>
          </a:p>
          <a:p>
            <a:pPr algn="just">
              <a:buNone/>
            </a:pPr>
            <a:endParaRPr lang="en-US" dirty="0" smtClean="0"/>
          </a:p>
          <a:p>
            <a:pPr algn="just"/>
            <a:r>
              <a:rPr lang="en-US" dirty="0" smtClean="0"/>
              <a:t>Java applets have made the internet a true extension of the storage system of the local computer.</a:t>
            </a:r>
          </a:p>
          <a:p>
            <a:pPr algn="just">
              <a:buNone/>
            </a:pPr>
            <a:endParaRPr lang="en-US" dirty="0"/>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17</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000099"/>
                </a:solidFill>
              </a:rPr>
              <a:t>Java and Word Wide Web</a:t>
            </a:r>
            <a:endParaRPr lang="en-US" b="1" dirty="0">
              <a:solidFill>
                <a:srgbClr val="000099"/>
              </a:solidFill>
            </a:endParaRPr>
          </a:p>
        </p:txBody>
      </p:sp>
      <p:sp>
        <p:nvSpPr>
          <p:cNvPr id="3" name="Content Placeholder 2"/>
          <p:cNvSpPr>
            <a:spLocks noGrp="1"/>
          </p:cNvSpPr>
          <p:nvPr>
            <p:ph sz="quarter" idx="1"/>
          </p:nvPr>
        </p:nvSpPr>
        <p:spPr/>
        <p:txBody>
          <a:bodyPr>
            <a:normAutofit fontScale="85000" lnSpcReduction="10000"/>
          </a:bodyPr>
          <a:lstStyle/>
          <a:p>
            <a:r>
              <a:rPr lang="en-US" dirty="0" smtClean="0"/>
              <a:t>World wide web is a collection of information stored on internet computers.</a:t>
            </a:r>
          </a:p>
          <a:p>
            <a:pPr>
              <a:buNone/>
            </a:pPr>
            <a:endParaRPr lang="en-US" dirty="0" smtClean="0"/>
          </a:p>
          <a:p>
            <a:r>
              <a:rPr lang="en-US" dirty="0" smtClean="0"/>
              <a:t>World wide web is an </a:t>
            </a:r>
            <a:r>
              <a:rPr lang="en-US" b="1" dirty="0" smtClean="0">
                <a:solidFill>
                  <a:srgbClr val="FF0000"/>
                </a:solidFill>
              </a:rPr>
              <a:t>information retrieval system </a:t>
            </a:r>
            <a:r>
              <a:rPr lang="en-US" dirty="0" smtClean="0"/>
              <a:t>designed to be used in the internet’s distributed environment.</a:t>
            </a:r>
          </a:p>
          <a:p>
            <a:endParaRPr lang="en-US" dirty="0" smtClean="0"/>
          </a:p>
          <a:p>
            <a:r>
              <a:rPr lang="en-US" dirty="0" smtClean="0"/>
              <a:t>World wide web </a:t>
            </a:r>
            <a:r>
              <a:rPr lang="en-US" dirty="0" smtClean="0">
                <a:solidFill>
                  <a:srgbClr val="FF0000"/>
                </a:solidFill>
              </a:rPr>
              <a:t>contains web pages that provides </a:t>
            </a:r>
            <a:r>
              <a:rPr lang="en-US" dirty="0" smtClean="0"/>
              <a:t>both information and controls.</a:t>
            </a:r>
          </a:p>
          <a:p>
            <a:endParaRPr lang="en-US" dirty="0" smtClean="0"/>
          </a:p>
          <a:p>
            <a:r>
              <a:rPr lang="en-US" dirty="0" smtClean="0"/>
              <a:t>Web pages contain </a:t>
            </a:r>
            <a:r>
              <a:rPr lang="en-US" dirty="0" smtClean="0">
                <a:solidFill>
                  <a:srgbClr val="FF0000"/>
                </a:solidFill>
              </a:rPr>
              <a:t>HTML tags </a:t>
            </a:r>
            <a:r>
              <a:rPr lang="en-US" dirty="0" smtClean="0"/>
              <a:t>that enable us to find retrieve, manipulate and display documents world wide.</a:t>
            </a:r>
          </a:p>
          <a:p>
            <a:pPr>
              <a:buNone/>
            </a:pPr>
            <a:endParaRPr lang="en-US" dirty="0" smtClean="0"/>
          </a:p>
          <a:p>
            <a:r>
              <a:rPr lang="en-US" dirty="0" smtClean="0"/>
              <a:t>Before Java the world wide web was </a:t>
            </a:r>
            <a:r>
              <a:rPr lang="en-US" b="1" dirty="0" smtClean="0"/>
              <a:t>limited to </a:t>
            </a:r>
            <a:r>
              <a:rPr lang="en-US" dirty="0" smtClean="0"/>
              <a:t>the display of still images &amp; texts.</a:t>
            </a:r>
          </a:p>
          <a:p>
            <a:endParaRPr lang="en-US" dirty="0"/>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18</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84"/>
            <a:ext cx="7467600" cy="6245268"/>
          </a:xfrm>
        </p:spPr>
        <p:txBody>
          <a:bodyPr>
            <a:normAutofit lnSpcReduction="10000"/>
          </a:bodyPr>
          <a:lstStyle/>
          <a:p>
            <a:pPr algn="just"/>
            <a:r>
              <a:rPr lang="en-US" dirty="0" smtClean="0"/>
              <a:t>With the help of </a:t>
            </a:r>
            <a:r>
              <a:rPr lang="en-US" b="1" dirty="0" smtClean="0"/>
              <a:t>Java WWW is capable of supporting animation graphics, games and wide rage special effects.</a:t>
            </a:r>
          </a:p>
          <a:p>
            <a:pPr algn="just">
              <a:buNone/>
            </a:pPr>
            <a:endParaRPr lang="en-US" dirty="0" smtClean="0"/>
          </a:p>
          <a:p>
            <a:pPr algn="just"/>
            <a:r>
              <a:rPr lang="en-US" dirty="0" smtClean="0"/>
              <a:t>Java user sends a request for an HTML document to the remote computers net browser.</a:t>
            </a:r>
          </a:p>
          <a:p>
            <a:pPr algn="just">
              <a:buNone/>
            </a:pPr>
            <a:endParaRPr lang="en-US" dirty="0" smtClean="0"/>
          </a:p>
          <a:p>
            <a:pPr algn="just"/>
            <a:r>
              <a:rPr lang="en-US" dirty="0" smtClean="0"/>
              <a:t>The web-browser is a program that accepts a request, process the request and sends the required documents.</a:t>
            </a:r>
          </a:p>
          <a:p>
            <a:pPr algn="just">
              <a:buNone/>
            </a:pPr>
            <a:endParaRPr lang="en-US" dirty="0" smtClean="0"/>
          </a:p>
          <a:p>
            <a:pPr algn="just"/>
            <a:r>
              <a:rPr lang="en-US" dirty="0" smtClean="0"/>
              <a:t>The HTML document is returned to that user browser.</a:t>
            </a:r>
          </a:p>
          <a:p>
            <a:pPr algn="just">
              <a:buNone/>
            </a:pPr>
            <a:endParaRPr lang="en-US" dirty="0" smtClean="0"/>
          </a:p>
          <a:p>
            <a:pPr algn="just"/>
            <a:r>
              <a:rPr lang="en-US" dirty="0" smtClean="0"/>
              <a:t>The document contains the applet tag which identifies the applet.</a:t>
            </a:r>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19</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68"/>
          </a:xfrm>
        </p:spPr>
        <p:txBody>
          <a:bodyPr>
            <a:normAutofit/>
          </a:bodyPr>
          <a:lstStyle/>
          <a:p>
            <a:pPr algn="ctr"/>
            <a:r>
              <a:rPr lang="en-US" b="1" dirty="0" smtClean="0">
                <a:solidFill>
                  <a:srgbClr val="000000"/>
                </a:solidFill>
                <a:latin typeface="Times New Roman"/>
              </a:rPr>
              <a:t>Syllabus	</a:t>
            </a:r>
            <a:endParaRPr lang="en-US" dirty="0">
              <a:solidFill>
                <a:schemeClr val="tx1"/>
              </a:solidFill>
            </a:endParaRPr>
          </a:p>
        </p:txBody>
      </p:sp>
      <p:sp>
        <p:nvSpPr>
          <p:cNvPr id="7" name="Content Placeholder 6"/>
          <p:cNvSpPr>
            <a:spLocks noGrp="1"/>
          </p:cNvSpPr>
          <p:nvPr>
            <p:ph sz="quarter" idx="1"/>
          </p:nvPr>
        </p:nvSpPr>
        <p:spPr>
          <a:xfrm>
            <a:off x="457200" y="1066862"/>
            <a:ext cx="8229600" cy="5181464"/>
          </a:xfrm>
        </p:spPr>
        <p:txBody>
          <a:bodyPr>
            <a:normAutofit fontScale="85000" lnSpcReduction="20000"/>
          </a:bodyPr>
          <a:lstStyle/>
          <a:p>
            <a:pPr marL="0" indent="0" algn="just">
              <a:lnSpc>
                <a:spcPct val="150000"/>
              </a:lnSpc>
            </a:pPr>
            <a:r>
              <a:rPr lang="en-US" sz="2400" dirty="0" smtClean="0">
                <a:solidFill>
                  <a:schemeClr val="tx1"/>
                </a:solidFill>
              </a:rPr>
              <a:t>Java History, Java Features, Java and Internet, Java and Word Wide Web, Web Browsers, Java Virtual Machine,</a:t>
            </a:r>
          </a:p>
          <a:p>
            <a:pPr marL="0" indent="0" algn="just">
              <a:lnSpc>
                <a:spcPct val="150000"/>
              </a:lnSpc>
            </a:pPr>
            <a:r>
              <a:rPr lang="en-US" sz="2400" b="1" dirty="0" smtClean="0">
                <a:solidFill>
                  <a:schemeClr val="tx1"/>
                </a:solidFill>
              </a:rPr>
              <a:t>Data Types and Size </a:t>
            </a:r>
            <a:r>
              <a:rPr lang="en-US" sz="2400" dirty="0" smtClean="0">
                <a:solidFill>
                  <a:schemeClr val="tx1"/>
                </a:solidFill>
              </a:rPr>
              <a:t>(Signed vs. Unsigned, User Defined vs. Primitive Data Types, Explicit Pointer type) </a:t>
            </a:r>
          </a:p>
          <a:p>
            <a:pPr marL="0" indent="0" algn="just">
              <a:lnSpc>
                <a:spcPct val="150000"/>
              </a:lnSpc>
            </a:pPr>
            <a:r>
              <a:rPr lang="en-US" sz="2400" b="1" dirty="0" smtClean="0">
                <a:solidFill>
                  <a:schemeClr val="tx1"/>
                </a:solidFill>
              </a:rPr>
              <a:t>Arrays: </a:t>
            </a:r>
            <a:r>
              <a:rPr lang="en-US" sz="2400" dirty="0" smtClean="0">
                <a:solidFill>
                  <a:schemeClr val="tx1"/>
                </a:solidFill>
              </a:rPr>
              <a:t>one dimensional array, multi-dimensional array, alternative array declaration statements. </a:t>
            </a:r>
          </a:p>
          <a:p>
            <a:pPr marL="0" indent="0" algn="just">
              <a:lnSpc>
                <a:spcPct val="150000"/>
              </a:lnSpc>
            </a:pPr>
            <a:r>
              <a:rPr lang="en-US" sz="2400" b="1" dirty="0" smtClean="0">
                <a:solidFill>
                  <a:schemeClr val="tx1"/>
                </a:solidFill>
              </a:rPr>
              <a:t>Control Statements </a:t>
            </a:r>
            <a:r>
              <a:rPr lang="en-US" sz="2400" dirty="0" smtClean="0">
                <a:solidFill>
                  <a:schemeClr val="tx1"/>
                </a:solidFill>
              </a:rPr>
              <a:t>Revision of identical selection Statements in brief (if, else if, Nested if, Switch, Nested Switch), Iterative Statements For Each version of For Loop, Declaring Loop Control Variables Inside the for loop, Using comma in for loop), Jump Statements (Labeled Break and Labeled Continue),</a:t>
            </a:r>
          </a:p>
          <a:p>
            <a:pPr marL="0" indent="0" algn="just">
              <a:lnSpc>
                <a:spcPct val="150000"/>
              </a:lnSpc>
            </a:pPr>
            <a:r>
              <a:rPr lang="en-US" sz="2400" b="1" dirty="0" smtClean="0">
                <a:solidFill>
                  <a:schemeClr val="tx1"/>
                </a:solidFill>
              </a:rPr>
              <a:t>String Handling: </a:t>
            </a:r>
            <a:r>
              <a:rPr lang="en-US" sz="2400" dirty="0" smtClean="0">
                <a:solidFill>
                  <a:schemeClr val="tx1"/>
                </a:solidFill>
              </a:rPr>
              <a:t>String class methods.</a:t>
            </a:r>
            <a:endParaRPr lang="en-US" sz="2400" dirty="0">
              <a:solidFill>
                <a:schemeClr val="tx1"/>
              </a:solidFill>
            </a:endParaRPr>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2</a:t>
            </a:fld>
            <a:endParaRPr lang="en-US">
              <a:solidFill>
                <a:srgbClr val="464653"/>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68"/>
            <a:ext cx="7467600" cy="5635684"/>
          </a:xfrm>
        </p:spPr>
        <p:txBody>
          <a:bodyPr/>
          <a:lstStyle/>
          <a:p>
            <a:r>
              <a:rPr lang="en-US" dirty="0" smtClean="0"/>
              <a:t>The corresponding applet is transferred to the user computer.</a:t>
            </a:r>
          </a:p>
          <a:p>
            <a:r>
              <a:rPr lang="en-US" dirty="0" smtClean="0"/>
              <a:t>The Java enabled </a:t>
            </a:r>
            <a:r>
              <a:rPr lang="en-US" b="1" dirty="0" smtClean="0"/>
              <a:t>browser on the users computer interprets the byte code </a:t>
            </a:r>
            <a:r>
              <a:rPr lang="en-US" dirty="0" smtClean="0"/>
              <a:t>and provide output.</a:t>
            </a:r>
          </a:p>
          <a:p>
            <a:pPr>
              <a:buNone/>
            </a:pPr>
            <a:endParaRPr lang="en-US" dirty="0"/>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20</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
        <p:nvSpPr>
          <p:cNvPr id="1026" name="AutoShape 2" descr="java and ww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java and www"/>
          <p:cNvPicPr>
            <a:picLocks noChangeAspect="1" noChangeArrowheads="1"/>
          </p:cNvPicPr>
          <p:nvPr/>
        </p:nvPicPr>
        <p:blipFill>
          <a:blip r:embed="rId2" cstate="print"/>
          <a:srcRect/>
          <a:stretch>
            <a:fillRect/>
          </a:stretch>
        </p:blipFill>
        <p:spPr bwMode="auto">
          <a:xfrm>
            <a:off x="990694" y="3048010"/>
            <a:ext cx="6934018" cy="3124118"/>
          </a:xfrm>
          <a:prstGeom prst="rect">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422"/>
          </a:xfrm>
        </p:spPr>
        <p:txBody>
          <a:bodyPr>
            <a:normAutofit/>
          </a:bodyPr>
          <a:lstStyle/>
          <a:p>
            <a:r>
              <a:rPr lang="en-US" sz="3200" b="1" dirty="0" smtClean="0">
                <a:solidFill>
                  <a:srgbClr val="000099"/>
                </a:solidFill>
              </a:rPr>
              <a:t>Web Browsers</a:t>
            </a:r>
            <a:endParaRPr lang="en-US" sz="3200" b="1" dirty="0">
              <a:solidFill>
                <a:srgbClr val="000099"/>
              </a:solidFill>
            </a:endParaRPr>
          </a:p>
        </p:txBody>
      </p:sp>
      <p:sp>
        <p:nvSpPr>
          <p:cNvPr id="3" name="Content Placeholder 2"/>
          <p:cNvSpPr>
            <a:spLocks noGrp="1"/>
          </p:cNvSpPr>
          <p:nvPr>
            <p:ph sz="quarter" idx="1"/>
          </p:nvPr>
        </p:nvSpPr>
        <p:spPr/>
        <p:txBody>
          <a:bodyPr>
            <a:normAutofit/>
          </a:bodyPr>
          <a:lstStyle/>
          <a:p>
            <a:r>
              <a:rPr lang="en-US" dirty="0" smtClean="0"/>
              <a:t>A web browser is a </a:t>
            </a:r>
            <a:r>
              <a:rPr lang="en-US" b="1" dirty="0" smtClean="0"/>
              <a:t>software application </a:t>
            </a:r>
            <a:r>
              <a:rPr lang="en-US" dirty="0" smtClean="0"/>
              <a:t>that people use in order to </a:t>
            </a:r>
            <a:r>
              <a:rPr lang="en-US" b="1" dirty="0" smtClean="0"/>
              <a:t>view web pages </a:t>
            </a:r>
            <a:r>
              <a:rPr lang="en-US" dirty="0" smtClean="0"/>
              <a:t>on the internet. </a:t>
            </a:r>
          </a:p>
          <a:p>
            <a:r>
              <a:rPr lang="en-US" dirty="0" smtClean="0"/>
              <a:t> It can be used to </a:t>
            </a:r>
            <a:r>
              <a:rPr lang="en-US" b="1" dirty="0" smtClean="0"/>
              <a:t>upload or download </a:t>
            </a:r>
            <a:r>
              <a:rPr lang="en-US" dirty="0" smtClean="0"/>
              <a:t>files on FTP servers. </a:t>
            </a:r>
          </a:p>
          <a:p>
            <a:r>
              <a:rPr lang="en-US" dirty="0" smtClean="0"/>
              <a:t>It uses security methods such as </a:t>
            </a:r>
            <a:r>
              <a:rPr lang="en-US" b="1" dirty="0" smtClean="0"/>
              <a:t>SSL and TLS to secure internet traffic.</a:t>
            </a:r>
          </a:p>
          <a:p>
            <a:r>
              <a:rPr lang="en-US" dirty="0" smtClean="0"/>
              <a:t> It also </a:t>
            </a:r>
            <a:r>
              <a:rPr lang="en-US" b="1" dirty="0" smtClean="0"/>
              <a:t>uses cookies to store information </a:t>
            </a:r>
            <a:r>
              <a:rPr lang="en-US" dirty="0" smtClean="0"/>
              <a:t>and it caches web pages to make internet surfing more efficiently.</a:t>
            </a:r>
            <a:endParaRPr lang="en-US" dirty="0"/>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21</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Working of Java Prog.</a:t>
            </a:r>
            <a:endParaRPr lang="en-US" b="1" dirty="0">
              <a:solidFill>
                <a:srgbClr val="000099"/>
              </a:solidFill>
            </a:endParaRPr>
          </a:p>
        </p:txBody>
      </p:sp>
      <p:sp>
        <p:nvSpPr>
          <p:cNvPr id="3" name="Content Placeholder 2"/>
          <p:cNvSpPr>
            <a:spLocks noGrp="1"/>
          </p:cNvSpPr>
          <p:nvPr>
            <p:ph sz="quarter" idx="1"/>
          </p:nvPr>
        </p:nvSpPr>
        <p:spPr/>
        <p:txBody>
          <a:bodyPr>
            <a:normAutofit lnSpcReduction="10000"/>
          </a:bodyPr>
          <a:lstStyle/>
          <a:p>
            <a:r>
              <a:rPr lang="en-US" dirty="0" smtClean="0"/>
              <a:t>All source code is first written in plain text files ending with the </a:t>
            </a:r>
            <a:r>
              <a:rPr lang="en-US" dirty="0" smtClean="0">
                <a:solidFill>
                  <a:srgbClr val="FF0000"/>
                </a:solidFill>
              </a:rPr>
              <a:t>.java </a:t>
            </a:r>
            <a:r>
              <a:rPr lang="en-US" dirty="0" smtClean="0"/>
              <a:t>extension.</a:t>
            </a:r>
          </a:p>
          <a:p>
            <a:endParaRPr lang="en-US" dirty="0" smtClean="0"/>
          </a:p>
          <a:p>
            <a:r>
              <a:rPr lang="en-US" dirty="0" smtClean="0"/>
              <a:t>Those source files are then compiled into </a:t>
            </a:r>
            <a:r>
              <a:rPr lang="en-US" dirty="0" smtClean="0">
                <a:solidFill>
                  <a:srgbClr val="FF0000"/>
                </a:solidFill>
              </a:rPr>
              <a:t>.class </a:t>
            </a:r>
            <a:r>
              <a:rPr lang="en-US" dirty="0" smtClean="0"/>
              <a:t>files by the </a:t>
            </a:r>
            <a:r>
              <a:rPr lang="en-US" dirty="0" err="1" smtClean="0">
                <a:solidFill>
                  <a:srgbClr val="FF0000"/>
                </a:solidFill>
              </a:rPr>
              <a:t>javac</a:t>
            </a:r>
            <a:r>
              <a:rPr lang="en-US" dirty="0" smtClean="0">
                <a:solidFill>
                  <a:srgbClr val="FF0000"/>
                </a:solidFill>
              </a:rPr>
              <a:t> compiler.</a:t>
            </a:r>
          </a:p>
          <a:p>
            <a:endParaRPr lang="en-US" dirty="0" smtClean="0"/>
          </a:p>
          <a:p>
            <a:r>
              <a:rPr lang="en-US" dirty="0" smtClean="0"/>
              <a:t>A .class file does not contain code that is native to your processor; it instead contains </a:t>
            </a:r>
            <a:r>
              <a:rPr lang="en-US" i="1" dirty="0" smtClean="0">
                <a:solidFill>
                  <a:srgbClr val="FF0000"/>
                </a:solidFill>
              </a:rPr>
              <a:t>bytecodes</a:t>
            </a:r>
            <a:r>
              <a:rPr lang="en-US" dirty="0" smtClean="0">
                <a:solidFill>
                  <a:srgbClr val="FF0000"/>
                </a:solidFill>
              </a:rPr>
              <a:t> </a:t>
            </a:r>
          </a:p>
          <a:p>
            <a:endParaRPr lang="en-US" dirty="0" smtClean="0"/>
          </a:p>
          <a:p>
            <a:r>
              <a:rPr lang="en-US" dirty="0" smtClean="0"/>
              <a:t>Bytecode is highly optimized set of instruction design to execute by java run time system, also known </a:t>
            </a:r>
            <a:r>
              <a:rPr lang="en-US" dirty="0" smtClean="0">
                <a:solidFill>
                  <a:srgbClr val="FF0000"/>
                </a:solidFill>
              </a:rPr>
              <a:t>as Java Virtual Machine (Java VM).</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000099"/>
                </a:solidFill>
              </a:rPr>
              <a:t>Java Virtual Machine</a:t>
            </a:r>
            <a:endParaRPr lang="en-US" b="1" dirty="0">
              <a:solidFill>
                <a:srgbClr val="000099"/>
              </a:solidFill>
            </a:endParaRPr>
          </a:p>
        </p:txBody>
      </p:sp>
      <p:sp>
        <p:nvSpPr>
          <p:cNvPr id="3" name="Content Placeholder 2"/>
          <p:cNvSpPr>
            <a:spLocks noGrp="1"/>
          </p:cNvSpPr>
          <p:nvPr>
            <p:ph sz="quarter" idx="1"/>
          </p:nvPr>
        </p:nvSpPr>
        <p:spPr/>
        <p:txBody>
          <a:bodyPr>
            <a:normAutofit/>
          </a:bodyPr>
          <a:lstStyle/>
          <a:p>
            <a:pPr>
              <a:lnSpc>
                <a:spcPct val="150000"/>
              </a:lnSpc>
            </a:pPr>
            <a:r>
              <a:rPr lang="en-US" dirty="0" smtClean="0"/>
              <a:t>Java in order to support </a:t>
            </a:r>
            <a:r>
              <a:rPr lang="en-US" dirty="0" smtClean="0">
                <a:hlinkClick r:id="rId2"/>
              </a:rPr>
              <a:t>security</a:t>
            </a:r>
            <a:r>
              <a:rPr lang="en-US" dirty="0" smtClean="0"/>
              <a:t> and </a:t>
            </a:r>
            <a:r>
              <a:rPr lang="en-US" dirty="0" smtClean="0">
                <a:hlinkClick r:id="rId2"/>
              </a:rPr>
              <a:t>portability</a:t>
            </a:r>
            <a:r>
              <a:rPr lang="en-US" dirty="0" smtClean="0"/>
              <a:t>, does not compile the source code to executable code. </a:t>
            </a:r>
          </a:p>
          <a:p>
            <a:pPr>
              <a:buNone/>
            </a:pPr>
            <a:r>
              <a:rPr lang="en-US" dirty="0" smtClean="0"/>
              <a:t>JVM mainly performs following operations.</a:t>
            </a:r>
          </a:p>
          <a:p>
            <a:r>
              <a:rPr lang="en-US" dirty="0" smtClean="0"/>
              <a:t>Allocating sufficient memory space for the class properties.</a:t>
            </a:r>
          </a:p>
          <a:p>
            <a:r>
              <a:rPr lang="en-US" dirty="0" smtClean="0"/>
              <a:t>Provides runtime environment in which java </a:t>
            </a:r>
            <a:r>
              <a:rPr lang="en-US" dirty="0" err="1" smtClean="0"/>
              <a:t>bytecode</a:t>
            </a:r>
            <a:r>
              <a:rPr lang="en-US" dirty="0" smtClean="0"/>
              <a:t> can be executed</a:t>
            </a:r>
          </a:p>
          <a:p>
            <a:r>
              <a:rPr lang="en-US" dirty="0" smtClean="0"/>
              <a:t>Converting byte code instruction into machine level instruction..</a:t>
            </a:r>
            <a:endParaRPr lang="en-US" dirty="0"/>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23</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JVM……Cont</a:t>
            </a:r>
            <a:endParaRPr lang="en-US" b="1" dirty="0">
              <a:solidFill>
                <a:srgbClr val="000099"/>
              </a:solidFill>
            </a:endParaRPr>
          </a:p>
        </p:txBody>
      </p:sp>
      <p:sp>
        <p:nvSpPr>
          <p:cNvPr id="3" name="Content Placeholder 2"/>
          <p:cNvSpPr>
            <a:spLocks noGrp="1"/>
          </p:cNvSpPr>
          <p:nvPr>
            <p:ph sz="quarter" idx="1"/>
          </p:nvPr>
        </p:nvSpPr>
        <p:spPr/>
        <p:txBody>
          <a:bodyPr/>
          <a:lstStyle/>
          <a:p>
            <a:pPr algn="just">
              <a:lnSpc>
                <a:spcPct val="150000"/>
              </a:lnSpc>
            </a:pPr>
            <a:r>
              <a:rPr lang="en-US" dirty="0" smtClean="0"/>
              <a:t>JVM is separately available for every Operating System while installing java software so that </a:t>
            </a:r>
            <a:r>
              <a:rPr lang="en-US" b="1" dirty="0" smtClean="0"/>
              <a:t>JVM is platform dependent</a:t>
            </a:r>
            <a:r>
              <a:rPr lang="en-US" dirty="0" smtClean="0"/>
              <a:t>.</a:t>
            </a:r>
          </a:p>
          <a:p>
            <a:pPr algn="just">
              <a:lnSpc>
                <a:spcPct val="150000"/>
              </a:lnSpc>
            </a:pPr>
            <a:r>
              <a:rPr lang="en-US" dirty="0" smtClean="0"/>
              <a:t>Java is platform Independent but JVM is platform dependent because every Operating system have different-different JVM which is install along with JDK Software.</a:t>
            </a:r>
            <a:endParaRPr lang="en-US" dirty="0"/>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What is JIT Compiler</a:t>
            </a:r>
            <a:endParaRPr lang="en-US" dirty="0">
              <a:solidFill>
                <a:srgbClr val="000099"/>
              </a:solidFill>
            </a:endParaRPr>
          </a:p>
        </p:txBody>
      </p:sp>
      <p:sp>
        <p:nvSpPr>
          <p:cNvPr id="3" name="Content Placeholder 2"/>
          <p:cNvSpPr>
            <a:spLocks noGrp="1"/>
          </p:cNvSpPr>
          <p:nvPr>
            <p:ph sz="quarter" idx="1"/>
          </p:nvPr>
        </p:nvSpPr>
        <p:spPr/>
        <p:txBody>
          <a:bodyPr/>
          <a:lstStyle/>
          <a:p>
            <a:pPr algn="just">
              <a:lnSpc>
                <a:spcPct val="150000"/>
              </a:lnSpc>
            </a:pPr>
            <a:r>
              <a:rPr lang="en-US" dirty="0" smtClean="0"/>
              <a:t>Just-In-Time </a:t>
            </a:r>
          </a:p>
          <a:p>
            <a:pPr algn="just">
              <a:lnSpc>
                <a:spcPct val="150000"/>
              </a:lnSpc>
            </a:pPr>
            <a:r>
              <a:rPr lang="en-US" dirty="0" smtClean="0"/>
              <a:t>JIT is the set of programs developed by SUN Micro System .</a:t>
            </a:r>
          </a:p>
          <a:p>
            <a:pPr algn="just">
              <a:lnSpc>
                <a:spcPct val="150000"/>
              </a:lnSpc>
            </a:pPr>
            <a:r>
              <a:rPr lang="en-US" dirty="0" smtClean="0"/>
              <a:t>Added as a part of JVM, to speed up the interpretation phase.</a:t>
            </a:r>
          </a:p>
          <a:p>
            <a:pPr algn="just">
              <a:lnSpc>
                <a:spcPct val="150000"/>
              </a:lnSpc>
              <a:buNone/>
            </a:pPr>
            <a:endParaRPr lang="en-US" dirty="0"/>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3" name="Slide Number Placeholder 2"/>
          <p:cNvSpPr>
            <a:spLocks noGrp="1"/>
          </p:cNvSpPr>
          <p:nvPr>
            <p:ph type="sldNum" sz="quarter" idx="12"/>
          </p:nvPr>
        </p:nvSpPr>
        <p:spPr/>
        <p:txBody>
          <a:bodyPr/>
          <a:lstStyle/>
          <a:p>
            <a:fld id="{81118C7B-98AB-449A-8A07-D4B6B3875F9B}" type="slidenum">
              <a:rPr lang="en-US" smtClean="0">
                <a:solidFill>
                  <a:srgbClr val="464653"/>
                </a:solidFill>
              </a:rPr>
              <a:pPr/>
              <a:t>26</a:t>
            </a:fld>
            <a:endParaRPr lang="en-US">
              <a:solidFill>
                <a:srgbClr val="464653"/>
              </a:solidFill>
            </a:endParaRPr>
          </a:p>
        </p:txBody>
      </p:sp>
      <p:pic>
        <p:nvPicPr>
          <p:cNvPr id="84994" name="Picture 2" descr="Bytecode concept in Java,ByteCode Java,What is Byte Code in Java,ByteCode Java,What is ByteCode in Java,What is Bytecode,What is ByteCode,Java ByteCode, Bytecode"/>
          <p:cNvPicPr>
            <a:picLocks noChangeAspect="1" noChangeArrowheads="1"/>
          </p:cNvPicPr>
          <p:nvPr/>
        </p:nvPicPr>
        <p:blipFill>
          <a:blip r:embed="rId2" cstate="print"/>
          <a:srcRect/>
          <a:stretch>
            <a:fillRect/>
          </a:stretch>
        </p:blipFill>
        <p:spPr bwMode="auto">
          <a:xfrm>
            <a:off x="228714" y="533476"/>
            <a:ext cx="8084101" cy="556245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sz="3200" b="1" dirty="0" smtClean="0">
                <a:solidFill>
                  <a:srgbClr val="000099"/>
                </a:solidFill>
              </a:rPr>
              <a:t>Data Types – Signed and Unsigned</a:t>
            </a:r>
            <a:endParaRPr lang="en-US" b="1" dirty="0">
              <a:solidFill>
                <a:srgbClr val="000099"/>
              </a:solidFill>
            </a:endParaRPr>
          </a:p>
        </p:txBody>
      </p:sp>
      <p:sp>
        <p:nvSpPr>
          <p:cNvPr id="6" name="Content Placeholder 5"/>
          <p:cNvSpPr>
            <a:spLocks noGrp="1"/>
          </p:cNvSpPr>
          <p:nvPr>
            <p:ph sz="quarter" idx="1"/>
          </p:nvPr>
        </p:nvSpPr>
        <p:spPr/>
        <p:txBody>
          <a:bodyPr/>
          <a:lstStyle/>
          <a:p>
            <a:pPr algn="just">
              <a:lnSpc>
                <a:spcPct val="150000"/>
              </a:lnSpc>
            </a:pPr>
            <a:r>
              <a:rPr lang="en-US" dirty="0" smtClean="0"/>
              <a:t>Java does </a:t>
            </a:r>
            <a:r>
              <a:rPr lang="en-US" b="1" u="sng" dirty="0" smtClean="0"/>
              <a:t>not support unsigned data types</a:t>
            </a:r>
            <a:r>
              <a:rPr lang="en-US" dirty="0" smtClean="0"/>
              <a:t>.</a:t>
            </a:r>
          </a:p>
          <a:p>
            <a:pPr algn="just">
              <a:lnSpc>
                <a:spcPct val="150000"/>
              </a:lnSpc>
            </a:pPr>
            <a:r>
              <a:rPr lang="en-US" dirty="0" smtClean="0"/>
              <a:t>The byte, short, </a:t>
            </a:r>
            <a:r>
              <a:rPr lang="en-US" dirty="0" err="1" smtClean="0"/>
              <a:t>int</a:t>
            </a:r>
            <a:r>
              <a:rPr lang="en-US" dirty="0" smtClean="0"/>
              <a:t>, and long are all signed data types.</a:t>
            </a:r>
          </a:p>
          <a:p>
            <a:pPr algn="just">
              <a:lnSpc>
                <a:spcPct val="150000"/>
              </a:lnSpc>
            </a:pPr>
            <a:r>
              <a:rPr lang="en-US" dirty="0" smtClean="0"/>
              <a:t>For a signed data type, half of the range of values stores positive number and half for negative numbers, as one bit is used to store the sign of the value.</a:t>
            </a:r>
          </a:p>
          <a:p>
            <a:pPr algn="just">
              <a:lnSpc>
                <a:spcPct val="150000"/>
              </a:lnSpc>
            </a:pPr>
            <a:endParaRPr lang="en-US" dirty="0"/>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27</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1B6E1B-7597-4E53-9C64-9C465A7AFF3B}" type="slidenum">
              <a:rPr lang="en-US" smtClean="0">
                <a:solidFill>
                  <a:srgbClr val="775F55"/>
                </a:solidFill>
              </a:rPr>
              <a:pPr/>
              <a:t>28</a:t>
            </a:fld>
            <a:endParaRPr lang="en-US">
              <a:solidFill>
                <a:srgbClr val="775F55"/>
              </a:solidFill>
            </a:endParaRPr>
          </a:p>
        </p:txBody>
      </p:sp>
      <p:pic>
        <p:nvPicPr>
          <p:cNvPr id="1026" name="Picture 2" descr="datatype in java"/>
          <p:cNvPicPr>
            <a:picLocks noChangeAspect="1" noChangeArrowheads="1"/>
          </p:cNvPicPr>
          <p:nvPr/>
        </p:nvPicPr>
        <p:blipFill>
          <a:blip r:embed="rId2" cstate="print"/>
          <a:srcRect/>
          <a:stretch>
            <a:fillRect/>
          </a:stretch>
        </p:blipFill>
        <p:spPr bwMode="auto">
          <a:xfrm>
            <a:off x="609704" y="304882"/>
            <a:ext cx="7543602" cy="5867336"/>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422"/>
          </a:xfrm>
        </p:spPr>
        <p:txBody>
          <a:bodyPr>
            <a:normAutofit/>
          </a:bodyPr>
          <a:lstStyle/>
          <a:p>
            <a:pPr>
              <a:lnSpc>
                <a:spcPct val="150000"/>
              </a:lnSpc>
            </a:pPr>
            <a:r>
              <a:rPr lang="en-US" sz="3200" b="1" dirty="0" smtClean="0">
                <a:solidFill>
                  <a:srgbClr val="C00000"/>
                </a:solidFill>
              </a:rPr>
              <a:t>Data Types and Size- Primitive</a:t>
            </a:r>
            <a:endParaRPr lang="en-US" sz="3200" b="1" dirty="0">
              <a:solidFill>
                <a:srgbClr val="C00000"/>
              </a:solidFill>
            </a:endParaRPr>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29</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graphicFrame>
        <p:nvGraphicFramePr>
          <p:cNvPr id="7" name="Table 6"/>
          <p:cNvGraphicFramePr>
            <a:graphicFrameLocks noGrp="1"/>
          </p:cNvGraphicFramePr>
          <p:nvPr/>
        </p:nvGraphicFramePr>
        <p:xfrm>
          <a:off x="304913" y="1295456"/>
          <a:ext cx="8381778" cy="5426671"/>
        </p:xfrm>
        <a:graphic>
          <a:graphicData uri="http://schemas.openxmlformats.org/drawingml/2006/table">
            <a:tbl>
              <a:tblPr firstRow="1" bandRow="1">
                <a:tableStyleId>{21E4AEA4-8DFA-4A89-87EB-49C32662AFE0}</a:tableStyleId>
              </a:tblPr>
              <a:tblGrid>
                <a:gridCol w="1370097"/>
                <a:gridCol w="1478079"/>
                <a:gridCol w="5533602"/>
              </a:tblGrid>
              <a:tr h="455830">
                <a:tc>
                  <a:txBody>
                    <a:bodyPr/>
                    <a:lstStyle/>
                    <a:p>
                      <a:pPr algn="just" fontAlgn="t"/>
                      <a:r>
                        <a:rPr lang="en-US" dirty="0"/>
                        <a:t>Type</a:t>
                      </a:r>
                      <a:endParaRPr lang="en-US" b="1" dirty="0">
                        <a:solidFill>
                          <a:srgbClr val="155C92"/>
                        </a:solidFill>
                      </a:endParaRPr>
                    </a:p>
                  </a:txBody>
                  <a:tcPr marL="38100" marR="38100" marT="38100" marB="38100"/>
                </a:tc>
                <a:tc>
                  <a:txBody>
                    <a:bodyPr/>
                    <a:lstStyle/>
                    <a:p>
                      <a:pPr algn="l" fontAlgn="t"/>
                      <a:r>
                        <a:rPr lang="en-US" dirty="0"/>
                        <a:t>Size in Bytes</a:t>
                      </a:r>
                      <a:endParaRPr lang="en-US" b="1" dirty="0">
                        <a:solidFill>
                          <a:srgbClr val="155C92"/>
                        </a:solidFill>
                      </a:endParaRPr>
                    </a:p>
                  </a:txBody>
                  <a:tcPr marL="38100" marR="38100" marT="38100" marB="38100"/>
                </a:tc>
                <a:tc>
                  <a:txBody>
                    <a:bodyPr/>
                    <a:lstStyle/>
                    <a:p>
                      <a:pPr algn="just" fontAlgn="t"/>
                      <a:r>
                        <a:rPr lang="en-US" dirty="0"/>
                        <a:t>Range</a:t>
                      </a:r>
                      <a:endParaRPr lang="en-US" b="1" dirty="0">
                        <a:solidFill>
                          <a:srgbClr val="155C92"/>
                        </a:solidFill>
                      </a:endParaRPr>
                    </a:p>
                  </a:txBody>
                  <a:tcPr marL="38100" marR="38100" marT="38100" marB="38100"/>
                </a:tc>
              </a:tr>
              <a:tr h="455830">
                <a:tc>
                  <a:txBody>
                    <a:bodyPr/>
                    <a:lstStyle/>
                    <a:p>
                      <a:pPr algn="just" fontAlgn="t"/>
                      <a:r>
                        <a:rPr lang="en-US"/>
                        <a:t>byte</a:t>
                      </a:r>
                    </a:p>
                  </a:txBody>
                  <a:tcPr marL="38100" marR="38100" marT="38100" marB="38100"/>
                </a:tc>
                <a:tc>
                  <a:txBody>
                    <a:bodyPr/>
                    <a:lstStyle/>
                    <a:p>
                      <a:pPr algn="just" fontAlgn="t"/>
                      <a:r>
                        <a:rPr lang="en-US"/>
                        <a:t>1 byte</a:t>
                      </a:r>
                    </a:p>
                  </a:txBody>
                  <a:tcPr marL="38100" marR="38100" marT="38100" marB="38100"/>
                </a:tc>
                <a:tc>
                  <a:txBody>
                    <a:bodyPr/>
                    <a:lstStyle/>
                    <a:p>
                      <a:pPr algn="just" fontAlgn="t"/>
                      <a:r>
                        <a:rPr lang="en-US"/>
                        <a:t>-128 to 127</a:t>
                      </a:r>
                    </a:p>
                  </a:txBody>
                  <a:tcPr marL="38100" marR="38100" marT="38100" marB="38100"/>
                </a:tc>
              </a:tr>
              <a:tr h="455830">
                <a:tc>
                  <a:txBody>
                    <a:bodyPr/>
                    <a:lstStyle/>
                    <a:p>
                      <a:pPr algn="just" fontAlgn="t"/>
                      <a:r>
                        <a:rPr lang="en-US"/>
                        <a:t>short</a:t>
                      </a:r>
                    </a:p>
                  </a:txBody>
                  <a:tcPr marL="38100" marR="38100" marT="38100" marB="38100"/>
                </a:tc>
                <a:tc>
                  <a:txBody>
                    <a:bodyPr/>
                    <a:lstStyle/>
                    <a:p>
                      <a:pPr algn="just" fontAlgn="t"/>
                      <a:r>
                        <a:rPr lang="en-US" dirty="0"/>
                        <a:t>2 bytes</a:t>
                      </a:r>
                    </a:p>
                  </a:txBody>
                  <a:tcPr marL="38100" marR="38100" marT="38100" marB="38100"/>
                </a:tc>
                <a:tc>
                  <a:txBody>
                    <a:bodyPr/>
                    <a:lstStyle/>
                    <a:p>
                      <a:pPr algn="just" fontAlgn="t"/>
                      <a:r>
                        <a:rPr lang="en-US"/>
                        <a:t>-32,768 to 32,767</a:t>
                      </a:r>
                    </a:p>
                  </a:txBody>
                  <a:tcPr marL="38100" marR="38100" marT="38100" marB="38100"/>
                </a:tc>
              </a:tr>
              <a:tr h="455830">
                <a:tc>
                  <a:txBody>
                    <a:bodyPr/>
                    <a:lstStyle/>
                    <a:p>
                      <a:pPr algn="just" fontAlgn="t"/>
                      <a:r>
                        <a:rPr lang="en-US"/>
                        <a:t>int</a:t>
                      </a:r>
                    </a:p>
                  </a:txBody>
                  <a:tcPr marL="38100" marR="38100" marT="38100" marB="38100"/>
                </a:tc>
                <a:tc>
                  <a:txBody>
                    <a:bodyPr/>
                    <a:lstStyle/>
                    <a:p>
                      <a:pPr algn="just" fontAlgn="t"/>
                      <a:r>
                        <a:rPr lang="en-US"/>
                        <a:t>4 bytes</a:t>
                      </a:r>
                    </a:p>
                  </a:txBody>
                  <a:tcPr marL="38100" marR="38100" marT="38100" marB="38100"/>
                </a:tc>
                <a:tc>
                  <a:txBody>
                    <a:bodyPr/>
                    <a:lstStyle/>
                    <a:p>
                      <a:pPr algn="just" fontAlgn="t"/>
                      <a:r>
                        <a:rPr lang="en-US"/>
                        <a:t>-2,147,483,648 to 2,147,483, 647</a:t>
                      </a:r>
                    </a:p>
                  </a:txBody>
                  <a:tcPr marL="38100" marR="38100" marT="38100" marB="38100"/>
                </a:tc>
              </a:tr>
              <a:tr h="768043">
                <a:tc>
                  <a:txBody>
                    <a:bodyPr/>
                    <a:lstStyle/>
                    <a:p>
                      <a:pPr algn="just" fontAlgn="t"/>
                      <a:r>
                        <a:rPr lang="en-US"/>
                        <a:t>long</a:t>
                      </a:r>
                    </a:p>
                  </a:txBody>
                  <a:tcPr marL="38100" marR="38100" marT="38100" marB="38100"/>
                </a:tc>
                <a:tc>
                  <a:txBody>
                    <a:bodyPr/>
                    <a:lstStyle/>
                    <a:p>
                      <a:pPr algn="just" fontAlgn="t"/>
                      <a:r>
                        <a:rPr lang="en-US"/>
                        <a:t>8 bytes</a:t>
                      </a:r>
                    </a:p>
                  </a:txBody>
                  <a:tcPr marL="38100" marR="38100" marT="38100" marB="38100"/>
                </a:tc>
                <a:tc>
                  <a:txBody>
                    <a:bodyPr/>
                    <a:lstStyle/>
                    <a:p>
                      <a:pPr algn="l" fontAlgn="t"/>
                      <a:r>
                        <a:rPr lang="en-US" dirty="0"/>
                        <a:t>-9,223,372,036,854,775,808 to </a:t>
                      </a:r>
                      <a:br>
                        <a:rPr lang="en-US" dirty="0"/>
                      </a:br>
                      <a:r>
                        <a:rPr lang="en-US" dirty="0"/>
                        <a:t>9,223,372,036,854,775,807</a:t>
                      </a:r>
                    </a:p>
                  </a:txBody>
                  <a:tcPr marL="38100" marR="38100" marT="38100" marB="38100"/>
                </a:tc>
              </a:tr>
              <a:tr h="1105234">
                <a:tc>
                  <a:txBody>
                    <a:bodyPr/>
                    <a:lstStyle/>
                    <a:p>
                      <a:pPr algn="just" fontAlgn="t"/>
                      <a:r>
                        <a:rPr lang="en-US"/>
                        <a:t>float</a:t>
                      </a:r>
                    </a:p>
                  </a:txBody>
                  <a:tcPr marL="38100" marR="38100" marT="38100" marB="38100"/>
                </a:tc>
                <a:tc>
                  <a:txBody>
                    <a:bodyPr/>
                    <a:lstStyle/>
                    <a:p>
                      <a:pPr algn="just" fontAlgn="t"/>
                      <a:r>
                        <a:rPr lang="en-US"/>
                        <a:t>4 bytes</a:t>
                      </a:r>
                    </a:p>
                  </a:txBody>
                  <a:tcPr marL="38100" marR="38100" marT="38100" marB="38100"/>
                </a:tc>
                <a:tc>
                  <a:txBody>
                    <a:bodyPr/>
                    <a:lstStyle/>
                    <a:p>
                      <a:pPr algn="l" fontAlgn="t"/>
                      <a:r>
                        <a:rPr lang="en-US" dirty="0"/>
                        <a:t>approximately ±3.40282347E+38F </a:t>
                      </a:r>
                      <a:br>
                        <a:rPr lang="en-US" dirty="0"/>
                      </a:br>
                      <a:r>
                        <a:rPr lang="en-US" dirty="0"/>
                        <a:t>(6-7 significant decimal digits) </a:t>
                      </a:r>
                      <a:br>
                        <a:rPr lang="en-US" dirty="0"/>
                      </a:br>
                      <a:r>
                        <a:rPr lang="en-US" dirty="0"/>
                        <a:t>Java implements IEEE 754 standard</a:t>
                      </a:r>
                    </a:p>
                  </a:txBody>
                  <a:tcPr marL="38100" marR="38100" marT="38100" marB="38100"/>
                </a:tc>
              </a:tr>
              <a:tr h="1105234">
                <a:tc>
                  <a:txBody>
                    <a:bodyPr/>
                    <a:lstStyle/>
                    <a:p>
                      <a:pPr algn="just" fontAlgn="t"/>
                      <a:r>
                        <a:rPr lang="en-US"/>
                        <a:t>double</a:t>
                      </a:r>
                    </a:p>
                  </a:txBody>
                  <a:tcPr marL="38100" marR="38100" marT="38100" marB="38100"/>
                </a:tc>
                <a:tc>
                  <a:txBody>
                    <a:bodyPr/>
                    <a:lstStyle/>
                    <a:p>
                      <a:pPr algn="just" fontAlgn="t"/>
                      <a:r>
                        <a:rPr lang="en-US"/>
                        <a:t>8 bytes</a:t>
                      </a:r>
                    </a:p>
                  </a:txBody>
                  <a:tcPr marL="38100" marR="38100" marT="38100" marB="38100"/>
                </a:tc>
                <a:tc>
                  <a:txBody>
                    <a:bodyPr/>
                    <a:lstStyle/>
                    <a:p>
                      <a:pPr algn="just" fontAlgn="t"/>
                      <a:r>
                        <a:rPr lang="en-US"/>
                        <a:t>approximately ±1.79769313486231570E+308</a:t>
                      </a:r>
                      <a:br>
                        <a:rPr lang="en-US"/>
                      </a:br>
                      <a:r>
                        <a:rPr lang="en-US"/>
                        <a:t> (15 significant decimal digits)</a:t>
                      </a:r>
                    </a:p>
                  </a:txBody>
                  <a:tcPr marL="38100" marR="38100" marT="38100" marB="38100"/>
                </a:tc>
              </a:tr>
              <a:tr h="455830">
                <a:tc>
                  <a:txBody>
                    <a:bodyPr/>
                    <a:lstStyle/>
                    <a:p>
                      <a:pPr algn="just" fontAlgn="t"/>
                      <a:r>
                        <a:rPr lang="en-US"/>
                        <a:t>char</a:t>
                      </a:r>
                    </a:p>
                  </a:txBody>
                  <a:tcPr marL="38100" marR="38100" marT="38100" marB="38100"/>
                </a:tc>
                <a:tc>
                  <a:txBody>
                    <a:bodyPr/>
                    <a:lstStyle/>
                    <a:p>
                      <a:pPr algn="just" fontAlgn="t"/>
                      <a:r>
                        <a:rPr lang="en-US"/>
                        <a:t>2 byte</a:t>
                      </a:r>
                    </a:p>
                  </a:txBody>
                  <a:tcPr marL="38100" marR="38100" marT="38100" marB="38100"/>
                </a:tc>
                <a:tc>
                  <a:txBody>
                    <a:bodyPr/>
                    <a:lstStyle/>
                    <a:p>
                      <a:pPr algn="just" fontAlgn="t"/>
                      <a:r>
                        <a:rPr lang="en-US" dirty="0"/>
                        <a:t>0 to 65,536 (unsigned)</a:t>
                      </a:r>
                    </a:p>
                  </a:txBody>
                  <a:tcPr marL="38100" marR="38100" marT="38100" marB="38100"/>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About Java Technology</a:t>
            </a:r>
            <a:endParaRPr lang="en-US" b="1" dirty="0">
              <a:solidFill>
                <a:srgbClr val="000099"/>
              </a:solidFill>
            </a:endParaRPr>
          </a:p>
        </p:txBody>
      </p:sp>
      <p:sp>
        <p:nvSpPr>
          <p:cNvPr id="3" name="Content Placeholder 2"/>
          <p:cNvSpPr>
            <a:spLocks noGrp="1"/>
          </p:cNvSpPr>
          <p:nvPr>
            <p:ph sz="quarter" idx="1"/>
          </p:nvPr>
        </p:nvSpPr>
        <p:spPr/>
        <p:txBody>
          <a:bodyPr/>
          <a:lstStyle/>
          <a:p>
            <a:r>
              <a:rPr lang="en-US" dirty="0" smtClean="0"/>
              <a:t>Java was conceived by James Gosling, Patrick </a:t>
            </a:r>
            <a:r>
              <a:rPr lang="en-US" dirty="0" err="1" smtClean="0"/>
              <a:t>Naughton</a:t>
            </a:r>
            <a:r>
              <a:rPr lang="en-US" dirty="0" smtClean="0"/>
              <a:t>, Chris </a:t>
            </a:r>
            <a:r>
              <a:rPr lang="en-US" dirty="0" err="1" smtClean="0"/>
              <a:t>Wath</a:t>
            </a:r>
            <a:r>
              <a:rPr lang="en-US" dirty="0" smtClean="0"/>
              <a:t> , Ed frank and Mike Sheridan.</a:t>
            </a:r>
          </a:p>
          <a:p>
            <a:endParaRPr lang="en-US" dirty="0" smtClean="0"/>
          </a:p>
          <a:p>
            <a:r>
              <a:rPr lang="en-US" dirty="0" smtClean="0"/>
              <a:t>Java technology is both a programming language and a platform.</a:t>
            </a:r>
          </a:p>
          <a:p>
            <a:endParaRPr lang="en-US" dirty="0" smtClean="0"/>
          </a:p>
          <a:p>
            <a:r>
              <a:rPr lang="en-US" dirty="0" smtClean="0"/>
              <a:t>Java is CASE SENSITIVE!!</a:t>
            </a:r>
          </a:p>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492" cy="868422"/>
          </a:xfrm>
        </p:spPr>
        <p:txBody>
          <a:bodyPr>
            <a:noAutofit/>
          </a:bodyPr>
          <a:lstStyle/>
          <a:p>
            <a:pPr>
              <a:lnSpc>
                <a:spcPct val="150000"/>
              </a:lnSpc>
            </a:pPr>
            <a:r>
              <a:rPr lang="en-US" sz="2800" b="1" dirty="0" smtClean="0">
                <a:solidFill>
                  <a:srgbClr val="000099"/>
                </a:solidFill>
              </a:rPr>
              <a:t>Default Values of Primitive data Types </a:t>
            </a:r>
            <a:endParaRPr lang="en-US" sz="2800" b="1" dirty="0">
              <a:solidFill>
                <a:srgbClr val="000099"/>
              </a:solidFill>
            </a:endParaRPr>
          </a:p>
        </p:txBody>
      </p:sp>
      <p:sp>
        <p:nvSpPr>
          <p:cNvPr id="3" name="Slide Number Placeholder 2"/>
          <p:cNvSpPr>
            <a:spLocks noGrp="1"/>
          </p:cNvSpPr>
          <p:nvPr>
            <p:ph type="sldNum" sz="quarter" idx="11"/>
          </p:nvPr>
        </p:nvSpPr>
        <p:spPr/>
        <p:txBody>
          <a:bodyPr>
            <a:normAutofit/>
          </a:bodyPr>
          <a:lstStyle/>
          <a:p>
            <a:fld id="{81118C7B-98AB-449A-8A07-D4B6B3875F9B}" type="slidenum">
              <a:rPr lang="en-US" smtClean="0">
                <a:solidFill>
                  <a:srgbClr val="464653"/>
                </a:solidFill>
              </a:rPr>
              <a:pPr/>
              <a:t>30</a:t>
            </a:fld>
            <a:endParaRPr lang="en-US">
              <a:solidFill>
                <a:srgbClr val="464653"/>
              </a:solidFill>
            </a:endParaRPr>
          </a:p>
        </p:txBody>
      </p:sp>
      <p:sp>
        <p:nvSpPr>
          <p:cNvPr id="4" name="Footer Placeholder 3"/>
          <p:cNvSpPr>
            <a:spLocks noGrp="1"/>
          </p:cNvSpPr>
          <p:nvPr>
            <p:ph type="ftr" sz="quarter" idx="12"/>
          </p:nvPr>
        </p:nvSpPr>
        <p:spPr/>
        <p:txBody>
          <a:bodyPr/>
          <a:lstStyle/>
          <a:p>
            <a:r>
              <a:rPr lang="en-US" smtClean="0">
                <a:solidFill>
                  <a:srgbClr val="575F6D"/>
                </a:solidFill>
              </a:rPr>
              <a:t>PPL UNIT - 2  SE(Computer)</a:t>
            </a:r>
            <a:endParaRPr lang="en-US">
              <a:solidFill>
                <a:srgbClr val="575F6D"/>
              </a:solidFill>
            </a:endParaRPr>
          </a:p>
        </p:txBody>
      </p:sp>
      <p:graphicFrame>
        <p:nvGraphicFramePr>
          <p:cNvPr id="6" name="Table 5"/>
          <p:cNvGraphicFramePr>
            <a:graphicFrameLocks noGrp="1"/>
          </p:cNvGraphicFramePr>
          <p:nvPr/>
        </p:nvGraphicFramePr>
        <p:xfrm>
          <a:off x="1524000" y="1397000"/>
          <a:ext cx="6096000" cy="5079920"/>
        </p:xfrm>
        <a:graphic>
          <a:graphicData uri="http://schemas.openxmlformats.org/drawingml/2006/table">
            <a:tbl>
              <a:tblPr firstRow="1" bandRow="1">
                <a:tableStyleId>{5C22544A-7EE6-4342-B048-85BDC9FD1C3A}</a:tableStyleId>
              </a:tblPr>
              <a:tblGrid>
                <a:gridCol w="3048000"/>
                <a:gridCol w="3048000"/>
              </a:tblGrid>
              <a:tr h="507992">
                <a:tc>
                  <a:txBody>
                    <a:bodyPr/>
                    <a:lstStyle/>
                    <a:p>
                      <a:pPr algn="just" fontAlgn="t"/>
                      <a:r>
                        <a:rPr lang="en-US" b="1" dirty="0">
                          <a:solidFill>
                            <a:srgbClr val="155C92"/>
                          </a:solidFill>
                        </a:rPr>
                        <a:t>Type</a:t>
                      </a:r>
                    </a:p>
                  </a:txBody>
                  <a:tcPr marL="38100" marR="38100" marT="38100" marB="38100"/>
                </a:tc>
                <a:tc>
                  <a:txBody>
                    <a:bodyPr/>
                    <a:lstStyle/>
                    <a:p>
                      <a:pPr algn="just" fontAlgn="t"/>
                      <a:r>
                        <a:rPr lang="en-US" b="1">
                          <a:solidFill>
                            <a:srgbClr val="155C92"/>
                          </a:solidFill>
                        </a:rPr>
                        <a:t>Default Value</a:t>
                      </a:r>
                    </a:p>
                  </a:txBody>
                  <a:tcPr marL="38100" marR="38100" marT="38100" marB="38100"/>
                </a:tc>
              </a:tr>
              <a:tr h="507992">
                <a:tc>
                  <a:txBody>
                    <a:bodyPr/>
                    <a:lstStyle/>
                    <a:p>
                      <a:pPr algn="just" fontAlgn="t"/>
                      <a:r>
                        <a:rPr lang="en-US"/>
                        <a:t>byte</a:t>
                      </a:r>
                    </a:p>
                  </a:txBody>
                  <a:tcPr marL="38100" marR="38100" marT="38100" marB="38100"/>
                </a:tc>
                <a:tc>
                  <a:txBody>
                    <a:bodyPr/>
                    <a:lstStyle/>
                    <a:p>
                      <a:pPr algn="just" fontAlgn="t"/>
                      <a:r>
                        <a:rPr lang="en-US"/>
                        <a:t>0</a:t>
                      </a:r>
                    </a:p>
                  </a:txBody>
                  <a:tcPr marL="38100" marR="38100" marT="38100" marB="38100"/>
                </a:tc>
              </a:tr>
              <a:tr h="507992">
                <a:tc>
                  <a:txBody>
                    <a:bodyPr/>
                    <a:lstStyle/>
                    <a:p>
                      <a:pPr algn="just" fontAlgn="t"/>
                      <a:r>
                        <a:rPr lang="en-US"/>
                        <a:t>short</a:t>
                      </a:r>
                    </a:p>
                  </a:txBody>
                  <a:tcPr marL="38100" marR="38100" marT="38100" marB="38100"/>
                </a:tc>
                <a:tc>
                  <a:txBody>
                    <a:bodyPr/>
                    <a:lstStyle/>
                    <a:p>
                      <a:pPr algn="just" fontAlgn="t"/>
                      <a:r>
                        <a:rPr lang="en-US"/>
                        <a:t>0</a:t>
                      </a:r>
                    </a:p>
                  </a:txBody>
                  <a:tcPr marL="38100" marR="38100" marT="38100" marB="38100"/>
                </a:tc>
              </a:tr>
              <a:tr h="507992">
                <a:tc>
                  <a:txBody>
                    <a:bodyPr/>
                    <a:lstStyle/>
                    <a:p>
                      <a:pPr algn="just" fontAlgn="t"/>
                      <a:r>
                        <a:rPr lang="en-US"/>
                        <a:t>int</a:t>
                      </a:r>
                    </a:p>
                  </a:txBody>
                  <a:tcPr marL="38100" marR="38100" marT="38100" marB="38100"/>
                </a:tc>
                <a:tc>
                  <a:txBody>
                    <a:bodyPr/>
                    <a:lstStyle/>
                    <a:p>
                      <a:pPr algn="just" fontAlgn="t"/>
                      <a:r>
                        <a:rPr lang="en-US"/>
                        <a:t>0</a:t>
                      </a:r>
                    </a:p>
                  </a:txBody>
                  <a:tcPr marL="38100" marR="38100" marT="38100" marB="38100"/>
                </a:tc>
              </a:tr>
              <a:tr h="507992">
                <a:tc>
                  <a:txBody>
                    <a:bodyPr/>
                    <a:lstStyle/>
                    <a:p>
                      <a:pPr algn="just" fontAlgn="t"/>
                      <a:r>
                        <a:rPr lang="en-US"/>
                        <a:t>long</a:t>
                      </a:r>
                    </a:p>
                  </a:txBody>
                  <a:tcPr marL="38100" marR="38100" marT="38100" marB="38100"/>
                </a:tc>
                <a:tc>
                  <a:txBody>
                    <a:bodyPr/>
                    <a:lstStyle/>
                    <a:p>
                      <a:pPr algn="just" fontAlgn="t"/>
                      <a:r>
                        <a:rPr lang="en-US"/>
                        <a:t>0</a:t>
                      </a:r>
                    </a:p>
                  </a:txBody>
                  <a:tcPr marL="38100" marR="38100" marT="38100" marB="38100"/>
                </a:tc>
              </a:tr>
              <a:tr h="507992">
                <a:tc>
                  <a:txBody>
                    <a:bodyPr/>
                    <a:lstStyle/>
                    <a:p>
                      <a:pPr algn="just" fontAlgn="t"/>
                      <a:r>
                        <a:rPr lang="en-US"/>
                        <a:t>float</a:t>
                      </a:r>
                    </a:p>
                  </a:txBody>
                  <a:tcPr marL="38100" marR="38100" marT="38100" marB="38100"/>
                </a:tc>
                <a:tc>
                  <a:txBody>
                    <a:bodyPr/>
                    <a:lstStyle/>
                    <a:p>
                      <a:pPr algn="just" fontAlgn="t"/>
                      <a:r>
                        <a:rPr lang="en-US"/>
                        <a:t>0.0f</a:t>
                      </a:r>
                    </a:p>
                  </a:txBody>
                  <a:tcPr marL="38100" marR="38100" marT="38100" marB="38100"/>
                </a:tc>
              </a:tr>
              <a:tr h="507992">
                <a:tc>
                  <a:txBody>
                    <a:bodyPr/>
                    <a:lstStyle/>
                    <a:p>
                      <a:pPr algn="just" fontAlgn="t"/>
                      <a:r>
                        <a:rPr lang="en-US"/>
                        <a:t>double</a:t>
                      </a:r>
                    </a:p>
                  </a:txBody>
                  <a:tcPr marL="38100" marR="38100" marT="38100" marB="38100"/>
                </a:tc>
                <a:tc>
                  <a:txBody>
                    <a:bodyPr/>
                    <a:lstStyle/>
                    <a:p>
                      <a:pPr algn="just" fontAlgn="t"/>
                      <a:r>
                        <a:rPr lang="en-US"/>
                        <a:t>0.0d</a:t>
                      </a:r>
                    </a:p>
                  </a:txBody>
                  <a:tcPr marL="38100" marR="38100" marT="38100" marB="38100"/>
                </a:tc>
              </a:tr>
              <a:tr h="507992">
                <a:tc>
                  <a:txBody>
                    <a:bodyPr/>
                    <a:lstStyle/>
                    <a:p>
                      <a:pPr algn="just" fontAlgn="t"/>
                      <a:r>
                        <a:rPr lang="en-US" dirty="0"/>
                        <a:t>char</a:t>
                      </a:r>
                    </a:p>
                  </a:txBody>
                  <a:tcPr marL="38100" marR="38100" marT="38100" marB="38100"/>
                </a:tc>
                <a:tc>
                  <a:txBody>
                    <a:bodyPr/>
                    <a:lstStyle/>
                    <a:p>
                      <a:pPr algn="just" fontAlgn="t"/>
                      <a:r>
                        <a:rPr lang="en-US" dirty="0"/>
                        <a:t>'\u0000'</a:t>
                      </a:r>
                    </a:p>
                  </a:txBody>
                  <a:tcPr marL="38100" marR="38100" marT="38100" marB="38100"/>
                </a:tc>
              </a:tr>
              <a:tr h="507992">
                <a:tc>
                  <a:txBody>
                    <a:bodyPr/>
                    <a:lstStyle/>
                    <a:p>
                      <a:pPr algn="just" fontAlgn="t"/>
                      <a:r>
                        <a:rPr lang="en-US"/>
                        <a:t>boolean</a:t>
                      </a:r>
                    </a:p>
                  </a:txBody>
                  <a:tcPr marL="38100" marR="38100" marT="38100" marB="38100"/>
                </a:tc>
                <a:tc>
                  <a:txBody>
                    <a:bodyPr/>
                    <a:lstStyle/>
                    <a:p>
                      <a:pPr algn="just" fontAlgn="t"/>
                      <a:r>
                        <a:rPr lang="en-US"/>
                        <a:t>false</a:t>
                      </a:r>
                    </a:p>
                  </a:txBody>
                  <a:tcPr marL="38100" marR="38100" marT="38100" marB="38100"/>
                </a:tc>
              </a:tr>
              <a:tr h="507992">
                <a:tc>
                  <a:txBody>
                    <a:bodyPr/>
                    <a:lstStyle/>
                    <a:p>
                      <a:pPr algn="just" fontAlgn="t"/>
                      <a:r>
                        <a:rPr lang="en-US"/>
                        <a:t>String or other object</a:t>
                      </a:r>
                    </a:p>
                  </a:txBody>
                  <a:tcPr marL="38100" marR="38100" marT="38100" marB="38100"/>
                </a:tc>
                <a:tc>
                  <a:txBody>
                    <a:bodyPr/>
                    <a:lstStyle/>
                    <a:p>
                      <a:pPr algn="just" fontAlgn="t"/>
                      <a:r>
                        <a:rPr lang="en-US" dirty="0"/>
                        <a:t>null</a:t>
                      </a:r>
                    </a:p>
                  </a:txBody>
                  <a:tcPr marL="38100" marR="38100" marT="38100" marB="38100"/>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sz="3200" b="1" dirty="0" smtClean="0">
                <a:solidFill>
                  <a:srgbClr val="000099"/>
                </a:solidFill>
              </a:rPr>
              <a:t>Data Types and Size- User Defined</a:t>
            </a:r>
            <a:endParaRPr lang="en-US" dirty="0">
              <a:solidFill>
                <a:srgbClr val="000099"/>
              </a:solidFill>
            </a:endParaRPr>
          </a:p>
        </p:txBody>
      </p:sp>
      <p:sp>
        <p:nvSpPr>
          <p:cNvPr id="6" name="Content Placeholder 5"/>
          <p:cNvSpPr>
            <a:spLocks noGrp="1"/>
          </p:cNvSpPr>
          <p:nvPr>
            <p:ph sz="quarter" idx="1"/>
          </p:nvPr>
        </p:nvSpPr>
        <p:spPr/>
        <p:txBody>
          <a:bodyPr/>
          <a:lstStyle/>
          <a:p>
            <a:pPr>
              <a:lnSpc>
                <a:spcPct val="200000"/>
              </a:lnSpc>
            </a:pPr>
            <a:r>
              <a:rPr lang="en-US" dirty="0" smtClean="0"/>
              <a:t>Java uses UNICODE system.</a:t>
            </a:r>
          </a:p>
          <a:p>
            <a:pPr>
              <a:lnSpc>
                <a:spcPct val="200000"/>
              </a:lnSpc>
            </a:pPr>
            <a:r>
              <a:rPr lang="en-US" dirty="0" smtClean="0"/>
              <a:t>Classes – creating object of class</a:t>
            </a:r>
          </a:p>
          <a:p>
            <a:pPr>
              <a:buNone/>
            </a:pPr>
            <a:r>
              <a:rPr lang="en-US" b="1" dirty="0" smtClean="0"/>
              <a:t>Example</a:t>
            </a:r>
          </a:p>
          <a:p>
            <a:pPr>
              <a:buNone/>
            </a:pPr>
            <a:r>
              <a:rPr lang="en-US" dirty="0" smtClean="0"/>
              <a:t>Student s = </a:t>
            </a:r>
            <a:r>
              <a:rPr lang="en-US" b="1" dirty="0" smtClean="0"/>
              <a:t>new</a:t>
            </a:r>
            <a:r>
              <a:rPr lang="en-US" dirty="0" smtClean="0"/>
              <a:t> Student();</a:t>
            </a:r>
          </a:p>
          <a:p>
            <a:pPr>
              <a:lnSpc>
                <a:spcPct val="200000"/>
              </a:lnSpc>
            </a:pPr>
            <a:r>
              <a:rPr lang="en-US" dirty="0" smtClean="0"/>
              <a:t>Interfaces</a:t>
            </a:r>
          </a:p>
          <a:p>
            <a:pPr>
              <a:lnSpc>
                <a:spcPct val="200000"/>
              </a:lnSpc>
              <a:buNone/>
            </a:pPr>
            <a:endParaRPr lang="en-US" dirty="0"/>
          </a:p>
        </p:txBody>
      </p:sp>
      <p:sp>
        <p:nvSpPr>
          <p:cNvPr id="4" name="Slide Number Placeholder 3"/>
          <p:cNvSpPr>
            <a:spLocks noGrp="1"/>
          </p:cNvSpPr>
          <p:nvPr>
            <p:ph type="sldNum" sz="quarter" idx="15"/>
          </p:nvPr>
        </p:nvSpPr>
        <p:spPr/>
        <p:txBody>
          <a:bodyPr>
            <a:normAutofit/>
          </a:bodyPr>
          <a:lstStyle/>
          <a:p>
            <a:fld id="{81118C7B-98AB-449A-8A07-D4B6B3875F9B}" type="slidenum">
              <a:rPr lang="en-US" smtClean="0">
                <a:solidFill>
                  <a:srgbClr val="464653"/>
                </a:solidFill>
              </a:rPr>
              <a:pPr/>
              <a:t>31</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422"/>
          </a:xfrm>
        </p:spPr>
        <p:txBody>
          <a:bodyPr/>
          <a:lstStyle/>
          <a:p>
            <a:r>
              <a:rPr lang="en-US" b="1" dirty="0" smtClean="0">
                <a:solidFill>
                  <a:srgbClr val="000099"/>
                </a:solidFill>
              </a:rPr>
              <a:t>Basic of Java</a:t>
            </a:r>
            <a:endParaRPr lang="en-US" b="1" dirty="0">
              <a:solidFill>
                <a:srgbClr val="000099"/>
              </a:solidFill>
            </a:endParaRPr>
          </a:p>
        </p:txBody>
      </p:sp>
      <p:sp>
        <p:nvSpPr>
          <p:cNvPr id="3" name="Content Placeholder 2"/>
          <p:cNvSpPr>
            <a:spLocks noGrp="1"/>
          </p:cNvSpPr>
          <p:nvPr>
            <p:ph sz="quarter" idx="1"/>
          </p:nvPr>
        </p:nvSpPr>
        <p:spPr>
          <a:xfrm>
            <a:off x="612648" y="1371654"/>
            <a:ext cx="8153400" cy="5105266"/>
          </a:xfrm>
        </p:spPr>
        <p:txBody>
          <a:bodyPr>
            <a:normAutofit fontScale="92500" lnSpcReduction="10000"/>
          </a:bodyPr>
          <a:lstStyle/>
          <a:p>
            <a:pPr>
              <a:lnSpc>
                <a:spcPct val="110000"/>
              </a:lnSpc>
            </a:pPr>
            <a:r>
              <a:rPr lang="en-US" dirty="0" smtClean="0"/>
              <a:t>The Java programming language defines the following kinds of variables:</a:t>
            </a:r>
          </a:p>
          <a:p>
            <a:pPr marL="519113" indent="-163513">
              <a:buFont typeface="+mj-lt"/>
              <a:buAutoNum type="arabicPeriod"/>
            </a:pPr>
            <a:r>
              <a:rPr lang="en-US" dirty="0" smtClean="0"/>
              <a:t>local variable - </a:t>
            </a:r>
            <a:r>
              <a:rPr lang="en-US" sz="1800" dirty="0" smtClean="0"/>
              <a:t>A variable which is declared inside the method is called local variable.</a:t>
            </a:r>
            <a:endParaRPr lang="en-US" dirty="0" smtClean="0"/>
          </a:p>
          <a:p>
            <a:pPr marL="519113" indent="-163513">
              <a:buFont typeface="+mj-lt"/>
              <a:buAutoNum type="arabicPeriod"/>
            </a:pPr>
            <a:r>
              <a:rPr lang="en-US" dirty="0" smtClean="0"/>
              <a:t>instance variable - </a:t>
            </a:r>
            <a:r>
              <a:rPr lang="en-US" sz="1800" dirty="0" smtClean="0"/>
              <a:t>A variable which is declared inside the class but outside the method, is called instance variable . It is not declared as static.</a:t>
            </a:r>
          </a:p>
          <a:p>
            <a:pPr marL="519113" indent="-163513">
              <a:buFont typeface="+mj-lt"/>
              <a:buAutoNum type="arabicPeriod"/>
            </a:pPr>
            <a:r>
              <a:rPr lang="en-US" dirty="0" smtClean="0"/>
              <a:t>static variable - </a:t>
            </a:r>
          </a:p>
          <a:p>
            <a:pPr>
              <a:lnSpc>
                <a:spcPct val="110000"/>
              </a:lnSpc>
            </a:pPr>
            <a:r>
              <a:rPr lang="en-US" dirty="0" smtClean="0"/>
              <a:t> </a:t>
            </a:r>
            <a:r>
              <a:rPr lang="en-US" sz="2000" dirty="0" smtClean="0"/>
              <a:t>Naming:</a:t>
            </a:r>
          </a:p>
          <a:p>
            <a:pPr lvl="1">
              <a:lnSpc>
                <a:spcPct val="110000"/>
              </a:lnSpc>
            </a:pPr>
            <a:r>
              <a:rPr lang="en-US" sz="1800" dirty="0" smtClean="0"/>
              <a:t>May contain numbers, underscore, dollar sign, or letters</a:t>
            </a:r>
          </a:p>
          <a:p>
            <a:pPr lvl="1">
              <a:lnSpc>
                <a:spcPct val="110000"/>
              </a:lnSpc>
            </a:pPr>
            <a:r>
              <a:rPr lang="en-US" sz="1800" dirty="0" smtClean="0"/>
              <a:t>Can not start with number</a:t>
            </a:r>
          </a:p>
          <a:p>
            <a:pPr lvl="1">
              <a:lnSpc>
                <a:spcPct val="110000"/>
              </a:lnSpc>
            </a:pPr>
            <a:r>
              <a:rPr lang="en-US" sz="1800" dirty="0" smtClean="0"/>
              <a:t>Can be any length</a:t>
            </a:r>
          </a:p>
          <a:p>
            <a:pPr lvl="1">
              <a:lnSpc>
                <a:spcPct val="110000"/>
              </a:lnSpc>
            </a:pPr>
            <a:r>
              <a:rPr lang="en-US" sz="1800" dirty="0" smtClean="0"/>
              <a:t>Reserved keywords cant used as a variable.</a:t>
            </a:r>
          </a:p>
          <a:p>
            <a:pPr lvl="1">
              <a:lnSpc>
                <a:spcPct val="110000"/>
              </a:lnSpc>
            </a:pPr>
            <a:r>
              <a:rPr lang="en-US" sz="1800" dirty="0" smtClean="0"/>
              <a:t>Case sensitive</a:t>
            </a:r>
          </a:p>
          <a:p>
            <a:pPr lvl="1">
              <a:lnSpc>
                <a:spcPct val="110000"/>
              </a:lnSpc>
            </a:pPr>
            <a:r>
              <a:rPr lang="en-US" sz="1600" dirty="0" smtClean="0"/>
              <a:t>White space is not permitted.</a:t>
            </a:r>
            <a:endParaRPr lang="en-US" sz="16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224"/>
          </a:xfrm>
        </p:spPr>
        <p:txBody>
          <a:bodyPr>
            <a:normAutofit/>
          </a:bodyPr>
          <a:lstStyle/>
          <a:p>
            <a:r>
              <a:rPr lang="en-US" sz="2800" b="1" dirty="0" smtClean="0">
                <a:solidFill>
                  <a:srgbClr val="000099"/>
                </a:solidFill>
              </a:rPr>
              <a:t>Arrays</a:t>
            </a:r>
            <a:endParaRPr lang="en-US" b="1" dirty="0">
              <a:solidFill>
                <a:srgbClr val="000099"/>
              </a:solidFill>
            </a:endParaRPr>
          </a:p>
        </p:txBody>
      </p:sp>
      <p:sp>
        <p:nvSpPr>
          <p:cNvPr id="3" name="Content Placeholder 2"/>
          <p:cNvSpPr>
            <a:spLocks noGrp="1"/>
          </p:cNvSpPr>
          <p:nvPr>
            <p:ph sz="quarter" idx="1"/>
          </p:nvPr>
        </p:nvSpPr>
        <p:spPr>
          <a:xfrm>
            <a:off x="457200" y="3809990"/>
            <a:ext cx="7467600" cy="2663962"/>
          </a:xfrm>
        </p:spPr>
        <p:txBody>
          <a:bodyPr/>
          <a:lstStyle/>
          <a:p>
            <a:r>
              <a:rPr lang="en-US" dirty="0" smtClean="0"/>
              <a:t>Every array in a Java is an object, Hence we can create array by using </a:t>
            </a:r>
            <a:r>
              <a:rPr lang="en-US" b="1" dirty="0" smtClean="0"/>
              <a:t>new</a:t>
            </a:r>
            <a:r>
              <a:rPr lang="en-US" dirty="0" smtClean="0"/>
              <a:t> keyword.</a:t>
            </a:r>
          </a:p>
          <a:p>
            <a:r>
              <a:rPr lang="en-US" b="1" dirty="0" err="1" smtClean="0"/>
              <a:t>int</a:t>
            </a:r>
            <a:r>
              <a:rPr lang="en-US" dirty="0" smtClean="0"/>
              <a:t>[] </a:t>
            </a:r>
            <a:r>
              <a:rPr lang="en-US" dirty="0" err="1" smtClean="0"/>
              <a:t>arr</a:t>
            </a:r>
            <a:r>
              <a:rPr lang="en-US" dirty="0" smtClean="0"/>
              <a:t> = </a:t>
            </a:r>
            <a:r>
              <a:rPr lang="en-US" b="1" dirty="0" smtClean="0"/>
              <a:t>new</a:t>
            </a:r>
            <a:r>
              <a:rPr lang="en-US" dirty="0" smtClean="0"/>
              <a:t> </a:t>
            </a:r>
            <a:r>
              <a:rPr lang="en-US" b="1" dirty="0" err="1" smtClean="0"/>
              <a:t>int</a:t>
            </a:r>
            <a:r>
              <a:rPr lang="en-US" dirty="0" smtClean="0"/>
              <a:t>[10]; // The size of array is 10. </a:t>
            </a:r>
            <a:r>
              <a:rPr lang="en-US" b="1" dirty="0" smtClean="0"/>
              <a:t>or</a:t>
            </a:r>
            <a:r>
              <a:rPr lang="en-US" dirty="0" smtClean="0"/>
              <a:t> </a:t>
            </a:r>
          </a:p>
          <a:p>
            <a:r>
              <a:rPr lang="en-US" b="1" dirty="0" err="1" smtClean="0"/>
              <a:t>int</a:t>
            </a:r>
            <a:r>
              <a:rPr lang="en-US" dirty="0" smtClean="0"/>
              <a:t>[] </a:t>
            </a:r>
            <a:r>
              <a:rPr lang="en-US" dirty="0" err="1" smtClean="0"/>
              <a:t>arr</a:t>
            </a:r>
            <a:r>
              <a:rPr lang="en-US" dirty="0" smtClean="0"/>
              <a:t> = {10,20,30,40,50};</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33</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pic>
        <p:nvPicPr>
          <p:cNvPr id="46082" name="Picture 2" descr="array in java"/>
          <p:cNvPicPr>
            <a:picLocks noChangeAspect="1" noChangeArrowheads="1"/>
          </p:cNvPicPr>
          <p:nvPr/>
        </p:nvPicPr>
        <p:blipFill>
          <a:blip r:embed="rId2" cstate="print"/>
          <a:srcRect/>
          <a:stretch>
            <a:fillRect/>
          </a:stretch>
        </p:blipFill>
        <p:spPr bwMode="auto">
          <a:xfrm>
            <a:off x="533506" y="1447852"/>
            <a:ext cx="7695998" cy="2438336"/>
          </a:xfrm>
          <a:prstGeom prst="rect">
            <a:avLst/>
          </a:prstGeo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818"/>
          </a:xfrm>
        </p:spPr>
        <p:txBody>
          <a:bodyPr>
            <a:normAutofit/>
          </a:bodyPr>
          <a:lstStyle/>
          <a:p>
            <a:r>
              <a:rPr lang="en-US" sz="3600" b="1" dirty="0" smtClean="0">
                <a:solidFill>
                  <a:srgbClr val="000099"/>
                </a:solidFill>
              </a:rPr>
              <a:t>multi-dimensional array</a:t>
            </a:r>
            <a:endParaRPr lang="en-US" sz="3600" b="1" dirty="0">
              <a:solidFill>
                <a:srgbClr val="000099"/>
              </a:solidFill>
            </a:endParaRPr>
          </a:p>
        </p:txBody>
      </p:sp>
      <p:sp>
        <p:nvSpPr>
          <p:cNvPr id="3" name="Content Placeholder 2"/>
          <p:cNvSpPr>
            <a:spLocks noGrp="1"/>
          </p:cNvSpPr>
          <p:nvPr>
            <p:ph sz="quarter" idx="1"/>
          </p:nvPr>
        </p:nvSpPr>
        <p:spPr/>
        <p:txBody>
          <a:bodyPr/>
          <a:lstStyle/>
          <a:p>
            <a:pPr>
              <a:lnSpc>
                <a:spcPct val="150000"/>
              </a:lnSpc>
            </a:pPr>
            <a:r>
              <a:rPr lang="en-US" dirty="0" smtClean="0"/>
              <a:t>Rows and columns in the table</a:t>
            </a:r>
          </a:p>
          <a:p>
            <a:pPr>
              <a:lnSpc>
                <a:spcPct val="150000"/>
              </a:lnSpc>
            </a:pPr>
            <a:r>
              <a:rPr lang="en-US" dirty="0" smtClean="0"/>
              <a:t>Two Dimensional Array</a:t>
            </a:r>
          </a:p>
          <a:p>
            <a:pPr marL="1952625" indent="-273050">
              <a:lnSpc>
                <a:spcPct val="150000"/>
              </a:lnSpc>
              <a:buNone/>
            </a:pPr>
            <a:r>
              <a:rPr lang="en-US" dirty="0" smtClean="0"/>
              <a:t>double[][] a = new double[m][n]; </a:t>
            </a:r>
          </a:p>
          <a:p>
            <a:pPr>
              <a:lnSpc>
                <a:spcPct val="150000"/>
              </a:lnSpc>
            </a:pPr>
            <a:r>
              <a:rPr lang="en-US" dirty="0" smtClean="0"/>
              <a:t>The same notation extends to arrays that have any number of dimensions.</a:t>
            </a:r>
          </a:p>
          <a:p>
            <a:pPr marL="2054225" indent="-2054225">
              <a:lnSpc>
                <a:spcPct val="150000"/>
              </a:lnSpc>
              <a:buNone/>
            </a:pPr>
            <a:r>
              <a:rPr lang="en-US" dirty="0" smtClean="0"/>
              <a:t>                    double[][][] a = new double[n][n][n]; </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34</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99"/>
                </a:solidFill>
              </a:rPr>
              <a:t>Alternative Array Declaration Statements</a:t>
            </a:r>
            <a:endParaRPr lang="en-US" dirty="0">
              <a:solidFill>
                <a:srgbClr val="000099"/>
              </a:solidFill>
            </a:endParaRPr>
          </a:p>
        </p:txBody>
      </p:sp>
      <p:sp>
        <p:nvSpPr>
          <p:cNvPr id="3" name="Content Placeholder 2"/>
          <p:cNvSpPr>
            <a:spLocks noGrp="1"/>
          </p:cNvSpPr>
          <p:nvPr>
            <p:ph sz="quarter" idx="1"/>
          </p:nvPr>
        </p:nvSpPr>
        <p:spPr/>
        <p:txBody>
          <a:bodyPr/>
          <a:lstStyle/>
          <a:p>
            <a:pPr marL="633413" indent="-633413">
              <a:lnSpc>
                <a:spcPct val="150000"/>
              </a:lnSpc>
            </a:pPr>
            <a:r>
              <a:rPr lang="en-US" dirty="0" err="1" smtClean="0"/>
              <a:t>int</a:t>
            </a:r>
            <a:r>
              <a:rPr lang="en-US" dirty="0" smtClean="0"/>
              <a:t>[][] </a:t>
            </a:r>
            <a:r>
              <a:rPr lang="en-US" dirty="0" err="1" smtClean="0"/>
              <a:t>intArray</a:t>
            </a:r>
            <a:r>
              <a:rPr lang="en-US" dirty="0" smtClean="0"/>
              <a:t> = new </a:t>
            </a:r>
            <a:r>
              <a:rPr lang="en-US" dirty="0" err="1" smtClean="0"/>
              <a:t>int</a:t>
            </a:r>
            <a:r>
              <a:rPr lang="en-US" dirty="0" smtClean="0"/>
              <a:t>[10][20]; </a:t>
            </a:r>
          </a:p>
          <a:p>
            <a:pPr marL="633413" indent="-633413">
              <a:lnSpc>
                <a:spcPct val="150000"/>
              </a:lnSpc>
            </a:pPr>
            <a:r>
              <a:rPr lang="en-US" dirty="0" err="1" smtClean="0"/>
              <a:t>intArray</a:t>
            </a:r>
            <a:r>
              <a:rPr lang="en-US" dirty="0" smtClean="0"/>
              <a:t>[0][2] = 129; </a:t>
            </a:r>
          </a:p>
          <a:p>
            <a:pPr marL="633413" indent="-633413">
              <a:lnSpc>
                <a:spcPct val="150000"/>
              </a:lnSpc>
            </a:pPr>
            <a:r>
              <a:rPr lang="en-US" dirty="0" err="1" smtClean="0"/>
              <a:t>int</a:t>
            </a:r>
            <a:r>
              <a:rPr lang="en-US" dirty="0" smtClean="0"/>
              <a:t> </a:t>
            </a:r>
            <a:r>
              <a:rPr lang="en-US" dirty="0" err="1" smtClean="0"/>
              <a:t>oneInt</a:t>
            </a:r>
            <a:r>
              <a:rPr lang="en-US" dirty="0" smtClean="0"/>
              <a:t> = </a:t>
            </a:r>
            <a:r>
              <a:rPr lang="en-US" dirty="0" err="1" smtClean="0"/>
              <a:t>intArray</a:t>
            </a:r>
            <a:r>
              <a:rPr lang="en-US" dirty="0" smtClean="0"/>
              <a:t>[0][2];</a:t>
            </a:r>
          </a:p>
          <a:p>
            <a:pPr marL="633413" indent="-633413">
              <a:lnSpc>
                <a:spcPct val="150000"/>
              </a:lnSpc>
            </a:pPr>
            <a:r>
              <a:rPr lang="en-US" dirty="0" err="1" smtClean="0"/>
              <a:t>int</a:t>
            </a:r>
            <a:r>
              <a:rPr lang="en-US" dirty="0" smtClean="0"/>
              <a:t>[] </a:t>
            </a:r>
            <a:r>
              <a:rPr lang="en-US" dirty="0" err="1" smtClean="0"/>
              <a:t>intArray</a:t>
            </a:r>
            <a:r>
              <a:rPr lang="en-US" dirty="0" smtClean="0"/>
              <a:t> = new </a:t>
            </a:r>
            <a:r>
              <a:rPr lang="en-US" dirty="0" err="1" smtClean="0"/>
              <a:t>int</a:t>
            </a:r>
            <a:r>
              <a:rPr lang="en-US" dirty="0" smtClean="0"/>
              <a:t>[10];</a:t>
            </a:r>
          </a:p>
          <a:p>
            <a:pPr marL="633413" indent="-633413">
              <a:lnSpc>
                <a:spcPct val="150000"/>
              </a:lnSpc>
            </a:pPr>
            <a:r>
              <a:rPr lang="en-US" dirty="0" smtClean="0"/>
              <a:t>String[] </a:t>
            </a:r>
            <a:r>
              <a:rPr lang="en-US" dirty="0" err="1" smtClean="0"/>
              <a:t>stringArray</a:t>
            </a:r>
            <a:r>
              <a:rPr lang="en-US" dirty="0" smtClean="0"/>
              <a:t> = new String[10];</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35</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99"/>
                </a:solidFill>
              </a:rPr>
              <a:t>Control Statements</a:t>
            </a:r>
            <a:endParaRPr lang="en-US" dirty="0">
              <a:solidFill>
                <a:srgbClr val="000099"/>
              </a:solidFill>
            </a:endParaRPr>
          </a:p>
        </p:txBody>
      </p:sp>
      <p:sp>
        <p:nvSpPr>
          <p:cNvPr id="3" name="Content Placeholder 2"/>
          <p:cNvSpPr>
            <a:spLocks noGrp="1"/>
          </p:cNvSpPr>
          <p:nvPr>
            <p:ph sz="quarter" idx="1"/>
          </p:nvPr>
        </p:nvSpPr>
        <p:spPr/>
        <p:txBody>
          <a:bodyPr>
            <a:noAutofit/>
          </a:bodyPr>
          <a:lstStyle/>
          <a:p>
            <a:pPr algn="just"/>
            <a:r>
              <a:rPr lang="en-US" altLang="ko-KR" sz="3200" dirty="0" smtClean="0">
                <a:latin typeface="Times New Roman" pitchFamily="18" charset="0"/>
              </a:rPr>
              <a:t>To change the execution order of program </a:t>
            </a:r>
          </a:p>
          <a:p>
            <a:pPr algn="just"/>
            <a:r>
              <a:rPr lang="en-US" altLang="ko-KR" sz="3200" dirty="0" smtClean="0">
                <a:latin typeface="Times New Roman" pitchFamily="18" charset="0"/>
              </a:rPr>
              <a:t>As the method of controlling the execution order </a:t>
            </a:r>
          </a:p>
          <a:p>
            <a:pPr lvl="2" algn="just"/>
            <a:endParaRPr lang="en-US" altLang="ko-KR" sz="1000" dirty="0" smtClean="0">
              <a:latin typeface="Times New Roman" pitchFamily="18" charset="0"/>
            </a:endParaRPr>
          </a:p>
          <a:p>
            <a:pPr lvl="1" algn="just"/>
            <a:r>
              <a:rPr lang="en-US" altLang="ko-KR" sz="2800" dirty="0" smtClean="0">
                <a:latin typeface="Times New Roman" pitchFamily="18" charset="0"/>
              </a:rPr>
              <a:t>Conditional Statement :  </a:t>
            </a:r>
            <a:r>
              <a:rPr lang="en-US" altLang="ko-KR" sz="2800" b="1" dirty="0" smtClean="0">
                <a:latin typeface="Times New Roman" pitchFamily="18" charset="0"/>
              </a:rPr>
              <a:t>if, if-else,</a:t>
            </a:r>
            <a:r>
              <a:rPr lang="en-US" altLang="ko-KR" sz="2800" dirty="0" smtClean="0">
                <a:latin typeface="Times New Roman" pitchFamily="18" charset="0"/>
              </a:rPr>
              <a:t> </a:t>
            </a:r>
            <a:r>
              <a:rPr lang="en-US" altLang="ko-KR" sz="2800" b="1" dirty="0" smtClean="0">
                <a:latin typeface="Times New Roman" pitchFamily="18" charset="0"/>
              </a:rPr>
              <a:t>switch</a:t>
            </a:r>
            <a:r>
              <a:rPr lang="en-US" altLang="ko-KR" sz="2800" dirty="0" smtClean="0">
                <a:latin typeface="Times New Roman" pitchFamily="18" charset="0"/>
              </a:rPr>
              <a:t>.</a:t>
            </a:r>
          </a:p>
          <a:p>
            <a:pPr lvl="1" algn="just"/>
            <a:r>
              <a:rPr lang="en-US" altLang="ko-KR" sz="2800" dirty="0" smtClean="0">
                <a:latin typeface="Times New Roman" pitchFamily="18" charset="0"/>
              </a:rPr>
              <a:t>Repeat Statement :  </a:t>
            </a:r>
            <a:r>
              <a:rPr lang="en-US" altLang="ko-KR" sz="2800" b="1" dirty="0" smtClean="0">
                <a:latin typeface="Times New Roman" pitchFamily="18" charset="0"/>
              </a:rPr>
              <a:t>for</a:t>
            </a:r>
            <a:r>
              <a:rPr lang="en-US" altLang="ko-KR" sz="2800" dirty="0" smtClean="0">
                <a:latin typeface="Times New Roman" pitchFamily="18" charset="0"/>
              </a:rPr>
              <a:t>, </a:t>
            </a:r>
            <a:r>
              <a:rPr lang="en-US" altLang="ko-KR" sz="2800" b="1" dirty="0" smtClean="0">
                <a:latin typeface="Times New Roman" pitchFamily="18" charset="0"/>
              </a:rPr>
              <a:t>while</a:t>
            </a:r>
            <a:r>
              <a:rPr lang="en-US" altLang="ko-KR" sz="2800" dirty="0" smtClean="0">
                <a:latin typeface="Times New Roman" pitchFamily="18" charset="0"/>
              </a:rPr>
              <a:t>, </a:t>
            </a:r>
            <a:r>
              <a:rPr lang="en-US" altLang="ko-KR" sz="2800" b="1" dirty="0" smtClean="0">
                <a:latin typeface="Times New Roman" pitchFamily="18" charset="0"/>
              </a:rPr>
              <a:t>do-while</a:t>
            </a:r>
            <a:r>
              <a:rPr lang="en-US" altLang="ko-KR" sz="2800" dirty="0" smtClean="0">
                <a:latin typeface="Times New Roman" pitchFamily="18" charset="0"/>
              </a:rPr>
              <a:t>.</a:t>
            </a:r>
          </a:p>
          <a:p>
            <a:pPr lvl="1" algn="just"/>
            <a:r>
              <a:rPr lang="en-US" altLang="ko-KR" sz="2800" dirty="0" smtClean="0">
                <a:latin typeface="Times New Roman" pitchFamily="18" charset="0"/>
              </a:rPr>
              <a:t>Branch Statement :  </a:t>
            </a:r>
            <a:r>
              <a:rPr lang="en-US" altLang="ko-KR" sz="2800" b="1" dirty="0" smtClean="0">
                <a:latin typeface="Times New Roman" pitchFamily="18" charset="0"/>
              </a:rPr>
              <a:t>break</a:t>
            </a:r>
            <a:r>
              <a:rPr lang="en-US" altLang="ko-KR" sz="2800" dirty="0" smtClean="0">
                <a:latin typeface="Times New Roman" pitchFamily="18" charset="0"/>
              </a:rPr>
              <a:t>., </a:t>
            </a:r>
            <a:r>
              <a:rPr lang="en-US" altLang="ko-KR" sz="2800" b="1" dirty="0" smtClean="0">
                <a:latin typeface="Times New Roman" pitchFamily="18" charset="0"/>
              </a:rPr>
              <a:t>continue</a:t>
            </a:r>
            <a:r>
              <a:rPr lang="en-US" altLang="ko-KR" sz="2800" dirty="0" smtClean="0">
                <a:latin typeface="Times New Roman" pitchFamily="18" charset="0"/>
              </a:rPr>
              <a:t>, </a:t>
            </a:r>
            <a:r>
              <a:rPr lang="en-US" altLang="ko-KR" sz="2800" b="1" dirty="0" smtClean="0">
                <a:latin typeface="Times New Roman" pitchFamily="18" charset="0"/>
              </a:rPr>
              <a:t>return</a:t>
            </a:r>
            <a:r>
              <a:rPr lang="en-US" altLang="ko-KR" sz="2800" dirty="0" smtClean="0">
                <a:latin typeface="Times New Roman" pitchFamily="18" charset="0"/>
              </a:rPr>
              <a:t>.</a:t>
            </a:r>
          </a:p>
          <a:p>
            <a:pPr algn="just"/>
            <a:endParaRPr lang="en-US" sz="3200"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36</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7848502" cy="944620"/>
          </a:xfrm>
        </p:spPr>
        <p:txBody>
          <a:bodyPr/>
          <a:lstStyle/>
          <a:p>
            <a:r>
              <a:rPr lang="en-US" altLang="ko-KR" sz="3200" b="1" dirty="0">
                <a:solidFill>
                  <a:srgbClr val="000099"/>
                </a:solidFill>
                <a:latin typeface="Times New Roman" pitchFamily="18" charset="0"/>
              </a:rPr>
              <a:t>Conditional Statement - if Statement</a:t>
            </a:r>
            <a:r>
              <a:rPr lang="en-US" altLang="ko-KR" sz="3200" b="1" dirty="0">
                <a:solidFill>
                  <a:srgbClr val="000099"/>
                </a:solidFill>
              </a:rPr>
              <a:t> </a:t>
            </a:r>
          </a:p>
        </p:txBody>
      </p:sp>
      <p:sp>
        <p:nvSpPr>
          <p:cNvPr id="10243" name="Rectangle 3"/>
          <p:cNvSpPr>
            <a:spLocks noGrp="1" noChangeArrowheads="1"/>
          </p:cNvSpPr>
          <p:nvPr>
            <p:ph type="body" idx="1"/>
          </p:nvPr>
        </p:nvSpPr>
        <p:spPr>
          <a:xfrm>
            <a:off x="685800" y="1828800"/>
            <a:ext cx="7924800" cy="4267200"/>
          </a:xfrm>
        </p:spPr>
        <p:txBody>
          <a:bodyPr>
            <a:normAutofit/>
          </a:bodyPr>
          <a:lstStyle/>
          <a:p>
            <a:r>
              <a:rPr lang="en-US" altLang="ko-KR" dirty="0"/>
              <a:t>Form of if Statement</a:t>
            </a:r>
          </a:p>
          <a:p>
            <a:pPr lvl="1" algn="just"/>
            <a:r>
              <a:rPr lang="en-US" altLang="ko-KR" dirty="0">
                <a:solidFill>
                  <a:srgbClr val="FF0000"/>
                </a:solidFill>
                <a:latin typeface="Times New Roman" pitchFamily="18" charset="0"/>
              </a:rPr>
              <a:t>if ( &lt;conditional expression&gt; )  &lt;statement&gt;</a:t>
            </a:r>
          </a:p>
          <a:p>
            <a:pPr lvl="1" algn="just"/>
            <a:r>
              <a:rPr lang="en-US" altLang="ko-KR" dirty="0">
                <a:solidFill>
                  <a:srgbClr val="FF0000"/>
                </a:solidFill>
                <a:latin typeface="Times New Roman" pitchFamily="18" charset="0"/>
              </a:rPr>
              <a:t>if ( &lt; conditional expression &gt; ) </a:t>
            </a:r>
            <a:endParaRPr lang="en-US" altLang="ko-KR" dirty="0" smtClean="0">
              <a:solidFill>
                <a:srgbClr val="FF0000"/>
              </a:solidFill>
              <a:latin typeface="Times New Roman" pitchFamily="18" charset="0"/>
            </a:endParaRPr>
          </a:p>
          <a:p>
            <a:pPr lvl="1" algn="just">
              <a:buNone/>
            </a:pPr>
            <a:r>
              <a:rPr lang="en-US" altLang="ko-KR" dirty="0" smtClean="0">
                <a:solidFill>
                  <a:srgbClr val="FF0000"/>
                </a:solidFill>
                <a:latin typeface="Times New Roman" pitchFamily="18" charset="0"/>
              </a:rPr>
              <a:t>             </a:t>
            </a:r>
            <a:r>
              <a:rPr lang="en-US" altLang="ko-KR" dirty="0">
                <a:solidFill>
                  <a:srgbClr val="FF0000"/>
                </a:solidFill>
                <a:latin typeface="Times New Roman" pitchFamily="18" charset="0"/>
              </a:rPr>
              <a:t>&lt;statement1&gt;  </a:t>
            </a:r>
            <a:endParaRPr lang="en-US" altLang="ko-KR" dirty="0" smtClean="0">
              <a:solidFill>
                <a:srgbClr val="FF0000"/>
              </a:solidFill>
              <a:latin typeface="Times New Roman" pitchFamily="18" charset="0"/>
            </a:endParaRPr>
          </a:p>
          <a:p>
            <a:pPr lvl="1" algn="just">
              <a:buNone/>
            </a:pPr>
            <a:r>
              <a:rPr lang="en-US" altLang="ko-KR" dirty="0" smtClean="0">
                <a:solidFill>
                  <a:srgbClr val="FF0000"/>
                </a:solidFill>
                <a:latin typeface="Times New Roman" pitchFamily="18" charset="0"/>
              </a:rPr>
              <a:t>    else  </a:t>
            </a:r>
            <a:r>
              <a:rPr lang="en-US" altLang="ko-KR" dirty="0">
                <a:solidFill>
                  <a:srgbClr val="FF0000"/>
                </a:solidFill>
                <a:latin typeface="Times New Roman" pitchFamily="18" charset="0"/>
              </a:rPr>
              <a:t>&lt;statement2&gt;</a:t>
            </a:r>
          </a:p>
          <a:p>
            <a:pPr lvl="1" algn="just">
              <a:lnSpc>
                <a:spcPct val="115000"/>
              </a:lnSpc>
            </a:pPr>
            <a:endParaRPr lang="en-US" altLang="ko-KR" dirty="0">
              <a:latin typeface="Times New Roman" pitchFamily="18" charset="0"/>
            </a:endParaRPr>
          </a:p>
          <a:p>
            <a:pPr algn="just"/>
            <a:r>
              <a:rPr lang="en-US" altLang="ko-KR" dirty="0">
                <a:latin typeface="Times New Roman" pitchFamily="18" charset="0"/>
              </a:rPr>
              <a:t>Result of conditional </a:t>
            </a:r>
            <a:r>
              <a:rPr lang="en-US" altLang="ko-KR" dirty="0" smtClean="0">
                <a:latin typeface="Times New Roman" pitchFamily="18" charset="0"/>
              </a:rPr>
              <a:t>expression: </a:t>
            </a:r>
          </a:p>
          <a:p>
            <a:pPr lvl="1" algn="just"/>
            <a:r>
              <a:rPr lang="en-US" altLang="ko-KR" dirty="0" smtClean="0">
                <a:latin typeface="Times New Roman" pitchFamily="18" charset="0"/>
              </a:rPr>
              <a:t>Logical </a:t>
            </a:r>
            <a:r>
              <a:rPr lang="en-US" altLang="ko-KR" dirty="0">
                <a:latin typeface="Times New Roman" pitchFamily="18" charset="0"/>
              </a:rPr>
              <a:t>Type(true or false)</a:t>
            </a:r>
          </a:p>
          <a:p>
            <a:pPr lvl="2" algn="just"/>
            <a:endParaRPr lang="en-US" altLang="ko-KR" sz="1000" dirty="0">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b="1" dirty="0" smtClean="0">
                <a:solidFill>
                  <a:srgbClr val="000099"/>
                </a:solidFill>
              </a:rPr>
              <a:t>The if - branching statement</a:t>
            </a:r>
          </a:p>
        </p:txBody>
      </p:sp>
      <p:sp>
        <p:nvSpPr>
          <p:cNvPr id="22533" name="Rectangle 3"/>
          <p:cNvSpPr>
            <a:spLocks noGrp="1" noChangeArrowheads="1"/>
          </p:cNvSpPr>
          <p:nvPr>
            <p:ph type="body" sz="half" idx="1"/>
          </p:nvPr>
        </p:nvSpPr>
        <p:spPr/>
        <p:txBody>
          <a:bodyPr/>
          <a:lstStyle/>
          <a:p>
            <a:pPr eaLnBrk="1" hangingPunct="1"/>
            <a:r>
              <a:rPr lang="en-US" dirty="0" smtClean="0"/>
              <a:t>if ( x &lt; y) {</a:t>
            </a:r>
          </a:p>
          <a:p>
            <a:pPr lvl="1" eaLnBrk="1" hangingPunct="1">
              <a:buFontTx/>
              <a:buNone/>
            </a:pPr>
            <a:r>
              <a:rPr lang="en-US" dirty="0" smtClean="0"/>
              <a:t>x = y;</a:t>
            </a:r>
          </a:p>
          <a:p>
            <a:pPr lvl="1" eaLnBrk="1" hangingPunct="1">
              <a:buFontTx/>
              <a:buNone/>
            </a:pPr>
            <a:r>
              <a:rPr lang="en-US" dirty="0" smtClean="0"/>
              <a:t>}</a:t>
            </a:r>
          </a:p>
          <a:p>
            <a:pPr lvl="1" eaLnBrk="1" hangingPunct="1">
              <a:buFontTx/>
              <a:buNone/>
            </a:pPr>
            <a:endParaRPr lang="en-US" dirty="0" smtClean="0"/>
          </a:p>
          <a:p>
            <a:pPr lvl="1" eaLnBrk="1" hangingPunct="1">
              <a:buFontTx/>
              <a:buNone/>
            </a:pPr>
            <a:r>
              <a:rPr lang="en-US" dirty="0" smtClean="0"/>
              <a:t>If x=55 and y = 65</a:t>
            </a:r>
          </a:p>
          <a:p>
            <a:pPr lvl="1" eaLnBrk="1" hangingPunct="1">
              <a:buFontTx/>
              <a:buNone/>
            </a:pPr>
            <a:r>
              <a:rPr lang="en-US" dirty="0" smtClean="0"/>
              <a:t>Then x become 65</a:t>
            </a:r>
          </a:p>
        </p:txBody>
      </p:sp>
      <p:sp>
        <p:nvSpPr>
          <p:cNvPr id="22534" name="Rectangle 4"/>
          <p:cNvSpPr>
            <a:spLocks noGrp="1" noChangeArrowheads="1"/>
          </p:cNvSpPr>
          <p:nvPr>
            <p:ph type="body" sz="half" idx="2"/>
          </p:nvPr>
        </p:nvSpPr>
        <p:spPr/>
        <p:txBody>
          <a:bodyPr/>
          <a:lstStyle/>
          <a:p>
            <a:pPr eaLnBrk="1" hangingPunct="1"/>
            <a:r>
              <a:rPr lang="en-US" dirty="0" smtClean="0"/>
              <a:t>if ( x &lt; y ) {</a:t>
            </a:r>
            <a:br>
              <a:rPr lang="en-US" dirty="0" smtClean="0"/>
            </a:br>
            <a:r>
              <a:rPr lang="en-US" dirty="0" smtClean="0"/>
              <a:t>	x = y;</a:t>
            </a:r>
            <a:br>
              <a:rPr lang="en-US" dirty="0" smtClean="0"/>
            </a:br>
            <a:r>
              <a:rPr lang="en-US" dirty="0" smtClean="0"/>
              <a:t>}</a:t>
            </a:r>
            <a:br>
              <a:rPr lang="en-US" dirty="0" smtClean="0"/>
            </a:br>
            <a:r>
              <a:rPr lang="en-US" dirty="0" smtClean="0"/>
              <a:t>else   {</a:t>
            </a:r>
            <a:br>
              <a:rPr lang="en-US" dirty="0" smtClean="0"/>
            </a:br>
            <a:r>
              <a:rPr lang="en-US" dirty="0" smtClean="0"/>
              <a:t>    x = 88;</a:t>
            </a:r>
            <a:br>
              <a:rPr lang="en-US" dirty="0" smtClean="0"/>
            </a:br>
            <a:r>
              <a:rPr lang="en-US" dirty="0" smtClean="0"/>
              <a:t>}</a:t>
            </a:r>
          </a:p>
          <a:p>
            <a:pPr eaLnBrk="1" hangingPunct="1"/>
            <a:endParaRPr lang="en-US" dirty="0" smtClean="0"/>
          </a:p>
          <a:p>
            <a:pPr lvl="1">
              <a:buNone/>
            </a:pPr>
            <a:r>
              <a:rPr lang="en-US" dirty="0" smtClean="0"/>
              <a:t>If x=55 and y = 45</a:t>
            </a:r>
          </a:p>
          <a:p>
            <a:pPr lvl="1">
              <a:buNone/>
            </a:pPr>
            <a:r>
              <a:rPr lang="en-US" dirty="0" smtClean="0"/>
              <a:t>Then x become 88</a:t>
            </a:r>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7" dur="500"/>
                                        <p:tgtEl>
                                          <p:spTgt spid="2253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10" dur="500"/>
                                        <p:tgtEl>
                                          <p:spTgt spid="2253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534">
                                            <p:txEl>
                                              <p:pRg st="2" end="2"/>
                                            </p:txEl>
                                          </p:spTgt>
                                        </p:tgtEl>
                                        <p:attrNameLst>
                                          <p:attrName>style.visibility</p:attrName>
                                        </p:attrNameLst>
                                      </p:cBhvr>
                                      <p:to>
                                        <p:strVal val="visible"/>
                                      </p:to>
                                    </p:set>
                                    <p:animEffect transition="in" filter="blinds(horizontal)">
                                      <p:cBhvr>
                                        <p:cTn id="15" dur="500"/>
                                        <p:tgtEl>
                                          <p:spTgt spid="2253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534">
                                            <p:txEl>
                                              <p:pRg st="3" end="3"/>
                                            </p:txEl>
                                          </p:spTgt>
                                        </p:tgtEl>
                                        <p:attrNameLst>
                                          <p:attrName>style.visibility</p:attrName>
                                        </p:attrNameLst>
                                      </p:cBhvr>
                                      <p:to>
                                        <p:strVal val="visible"/>
                                      </p:to>
                                    </p:set>
                                    <p:animEffect transition="in" filter="blinds(horizontal)">
                                      <p:cBhvr>
                                        <p:cTn id="18" dur="500"/>
                                        <p:tgtEl>
                                          <p:spTgt spid="225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7924700" cy="868422"/>
          </a:xfrm>
        </p:spPr>
        <p:txBody>
          <a:bodyPr/>
          <a:lstStyle/>
          <a:p>
            <a:r>
              <a:rPr lang="en-US" altLang="ko-KR" sz="3200" b="1" dirty="0">
                <a:solidFill>
                  <a:srgbClr val="000099"/>
                </a:solidFill>
                <a:latin typeface="Times New Roman" pitchFamily="18" charset="0"/>
              </a:rPr>
              <a:t>Conditional Statement - if Statement</a:t>
            </a:r>
          </a:p>
        </p:txBody>
      </p:sp>
      <p:sp>
        <p:nvSpPr>
          <p:cNvPr id="11267" name="Rectangle 3"/>
          <p:cNvSpPr>
            <a:spLocks noGrp="1" noChangeArrowheads="1"/>
          </p:cNvSpPr>
          <p:nvPr>
            <p:ph type="body" idx="1"/>
          </p:nvPr>
        </p:nvSpPr>
        <p:spPr>
          <a:xfrm>
            <a:off x="685800" y="1676400"/>
            <a:ext cx="7924800" cy="4267200"/>
          </a:xfrm>
        </p:spPr>
        <p:txBody>
          <a:bodyPr/>
          <a:lstStyle/>
          <a:p>
            <a:r>
              <a:rPr lang="en-US" altLang="ko-KR" dirty="0"/>
              <a:t>Nested  if statement</a:t>
            </a:r>
          </a:p>
          <a:p>
            <a:endParaRPr lang="en-US" altLang="ko-KR" dirty="0"/>
          </a:p>
        </p:txBody>
      </p:sp>
      <p:sp>
        <p:nvSpPr>
          <p:cNvPr id="11268" name="Rectangle 4"/>
          <p:cNvSpPr>
            <a:spLocks noChangeArrowheads="1"/>
          </p:cNvSpPr>
          <p:nvPr/>
        </p:nvSpPr>
        <p:spPr bwMode="auto">
          <a:xfrm>
            <a:off x="1371684" y="2209832"/>
            <a:ext cx="5486256" cy="152396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l">
              <a:lnSpc>
                <a:spcPct val="150000"/>
              </a:lnSpc>
            </a:pPr>
            <a:r>
              <a:rPr lang="en-US" altLang="ko-KR" sz="1800" dirty="0">
                <a:latin typeface="Californian FB" pitchFamily="18" charset="0"/>
              </a:rPr>
              <a:t>    if (&lt;cond. </a:t>
            </a:r>
            <a:r>
              <a:rPr lang="en-US" altLang="ko-KR" sz="1800" dirty="0" err="1">
                <a:latin typeface="Californian FB" pitchFamily="18" charset="0"/>
              </a:rPr>
              <a:t>expr</a:t>
            </a:r>
            <a:r>
              <a:rPr lang="en-US" altLang="ko-KR" sz="1800" dirty="0">
                <a:latin typeface="Californian FB" pitchFamily="18" charset="0"/>
              </a:rPr>
              <a:t>.&gt;)</a:t>
            </a:r>
          </a:p>
          <a:p>
            <a:pPr algn="l">
              <a:lnSpc>
                <a:spcPct val="150000"/>
              </a:lnSpc>
            </a:pPr>
            <a:r>
              <a:rPr lang="en-US" altLang="ko-KR" sz="1800" dirty="0">
                <a:latin typeface="Californian FB" pitchFamily="18" charset="0"/>
              </a:rPr>
              <a:t>            if (&lt;cond. </a:t>
            </a:r>
            <a:r>
              <a:rPr lang="en-US" altLang="ko-KR" sz="1800" dirty="0" err="1">
                <a:latin typeface="Californian FB" pitchFamily="18" charset="0"/>
              </a:rPr>
              <a:t>expr</a:t>
            </a:r>
            <a:r>
              <a:rPr lang="en-US" altLang="ko-KR" sz="1800" dirty="0">
                <a:latin typeface="Californian FB" pitchFamily="18" charset="0"/>
              </a:rPr>
              <a:t>.&gt;)</a:t>
            </a:r>
          </a:p>
          <a:p>
            <a:pPr algn="l">
              <a:lnSpc>
                <a:spcPct val="150000"/>
              </a:lnSpc>
            </a:pPr>
            <a:r>
              <a:rPr lang="en-US" altLang="ko-KR" sz="1800" dirty="0">
                <a:latin typeface="Californian FB" pitchFamily="18" charset="0"/>
              </a:rPr>
              <a:t>                  // . . .</a:t>
            </a:r>
          </a:p>
          <a:p>
            <a:pPr algn="l">
              <a:lnSpc>
                <a:spcPct val="150000"/>
              </a:lnSpc>
            </a:pPr>
            <a:r>
              <a:rPr lang="en-US" altLang="ko-KR" sz="1800" dirty="0">
                <a:latin typeface="Californian FB" pitchFamily="18" charset="0"/>
              </a:rPr>
              <a:t>                  &lt;statement&gt;</a:t>
            </a:r>
          </a:p>
        </p:txBody>
      </p:sp>
      <p:sp>
        <p:nvSpPr>
          <p:cNvPr id="11269" name="Rectangle 5"/>
          <p:cNvSpPr>
            <a:spLocks noChangeArrowheads="1"/>
          </p:cNvSpPr>
          <p:nvPr/>
        </p:nvSpPr>
        <p:spPr bwMode="auto">
          <a:xfrm>
            <a:off x="1371684" y="3886188"/>
            <a:ext cx="5486344" cy="220979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l">
              <a:lnSpc>
                <a:spcPct val="150000"/>
              </a:lnSpc>
            </a:pPr>
            <a:r>
              <a:rPr lang="en-US" altLang="ko-KR" sz="1800" dirty="0">
                <a:latin typeface="Californian FB" pitchFamily="18" charset="0"/>
              </a:rPr>
              <a:t>   if (&lt;cond. expr.1&gt;)         &lt;statement 1&gt;</a:t>
            </a:r>
          </a:p>
          <a:p>
            <a:pPr algn="l">
              <a:lnSpc>
                <a:spcPct val="150000"/>
              </a:lnSpc>
            </a:pPr>
            <a:r>
              <a:rPr lang="en-US" altLang="ko-KR" sz="1800" dirty="0">
                <a:latin typeface="Californian FB" pitchFamily="18" charset="0"/>
              </a:rPr>
              <a:t>   else if (&lt;cond. expr.2&gt;)  &lt; statement 2&gt;</a:t>
            </a:r>
          </a:p>
          <a:p>
            <a:pPr algn="l">
              <a:lnSpc>
                <a:spcPct val="150000"/>
              </a:lnSpc>
            </a:pPr>
            <a:r>
              <a:rPr lang="en-US" altLang="ko-KR" sz="1800" dirty="0">
                <a:latin typeface="Californian FB" pitchFamily="18" charset="0"/>
              </a:rPr>
              <a:t>            …</a:t>
            </a:r>
          </a:p>
          <a:p>
            <a:pPr algn="l">
              <a:lnSpc>
                <a:spcPct val="150000"/>
              </a:lnSpc>
            </a:pPr>
            <a:r>
              <a:rPr lang="en-US" altLang="ko-KR" sz="1800" dirty="0">
                <a:latin typeface="Californian FB" pitchFamily="18" charset="0"/>
              </a:rPr>
              <a:t>   else if (&lt;cond. </a:t>
            </a:r>
            <a:r>
              <a:rPr lang="en-US" altLang="ko-KR" sz="1800" dirty="0" err="1">
                <a:latin typeface="Californian FB" pitchFamily="18" charset="0"/>
              </a:rPr>
              <a:t>expr</a:t>
            </a:r>
            <a:r>
              <a:rPr lang="en-US" altLang="ko-KR" sz="1800" dirty="0">
                <a:latin typeface="Californian FB" pitchFamily="18" charset="0"/>
              </a:rPr>
              <a:t>. n&gt;)  &lt; statement n&gt;</a:t>
            </a:r>
          </a:p>
          <a:p>
            <a:pPr algn="l">
              <a:lnSpc>
                <a:spcPct val="150000"/>
              </a:lnSpc>
            </a:pPr>
            <a:r>
              <a:rPr lang="en-US" altLang="ko-KR" sz="1800" dirty="0">
                <a:latin typeface="Californian FB" pitchFamily="18" charset="0"/>
              </a:rPr>
              <a:t>   else  &lt; statement&gt;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0099"/>
                </a:solidFill>
              </a:rPr>
              <a:t>Java History</a:t>
            </a:r>
            <a:endParaRPr lang="en-US" b="1" dirty="0">
              <a:solidFill>
                <a:srgbClr val="000099"/>
              </a:solidFill>
            </a:endParaRPr>
          </a:p>
        </p:txBody>
      </p:sp>
      <p:sp>
        <p:nvSpPr>
          <p:cNvPr id="3" name="Content Placeholder 2"/>
          <p:cNvSpPr>
            <a:spLocks noGrp="1"/>
          </p:cNvSpPr>
          <p:nvPr>
            <p:ph sz="quarter" idx="1"/>
          </p:nvPr>
        </p:nvSpPr>
        <p:spPr/>
        <p:txBody>
          <a:bodyPr/>
          <a:lstStyle/>
          <a:p>
            <a:r>
              <a:rPr lang="en-US" dirty="0" smtClean="0"/>
              <a:t>In 1995</a:t>
            </a:r>
          </a:p>
          <a:p>
            <a:pPr lvl="1"/>
            <a:r>
              <a:rPr lang="en-US" dirty="0" smtClean="0"/>
              <a:t>It was known as “Oak” and renamed to java.</a:t>
            </a:r>
          </a:p>
          <a:p>
            <a:pPr lvl="1"/>
            <a:r>
              <a:rPr lang="en-GB" dirty="0" smtClean="0"/>
              <a:t>developed at Sun Microsystems</a:t>
            </a:r>
            <a:r>
              <a:rPr lang="en-US" dirty="0" smtClean="0"/>
              <a:t> </a:t>
            </a:r>
          </a:p>
          <a:p>
            <a:pPr lvl="1"/>
            <a:r>
              <a:rPr lang="en-GB" dirty="0" smtClean="0"/>
              <a:t>simpler to use than C++ in many ways</a:t>
            </a:r>
          </a:p>
          <a:p>
            <a:pPr lvl="1"/>
            <a:r>
              <a:rPr lang="en-GB" dirty="0" smtClean="0"/>
              <a:t>Used in many web-based applications</a:t>
            </a:r>
          </a:p>
          <a:p>
            <a:pPr lvl="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smtClean="0"/>
              <a:t>Widely used for programming devices like video game consoles, </a:t>
            </a:r>
            <a:r>
              <a:rPr lang="en-GB" dirty="0" err="1" smtClean="0"/>
              <a:t>BluRay</a:t>
            </a:r>
            <a:r>
              <a:rPr lang="en-GB" dirty="0" smtClean="0"/>
              <a:t> players, smart phones, etc.  </a:t>
            </a:r>
          </a:p>
          <a:p>
            <a:pPr lvl="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smtClean="0"/>
              <a:t>Designed to allow identical code to produce the same results on many different platforms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457200" y="274638"/>
            <a:ext cx="7467600" cy="868422"/>
          </a:xfrm>
        </p:spPr>
        <p:txBody>
          <a:bodyPr/>
          <a:lstStyle/>
          <a:p>
            <a:pPr eaLnBrk="1" hangingPunct="1"/>
            <a:r>
              <a:rPr lang="en-US" b="1" dirty="0" smtClean="0">
                <a:solidFill>
                  <a:srgbClr val="000099"/>
                </a:solidFill>
              </a:rPr>
              <a:t>Nested IF</a:t>
            </a:r>
          </a:p>
        </p:txBody>
      </p:sp>
      <p:sp>
        <p:nvSpPr>
          <p:cNvPr id="24581" name="Rectangle 3"/>
          <p:cNvSpPr>
            <a:spLocks noGrp="1" noChangeArrowheads="1"/>
          </p:cNvSpPr>
          <p:nvPr>
            <p:ph type="body" idx="1"/>
          </p:nvPr>
        </p:nvSpPr>
        <p:spPr/>
        <p:txBody>
          <a:bodyPr/>
          <a:lstStyle/>
          <a:p>
            <a:pPr eaLnBrk="1" hangingPunct="1">
              <a:lnSpc>
                <a:spcPct val="90000"/>
              </a:lnSpc>
              <a:buFontTx/>
              <a:buNone/>
            </a:pPr>
            <a:r>
              <a:rPr lang="en-US" sz="2400" b="1" dirty="0" smtClean="0"/>
              <a:t>if (  x &lt; 0 ) </a:t>
            </a:r>
            <a:r>
              <a:rPr lang="en-US" sz="2400" b="1" dirty="0" smtClean="0">
                <a:solidFill>
                  <a:schemeClr val="accent2"/>
                </a:solidFill>
              </a:rPr>
              <a:t>{</a:t>
            </a:r>
            <a:br>
              <a:rPr lang="en-US" sz="2400" b="1" dirty="0" smtClean="0">
                <a:solidFill>
                  <a:schemeClr val="accent2"/>
                </a:solidFill>
              </a:rPr>
            </a:br>
            <a:r>
              <a:rPr lang="en-US" sz="2400" b="1" dirty="0" err="1" smtClean="0">
                <a:solidFill>
                  <a:schemeClr val="accent2"/>
                </a:solidFill>
              </a:rPr>
              <a:t>System.out.println</a:t>
            </a:r>
            <a:r>
              <a:rPr lang="en-US" sz="2400" b="1" dirty="0" smtClean="0">
                <a:solidFill>
                  <a:schemeClr val="accent2"/>
                </a:solidFill>
              </a:rPr>
              <a:t>( “ x is negative “ );</a:t>
            </a:r>
            <a:br>
              <a:rPr lang="en-US" sz="2400" b="1" dirty="0" smtClean="0">
                <a:solidFill>
                  <a:schemeClr val="accent2"/>
                </a:solidFill>
              </a:rPr>
            </a:br>
            <a:r>
              <a:rPr lang="en-US" sz="2400" b="1" dirty="0" smtClean="0">
                <a:solidFill>
                  <a:schemeClr val="accent2"/>
                </a:solidFill>
              </a:rPr>
              <a:t>}</a:t>
            </a:r>
          </a:p>
          <a:p>
            <a:pPr eaLnBrk="1" hangingPunct="1">
              <a:lnSpc>
                <a:spcPct val="90000"/>
              </a:lnSpc>
              <a:buFontTx/>
              <a:buNone/>
            </a:pPr>
            <a:r>
              <a:rPr lang="en-US" sz="2400" b="1" dirty="0" smtClean="0"/>
              <a:t>else  </a:t>
            </a:r>
            <a:r>
              <a:rPr lang="en-US" sz="2400" b="1" dirty="0" smtClean="0">
                <a:solidFill>
                  <a:srgbClr val="FF0066"/>
                </a:solidFill>
              </a:rPr>
              <a:t>{</a:t>
            </a:r>
            <a:br>
              <a:rPr lang="en-US" sz="2400" b="1" dirty="0" smtClean="0">
                <a:solidFill>
                  <a:srgbClr val="FF0066"/>
                </a:solidFill>
              </a:rPr>
            </a:br>
            <a:r>
              <a:rPr lang="en-US" sz="2400" b="1" dirty="0" smtClean="0">
                <a:solidFill>
                  <a:srgbClr val="FF0066"/>
                </a:solidFill>
              </a:rPr>
              <a:t>if   ( x &gt; 0 )  {</a:t>
            </a:r>
            <a:br>
              <a:rPr lang="en-US" sz="2400" b="1" dirty="0" smtClean="0">
                <a:solidFill>
                  <a:srgbClr val="FF0066"/>
                </a:solidFill>
              </a:rPr>
            </a:br>
            <a:r>
              <a:rPr lang="en-US" sz="2400" b="1" dirty="0" smtClean="0">
                <a:solidFill>
                  <a:srgbClr val="FF0066"/>
                </a:solidFill>
              </a:rPr>
              <a:t>	</a:t>
            </a:r>
            <a:r>
              <a:rPr lang="en-US" sz="2400" b="1" dirty="0" err="1" smtClean="0">
                <a:solidFill>
                  <a:srgbClr val="FF0066"/>
                </a:solidFill>
              </a:rPr>
              <a:t>System.out.println</a:t>
            </a:r>
            <a:r>
              <a:rPr lang="en-US" sz="2400" b="1" dirty="0" smtClean="0">
                <a:solidFill>
                  <a:srgbClr val="FF0066"/>
                </a:solidFill>
              </a:rPr>
              <a:t> ( “x is positive” );</a:t>
            </a:r>
            <a:br>
              <a:rPr lang="en-US" sz="2400" b="1" dirty="0" smtClean="0">
                <a:solidFill>
                  <a:srgbClr val="FF0066"/>
                </a:solidFill>
              </a:rPr>
            </a:br>
            <a:r>
              <a:rPr lang="en-US" sz="2400" b="1" dirty="0" smtClean="0">
                <a:solidFill>
                  <a:srgbClr val="FF0066"/>
                </a:solidFill>
              </a:rPr>
              <a:t>}</a:t>
            </a:r>
            <a:br>
              <a:rPr lang="en-US" sz="2400" b="1" dirty="0" smtClean="0">
                <a:solidFill>
                  <a:srgbClr val="FF0066"/>
                </a:solidFill>
              </a:rPr>
            </a:br>
            <a:r>
              <a:rPr lang="en-US" sz="2400" b="1" dirty="0" smtClean="0">
                <a:solidFill>
                  <a:srgbClr val="FF0066"/>
                </a:solidFill>
              </a:rPr>
              <a:t>//end if x &gt; 0</a:t>
            </a:r>
            <a:br>
              <a:rPr lang="en-US" sz="2400" b="1" dirty="0" smtClean="0">
                <a:solidFill>
                  <a:srgbClr val="FF0066"/>
                </a:solidFill>
              </a:rPr>
            </a:br>
            <a:r>
              <a:rPr lang="en-US" sz="2400" b="1" dirty="0" smtClean="0">
                <a:solidFill>
                  <a:srgbClr val="FF0066"/>
                </a:solidFill>
              </a:rPr>
              <a:t>else </a:t>
            </a:r>
            <a:r>
              <a:rPr lang="en-US" sz="2400" b="1" dirty="0" smtClean="0">
                <a:solidFill>
                  <a:srgbClr val="006600"/>
                </a:solidFill>
              </a:rPr>
              <a:t>{</a:t>
            </a:r>
            <a:br>
              <a:rPr lang="en-US" sz="2400" b="1" dirty="0" smtClean="0">
                <a:solidFill>
                  <a:srgbClr val="006600"/>
                </a:solidFill>
              </a:rPr>
            </a:br>
            <a:r>
              <a:rPr lang="en-US" sz="2400" b="1" dirty="0" err="1" smtClean="0">
                <a:solidFill>
                  <a:srgbClr val="006600"/>
                </a:solidFill>
              </a:rPr>
              <a:t>System.out.println</a:t>
            </a:r>
            <a:r>
              <a:rPr lang="en-US" sz="2400" b="1" dirty="0" smtClean="0">
                <a:solidFill>
                  <a:srgbClr val="006600"/>
                </a:solidFill>
              </a:rPr>
              <a:t> ( “x is zero “ );</a:t>
            </a:r>
            <a:br>
              <a:rPr lang="en-US" sz="2400" b="1" dirty="0" smtClean="0">
                <a:solidFill>
                  <a:srgbClr val="006600"/>
                </a:solidFill>
              </a:rPr>
            </a:br>
            <a:r>
              <a:rPr lang="en-US" sz="2400" b="1" dirty="0" smtClean="0">
                <a:solidFill>
                  <a:srgbClr val="006600"/>
                </a:solidFill>
              </a:rPr>
              <a:t>}</a:t>
            </a:r>
          </a:p>
          <a:p>
            <a:pPr eaLnBrk="1" hangingPunct="1">
              <a:lnSpc>
                <a:spcPct val="90000"/>
              </a:lnSpc>
              <a:buFontTx/>
              <a:buNone/>
            </a:pPr>
            <a:r>
              <a:rPr lang="en-US" sz="2400" b="1" dirty="0" smtClean="0">
                <a:solidFill>
                  <a:srgbClr val="FF0066"/>
                </a:solidFill>
              </a:rPr>
              <a:t>} //end else x &gt;=0</a:t>
            </a:r>
            <a:endParaRPr lang="en-US" sz="2400"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077096" cy="1143000"/>
          </a:xfrm>
        </p:spPr>
        <p:txBody>
          <a:bodyPr/>
          <a:lstStyle/>
          <a:p>
            <a:r>
              <a:rPr lang="en-US" altLang="ko-KR" sz="3200" b="1" dirty="0">
                <a:solidFill>
                  <a:srgbClr val="000099"/>
                </a:solidFill>
                <a:latin typeface="Times New Roman" pitchFamily="18" charset="0"/>
              </a:rPr>
              <a:t>Conditional Statement - </a:t>
            </a:r>
            <a:r>
              <a:rPr lang="en-US" altLang="ko-KR" sz="2400" b="1" dirty="0">
                <a:solidFill>
                  <a:srgbClr val="000099"/>
                </a:solidFill>
                <a:latin typeface="Times New Roman" pitchFamily="18" charset="0"/>
              </a:rPr>
              <a:t>switch Statement</a:t>
            </a:r>
            <a:endParaRPr lang="en-US" altLang="ko-KR" b="1" dirty="0">
              <a:solidFill>
                <a:srgbClr val="000099"/>
              </a:solidFill>
              <a:latin typeface="Times New Roman" pitchFamily="18" charset="0"/>
            </a:endParaRPr>
          </a:p>
        </p:txBody>
      </p:sp>
      <p:sp>
        <p:nvSpPr>
          <p:cNvPr id="12291" name="Rectangle 3"/>
          <p:cNvSpPr>
            <a:spLocks noGrp="1" noChangeArrowheads="1"/>
          </p:cNvSpPr>
          <p:nvPr>
            <p:ph type="body" idx="1"/>
          </p:nvPr>
        </p:nvSpPr>
        <p:spPr>
          <a:xfrm>
            <a:off x="457200" y="1752600"/>
            <a:ext cx="8382000" cy="4343400"/>
          </a:xfrm>
        </p:spPr>
        <p:txBody>
          <a:bodyPr/>
          <a:lstStyle/>
          <a:p>
            <a:pPr algn="just"/>
            <a:r>
              <a:rPr lang="en-US" altLang="ko-KR" dirty="0">
                <a:effectLst/>
                <a:latin typeface="Times New Roman" pitchFamily="18" charset="0"/>
              </a:rPr>
              <a:t>Form of switch statement</a:t>
            </a:r>
          </a:p>
          <a:p>
            <a:pPr algn="just">
              <a:lnSpc>
                <a:spcPct val="110000"/>
              </a:lnSpc>
            </a:pPr>
            <a:endParaRPr lang="en-US" altLang="ko-KR" dirty="0">
              <a:effectLst/>
              <a:latin typeface="Times New Roman" pitchFamily="18" charset="0"/>
            </a:endParaRPr>
          </a:p>
          <a:p>
            <a:pPr algn="just">
              <a:lnSpc>
                <a:spcPct val="110000"/>
              </a:lnSpc>
            </a:pPr>
            <a:endParaRPr lang="en-US" altLang="ko-KR" dirty="0">
              <a:effectLst/>
              <a:latin typeface="Times New Roman" pitchFamily="18" charset="0"/>
            </a:endParaRPr>
          </a:p>
          <a:p>
            <a:pPr algn="just">
              <a:lnSpc>
                <a:spcPct val="110000"/>
              </a:lnSpc>
            </a:pPr>
            <a:endParaRPr lang="en-US" altLang="ko-KR" dirty="0">
              <a:effectLst/>
              <a:latin typeface="Times New Roman" pitchFamily="18" charset="0"/>
            </a:endParaRPr>
          </a:p>
          <a:p>
            <a:pPr algn="just">
              <a:lnSpc>
                <a:spcPct val="110000"/>
              </a:lnSpc>
              <a:buNone/>
            </a:pPr>
            <a:endParaRPr lang="en-US" altLang="ko-KR" dirty="0">
              <a:effectLst/>
              <a:latin typeface="Times New Roman" pitchFamily="18" charset="0"/>
            </a:endParaRPr>
          </a:p>
        </p:txBody>
      </p:sp>
      <p:sp>
        <p:nvSpPr>
          <p:cNvPr id="12292" name="Rectangle 4"/>
          <p:cNvSpPr>
            <a:spLocks noChangeArrowheads="1"/>
          </p:cNvSpPr>
          <p:nvPr/>
        </p:nvSpPr>
        <p:spPr bwMode="auto">
          <a:xfrm>
            <a:off x="990600" y="2590800"/>
            <a:ext cx="7543800" cy="3276600"/>
          </a:xfrm>
          <a:prstGeom prst="rect">
            <a:avLst/>
          </a:prstGeom>
          <a:solidFill>
            <a:schemeClr val="bg1"/>
          </a:solidFill>
          <a:ln w="9525">
            <a:solidFill>
              <a:schemeClr val="tx1"/>
            </a:solidFill>
            <a:miter lim="800000"/>
            <a:headEnd/>
            <a:tailEnd/>
          </a:ln>
          <a:effectLst/>
        </p:spPr>
        <p:txBody>
          <a:bodyPr wrap="none" anchor="ctr"/>
          <a:lstStyle/>
          <a:p>
            <a:pPr algn="l">
              <a:lnSpc>
                <a:spcPct val="150000"/>
              </a:lnSpc>
            </a:pPr>
            <a:r>
              <a:rPr lang="en-US" altLang="ko-KR" sz="1800" b="1" dirty="0">
                <a:latin typeface="Californian FB" pitchFamily="18" charset="0"/>
              </a:rPr>
              <a:t>   switch ( &lt;</a:t>
            </a:r>
            <a:r>
              <a:rPr lang="en-US" altLang="ko-KR" sz="1800" b="1" dirty="0" err="1">
                <a:latin typeface="Californian FB" pitchFamily="18" charset="0"/>
              </a:rPr>
              <a:t>expr</a:t>
            </a:r>
            <a:r>
              <a:rPr lang="en-US" altLang="ko-KR" sz="1800" b="1" dirty="0">
                <a:latin typeface="Californian FB" pitchFamily="18" charset="0"/>
              </a:rPr>
              <a:t>.&gt; )  {</a:t>
            </a:r>
          </a:p>
          <a:p>
            <a:pPr algn="l">
              <a:lnSpc>
                <a:spcPct val="150000"/>
              </a:lnSpc>
            </a:pPr>
            <a:r>
              <a:rPr lang="en-US" altLang="ko-KR" sz="1800" b="1" dirty="0">
                <a:latin typeface="Californian FB" pitchFamily="18" charset="0"/>
              </a:rPr>
              <a:t>          case &lt;const. </a:t>
            </a:r>
            <a:r>
              <a:rPr lang="en-US" altLang="ko-KR" sz="1800" b="1" dirty="0" err="1">
                <a:latin typeface="Californian FB" pitchFamily="18" charset="0"/>
              </a:rPr>
              <a:t>expr</a:t>
            </a:r>
            <a:r>
              <a:rPr lang="en-US" altLang="ko-KR" sz="1800" b="1" dirty="0">
                <a:latin typeface="Californian FB" pitchFamily="18" charset="0"/>
              </a:rPr>
              <a:t>. 1&gt; : &lt;statement 1</a:t>
            </a:r>
            <a:r>
              <a:rPr lang="en-US" altLang="ko-KR" sz="1800" b="1" dirty="0" smtClean="0">
                <a:latin typeface="Californian FB" pitchFamily="18" charset="0"/>
              </a:rPr>
              <a:t>&gt; &lt;break&gt;</a:t>
            </a:r>
            <a:endParaRPr lang="en-US" altLang="ko-KR" sz="1800" b="1" dirty="0">
              <a:latin typeface="Californian FB" pitchFamily="18" charset="0"/>
            </a:endParaRPr>
          </a:p>
          <a:p>
            <a:pPr>
              <a:lnSpc>
                <a:spcPct val="150000"/>
              </a:lnSpc>
            </a:pPr>
            <a:r>
              <a:rPr lang="en-US" altLang="ko-KR" sz="1800" b="1" dirty="0">
                <a:latin typeface="Californian FB" pitchFamily="18" charset="0"/>
              </a:rPr>
              <a:t>          case &lt; const. </a:t>
            </a:r>
            <a:r>
              <a:rPr lang="en-US" altLang="ko-KR" sz="1800" b="1" dirty="0" err="1">
                <a:latin typeface="Californian FB" pitchFamily="18" charset="0"/>
              </a:rPr>
              <a:t>expr</a:t>
            </a:r>
            <a:r>
              <a:rPr lang="en-US" altLang="ko-KR" sz="1800" b="1" dirty="0">
                <a:latin typeface="Californian FB" pitchFamily="18" charset="0"/>
              </a:rPr>
              <a:t>. 2&gt; : &lt; statement 2</a:t>
            </a:r>
            <a:r>
              <a:rPr lang="en-US" altLang="ko-KR" sz="1800" b="1" dirty="0" smtClean="0">
                <a:latin typeface="Californian FB" pitchFamily="18" charset="0"/>
              </a:rPr>
              <a:t>&gt;</a:t>
            </a:r>
            <a:r>
              <a:rPr lang="en-US" altLang="ko-KR" b="1" dirty="0" smtClean="0">
                <a:latin typeface="Californian FB" pitchFamily="18" charset="0"/>
              </a:rPr>
              <a:t> &lt;break&gt;</a:t>
            </a:r>
            <a:endParaRPr lang="en-US" altLang="ko-KR" sz="1800" b="1" dirty="0">
              <a:latin typeface="Californian FB" pitchFamily="18" charset="0"/>
            </a:endParaRPr>
          </a:p>
          <a:p>
            <a:pPr algn="l">
              <a:lnSpc>
                <a:spcPct val="150000"/>
              </a:lnSpc>
            </a:pPr>
            <a:r>
              <a:rPr lang="en-US" altLang="ko-KR" sz="1800" b="1" dirty="0">
                <a:latin typeface="Californian FB" pitchFamily="18" charset="0"/>
              </a:rPr>
              <a:t>                  </a:t>
            </a:r>
          </a:p>
          <a:p>
            <a:pPr>
              <a:lnSpc>
                <a:spcPct val="150000"/>
              </a:lnSpc>
            </a:pPr>
            <a:r>
              <a:rPr lang="en-US" altLang="ko-KR" sz="1800" b="1" dirty="0">
                <a:latin typeface="Californian FB" pitchFamily="18" charset="0"/>
              </a:rPr>
              <a:t>          case &lt; const. </a:t>
            </a:r>
            <a:r>
              <a:rPr lang="en-US" altLang="ko-KR" sz="1800" b="1" dirty="0" err="1">
                <a:latin typeface="Californian FB" pitchFamily="18" charset="0"/>
              </a:rPr>
              <a:t>expr</a:t>
            </a:r>
            <a:r>
              <a:rPr lang="en-US" altLang="ko-KR" sz="1800" b="1" dirty="0">
                <a:latin typeface="Californian FB" pitchFamily="18" charset="0"/>
              </a:rPr>
              <a:t>. n&gt; : &lt; statement n</a:t>
            </a:r>
            <a:r>
              <a:rPr lang="en-US" altLang="ko-KR" sz="1800" b="1" dirty="0" smtClean="0">
                <a:latin typeface="Californian FB" pitchFamily="18" charset="0"/>
              </a:rPr>
              <a:t>&gt;</a:t>
            </a:r>
            <a:r>
              <a:rPr lang="en-US" altLang="ko-KR" b="1" dirty="0" smtClean="0">
                <a:latin typeface="Californian FB" pitchFamily="18" charset="0"/>
              </a:rPr>
              <a:t> &lt;break&gt;</a:t>
            </a:r>
            <a:endParaRPr lang="en-US" altLang="ko-KR" sz="1800" b="1" dirty="0">
              <a:latin typeface="Californian FB" pitchFamily="18" charset="0"/>
            </a:endParaRPr>
          </a:p>
          <a:p>
            <a:pPr>
              <a:lnSpc>
                <a:spcPct val="150000"/>
              </a:lnSpc>
            </a:pPr>
            <a:r>
              <a:rPr lang="en-US" altLang="ko-KR" sz="1800" b="1" dirty="0">
                <a:latin typeface="Californian FB" pitchFamily="18" charset="0"/>
              </a:rPr>
              <a:t>          default : &lt; statement</a:t>
            </a:r>
            <a:r>
              <a:rPr lang="en-US" altLang="ko-KR" sz="1800" b="1" dirty="0" smtClean="0">
                <a:latin typeface="Californian FB" pitchFamily="18" charset="0"/>
              </a:rPr>
              <a:t>&gt;</a:t>
            </a:r>
            <a:r>
              <a:rPr lang="en-US" altLang="ko-KR" b="1" dirty="0" smtClean="0">
                <a:latin typeface="Californian FB" pitchFamily="18" charset="0"/>
              </a:rPr>
              <a:t> &lt;break&gt;</a:t>
            </a:r>
            <a:endParaRPr lang="en-US" altLang="ko-KR" sz="1800" b="1" dirty="0">
              <a:latin typeface="Californian FB" pitchFamily="18" charset="0"/>
            </a:endParaRPr>
          </a:p>
          <a:p>
            <a:pPr algn="l">
              <a:lnSpc>
                <a:spcPct val="150000"/>
              </a:lnSpc>
            </a:pPr>
            <a:r>
              <a:rPr lang="en-US" altLang="ko-KR" sz="1800" b="1" dirty="0">
                <a:latin typeface="Californian FB" pitchFamily="18"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57200" y="274638"/>
            <a:ext cx="7467600" cy="639828"/>
          </a:xfrm>
        </p:spPr>
        <p:txBody>
          <a:bodyPr/>
          <a:lstStyle/>
          <a:p>
            <a:pPr eaLnBrk="1" hangingPunct="1"/>
            <a:r>
              <a:rPr lang="en-US" b="1" dirty="0" smtClean="0">
                <a:solidFill>
                  <a:srgbClr val="000099"/>
                </a:solidFill>
              </a:rPr>
              <a:t>Nested Switch Case</a:t>
            </a:r>
          </a:p>
        </p:txBody>
      </p:sp>
      <p:sp>
        <p:nvSpPr>
          <p:cNvPr id="25605" name="Rectangle 3"/>
          <p:cNvSpPr>
            <a:spLocks noGrp="1" noChangeArrowheads="1"/>
          </p:cNvSpPr>
          <p:nvPr>
            <p:ph sz="quarter" idx="1"/>
          </p:nvPr>
        </p:nvSpPr>
        <p:spPr>
          <a:xfrm>
            <a:off x="457200" y="1295456"/>
            <a:ext cx="3962404" cy="4876744"/>
          </a:xfrm>
        </p:spPr>
        <p:txBody>
          <a:bodyPr>
            <a:noAutofit/>
          </a:bodyPr>
          <a:lstStyle/>
          <a:p>
            <a:pPr>
              <a:buNone/>
            </a:pPr>
            <a:r>
              <a:rPr lang="en-US" sz="1600" b="1" dirty="0" smtClean="0">
                <a:solidFill>
                  <a:srgbClr val="000099"/>
                </a:solidFill>
              </a:rPr>
              <a:t>switch( year) </a:t>
            </a:r>
          </a:p>
          <a:p>
            <a:pPr>
              <a:buNone/>
            </a:pPr>
            <a:r>
              <a:rPr lang="en-US" sz="1600" b="1" dirty="0" smtClean="0">
                <a:solidFill>
                  <a:srgbClr val="000099"/>
                </a:solidFill>
              </a:rPr>
              <a:t>{</a:t>
            </a:r>
            <a:r>
              <a:rPr lang="en-US" sz="1600" dirty="0" smtClean="0"/>
              <a:t/>
            </a:r>
            <a:br>
              <a:rPr lang="en-US" sz="1600" dirty="0" smtClean="0"/>
            </a:br>
            <a:r>
              <a:rPr lang="en-US" sz="1600" dirty="0" smtClean="0"/>
              <a:t>            case 1:</a:t>
            </a:r>
          </a:p>
          <a:p>
            <a:pPr>
              <a:buNone/>
            </a:pPr>
            <a:r>
              <a:rPr lang="en-US" sz="1600" dirty="0" smtClean="0"/>
              <a:t>                              ……………….</a:t>
            </a:r>
            <a:br>
              <a:rPr lang="en-US" sz="1600" dirty="0" smtClean="0"/>
            </a:br>
            <a:r>
              <a:rPr lang="en-US" sz="1600" dirty="0" smtClean="0"/>
              <a:t>                        break;</a:t>
            </a:r>
            <a:br>
              <a:rPr lang="en-US" sz="1600" dirty="0" smtClean="0"/>
            </a:br>
            <a:r>
              <a:rPr lang="en-US" sz="1600" dirty="0" smtClean="0"/>
              <a:t>            case 2:</a:t>
            </a:r>
            <a:br>
              <a:rPr lang="en-US" sz="1600" dirty="0" smtClean="0"/>
            </a:br>
            <a:r>
              <a:rPr lang="en-US" sz="1600" dirty="0" smtClean="0"/>
              <a:t>              </a:t>
            </a:r>
            <a:r>
              <a:rPr lang="en-US" sz="1600" b="1" dirty="0" smtClean="0">
                <a:solidFill>
                  <a:srgbClr val="000099"/>
                </a:solidFill>
              </a:rPr>
              <a:t>switch( branch ) </a:t>
            </a:r>
            <a:r>
              <a:rPr lang="en-US" sz="1600" dirty="0" smtClean="0"/>
              <a:t>// LINE C</a:t>
            </a:r>
            <a:br>
              <a:rPr lang="en-US" sz="1600" dirty="0" smtClean="0"/>
            </a:br>
            <a:r>
              <a:rPr lang="en-US" sz="1600" dirty="0" smtClean="0"/>
              <a:t>                {</a:t>
            </a:r>
            <a:br>
              <a:rPr lang="en-US" sz="1600" dirty="0" smtClean="0"/>
            </a:br>
            <a:r>
              <a:rPr lang="en-US" sz="1600" dirty="0" smtClean="0"/>
              <a:t>                    case 'C':</a:t>
            </a:r>
            <a:br>
              <a:rPr lang="en-US" sz="1600" dirty="0" smtClean="0"/>
            </a:br>
            <a:r>
              <a:rPr lang="en-US" sz="1600" dirty="0" smtClean="0"/>
              <a:t>                               ……………….</a:t>
            </a:r>
            <a:br>
              <a:rPr lang="en-US" sz="1600" dirty="0" smtClean="0"/>
            </a:br>
            <a:r>
              <a:rPr lang="en-US" sz="1600" dirty="0" smtClean="0"/>
              <a:t>                      	  break;</a:t>
            </a:r>
            <a:br>
              <a:rPr lang="en-US" sz="1600" dirty="0" smtClean="0"/>
            </a:br>
            <a:r>
              <a:rPr lang="en-US" sz="1600" dirty="0" smtClean="0"/>
              <a:t>                    case 'E':</a:t>
            </a:r>
            <a:br>
              <a:rPr lang="en-US" sz="1600" dirty="0" smtClean="0"/>
            </a:br>
            <a:r>
              <a:rPr lang="en-US" sz="1600" dirty="0" smtClean="0"/>
              <a:t>                      	 ……………..</a:t>
            </a:r>
            <a:br>
              <a:rPr lang="en-US" sz="1600" dirty="0" smtClean="0"/>
            </a:br>
            <a:r>
              <a:rPr lang="en-US" sz="1600" dirty="0" smtClean="0"/>
              <a:t>                      	  break;</a:t>
            </a:r>
            <a:br>
              <a:rPr lang="en-US" sz="1600" dirty="0" smtClean="0"/>
            </a:br>
            <a:r>
              <a:rPr lang="en-US" sz="1600" dirty="0" smtClean="0"/>
              <a:t>                    case 'M':</a:t>
            </a:r>
            <a:br>
              <a:rPr lang="en-US" sz="1600" dirty="0" smtClean="0"/>
            </a:br>
            <a:r>
              <a:rPr lang="en-US" sz="1600" dirty="0" smtClean="0"/>
              <a:t>                       	 ……………..</a:t>
            </a:r>
            <a:br>
              <a:rPr lang="en-US" sz="1600" dirty="0" smtClean="0"/>
            </a:br>
            <a:r>
              <a:rPr lang="en-US" sz="1600" dirty="0" smtClean="0"/>
              <a:t>                       	 break;</a:t>
            </a:r>
            <a:br>
              <a:rPr lang="en-US" sz="1600" dirty="0" smtClean="0"/>
            </a:br>
            <a:r>
              <a:rPr lang="en-US" sz="1600" dirty="0" smtClean="0"/>
              <a:t>                }</a:t>
            </a:r>
            <a:br>
              <a:rPr lang="en-US" sz="1600" dirty="0" smtClean="0"/>
            </a:br>
            <a:r>
              <a:rPr lang="en-US" sz="1600" dirty="0" smtClean="0"/>
              <a:t>                break;</a:t>
            </a:r>
            <a:br>
              <a:rPr lang="en-US" sz="1600" dirty="0" smtClean="0"/>
            </a:br>
            <a:r>
              <a:rPr lang="en-US" sz="1600" dirty="0" smtClean="0"/>
              <a:t>            </a:t>
            </a:r>
            <a:br>
              <a:rPr lang="en-US" sz="1600" dirty="0" smtClean="0"/>
            </a:br>
            <a:r>
              <a:rPr lang="en-US" sz="1600" dirty="0" smtClean="0"/>
              <a:t>  </a:t>
            </a:r>
          </a:p>
        </p:txBody>
      </p:sp>
      <p:sp>
        <p:nvSpPr>
          <p:cNvPr id="7" name="Content Placeholder 6"/>
          <p:cNvSpPr>
            <a:spLocks noGrp="1"/>
          </p:cNvSpPr>
          <p:nvPr>
            <p:ph sz="quarter" idx="2"/>
          </p:nvPr>
        </p:nvSpPr>
        <p:spPr>
          <a:xfrm>
            <a:off x="4495802" y="1143060"/>
            <a:ext cx="3886098" cy="5029140"/>
          </a:xfrm>
        </p:spPr>
        <p:txBody>
          <a:bodyPr>
            <a:noAutofit/>
          </a:bodyPr>
          <a:lstStyle/>
          <a:p>
            <a:pPr>
              <a:buNone/>
            </a:pPr>
            <a:r>
              <a:rPr lang="en-US" sz="1800" dirty="0" smtClean="0"/>
              <a:t>case 3:</a:t>
            </a:r>
            <a:br>
              <a:rPr lang="en-US" sz="1800" dirty="0" smtClean="0"/>
            </a:br>
            <a:r>
              <a:rPr lang="en-US" sz="1800" dirty="0" smtClean="0"/>
              <a:t>      </a:t>
            </a:r>
            <a:r>
              <a:rPr lang="en-US" sz="1800" b="1" dirty="0" smtClean="0">
                <a:solidFill>
                  <a:srgbClr val="000099"/>
                </a:solidFill>
              </a:rPr>
              <a:t>switch( branch ) </a:t>
            </a:r>
            <a:r>
              <a:rPr lang="en-US" sz="1800" dirty="0" smtClean="0"/>
              <a:t>// LINE D</a:t>
            </a:r>
            <a:br>
              <a:rPr lang="en-US" sz="1800" dirty="0" smtClean="0"/>
            </a:br>
            <a:r>
              <a:rPr lang="en-US" sz="1800" dirty="0" smtClean="0"/>
              <a:t>         {</a:t>
            </a:r>
            <a:br>
              <a:rPr lang="en-US" sz="1800" dirty="0" smtClean="0"/>
            </a:br>
            <a:r>
              <a:rPr lang="en-US" sz="1800" dirty="0" smtClean="0"/>
              <a:t>               case 'C':</a:t>
            </a:r>
            <a:br>
              <a:rPr lang="en-US" sz="1800" dirty="0" smtClean="0"/>
            </a:br>
            <a:r>
              <a:rPr lang="en-US" sz="1800" dirty="0" smtClean="0"/>
              <a:t>                      	 ……………….</a:t>
            </a:r>
            <a:br>
              <a:rPr lang="en-US" sz="1800" dirty="0" smtClean="0"/>
            </a:br>
            <a:r>
              <a:rPr lang="en-US" sz="1800" dirty="0" smtClean="0"/>
              <a:t>                       	 break;</a:t>
            </a:r>
            <a:br>
              <a:rPr lang="en-US" sz="1800" dirty="0" smtClean="0"/>
            </a:br>
            <a:r>
              <a:rPr lang="en-US" sz="1800" dirty="0" smtClean="0"/>
              <a:t>                case 'E':</a:t>
            </a:r>
            <a:br>
              <a:rPr lang="en-US" sz="1800" dirty="0" smtClean="0"/>
            </a:br>
            <a:r>
              <a:rPr lang="en-US" sz="1800" dirty="0" smtClean="0"/>
              <a:t>                      	 ……………….</a:t>
            </a:r>
            <a:br>
              <a:rPr lang="en-US" sz="1800" dirty="0" smtClean="0"/>
            </a:br>
            <a:r>
              <a:rPr lang="en-US" sz="1800" dirty="0" smtClean="0"/>
              <a:t>                      	  break;</a:t>
            </a:r>
            <a:br>
              <a:rPr lang="en-US" sz="1800" dirty="0" smtClean="0"/>
            </a:br>
            <a:r>
              <a:rPr lang="en-US" sz="1800" dirty="0" smtClean="0"/>
              <a:t>                 case 'M':</a:t>
            </a:r>
            <a:br>
              <a:rPr lang="en-US" sz="1800" dirty="0" smtClean="0"/>
            </a:br>
            <a:r>
              <a:rPr lang="en-US" sz="1800" dirty="0" smtClean="0"/>
              <a:t>                      	 ……..……….</a:t>
            </a:r>
          </a:p>
          <a:p>
            <a:pPr>
              <a:buNone/>
            </a:pPr>
            <a:r>
              <a:rPr lang="en-US" sz="1800" dirty="0" smtClean="0"/>
              <a:t>                               break;</a:t>
            </a:r>
            <a:br>
              <a:rPr lang="en-US" sz="1800" dirty="0" smtClean="0"/>
            </a:br>
            <a:r>
              <a:rPr lang="en-US" sz="1800" dirty="0" smtClean="0"/>
              <a:t>                }</a:t>
            </a:r>
            <a:br>
              <a:rPr lang="en-US" sz="1800" dirty="0" smtClean="0"/>
            </a:br>
            <a:r>
              <a:rPr lang="en-US" sz="1800" dirty="0" smtClean="0"/>
              <a:t>                break;</a:t>
            </a:r>
            <a:br>
              <a:rPr lang="en-US" sz="1800" dirty="0" smtClean="0"/>
            </a:b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200" b="1" dirty="0" smtClean="0">
                <a:solidFill>
                  <a:srgbClr val="000099"/>
                </a:solidFill>
              </a:rPr>
              <a:t>Declaring Loop Control Variables Inside the </a:t>
            </a:r>
            <a:r>
              <a:rPr lang="en-US" sz="3200" dirty="0" smtClean="0">
                <a:solidFill>
                  <a:srgbClr val="FF0000"/>
                </a:solidFill>
              </a:rPr>
              <a:t>for loop</a:t>
            </a:r>
            <a:endParaRPr lang="en-US" altLang="ko-KR" dirty="0">
              <a:solidFill>
                <a:srgbClr val="FF0000"/>
              </a:solidFill>
            </a:endParaRPr>
          </a:p>
        </p:txBody>
      </p:sp>
      <p:sp>
        <p:nvSpPr>
          <p:cNvPr id="13315" name="Rectangle 3"/>
          <p:cNvSpPr>
            <a:spLocks noGrp="1" noChangeArrowheads="1"/>
          </p:cNvSpPr>
          <p:nvPr>
            <p:ph type="body" idx="1"/>
          </p:nvPr>
        </p:nvSpPr>
        <p:spPr>
          <a:xfrm>
            <a:off x="685800" y="1600200"/>
            <a:ext cx="7924800" cy="4267200"/>
          </a:xfrm>
        </p:spPr>
        <p:txBody>
          <a:bodyPr/>
          <a:lstStyle/>
          <a:p>
            <a:r>
              <a:rPr lang="en-US" altLang="ko-KR" dirty="0">
                <a:effectLst/>
                <a:latin typeface="Times New Roman" pitchFamily="18" charset="0"/>
              </a:rPr>
              <a:t>Repeat the sequence of statement as many as defined. </a:t>
            </a:r>
          </a:p>
          <a:p>
            <a:r>
              <a:rPr lang="en-US" altLang="ko-KR" dirty="0">
                <a:effectLst/>
                <a:latin typeface="Times New Roman" pitchFamily="18" charset="0"/>
              </a:rPr>
              <a:t>Form of for statement</a:t>
            </a:r>
          </a:p>
          <a:p>
            <a:pPr lvl="1">
              <a:buFont typeface="Monotype Sorts" pitchFamily="2" charset="2"/>
              <a:buNone/>
            </a:pPr>
            <a:r>
              <a:rPr lang="en-US" altLang="ko-KR" sz="2000" dirty="0">
                <a:solidFill>
                  <a:srgbClr val="FF0000"/>
                </a:solidFill>
                <a:latin typeface="Times New Roman" pitchFamily="18" charset="0"/>
              </a:rPr>
              <a:t>for ( &lt;</a:t>
            </a:r>
            <a:r>
              <a:rPr lang="en-US" altLang="ko-KR" sz="2000" dirty="0" err="1">
                <a:solidFill>
                  <a:srgbClr val="FF0000"/>
                </a:solidFill>
                <a:latin typeface="Times New Roman" pitchFamily="18" charset="0"/>
              </a:rPr>
              <a:t>expr</a:t>
            </a:r>
            <a:r>
              <a:rPr lang="en-US" altLang="ko-KR" sz="2000" dirty="0">
                <a:solidFill>
                  <a:srgbClr val="FF0000"/>
                </a:solidFill>
                <a:latin typeface="Times New Roman" pitchFamily="18" charset="0"/>
              </a:rPr>
              <a:t>. 1&gt; ; &lt; </a:t>
            </a:r>
            <a:r>
              <a:rPr lang="en-US" altLang="ko-KR" sz="2000" dirty="0" err="1">
                <a:solidFill>
                  <a:srgbClr val="FF0000"/>
                </a:solidFill>
                <a:latin typeface="Times New Roman" pitchFamily="18" charset="0"/>
              </a:rPr>
              <a:t>expr</a:t>
            </a:r>
            <a:r>
              <a:rPr lang="en-US" altLang="ko-KR" sz="2000" dirty="0">
                <a:solidFill>
                  <a:srgbClr val="FF0000"/>
                </a:solidFill>
                <a:latin typeface="Times New Roman" pitchFamily="18" charset="0"/>
              </a:rPr>
              <a:t>. 2&gt; ; &lt; </a:t>
            </a:r>
            <a:r>
              <a:rPr lang="en-US" altLang="ko-KR" sz="2000" dirty="0" err="1">
                <a:solidFill>
                  <a:srgbClr val="FF0000"/>
                </a:solidFill>
                <a:latin typeface="Times New Roman" pitchFamily="18" charset="0"/>
              </a:rPr>
              <a:t>expr</a:t>
            </a:r>
            <a:r>
              <a:rPr lang="en-US" altLang="ko-KR" sz="2000" dirty="0">
                <a:solidFill>
                  <a:srgbClr val="FF0000"/>
                </a:solidFill>
                <a:latin typeface="Times New Roman" pitchFamily="18" charset="0"/>
              </a:rPr>
              <a:t>. 3&gt;)</a:t>
            </a:r>
          </a:p>
          <a:p>
            <a:pPr lvl="1">
              <a:buFont typeface="Monotype Sorts" pitchFamily="2" charset="2"/>
              <a:buNone/>
            </a:pPr>
            <a:r>
              <a:rPr lang="en-US" altLang="ko-KR" sz="2000" dirty="0">
                <a:solidFill>
                  <a:srgbClr val="FF0000"/>
                </a:solidFill>
                <a:latin typeface="Times New Roman" pitchFamily="18" charset="0"/>
              </a:rPr>
              <a:t>            &lt;statement&gt;</a:t>
            </a:r>
          </a:p>
          <a:p>
            <a:pPr lvl="1">
              <a:buFont typeface="Monotype Sorts" pitchFamily="2" charset="2"/>
              <a:buNone/>
            </a:pPr>
            <a:endParaRPr lang="en-US" altLang="ko-KR" sz="1000" dirty="0">
              <a:latin typeface="Times New Roman" pitchFamily="18" charset="0"/>
            </a:endParaRPr>
          </a:p>
          <a:p>
            <a:pPr lvl="2"/>
            <a:r>
              <a:rPr lang="en-US" altLang="ko-KR" dirty="0">
                <a:latin typeface="Times New Roman" pitchFamily="18" charset="0"/>
              </a:rPr>
              <a:t>&lt;</a:t>
            </a:r>
            <a:r>
              <a:rPr lang="en-US" altLang="ko-KR" dirty="0" err="1">
                <a:latin typeface="Times New Roman" pitchFamily="18" charset="0"/>
              </a:rPr>
              <a:t>expr</a:t>
            </a:r>
            <a:r>
              <a:rPr lang="en-US" altLang="ko-KR" dirty="0">
                <a:latin typeface="Times New Roman" pitchFamily="18" charset="0"/>
              </a:rPr>
              <a:t>. 1&gt; : initialize the control variable</a:t>
            </a:r>
          </a:p>
          <a:p>
            <a:pPr lvl="2"/>
            <a:r>
              <a:rPr lang="en-US" altLang="ko-KR" dirty="0">
                <a:latin typeface="Times New Roman" pitchFamily="18" charset="0"/>
              </a:rPr>
              <a:t>&lt;</a:t>
            </a:r>
            <a:r>
              <a:rPr lang="en-US" altLang="ko-KR" dirty="0" err="1">
                <a:latin typeface="Times New Roman" pitchFamily="18" charset="0"/>
              </a:rPr>
              <a:t>expr</a:t>
            </a:r>
            <a:r>
              <a:rPr lang="en-US" altLang="ko-KR" dirty="0">
                <a:latin typeface="Times New Roman" pitchFamily="18" charset="0"/>
              </a:rPr>
              <a:t>. 2&gt; : check the control variable </a:t>
            </a:r>
          </a:p>
          <a:p>
            <a:pPr lvl="2"/>
            <a:r>
              <a:rPr lang="en-US" altLang="ko-KR" dirty="0">
                <a:latin typeface="Times New Roman" pitchFamily="18" charset="0"/>
              </a:rPr>
              <a:t>&lt;</a:t>
            </a:r>
            <a:r>
              <a:rPr lang="en-US" altLang="ko-KR" dirty="0" err="1">
                <a:latin typeface="Times New Roman" pitchFamily="18" charset="0"/>
              </a:rPr>
              <a:t>expr</a:t>
            </a:r>
            <a:r>
              <a:rPr lang="en-US" altLang="ko-KR" dirty="0">
                <a:latin typeface="Times New Roman" pitchFamily="18" charset="0"/>
              </a:rPr>
              <a:t>. 3&gt; : modify the control variable </a:t>
            </a:r>
          </a:p>
        </p:txBody>
      </p:sp>
      <p:sp>
        <p:nvSpPr>
          <p:cNvPr id="13316" name="Rectangle 4"/>
          <p:cNvSpPr>
            <a:spLocks noChangeArrowheads="1"/>
          </p:cNvSpPr>
          <p:nvPr/>
        </p:nvSpPr>
        <p:spPr bwMode="auto">
          <a:xfrm>
            <a:off x="1143090" y="4800564"/>
            <a:ext cx="7467404" cy="1142970"/>
          </a:xfrm>
          <a:prstGeom prst="rect">
            <a:avLst/>
          </a:prstGeom>
          <a:solidFill>
            <a:schemeClr val="bg1"/>
          </a:solidFill>
          <a:ln w="9525">
            <a:solidFill>
              <a:schemeClr val="tx1"/>
            </a:solidFill>
            <a:miter lim="800000"/>
            <a:headEnd/>
            <a:tailEnd/>
          </a:ln>
          <a:effectLst/>
        </p:spPr>
        <p:txBody>
          <a:bodyPr wrap="none" anchor="ctr"/>
          <a:lstStyle/>
          <a:p>
            <a:pPr algn="l"/>
            <a:r>
              <a:rPr lang="en-US" altLang="ko-KR" sz="2400" dirty="0">
                <a:latin typeface="고딕"/>
              </a:rPr>
              <a:t>  </a:t>
            </a:r>
            <a:r>
              <a:rPr lang="en-US" altLang="ko-KR" sz="2400" dirty="0"/>
              <a:t>s = 0;</a:t>
            </a:r>
          </a:p>
          <a:p>
            <a:pPr algn="l"/>
            <a:r>
              <a:rPr lang="en-US" altLang="ko-KR" sz="2400" dirty="0"/>
              <a:t>  for (</a:t>
            </a:r>
            <a:r>
              <a:rPr lang="en-US" altLang="ko-KR" sz="2400" dirty="0" err="1"/>
              <a:t>i</a:t>
            </a:r>
            <a:r>
              <a:rPr lang="en-US" altLang="ko-KR" sz="2400" dirty="0"/>
              <a:t>=1; </a:t>
            </a:r>
            <a:r>
              <a:rPr lang="en-US" altLang="ko-KR" sz="2400" dirty="0" err="1"/>
              <a:t>i</a:t>
            </a:r>
            <a:r>
              <a:rPr lang="en-US" altLang="ko-KR" sz="2400" dirty="0"/>
              <a:t>&lt;=N; ++</a:t>
            </a:r>
            <a:r>
              <a:rPr lang="en-US" altLang="ko-KR" sz="2400" dirty="0" err="1"/>
              <a:t>i</a:t>
            </a:r>
            <a:r>
              <a:rPr lang="en-US" altLang="ko-KR" sz="2400" dirty="0"/>
              <a:t>)    // sum from 1 to N : </a:t>
            </a:r>
            <a:r>
              <a:rPr lang="en-US" altLang="ko-KR" sz="2400" dirty="0" err="1"/>
              <a:t>i</a:t>
            </a:r>
            <a:r>
              <a:rPr lang="en-US" altLang="ko-KR" sz="2400" dirty="0"/>
              <a:t> increment</a:t>
            </a:r>
          </a:p>
          <a:p>
            <a:pPr algn="l"/>
            <a:r>
              <a:rPr lang="en-US" altLang="ko-KR" sz="2400" dirty="0"/>
              <a:t>          s += </a:t>
            </a:r>
            <a:r>
              <a:rPr lang="en-US" altLang="ko-KR" sz="2400" dirty="0" err="1"/>
              <a:t>i</a:t>
            </a:r>
            <a:r>
              <a:rPr lang="en-US" altLang="ko-KR" sz="2400" dirty="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224"/>
          </a:xfrm>
        </p:spPr>
        <p:txBody>
          <a:bodyPr>
            <a:normAutofit/>
          </a:bodyPr>
          <a:lstStyle/>
          <a:p>
            <a:r>
              <a:rPr lang="en-US" sz="2800" b="1" dirty="0" smtClean="0">
                <a:solidFill>
                  <a:srgbClr val="000099"/>
                </a:solidFill>
              </a:rPr>
              <a:t>Using comma in for loop</a:t>
            </a:r>
            <a:endParaRPr lang="en-US" b="1" dirty="0">
              <a:solidFill>
                <a:srgbClr val="000099"/>
              </a:solidFill>
            </a:endParaRPr>
          </a:p>
        </p:txBody>
      </p:sp>
      <p:sp>
        <p:nvSpPr>
          <p:cNvPr id="3" name="Content Placeholder 2"/>
          <p:cNvSpPr>
            <a:spLocks noGrp="1"/>
          </p:cNvSpPr>
          <p:nvPr>
            <p:ph sz="quarter" idx="1"/>
          </p:nvPr>
        </p:nvSpPr>
        <p:spPr>
          <a:xfrm>
            <a:off x="457200" y="1600200"/>
            <a:ext cx="8077096" cy="4873752"/>
          </a:xfrm>
        </p:spPr>
        <p:txBody>
          <a:bodyPr/>
          <a:lstStyle/>
          <a:p>
            <a:pPr marL="457200" indent="-457200">
              <a:lnSpc>
                <a:spcPct val="150000"/>
              </a:lnSpc>
              <a:buFont typeface="+mj-lt"/>
              <a:buAutoNum type="arabicPeriod"/>
            </a:pPr>
            <a:r>
              <a:rPr lang="nn-NO" dirty="0" smtClean="0"/>
              <a:t>for (int i=0,j=0; i&lt; squares.length; i++)</a:t>
            </a:r>
          </a:p>
          <a:p>
            <a:pPr marL="457200" indent="-457200" fontAlgn="base">
              <a:lnSpc>
                <a:spcPct val="150000"/>
              </a:lnSpc>
              <a:buFont typeface="+mj-lt"/>
              <a:buAutoNum type="arabicPeriod"/>
            </a:pPr>
            <a:r>
              <a:rPr lang="en-US" dirty="0" err="1" smtClean="0"/>
              <a:t>int</a:t>
            </a:r>
            <a:r>
              <a:rPr lang="en-US" dirty="0" smtClean="0"/>
              <a:t>[ ] squares = {0, 1, 4, 9, 16, 25};</a:t>
            </a:r>
          </a:p>
          <a:p>
            <a:pPr marL="457200" indent="-457200" fontAlgn="base">
              <a:lnSpc>
                <a:spcPct val="150000"/>
              </a:lnSpc>
              <a:buNone/>
            </a:pPr>
            <a:r>
              <a:rPr lang="en-US" dirty="0" smtClean="0"/>
              <a:t>       for (</a:t>
            </a:r>
            <a:r>
              <a:rPr lang="en-US" dirty="0" err="1" smtClean="0"/>
              <a:t>int</a:t>
            </a:r>
            <a:r>
              <a:rPr lang="en-US" dirty="0" smtClean="0"/>
              <a:t> </a:t>
            </a:r>
            <a:r>
              <a:rPr lang="en-US" dirty="0" err="1" smtClean="0"/>
              <a:t>i</a:t>
            </a:r>
            <a:r>
              <a:rPr lang="en-US" dirty="0" smtClean="0"/>
              <a:t> : squares) {</a:t>
            </a:r>
          </a:p>
          <a:p>
            <a:pPr marL="457200" indent="-457200" fontAlgn="base">
              <a:lnSpc>
                <a:spcPct val="150000"/>
              </a:lnSpc>
              <a:buNone/>
            </a:pPr>
            <a:r>
              <a:rPr lang="en-US" dirty="0" smtClean="0"/>
              <a:t>          </a:t>
            </a:r>
            <a:r>
              <a:rPr lang="en-US" dirty="0" err="1" smtClean="0"/>
              <a:t>System.out.printf</a:t>
            </a:r>
            <a:r>
              <a:rPr lang="en-US" dirty="0" smtClean="0"/>
              <a:t>("%d squared is %d.\n", j++, </a:t>
            </a:r>
            <a:r>
              <a:rPr lang="en-US" dirty="0" err="1" smtClean="0"/>
              <a:t>i</a:t>
            </a:r>
            <a:r>
              <a:rPr lang="en-US" dirty="0" smtClean="0"/>
              <a:t>);</a:t>
            </a:r>
          </a:p>
          <a:p>
            <a:pPr marL="457200" indent="-457200" fontAlgn="base">
              <a:lnSpc>
                <a:spcPct val="150000"/>
              </a:lnSpc>
              <a:buNone/>
            </a:pPr>
            <a:r>
              <a:rPr lang="en-US" dirty="0" smtClean="0"/>
              <a:t>       }</a:t>
            </a:r>
          </a:p>
          <a:p>
            <a:pPr marL="457200" indent="-457200" fontAlgn="base">
              <a:lnSpc>
                <a:spcPct val="150000"/>
              </a:lnSpc>
              <a:buNone/>
            </a:pPr>
            <a:endParaRPr lang="en-US" dirty="0" smtClean="0"/>
          </a:p>
          <a:p>
            <a:pPr marL="457200" indent="-457200">
              <a:lnSpc>
                <a:spcPct val="150000"/>
              </a:lnSpc>
              <a:buFont typeface="+mj-lt"/>
              <a:buAutoNum type="arabicPeriod"/>
            </a:pP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44</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 Loop</a:t>
            </a:r>
            <a:endParaRPr lang="en-US" dirty="0"/>
          </a:p>
        </p:txBody>
      </p:sp>
      <p:sp>
        <p:nvSpPr>
          <p:cNvPr id="3" name="Content Placeholder 2"/>
          <p:cNvSpPr>
            <a:spLocks noGrp="1"/>
          </p:cNvSpPr>
          <p:nvPr>
            <p:ph sz="quarter" idx="1"/>
          </p:nvPr>
        </p:nvSpPr>
        <p:spPr>
          <a:xfrm>
            <a:off x="457200" y="1600200"/>
            <a:ext cx="7467600" cy="1981196"/>
          </a:xfrm>
        </p:spPr>
        <p:txBody>
          <a:bodyPr/>
          <a:lstStyle/>
          <a:p>
            <a:r>
              <a:rPr lang="en-US" dirty="0" smtClean="0"/>
              <a:t>The for-each loop is used to traverse array or collection in java. </a:t>
            </a:r>
          </a:p>
          <a:p>
            <a:r>
              <a:rPr lang="en-US" dirty="0" smtClean="0"/>
              <a:t>It works on elements basis not index. It returns element one by one in the defined variable.</a:t>
            </a:r>
          </a:p>
          <a:p>
            <a:pPr>
              <a:buNone/>
            </a:pPr>
            <a:endParaRPr lang="en-US" dirty="0"/>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45</a:t>
            </a:fld>
            <a:endParaRPr lang="en-US"/>
          </a:p>
        </p:txBody>
      </p:sp>
      <p:sp>
        <p:nvSpPr>
          <p:cNvPr id="5" name="Rectangle 4"/>
          <p:cNvSpPr/>
          <p:nvPr/>
        </p:nvSpPr>
        <p:spPr>
          <a:xfrm>
            <a:off x="990694" y="3733792"/>
            <a:ext cx="6172038" cy="230832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a:lnSpc>
                <a:spcPct val="150000"/>
              </a:lnSpc>
            </a:pPr>
            <a:r>
              <a:rPr lang="nn-NO" b="1" dirty="0" smtClean="0">
                <a:latin typeface="+mn-lt"/>
              </a:rPr>
              <a:t>int</a:t>
            </a:r>
            <a:r>
              <a:rPr lang="nn-NO" dirty="0" smtClean="0">
                <a:latin typeface="+mn-lt"/>
              </a:rPr>
              <a:t> arr[ ]={12,23,44,56,78};  </a:t>
            </a:r>
          </a:p>
          <a:p>
            <a:pPr algn="l">
              <a:lnSpc>
                <a:spcPct val="150000"/>
              </a:lnSpc>
            </a:pPr>
            <a:r>
              <a:rPr lang="nn-NO" dirty="0" smtClean="0">
                <a:latin typeface="+mn-lt"/>
              </a:rPr>
              <a:t>    </a:t>
            </a:r>
            <a:r>
              <a:rPr lang="nn-NO" b="1" dirty="0" smtClean="0">
                <a:latin typeface="+mn-lt"/>
              </a:rPr>
              <a:t>for</a:t>
            </a:r>
            <a:r>
              <a:rPr lang="nn-NO" dirty="0" smtClean="0">
                <a:latin typeface="+mn-lt"/>
              </a:rPr>
              <a:t>(</a:t>
            </a:r>
            <a:r>
              <a:rPr lang="nn-NO" b="1" dirty="0" smtClean="0">
                <a:latin typeface="+mn-lt"/>
              </a:rPr>
              <a:t>int</a:t>
            </a:r>
            <a:r>
              <a:rPr lang="nn-NO" dirty="0" smtClean="0">
                <a:latin typeface="+mn-lt"/>
              </a:rPr>
              <a:t> i:arr){  </a:t>
            </a:r>
          </a:p>
          <a:p>
            <a:pPr algn="l">
              <a:lnSpc>
                <a:spcPct val="150000"/>
              </a:lnSpc>
            </a:pPr>
            <a:r>
              <a:rPr lang="nn-NO" dirty="0" smtClean="0">
                <a:latin typeface="+mn-lt"/>
              </a:rPr>
              <a:t>        System.out.println(i);  </a:t>
            </a:r>
          </a:p>
          <a:p>
            <a:pPr algn="l">
              <a:lnSpc>
                <a:spcPct val="150000"/>
              </a:lnSpc>
            </a:pPr>
            <a:r>
              <a:rPr lang="nn-NO" dirty="0" smtClean="0">
                <a:latin typeface="+mn-lt"/>
              </a:rPr>
              <a:t>    }  </a:t>
            </a:r>
            <a:endParaRPr lang="nn-NO" dirty="0">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422"/>
          </a:xfrm>
        </p:spPr>
        <p:txBody>
          <a:bodyPr/>
          <a:lstStyle/>
          <a:p>
            <a:r>
              <a:rPr lang="en-US" sz="3200" b="1" dirty="0" smtClean="0">
                <a:solidFill>
                  <a:srgbClr val="000099"/>
                </a:solidFill>
              </a:rPr>
              <a:t>Jump Statements -Labeled Break</a:t>
            </a:r>
            <a:endParaRPr lang="en-US" b="1" dirty="0">
              <a:solidFill>
                <a:srgbClr val="000099"/>
              </a:solidFill>
            </a:endParaRPr>
          </a:p>
        </p:txBody>
      </p:sp>
      <p:sp>
        <p:nvSpPr>
          <p:cNvPr id="3" name="Content Placeholder 2"/>
          <p:cNvSpPr>
            <a:spLocks noGrp="1"/>
          </p:cNvSpPr>
          <p:nvPr>
            <p:ph sz="quarter" idx="1"/>
          </p:nvPr>
        </p:nvSpPr>
        <p:spPr>
          <a:xfrm>
            <a:off x="457200" y="1295456"/>
            <a:ext cx="7696106" cy="5178496"/>
          </a:xfrm>
        </p:spPr>
        <p:txBody>
          <a:bodyPr>
            <a:normAutofit fontScale="92500"/>
          </a:bodyPr>
          <a:lstStyle/>
          <a:p>
            <a:pPr algn="just">
              <a:lnSpc>
                <a:spcPct val="150000"/>
              </a:lnSpc>
            </a:pPr>
            <a:r>
              <a:rPr lang="en-US" dirty="0" smtClean="0"/>
              <a:t>The break statement has two forms: </a:t>
            </a:r>
            <a:r>
              <a:rPr lang="en-US" b="1" dirty="0" smtClean="0">
                <a:solidFill>
                  <a:srgbClr val="006600"/>
                </a:solidFill>
              </a:rPr>
              <a:t>labeled and unlabeled</a:t>
            </a:r>
          </a:p>
          <a:p>
            <a:pPr algn="just">
              <a:lnSpc>
                <a:spcPct val="150000"/>
              </a:lnSpc>
            </a:pPr>
            <a:r>
              <a:rPr lang="en-US" b="1" dirty="0" smtClean="0">
                <a:solidFill>
                  <a:srgbClr val="006600"/>
                </a:solidFill>
              </a:rPr>
              <a:t>Unlabeled</a:t>
            </a:r>
            <a:r>
              <a:rPr lang="en-US" dirty="0" smtClean="0"/>
              <a:t> break can be used to terminate a for, while, or do-while loop or in switch statement.</a:t>
            </a:r>
          </a:p>
          <a:p>
            <a:pPr algn="just">
              <a:lnSpc>
                <a:spcPct val="150000"/>
              </a:lnSpc>
            </a:pPr>
            <a:r>
              <a:rPr lang="en-US" dirty="0" smtClean="0"/>
              <a:t>An unlabeled break statement terminates the innermost switch, for, while, or do-while statement, </a:t>
            </a:r>
            <a:r>
              <a:rPr lang="en-US" dirty="0" smtClean="0">
                <a:solidFill>
                  <a:srgbClr val="FF0000"/>
                </a:solidFill>
              </a:rPr>
              <a:t>but a labeled break terminates an outer statement.</a:t>
            </a:r>
          </a:p>
          <a:p>
            <a:pPr algn="just">
              <a:lnSpc>
                <a:spcPct val="150000"/>
              </a:lnSpc>
            </a:pPr>
            <a:r>
              <a:rPr lang="en-US" dirty="0" smtClean="0"/>
              <a:t>The presence of a label will transfer control to the start of the code identified by the label.</a:t>
            </a:r>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46</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1B6E1B-7597-4E53-9C64-9C465A7AFF3B}" type="slidenum">
              <a:rPr lang="en-US" smtClean="0">
                <a:solidFill>
                  <a:srgbClr val="775F55"/>
                </a:solidFill>
              </a:rPr>
              <a:pPr/>
              <a:t>47</a:t>
            </a:fld>
            <a:endParaRPr lang="en-US">
              <a:solidFill>
                <a:srgbClr val="775F55"/>
              </a:solidFill>
            </a:endParaRPr>
          </a:p>
        </p:txBody>
      </p:sp>
      <p:sp>
        <p:nvSpPr>
          <p:cNvPr id="3" name="Rectangle 2"/>
          <p:cNvSpPr/>
          <p:nvPr/>
        </p:nvSpPr>
        <p:spPr>
          <a:xfrm>
            <a:off x="304912" y="381080"/>
            <a:ext cx="8381780" cy="240065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lnSpc>
                <a:spcPct val="150000"/>
              </a:lnSpc>
            </a:pPr>
            <a:r>
              <a:rPr lang="en-US" sz="2000" b="1" dirty="0" smtClean="0">
                <a:latin typeface="Californian FB" pitchFamily="18" charset="0"/>
              </a:rPr>
              <a:t>INNER:</a:t>
            </a:r>
            <a:br>
              <a:rPr lang="en-US" sz="2000" b="1" dirty="0" smtClean="0">
                <a:latin typeface="Californian FB" pitchFamily="18" charset="0"/>
              </a:rPr>
            </a:br>
            <a:r>
              <a:rPr lang="en-US" sz="2000" b="1" dirty="0" smtClean="0">
                <a:latin typeface="Californian FB" pitchFamily="18" charset="0"/>
              </a:rPr>
              <a:t>            for(</a:t>
            </a:r>
            <a:r>
              <a:rPr lang="en-US" sz="2000" b="1" dirty="0" err="1" smtClean="0">
                <a:latin typeface="Californian FB" pitchFamily="18" charset="0"/>
              </a:rPr>
              <a:t>int</a:t>
            </a:r>
            <a:r>
              <a:rPr lang="en-US" sz="2000" b="1" dirty="0" smtClean="0">
                <a:latin typeface="Californian FB" pitchFamily="18" charset="0"/>
              </a:rPr>
              <a:t> j = 0; j&lt;</a:t>
            </a:r>
            <a:r>
              <a:rPr lang="en-US" sz="2000" b="1" dirty="0" err="1" smtClean="0">
                <a:latin typeface="Californian FB" pitchFamily="18" charset="0"/>
              </a:rPr>
              <a:t>numbers.length</a:t>
            </a:r>
            <a:r>
              <a:rPr lang="en-US" sz="2000" b="1" dirty="0" smtClean="0">
                <a:latin typeface="Californian FB" pitchFamily="18" charset="0"/>
              </a:rPr>
              <a:t>; j++){</a:t>
            </a:r>
            <a:br>
              <a:rPr lang="en-US" sz="2000" b="1" dirty="0" smtClean="0">
                <a:latin typeface="Californian FB" pitchFamily="18" charset="0"/>
              </a:rPr>
            </a:br>
            <a:r>
              <a:rPr lang="en-US" sz="2000" b="1" dirty="0" smtClean="0">
                <a:latin typeface="Californian FB" pitchFamily="18" charset="0"/>
              </a:rPr>
              <a:t>                </a:t>
            </a:r>
            <a:r>
              <a:rPr lang="en-US" sz="2000" b="1" dirty="0" err="1" smtClean="0">
                <a:latin typeface="Californian FB" pitchFamily="18" charset="0"/>
              </a:rPr>
              <a:t>System.out.println</a:t>
            </a:r>
            <a:r>
              <a:rPr lang="en-US" sz="2000" b="1" dirty="0" smtClean="0">
                <a:latin typeface="Californian FB" pitchFamily="18" charset="0"/>
              </a:rPr>
              <a:t>("Even number: " + </a:t>
            </a:r>
            <a:r>
              <a:rPr lang="en-US" sz="2000" b="1" dirty="0" err="1" smtClean="0">
                <a:latin typeface="Californian FB" pitchFamily="18" charset="0"/>
              </a:rPr>
              <a:t>i</a:t>
            </a:r>
            <a:r>
              <a:rPr lang="en-US" sz="2000" b="1" dirty="0" smtClean="0">
                <a:latin typeface="Californian FB" pitchFamily="18" charset="0"/>
              </a:rPr>
              <a:t> + ", break  from INNER ");</a:t>
            </a:r>
            <a:br>
              <a:rPr lang="en-US" sz="2000" b="1" dirty="0" smtClean="0">
                <a:latin typeface="Californian FB" pitchFamily="18" charset="0"/>
              </a:rPr>
            </a:br>
            <a:r>
              <a:rPr lang="en-US" sz="2000" b="1" dirty="0" smtClean="0">
                <a:latin typeface="Californian FB" pitchFamily="18" charset="0"/>
              </a:rPr>
              <a:t>                break INNER;</a:t>
            </a:r>
            <a:br>
              <a:rPr lang="en-US" sz="2000" b="1" dirty="0" smtClean="0">
                <a:latin typeface="Californian FB" pitchFamily="18" charset="0"/>
              </a:rPr>
            </a:br>
            <a:r>
              <a:rPr lang="en-US" sz="2000" b="1" dirty="0" smtClean="0">
                <a:latin typeface="Californian FB" pitchFamily="18" charset="0"/>
              </a:rPr>
              <a:t>            }</a:t>
            </a:r>
            <a:endParaRPr lang="en-US" sz="2000" b="1" dirty="0">
              <a:latin typeface="Californian FB" pitchFamily="18" charset="0"/>
            </a:endParaRPr>
          </a:p>
        </p:txBody>
      </p:sp>
      <p:sp>
        <p:nvSpPr>
          <p:cNvPr id="4" name="Rectangle 3"/>
          <p:cNvSpPr/>
          <p:nvPr/>
        </p:nvSpPr>
        <p:spPr>
          <a:xfrm>
            <a:off x="1219288" y="3124208"/>
            <a:ext cx="6553028" cy="335476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lnSpc>
                <a:spcPct val="120000"/>
              </a:lnSpc>
              <a:buNone/>
            </a:pPr>
            <a:r>
              <a:rPr lang="en-US" sz="2000" b="1" dirty="0" smtClean="0">
                <a:solidFill>
                  <a:schemeClr val="dk1"/>
                </a:solidFill>
                <a:latin typeface="Californian FB" pitchFamily="18" charset="0"/>
              </a:rPr>
              <a:t>search: </a:t>
            </a:r>
          </a:p>
          <a:p>
            <a:pPr algn="l">
              <a:lnSpc>
                <a:spcPct val="120000"/>
              </a:lnSpc>
              <a:buNone/>
            </a:pPr>
            <a:r>
              <a:rPr lang="en-US" sz="2000" b="1" dirty="0" smtClean="0">
                <a:solidFill>
                  <a:schemeClr val="dk1"/>
                </a:solidFill>
                <a:latin typeface="Californian FB" pitchFamily="18" charset="0"/>
              </a:rPr>
              <a:t>    for (</a:t>
            </a:r>
            <a:r>
              <a:rPr lang="en-US" sz="2000" b="1" dirty="0" err="1" smtClean="0">
                <a:solidFill>
                  <a:schemeClr val="dk1"/>
                </a:solidFill>
                <a:latin typeface="Californian FB" pitchFamily="18" charset="0"/>
              </a:rPr>
              <a:t>i</a:t>
            </a:r>
            <a:r>
              <a:rPr lang="en-US" sz="2000" b="1" dirty="0" smtClean="0">
                <a:solidFill>
                  <a:schemeClr val="dk1"/>
                </a:solidFill>
                <a:latin typeface="Californian FB" pitchFamily="18" charset="0"/>
              </a:rPr>
              <a:t> = 0; </a:t>
            </a:r>
            <a:r>
              <a:rPr lang="en-US" sz="2000" b="1" dirty="0" err="1" smtClean="0">
                <a:solidFill>
                  <a:schemeClr val="dk1"/>
                </a:solidFill>
                <a:latin typeface="Californian FB" pitchFamily="18" charset="0"/>
              </a:rPr>
              <a:t>i</a:t>
            </a:r>
            <a:r>
              <a:rPr lang="en-US" sz="2000" b="1" dirty="0" smtClean="0">
                <a:solidFill>
                  <a:schemeClr val="dk1"/>
                </a:solidFill>
                <a:latin typeface="Californian FB" pitchFamily="18" charset="0"/>
              </a:rPr>
              <a:t> &lt; </a:t>
            </a:r>
            <a:r>
              <a:rPr lang="en-US" sz="2000" b="1" dirty="0" err="1" smtClean="0">
                <a:solidFill>
                  <a:schemeClr val="dk1"/>
                </a:solidFill>
                <a:latin typeface="Californian FB" pitchFamily="18" charset="0"/>
              </a:rPr>
              <a:t>arrayOfInts.length</a:t>
            </a:r>
            <a:r>
              <a:rPr lang="en-US" sz="2000" b="1" dirty="0" smtClean="0">
                <a:solidFill>
                  <a:schemeClr val="dk1"/>
                </a:solidFill>
                <a:latin typeface="Californian FB" pitchFamily="18" charset="0"/>
              </a:rPr>
              <a:t>; </a:t>
            </a:r>
            <a:r>
              <a:rPr lang="en-US" sz="2000" b="1" dirty="0" err="1" smtClean="0">
                <a:solidFill>
                  <a:schemeClr val="dk1"/>
                </a:solidFill>
                <a:latin typeface="Californian FB" pitchFamily="18" charset="0"/>
              </a:rPr>
              <a:t>i</a:t>
            </a:r>
            <a:r>
              <a:rPr lang="en-US" sz="2000" b="1" dirty="0" smtClean="0">
                <a:solidFill>
                  <a:schemeClr val="dk1"/>
                </a:solidFill>
                <a:latin typeface="Californian FB" pitchFamily="18" charset="0"/>
              </a:rPr>
              <a:t>++)  { </a:t>
            </a:r>
          </a:p>
          <a:p>
            <a:pPr algn="l">
              <a:lnSpc>
                <a:spcPct val="120000"/>
              </a:lnSpc>
              <a:buNone/>
            </a:pPr>
            <a:r>
              <a:rPr lang="en-US" sz="2000" b="1" dirty="0" smtClean="0">
                <a:solidFill>
                  <a:schemeClr val="dk1"/>
                </a:solidFill>
                <a:latin typeface="Californian FB" pitchFamily="18" charset="0"/>
              </a:rPr>
              <a:t>    for (j = 0; j &lt; </a:t>
            </a:r>
            <a:r>
              <a:rPr lang="en-US" sz="2000" b="1" dirty="0" err="1" smtClean="0">
                <a:solidFill>
                  <a:schemeClr val="dk1"/>
                </a:solidFill>
                <a:latin typeface="Californian FB" pitchFamily="18" charset="0"/>
              </a:rPr>
              <a:t>arrayOfInts</a:t>
            </a:r>
            <a:r>
              <a:rPr lang="en-US" sz="2000" b="1" dirty="0" smtClean="0">
                <a:solidFill>
                  <a:schemeClr val="dk1"/>
                </a:solidFill>
                <a:latin typeface="Californian FB" pitchFamily="18" charset="0"/>
              </a:rPr>
              <a:t>[</a:t>
            </a:r>
            <a:r>
              <a:rPr lang="en-US" sz="2000" b="1" dirty="0" err="1" smtClean="0">
                <a:solidFill>
                  <a:schemeClr val="dk1"/>
                </a:solidFill>
                <a:latin typeface="Californian FB" pitchFamily="18" charset="0"/>
              </a:rPr>
              <a:t>i</a:t>
            </a:r>
            <a:r>
              <a:rPr lang="en-US" sz="2000" b="1" dirty="0" smtClean="0">
                <a:solidFill>
                  <a:schemeClr val="dk1"/>
                </a:solidFill>
                <a:latin typeface="Californian FB" pitchFamily="18" charset="0"/>
              </a:rPr>
              <a:t>].length; j++) </a:t>
            </a:r>
          </a:p>
          <a:p>
            <a:pPr algn="l">
              <a:lnSpc>
                <a:spcPct val="120000"/>
              </a:lnSpc>
              <a:buNone/>
            </a:pPr>
            <a:r>
              <a:rPr lang="en-US" sz="2000" b="1" dirty="0" smtClean="0">
                <a:solidFill>
                  <a:schemeClr val="dk1"/>
                </a:solidFill>
                <a:latin typeface="Californian FB" pitchFamily="18" charset="0"/>
              </a:rPr>
              <a:t>     { </a:t>
            </a:r>
          </a:p>
          <a:p>
            <a:pPr algn="l">
              <a:lnSpc>
                <a:spcPct val="120000"/>
              </a:lnSpc>
              <a:buNone/>
            </a:pPr>
            <a:r>
              <a:rPr lang="en-US" sz="2000" b="1" dirty="0" smtClean="0">
                <a:solidFill>
                  <a:schemeClr val="dk1"/>
                </a:solidFill>
                <a:latin typeface="Californian FB" pitchFamily="18" charset="0"/>
              </a:rPr>
              <a:t>         if (</a:t>
            </a:r>
            <a:r>
              <a:rPr lang="en-US" sz="2000" b="1" dirty="0" err="1" smtClean="0">
                <a:solidFill>
                  <a:schemeClr val="dk1"/>
                </a:solidFill>
                <a:latin typeface="Californian FB" pitchFamily="18" charset="0"/>
              </a:rPr>
              <a:t>arrayOfInts</a:t>
            </a:r>
            <a:r>
              <a:rPr lang="en-US" sz="2000" b="1" dirty="0" smtClean="0">
                <a:solidFill>
                  <a:schemeClr val="dk1"/>
                </a:solidFill>
                <a:latin typeface="Californian FB" pitchFamily="18" charset="0"/>
              </a:rPr>
              <a:t>[</a:t>
            </a:r>
            <a:r>
              <a:rPr lang="en-US" sz="2000" b="1" dirty="0" err="1" smtClean="0">
                <a:solidFill>
                  <a:schemeClr val="dk1"/>
                </a:solidFill>
                <a:latin typeface="Californian FB" pitchFamily="18" charset="0"/>
              </a:rPr>
              <a:t>i</a:t>
            </a:r>
            <a:r>
              <a:rPr lang="en-US" sz="2000" b="1" dirty="0" smtClean="0">
                <a:solidFill>
                  <a:schemeClr val="dk1"/>
                </a:solidFill>
                <a:latin typeface="Californian FB" pitchFamily="18" charset="0"/>
              </a:rPr>
              <a:t>][j] == </a:t>
            </a:r>
            <a:r>
              <a:rPr lang="en-US" sz="2000" b="1" dirty="0" err="1" smtClean="0">
                <a:solidFill>
                  <a:schemeClr val="dk1"/>
                </a:solidFill>
                <a:latin typeface="Californian FB" pitchFamily="18" charset="0"/>
              </a:rPr>
              <a:t>searchfor</a:t>
            </a:r>
            <a:r>
              <a:rPr lang="en-US" sz="2000" b="1" dirty="0" smtClean="0">
                <a:solidFill>
                  <a:schemeClr val="dk1"/>
                </a:solidFill>
                <a:latin typeface="Californian FB" pitchFamily="18" charset="0"/>
              </a:rPr>
              <a:t>)     </a:t>
            </a:r>
          </a:p>
          <a:p>
            <a:pPr algn="l">
              <a:lnSpc>
                <a:spcPct val="120000"/>
              </a:lnSpc>
              <a:buNone/>
            </a:pPr>
            <a:r>
              <a:rPr lang="en-US" sz="2000" b="1" dirty="0" smtClean="0">
                <a:solidFill>
                  <a:schemeClr val="dk1"/>
                </a:solidFill>
                <a:latin typeface="Californian FB" pitchFamily="18" charset="0"/>
              </a:rPr>
              <a:t>                 </a:t>
            </a:r>
            <a:r>
              <a:rPr lang="en-US" sz="2000" b="1" dirty="0" err="1" smtClean="0">
                <a:solidFill>
                  <a:schemeClr val="dk1"/>
                </a:solidFill>
                <a:latin typeface="Californian FB" pitchFamily="18" charset="0"/>
              </a:rPr>
              <a:t>foundIt</a:t>
            </a:r>
            <a:r>
              <a:rPr lang="en-US" sz="2000" b="1" dirty="0" smtClean="0">
                <a:solidFill>
                  <a:schemeClr val="dk1"/>
                </a:solidFill>
                <a:latin typeface="Californian FB" pitchFamily="18" charset="0"/>
              </a:rPr>
              <a:t> = true; break search;</a:t>
            </a:r>
          </a:p>
          <a:p>
            <a:pPr algn="l">
              <a:lnSpc>
                <a:spcPct val="120000"/>
              </a:lnSpc>
              <a:buNone/>
            </a:pPr>
            <a:r>
              <a:rPr lang="en-US" sz="2000" b="1" dirty="0" smtClean="0">
                <a:solidFill>
                  <a:schemeClr val="dk1"/>
                </a:solidFill>
                <a:latin typeface="Californian FB" pitchFamily="18" charset="0"/>
              </a:rPr>
              <a:t>      } </a:t>
            </a:r>
          </a:p>
          <a:p>
            <a:pPr algn="l">
              <a:lnSpc>
                <a:spcPct val="120000"/>
              </a:lnSpc>
              <a:buNone/>
            </a:pPr>
            <a:r>
              <a:rPr lang="en-US" sz="2000" b="1" dirty="0" smtClean="0">
                <a:solidFill>
                  <a:schemeClr val="dk1"/>
                </a:solidFill>
                <a:latin typeface="Californian FB" pitchFamily="18" charset="0"/>
              </a:rPr>
              <a:t> }</a:t>
            </a:r>
          </a:p>
          <a:p>
            <a:pPr algn="l"/>
            <a:endParaRPr lang="en-US" sz="20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224"/>
          </a:xfrm>
        </p:spPr>
        <p:txBody>
          <a:bodyPr/>
          <a:lstStyle/>
          <a:p>
            <a:r>
              <a:rPr lang="en-US" sz="2800" b="1" dirty="0" smtClean="0">
                <a:solidFill>
                  <a:srgbClr val="000099"/>
                </a:solidFill>
              </a:rPr>
              <a:t>Jump Statements - Labeled Continue</a:t>
            </a:r>
            <a:endParaRPr lang="en-US" b="1" dirty="0">
              <a:solidFill>
                <a:srgbClr val="000099"/>
              </a:solidFill>
            </a:endParaRPr>
          </a:p>
        </p:txBody>
      </p:sp>
      <p:sp>
        <p:nvSpPr>
          <p:cNvPr id="3" name="Content Placeholder 2"/>
          <p:cNvSpPr>
            <a:spLocks noGrp="1"/>
          </p:cNvSpPr>
          <p:nvPr>
            <p:ph sz="quarter" idx="1"/>
          </p:nvPr>
        </p:nvSpPr>
        <p:spPr>
          <a:xfrm>
            <a:off x="533506" y="1371654"/>
            <a:ext cx="7467600" cy="4571880"/>
          </a:xfrm>
        </p:spPr>
        <p:txBody>
          <a:bodyPr/>
          <a:lstStyle/>
          <a:p>
            <a:pPr algn="just">
              <a:lnSpc>
                <a:spcPct val="150000"/>
              </a:lnSpc>
            </a:pPr>
            <a:r>
              <a:rPr lang="en-US" b="1" dirty="0" smtClean="0"/>
              <a:t>Unlabeled continue statement: </a:t>
            </a:r>
            <a:r>
              <a:rPr lang="en-US" dirty="0" smtClean="0"/>
              <a:t>is used to skip the following statement in the body of the loop when specific condition returns true.</a:t>
            </a:r>
          </a:p>
          <a:p>
            <a:pPr algn="just">
              <a:lnSpc>
                <a:spcPct val="150000"/>
              </a:lnSpc>
            </a:pPr>
            <a:r>
              <a:rPr lang="en-US" b="1" dirty="0" smtClean="0"/>
              <a:t>Labeled continue Statement:</a:t>
            </a:r>
            <a:r>
              <a:rPr lang="en-US" dirty="0" smtClean="0"/>
              <a:t> is used to skip the following statement in the body of the specific loop based on the label when specific condition returns true.</a:t>
            </a:r>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48</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1B6E1B-7597-4E53-9C64-9C465A7AFF3B}" type="slidenum">
              <a:rPr lang="en-US" smtClean="0">
                <a:solidFill>
                  <a:srgbClr val="775F55"/>
                </a:solidFill>
              </a:rPr>
              <a:pPr/>
              <a:t>49</a:t>
            </a:fld>
            <a:endParaRPr lang="en-US">
              <a:solidFill>
                <a:srgbClr val="775F55"/>
              </a:solidFill>
            </a:endParaRPr>
          </a:p>
        </p:txBody>
      </p:sp>
      <p:sp>
        <p:nvSpPr>
          <p:cNvPr id="3" name="Rectangle 2"/>
          <p:cNvSpPr/>
          <p:nvPr/>
        </p:nvSpPr>
        <p:spPr>
          <a:xfrm>
            <a:off x="304912" y="228684"/>
            <a:ext cx="8457978"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lnSpc>
                <a:spcPct val="150000"/>
              </a:lnSpc>
            </a:pPr>
            <a:r>
              <a:rPr lang="en-US" sz="1800" b="1" dirty="0" smtClean="0"/>
              <a:t>OUTER:  </a:t>
            </a:r>
            <a:r>
              <a:rPr lang="en-US" sz="1800" b="1" i="1" dirty="0" smtClean="0"/>
              <a:t>//outer label</a:t>
            </a:r>
            <a:r>
              <a:rPr lang="en-US" sz="1800" b="1" dirty="0" smtClean="0"/>
              <a:t/>
            </a:r>
            <a:br>
              <a:rPr lang="en-US" sz="1800" b="1" dirty="0" smtClean="0"/>
            </a:br>
            <a:r>
              <a:rPr lang="en-US" sz="1800" b="1" dirty="0" smtClean="0"/>
              <a:t> for(</a:t>
            </a:r>
            <a:r>
              <a:rPr lang="en-US" sz="1800" b="1" dirty="0" err="1" smtClean="0"/>
              <a:t>int</a:t>
            </a:r>
            <a:r>
              <a:rPr lang="en-US" sz="1800" b="1" dirty="0" smtClean="0"/>
              <a:t> </a:t>
            </a:r>
            <a:r>
              <a:rPr lang="en-US" sz="1800" b="1" dirty="0" err="1" smtClean="0"/>
              <a:t>i</a:t>
            </a:r>
            <a:r>
              <a:rPr lang="en-US" sz="1800" b="1" dirty="0" smtClean="0"/>
              <a:t> = 0; </a:t>
            </a:r>
            <a:r>
              <a:rPr lang="en-US" sz="1800" b="1" dirty="0" err="1" smtClean="0"/>
              <a:t>i</a:t>
            </a:r>
            <a:r>
              <a:rPr lang="en-US" sz="1800" b="1" dirty="0" smtClean="0"/>
              <a:t>&lt;</a:t>
            </a:r>
            <a:r>
              <a:rPr lang="en-US" sz="1800" b="1" dirty="0" err="1" smtClean="0"/>
              <a:t>numbers.length</a:t>
            </a:r>
            <a:r>
              <a:rPr lang="en-US" sz="1800" b="1" dirty="0" smtClean="0"/>
              <a:t>; </a:t>
            </a:r>
            <a:r>
              <a:rPr lang="en-US" sz="1800" b="1" dirty="0" err="1" smtClean="0"/>
              <a:t>i</a:t>
            </a:r>
            <a:r>
              <a:rPr lang="en-US" sz="1800" b="1" dirty="0" smtClean="0"/>
              <a:t>++){</a:t>
            </a:r>
            <a:br>
              <a:rPr lang="en-US" sz="1800" b="1" dirty="0" smtClean="0"/>
            </a:br>
            <a:r>
              <a:rPr lang="en-US" sz="1800" b="1" dirty="0" smtClean="0"/>
              <a:t>     if(</a:t>
            </a:r>
            <a:r>
              <a:rPr lang="en-US" sz="1800" b="1" dirty="0" err="1" smtClean="0"/>
              <a:t>i</a:t>
            </a:r>
            <a:r>
              <a:rPr lang="en-US" sz="1800" b="1" dirty="0" smtClean="0"/>
              <a:t> % 2 == 0){</a:t>
            </a:r>
            <a:br>
              <a:rPr lang="en-US" sz="1800" b="1" dirty="0" smtClean="0"/>
            </a:br>
            <a:r>
              <a:rPr lang="en-US" sz="1800" b="1" dirty="0" smtClean="0"/>
              <a:t>     </a:t>
            </a:r>
            <a:r>
              <a:rPr lang="en-US" sz="1800" b="1" dirty="0" err="1" smtClean="0"/>
              <a:t>System.out.println</a:t>
            </a:r>
            <a:r>
              <a:rPr lang="en-US" sz="1800" b="1" dirty="0" smtClean="0"/>
              <a:t>("Odd number: " + </a:t>
            </a:r>
            <a:r>
              <a:rPr lang="en-US" sz="1800" b="1" dirty="0" err="1" smtClean="0"/>
              <a:t>i</a:t>
            </a:r>
            <a:r>
              <a:rPr lang="en-US" sz="1800" b="1" dirty="0" smtClean="0"/>
              <a:t> + ", continue from OUTER ");</a:t>
            </a:r>
            <a:br>
              <a:rPr lang="en-US" sz="1800" b="1" dirty="0" smtClean="0"/>
            </a:br>
            <a:r>
              <a:rPr lang="en-US" sz="1800" b="1" dirty="0" smtClean="0"/>
              <a:t>                continue OUTER;</a:t>
            </a:r>
            <a:br>
              <a:rPr lang="en-US" sz="1800" b="1" dirty="0" smtClean="0"/>
            </a:br>
            <a:r>
              <a:rPr lang="en-US" sz="1800" b="1" dirty="0" smtClean="0"/>
              <a:t>            } }</a:t>
            </a:r>
            <a:endParaRPr lang="en-US" sz="1800" b="1" dirty="0">
              <a:latin typeface="Californian FB" pitchFamily="18" charset="0"/>
            </a:endParaRPr>
          </a:p>
        </p:txBody>
      </p:sp>
      <p:sp>
        <p:nvSpPr>
          <p:cNvPr id="4" name="Rectangle 3"/>
          <p:cNvSpPr/>
          <p:nvPr/>
        </p:nvSpPr>
        <p:spPr>
          <a:xfrm>
            <a:off x="304912" y="3048010"/>
            <a:ext cx="8457978" cy="347787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000" b="1" dirty="0" smtClean="0"/>
              <a:t>Outer:</a:t>
            </a:r>
          </a:p>
          <a:p>
            <a:pPr algn="l"/>
            <a:r>
              <a:rPr lang="en-US" sz="2000" b="1" dirty="0" smtClean="0"/>
              <a:t>    for(</a:t>
            </a:r>
            <a:r>
              <a:rPr lang="en-US" sz="2000" b="1" dirty="0" err="1" smtClean="0"/>
              <a:t>int</a:t>
            </a:r>
            <a:r>
              <a:rPr lang="en-US" sz="2000" b="1" dirty="0" smtClean="0"/>
              <a:t> </a:t>
            </a:r>
            <a:r>
              <a:rPr lang="en-US" sz="2000" b="1" dirty="0" err="1" smtClean="0"/>
              <a:t>i</a:t>
            </a:r>
            <a:r>
              <a:rPr lang="en-US" sz="2000" b="1" dirty="0" smtClean="0"/>
              <a:t>=0; </a:t>
            </a:r>
            <a:r>
              <a:rPr lang="en-US" sz="2000" b="1" dirty="0" err="1" smtClean="0"/>
              <a:t>i</a:t>
            </a:r>
            <a:r>
              <a:rPr lang="en-US" sz="2000" b="1" dirty="0" smtClean="0"/>
              <a:t> &lt; </a:t>
            </a:r>
            <a:r>
              <a:rPr lang="en-US" sz="2000" b="1" dirty="0" err="1" smtClean="0"/>
              <a:t>intArray.length</a:t>
            </a:r>
            <a:r>
              <a:rPr lang="en-US" sz="2000" b="1" dirty="0" smtClean="0"/>
              <a:t>; </a:t>
            </a:r>
            <a:r>
              <a:rPr lang="en-US" sz="2000" b="1" dirty="0" err="1" smtClean="0"/>
              <a:t>i</a:t>
            </a:r>
            <a:r>
              <a:rPr lang="en-US" sz="2000" b="1" dirty="0" smtClean="0"/>
              <a:t>++)</a:t>
            </a:r>
          </a:p>
          <a:p>
            <a:pPr algn="l"/>
            <a:r>
              <a:rPr lang="en-US" sz="2000" b="1" dirty="0" smtClean="0"/>
              <a:t>    {</a:t>
            </a:r>
          </a:p>
          <a:p>
            <a:pPr algn="l"/>
            <a:r>
              <a:rPr lang="en-US" sz="2000" b="1" dirty="0" smtClean="0"/>
              <a:t>      for(</a:t>
            </a:r>
            <a:r>
              <a:rPr lang="en-US" sz="2000" b="1" dirty="0" err="1" smtClean="0"/>
              <a:t>int</a:t>
            </a:r>
            <a:r>
              <a:rPr lang="en-US" sz="2000" b="1" dirty="0" smtClean="0"/>
              <a:t> j=0; j &lt; </a:t>
            </a:r>
            <a:r>
              <a:rPr lang="en-US" sz="2000" b="1" dirty="0" err="1" smtClean="0"/>
              <a:t>intArray</a:t>
            </a:r>
            <a:r>
              <a:rPr lang="en-US" sz="2000" b="1" dirty="0" smtClean="0"/>
              <a:t>[</a:t>
            </a:r>
            <a:r>
              <a:rPr lang="en-US" sz="2000" b="1" dirty="0" err="1" smtClean="0"/>
              <a:t>i</a:t>
            </a:r>
            <a:r>
              <a:rPr lang="en-US" sz="2000" b="1" dirty="0" smtClean="0"/>
              <a:t>].length ; j++)</a:t>
            </a:r>
          </a:p>
          <a:p>
            <a:pPr algn="l"/>
            <a:r>
              <a:rPr lang="en-US" sz="2000" b="1" dirty="0" smtClean="0"/>
              <a:t>      {</a:t>
            </a:r>
          </a:p>
          <a:p>
            <a:pPr algn="l"/>
            <a:r>
              <a:rPr lang="en-US" sz="2000" b="1" dirty="0" smtClean="0"/>
              <a:t>        if(</a:t>
            </a:r>
            <a:r>
              <a:rPr lang="en-US" sz="2000" b="1" dirty="0" err="1" smtClean="0"/>
              <a:t>intArray</a:t>
            </a:r>
            <a:r>
              <a:rPr lang="en-US" sz="2000" b="1" dirty="0" smtClean="0"/>
              <a:t>[</a:t>
            </a:r>
            <a:r>
              <a:rPr lang="en-US" sz="2000" b="1" dirty="0" err="1" smtClean="0"/>
              <a:t>i</a:t>
            </a:r>
            <a:r>
              <a:rPr lang="en-US" sz="2000" b="1" dirty="0" smtClean="0"/>
              <a:t>][j] == 3)</a:t>
            </a:r>
          </a:p>
          <a:p>
            <a:pPr algn="l"/>
            <a:r>
              <a:rPr lang="en-US" sz="2000" b="1" dirty="0" smtClean="0"/>
              <a:t>          continue Outer;</a:t>
            </a:r>
          </a:p>
          <a:p>
            <a:pPr algn="l"/>
            <a:r>
              <a:rPr lang="en-US" sz="2000" b="1" dirty="0" smtClean="0"/>
              <a:t>        </a:t>
            </a:r>
            <a:r>
              <a:rPr lang="en-US" sz="2000" b="1" dirty="0" err="1" smtClean="0"/>
              <a:t>System.out.println</a:t>
            </a:r>
            <a:r>
              <a:rPr lang="en-US" sz="2000" b="1" dirty="0" smtClean="0"/>
              <a:t>("Element is : " + </a:t>
            </a:r>
            <a:r>
              <a:rPr lang="en-US" sz="2000" b="1" dirty="0" err="1" smtClean="0"/>
              <a:t>intArray</a:t>
            </a:r>
            <a:r>
              <a:rPr lang="en-US" sz="2000" b="1" dirty="0" smtClean="0"/>
              <a:t>[</a:t>
            </a:r>
            <a:r>
              <a:rPr lang="en-US" sz="2000" b="1" dirty="0" err="1" smtClean="0"/>
              <a:t>i</a:t>
            </a:r>
            <a:r>
              <a:rPr lang="en-US" sz="2000" b="1" dirty="0" smtClean="0"/>
              <a:t>][j]);</a:t>
            </a:r>
          </a:p>
          <a:p>
            <a:pPr algn="l"/>
            <a:r>
              <a:rPr lang="en-US" sz="2000" b="1" dirty="0" smtClean="0"/>
              <a:t>      }</a:t>
            </a:r>
          </a:p>
          <a:p>
            <a:pPr algn="l"/>
            <a:r>
              <a:rPr lang="en-US" sz="2000" b="1" dirty="0" smtClean="0"/>
              <a:t>    }</a:t>
            </a:r>
          </a:p>
          <a:p>
            <a:pPr algn="l"/>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228600"/>
            <a:ext cx="7772400" cy="685866"/>
          </a:xfrm>
        </p:spPr>
        <p:txBody>
          <a:bodyPr>
            <a:normAutofit/>
          </a:bodyPr>
          <a:lstStyle/>
          <a:p>
            <a:r>
              <a:rPr lang="en-US" b="1" dirty="0" smtClean="0">
                <a:solidFill>
                  <a:srgbClr val="000099"/>
                </a:solidFill>
              </a:rPr>
              <a:t>Features/ Characteristics </a:t>
            </a:r>
            <a:r>
              <a:rPr lang="en-US" b="1" dirty="0">
                <a:solidFill>
                  <a:srgbClr val="000099"/>
                </a:solidFill>
              </a:rPr>
              <a:t>of Java</a:t>
            </a:r>
          </a:p>
        </p:txBody>
      </p:sp>
      <p:sp>
        <p:nvSpPr>
          <p:cNvPr id="196611" name="Rectangle 3"/>
          <p:cNvSpPr>
            <a:spLocks noGrp="1" noChangeArrowheads="1"/>
          </p:cNvSpPr>
          <p:nvPr>
            <p:ph sz="quarter" idx="1"/>
          </p:nvPr>
        </p:nvSpPr>
        <p:spPr>
          <a:xfrm>
            <a:off x="304800" y="1524000"/>
            <a:ext cx="8610600" cy="5181600"/>
          </a:xfrm>
        </p:spPr>
        <p:txBody>
          <a:bodyPr>
            <a:normAutofit/>
          </a:bodyPr>
          <a:lstStyle/>
          <a:p>
            <a:pPr>
              <a:lnSpc>
                <a:spcPct val="90000"/>
              </a:lnSpc>
            </a:pPr>
            <a:r>
              <a:rPr lang="en-US" sz="2800" dirty="0">
                <a:cs typeface="Times New Roman" pitchFamily="18" charset="0"/>
              </a:rPr>
              <a:t>Java Is Simple</a:t>
            </a:r>
            <a:r>
              <a:rPr lang="en-US" sz="2800" dirty="0"/>
              <a:t> </a:t>
            </a:r>
          </a:p>
          <a:p>
            <a:pPr>
              <a:lnSpc>
                <a:spcPct val="90000"/>
              </a:lnSpc>
            </a:pPr>
            <a:r>
              <a:rPr lang="en-US" sz="2800" dirty="0">
                <a:cs typeface="Times New Roman" pitchFamily="18" charset="0"/>
              </a:rPr>
              <a:t>Java Is Object-Oriented</a:t>
            </a:r>
            <a:r>
              <a:rPr lang="en-US" sz="2800" dirty="0"/>
              <a:t> </a:t>
            </a:r>
          </a:p>
          <a:p>
            <a:pPr>
              <a:lnSpc>
                <a:spcPct val="90000"/>
              </a:lnSpc>
            </a:pPr>
            <a:r>
              <a:rPr lang="en-US" sz="2800" dirty="0">
                <a:cs typeface="Times New Roman" pitchFamily="18" charset="0"/>
              </a:rPr>
              <a:t>Java Is Distributed</a:t>
            </a:r>
            <a:r>
              <a:rPr lang="en-US" sz="2800" dirty="0"/>
              <a:t> </a:t>
            </a:r>
          </a:p>
          <a:p>
            <a:pPr>
              <a:lnSpc>
                <a:spcPct val="90000"/>
              </a:lnSpc>
            </a:pPr>
            <a:r>
              <a:rPr lang="en-US" sz="2800" dirty="0">
                <a:cs typeface="Times New Roman" pitchFamily="18" charset="0"/>
              </a:rPr>
              <a:t>Java Is Interpreted</a:t>
            </a:r>
            <a:r>
              <a:rPr lang="en-US" sz="2800" dirty="0"/>
              <a:t> </a:t>
            </a:r>
          </a:p>
          <a:p>
            <a:pPr>
              <a:lnSpc>
                <a:spcPct val="90000"/>
              </a:lnSpc>
            </a:pPr>
            <a:r>
              <a:rPr lang="en-US" sz="2800" dirty="0">
                <a:cs typeface="Times New Roman" pitchFamily="18" charset="0"/>
              </a:rPr>
              <a:t>Java Is Robust</a:t>
            </a:r>
            <a:r>
              <a:rPr lang="en-US" sz="2800" dirty="0"/>
              <a:t> </a:t>
            </a:r>
          </a:p>
          <a:p>
            <a:pPr>
              <a:lnSpc>
                <a:spcPct val="90000"/>
              </a:lnSpc>
            </a:pPr>
            <a:r>
              <a:rPr lang="en-US" sz="2800" dirty="0">
                <a:cs typeface="Times New Roman" pitchFamily="18" charset="0"/>
              </a:rPr>
              <a:t>Java Is Secure</a:t>
            </a:r>
            <a:r>
              <a:rPr lang="en-US" sz="2800" dirty="0"/>
              <a:t> </a:t>
            </a:r>
          </a:p>
          <a:p>
            <a:pPr>
              <a:lnSpc>
                <a:spcPct val="90000"/>
              </a:lnSpc>
            </a:pPr>
            <a:r>
              <a:rPr lang="en-US" sz="2800" dirty="0">
                <a:cs typeface="Times New Roman" pitchFamily="18" charset="0"/>
              </a:rPr>
              <a:t>Java Is Architecture-Neutral</a:t>
            </a:r>
            <a:r>
              <a:rPr lang="en-US" sz="2800" dirty="0"/>
              <a:t> </a:t>
            </a:r>
          </a:p>
          <a:p>
            <a:pPr>
              <a:lnSpc>
                <a:spcPct val="90000"/>
              </a:lnSpc>
            </a:pPr>
            <a:r>
              <a:rPr lang="en-US" sz="2800" dirty="0">
                <a:cs typeface="Times New Roman" pitchFamily="18" charset="0"/>
              </a:rPr>
              <a:t>Java Is Portable</a:t>
            </a:r>
            <a:r>
              <a:rPr lang="en-US" sz="2800" dirty="0"/>
              <a:t> </a:t>
            </a:r>
          </a:p>
          <a:p>
            <a:pPr>
              <a:lnSpc>
                <a:spcPct val="90000"/>
              </a:lnSpc>
            </a:pPr>
            <a:r>
              <a:rPr lang="en-US" sz="2800" dirty="0">
                <a:cs typeface="Times New Roman" pitchFamily="18" charset="0"/>
              </a:rPr>
              <a:t>Java's Performance</a:t>
            </a:r>
            <a:r>
              <a:rPr lang="en-US" sz="2800" dirty="0"/>
              <a:t> </a:t>
            </a:r>
          </a:p>
          <a:p>
            <a:pPr>
              <a:lnSpc>
                <a:spcPct val="90000"/>
              </a:lnSpc>
            </a:pPr>
            <a:r>
              <a:rPr lang="en-US" sz="2800" dirty="0">
                <a:cs typeface="Times New Roman" pitchFamily="18" charset="0"/>
              </a:rPr>
              <a:t>Java Is Multithreaded</a:t>
            </a:r>
            <a:r>
              <a:rPr lang="en-US" sz="2800" dirty="0"/>
              <a:t> </a:t>
            </a:r>
          </a:p>
          <a:p>
            <a:pPr>
              <a:lnSpc>
                <a:spcPct val="90000"/>
              </a:lnSpc>
            </a:pPr>
            <a:r>
              <a:rPr lang="en-US" sz="2800" dirty="0">
                <a:cs typeface="Times New Roman" pitchFamily="18" charset="0"/>
              </a:rPr>
              <a:t>Java Is Dynamic</a:t>
            </a:r>
            <a:r>
              <a:rPr lang="en-US" sz="2800" dirty="0"/>
              <a: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1B6E1B-7597-4E53-9C64-9C465A7AFF3B}" type="slidenum">
              <a:rPr lang="en-US" smtClean="0">
                <a:solidFill>
                  <a:srgbClr val="775F55"/>
                </a:solidFill>
              </a:rPr>
              <a:pPr/>
              <a:t>50</a:t>
            </a:fld>
            <a:endParaRPr lang="en-US">
              <a:solidFill>
                <a:srgbClr val="775F55"/>
              </a:solidFill>
            </a:endParaRPr>
          </a:p>
        </p:txBody>
      </p:sp>
      <p:sp>
        <p:nvSpPr>
          <p:cNvPr id="3" name="Rectangle 2"/>
          <p:cNvSpPr/>
          <p:nvPr/>
        </p:nvSpPr>
        <p:spPr>
          <a:xfrm>
            <a:off x="304912" y="304882"/>
            <a:ext cx="5943444" cy="618630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a:lnSpc>
                <a:spcPct val="150000"/>
              </a:lnSpc>
            </a:pPr>
            <a:r>
              <a:rPr lang="en-US" dirty="0" smtClean="0"/>
              <a:t>  </a:t>
            </a:r>
            <a:r>
              <a:rPr lang="en-US" dirty="0" err="1" smtClean="0"/>
              <a:t>aa</a:t>
            </a:r>
            <a:r>
              <a:rPr lang="en-US" dirty="0" smtClean="0"/>
              <a:t>:  </a:t>
            </a:r>
          </a:p>
          <a:p>
            <a:pPr algn="l">
              <a:lnSpc>
                <a:spcPct val="150000"/>
              </a:lnSpc>
            </a:pPr>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=1;i&lt;=3;i++){  </a:t>
            </a:r>
          </a:p>
          <a:p>
            <a:pPr algn="l">
              <a:lnSpc>
                <a:spcPct val="150000"/>
              </a:lnSpc>
            </a:pPr>
            <a:r>
              <a:rPr lang="en-US" dirty="0" smtClean="0"/>
              <a:t>            bb:  </a:t>
            </a:r>
          </a:p>
          <a:p>
            <a:pPr algn="l">
              <a:lnSpc>
                <a:spcPct val="150000"/>
              </a:lnSpc>
            </a:pPr>
            <a:r>
              <a:rPr lang="en-US" dirty="0" smtClean="0"/>
              <a:t>                </a:t>
            </a:r>
            <a:r>
              <a:rPr lang="en-US" b="1" dirty="0" smtClean="0"/>
              <a:t>for</a:t>
            </a:r>
            <a:r>
              <a:rPr lang="en-US" dirty="0" smtClean="0"/>
              <a:t>(</a:t>
            </a:r>
            <a:r>
              <a:rPr lang="en-US" b="1" dirty="0" err="1" smtClean="0"/>
              <a:t>int</a:t>
            </a:r>
            <a:r>
              <a:rPr lang="en-US" dirty="0" smtClean="0"/>
              <a:t> j=1;j&lt;=3;j++){  </a:t>
            </a:r>
          </a:p>
          <a:p>
            <a:pPr algn="l">
              <a:lnSpc>
                <a:spcPct val="150000"/>
              </a:lnSpc>
            </a:pPr>
            <a:r>
              <a:rPr lang="en-US" dirty="0" smtClean="0"/>
              <a:t>                    </a:t>
            </a:r>
            <a:r>
              <a:rPr lang="en-US" b="1" dirty="0" smtClean="0"/>
              <a:t>if</a:t>
            </a:r>
            <a:r>
              <a:rPr lang="en-US" dirty="0" smtClean="0"/>
              <a:t>(</a:t>
            </a:r>
            <a:r>
              <a:rPr lang="en-US" dirty="0" err="1" smtClean="0"/>
              <a:t>i</a:t>
            </a:r>
            <a:r>
              <a:rPr lang="en-US" dirty="0" smtClean="0"/>
              <a:t>==2&amp;&amp;j==2){  </a:t>
            </a:r>
          </a:p>
          <a:p>
            <a:pPr algn="l">
              <a:lnSpc>
                <a:spcPct val="150000"/>
              </a:lnSpc>
            </a:pPr>
            <a:r>
              <a:rPr lang="en-US" dirty="0" smtClean="0"/>
              <a:t>                        </a:t>
            </a:r>
            <a:r>
              <a:rPr lang="en-US" b="1" dirty="0" smtClean="0"/>
              <a:t>break</a:t>
            </a:r>
            <a:r>
              <a:rPr lang="en-US" dirty="0" smtClean="0"/>
              <a:t> </a:t>
            </a:r>
            <a:r>
              <a:rPr lang="en-US" dirty="0" err="1" smtClean="0"/>
              <a:t>aa</a:t>
            </a:r>
            <a:r>
              <a:rPr lang="en-US" dirty="0" smtClean="0"/>
              <a:t>;  </a:t>
            </a:r>
          </a:p>
          <a:p>
            <a:pPr algn="l">
              <a:lnSpc>
                <a:spcPct val="150000"/>
              </a:lnSpc>
            </a:pPr>
            <a:r>
              <a:rPr lang="en-US" dirty="0" smtClean="0"/>
              <a:t>                    }  </a:t>
            </a:r>
          </a:p>
          <a:p>
            <a:pPr algn="l">
              <a:lnSpc>
                <a:spcPct val="150000"/>
              </a:lnSpc>
            </a:pPr>
            <a:r>
              <a:rPr lang="en-US" dirty="0" smtClean="0"/>
              <a:t>                    </a:t>
            </a:r>
            <a:r>
              <a:rPr lang="en-US" dirty="0" err="1" smtClean="0"/>
              <a:t>System.out.println</a:t>
            </a:r>
            <a:r>
              <a:rPr lang="en-US" dirty="0" smtClean="0"/>
              <a:t>(</a:t>
            </a:r>
            <a:r>
              <a:rPr lang="en-US" dirty="0" err="1" smtClean="0"/>
              <a:t>i</a:t>
            </a:r>
            <a:r>
              <a:rPr lang="en-US" dirty="0" smtClean="0"/>
              <a:t>+" "+j);  </a:t>
            </a:r>
          </a:p>
          <a:p>
            <a:pPr algn="l">
              <a:lnSpc>
                <a:spcPct val="150000"/>
              </a:lnSpc>
            </a:pPr>
            <a:r>
              <a:rPr lang="en-US" dirty="0" smtClean="0"/>
              <a:t>                }  </a:t>
            </a:r>
          </a:p>
          <a:p>
            <a:pPr algn="l">
              <a:lnSpc>
                <a:spcPct val="150000"/>
              </a:lnSpc>
            </a:pPr>
            <a:r>
              <a:rPr lang="en-US" dirty="0" smtClean="0"/>
              <a:t>        }  </a:t>
            </a:r>
          </a:p>
          <a:p>
            <a:pPr algn="l">
              <a:lnSpc>
                <a:spcPct val="150000"/>
              </a:lnSpc>
            </a:pPr>
            <a:r>
              <a:rPr lang="en-US" dirty="0" smtClean="0"/>
              <a:t>}    </a:t>
            </a:r>
            <a:endParaRPr lang="en-US" dirty="0"/>
          </a:p>
        </p:txBody>
      </p:sp>
      <p:sp>
        <p:nvSpPr>
          <p:cNvPr id="90113" name="Rectangle 1"/>
          <p:cNvSpPr>
            <a:spLocks noChangeArrowheads="1"/>
          </p:cNvSpPr>
          <p:nvPr/>
        </p:nvSpPr>
        <p:spPr bwMode="auto">
          <a:xfrm>
            <a:off x="6476950" y="2590822"/>
            <a:ext cx="2209742" cy="147732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Arial" pitchFamily="34" charset="0"/>
              </a:rPr>
              <a:t>1 1</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Arial" pitchFamily="34" charset="0"/>
              </a:rPr>
              <a:t>1 2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Arial" pitchFamily="34" charset="0"/>
              </a:rPr>
              <a:t>1 3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mn-lt"/>
                <a:cs typeface="Arial" pitchFamily="34" charset="0"/>
              </a:rPr>
              <a:t>2 1</a:t>
            </a:r>
            <a:r>
              <a:rPr kumimoji="0" lang="en-US" sz="1600" b="0" i="0" u="none" strike="noStrike" cap="none" normalizeH="0" baseline="0" dirty="0" smtClean="0">
                <a:ln>
                  <a:noFill/>
                </a:ln>
                <a:solidFill>
                  <a:schemeClr val="tx1"/>
                </a:solidFill>
                <a:effectLst/>
                <a:latin typeface="+mn-lt"/>
                <a:cs typeface="Arial" pitchFamily="34" charset="0"/>
              </a:rPr>
              <a:t> </a:t>
            </a:r>
            <a:endParaRPr kumimoji="0" lang="en-US" sz="4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99"/>
                </a:solidFill>
              </a:rPr>
              <a:t>String Handling</a:t>
            </a:r>
            <a:endParaRPr lang="en-US" b="1" dirty="0">
              <a:solidFill>
                <a:srgbClr val="000099"/>
              </a:solidFill>
            </a:endParaRPr>
          </a:p>
        </p:txBody>
      </p:sp>
      <p:sp>
        <p:nvSpPr>
          <p:cNvPr id="3" name="Content Placeholder 2"/>
          <p:cNvSpPr>
            <a:spLocks noGrp="1"/>
          </p:cNvSpPr>
          <p:nvPr>
            <p:ph sz="quarter" idx="1"/>
          </p:nvPr>
        </p:nvSpPr>
        <p:spPr/>
        <p:txBody>
          <a:bodyPr>
            <a:normAutofit/>
          </a:bodyPr>
          <a:lstStyle/>
          <a:p>
            <a:pPr>
              <a:lnSpc>
                <a:spcPct val="150000"/>
              </a:lnSpc>
            </a:pPr>
            <a:r>
              <a:rPr lang="en-US" sz="2800" dirty="0" smtClean="0"/>
              <a:t>Strings are treated as objects.</a:t>
            </a:r>
          </a:p>
          <a:p>
            <a:pPr>
              <a:lnSpc>
                <a:spcPct val="150000"/>
              </a:lnSpc>
            </a:pPr>
            <a:r>
              <a:rPr lang="en-US" sz="2800" dirty="0" smtClean="0"/>
              <a:t>String greeting = "Hello world!";</a:t>
            </a:r>
          </a:p>
          <a:p>
            <a:pPr>
              <a:lnSpc>
                <a:spcPct val="150000"/>
              </a:lnSpc>
            </a:pPr>
            <a:r>
              <a:rPr lang="en-US" sz="2800" dirty="0" smtClean="0"/>
              <a:t>String class is encapsulated under </a:t>
            </a:r>
            <a:r>
              <a:rPr lang="en-US" sz="2800" dirty="0" err="1" smtClean="0">
                <a:solidFill>
                  <a:srgbClr val="FF0000"/>
                </a:solidFill>
              </a:rPr>
              <a:t>java.lang</a:t>
            </a:r>
            <a:r>
              <a:rPr lang="en-US" sz="2800" dirty="0" smtClean="0">
                <a:solidFill>
                  <a:srgbClr val="FF0000"/>
                </a:solidFill>
              </a:rPr>
              <a:t> </a:t>
            </a:r>
            <a:r>
              <a:rPr lang="en-US" sz="2800" dirty="0" smtClean="0"/>
              <a:t>package.</a:t>
            </a:r>
          </a:p>
          <a:p>
            <a:pPr>
              <a:lnSpc>
                <a:spcPct val="150000"/>
              </a:lnSpc>
            </a:pPr>
            <a:r>
              <a:rPr lang="en-US" sz="2800" dirty="0" smtClean="0"/>
              <a:t>string objects are immutable that means once a string object is created it cannot be altered.</a:t>
            </a:r>
            <a:endParaRPr lang="en-US" sz="2800"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51</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224"/>
          </a:xfrm>
        </p:spPr>
        <p:txBody>
          <a:bodyPr/>
          <a:lstStyle/>
          <a:p>
            <a:r>
              <a:rPr lang="en-US" b="1" dirty="0" smtClean="0">
                <a:solidFill>
                  <a:srgbClr val="000099"/>
                </a:solidFill>
              </a:rPr>
              <a:t>Creating a String object</a:t>
            </a:r>
            <a:endParaRPr lang="en-US" dirty="0">
              <a:solidFill>
                <a:srgbClr val="000099"/>
              </a:solidFill>
            </a:endParaRPr>
          </a:p>
        </p:txBody>
      </p:sp>
      <p:sp>
        <p:nvSpPr>
          <p:cNvPr id="3" name="Content Placeholder 2"/>
          <p:cNvSpPr>
            <a:spLocks noGrp="1"/>
          </p:cNvSpPr>
          <p:nvPr>
            <p:ph sz="quarter" idx="1"/>
          </p:nvPr>
        </p:nvSpPr>
        <p:spPr>
          <a:xfrm>
            <a:off x="457200" y="1219258"/>
            <a:ext cx="7467600" cy="5254694"/>
          </a:xfrm>
        </p:spPr>
        <p:txBody>
          <a:bodyPr/>
          <a:lstStyle/>
          <a:p>
            <a:pPr>
              <a:buNone/>
            </a:pPr>
            <a:r>
              <a:rPr lang="en-US" b="1" dirty="0" smtClean="0">
                <a:solidFill>
                  <a:srgbClr val="BF360C"/>
                </a:solidFill>
                <a:latin typeface="Roboto"/>
              </a:rPr>
              <a:t>1) Using a String literal</a:t>
            </a:r>
          </a:p>
          <a:p>
            <a:pPr algn="just">
              <a:buNone/>
            </a:pPr>
            <a:r>
              <a:rPr lang="en-US" dirty="0" smtClean="0">
                <a:solidFill>
                  <a:srgbClr val="000000"/>
                </a:solidFill>
                <a:latin typeface="Californian FB" pitchFamily="18" charset="0"/>
              </a:rPr>
              <a:t>String literal is a simple string enclosed in double quotes " ". A string literal is treated as a String object.</a:t>
            </a:r>
          </a:p>
          <a:p>
            <a:pPr>
              <a:buNone/>
            </a:pPr>
            <a:r>
              <a:rPr lang="en-US" dirty="0" smtClean="0"/>
              <a:t>String str1 = "Hello"; </a:t>
            </a:r>
            <a:br>
              <a:rPr lang="en-US" dirty="0" smtClean="0"/>
            </a:br>
            <a:r>
              <a:rPr lang="en-US" b="1" dirty="0" smtClean="0">
                <a:solidFill>
                  <a:srgbClr val="BF360C"/>
                </a:solidFill>
                <a:latin typeface="Roboto"/>
              </a:rPr>
              <a:t>2) Using another String object</a:t>
            </a:r>
          </a:p>
          <a:p>
            <a:pPr>
              <a:buNone/>
            </a:pPr>
            <a:r>
              <a:rPr lang="en-US" dirty="0" smtClean="0"/>
              <a:t>String str2 = new String(str1); </a:t>
            </a:r>
            <a:br>
              <a:rPr lang="en-US" dirty="0" smtClean="0"/>
            </a:br>
            <a:r>
              <a:rPr lang="en-US" b="1" dirty="0" smtClean="0">
                <a:solidFill>
                  <a:srgbClr val="BF360C"/>
                </a:solidFill>
                <a:latin typeface="Roboto"/>
              </a:rPr>
              <a:t>3) Using new Keyword</a:t>
            </a:r>
          </a:p>
          <a:p>
            <a:pPr>
              <a:buNone/>
            </a:pPr>
            <a:r>
              <a:rPr lang="en-US" dirty="0" smtClean="0"/>
              <a:t>String str3 = new String("Java"); </a:t>
            </a:r>
            <a:br>
              <a:rPr lang="en-US" dirty="0" smtClean="0"/>
            </a:br>
            <a:r>
              <a:rPr lang="en-US" b="1" dirty="0" smtClean="0">
                <a:solidFill>
                  <a:srgbClr val="BF360C"/>
                </a:solidFill>
                <a:latin typeface="Roboto"/>
              </a:rPr>
              <a:t>4) Using + operator (Concatenation)</a:t>
            </a:r>
          </a:p>
          <a:p>
            <a:pPr>
              <a:buNone/>
            </a:pPr>
            <a:r>
              <a:rPr lang="en-US" dirty="0" smtClean="0"/>
              <a:t>String str4 = str1 + str2; or, String str5 = "hello"+"Java";</a:t>
            </a:r>
            <a:endParaRPr lang="en-US" dirty="0"/>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06" y="304882"/>
            <a:ext cx="7467600" cy="944620"/>
          </a:xfrm>
        </p:spPr>
        <p:txBody>
          <a:bodyPr>
            <a:normAutofit/>
          </a:bodyPr>
          <a:lstStyle/>
          <a:p>
            <a:r>
              <a:rPr lang="en-US" b="1" dirty="0" smtClean="0">
                <a:solidFill>
                  <a:srgbClr val="000099"/>
                </a:solidFill>
              </a:rPr>
              <a:t>String     (Cont…)</a:t>
            </a:r>
            <a:endParaRPr lang="en-US" b="1" dirty="0">
              <a:solidFill>
                <a:srgbClr val="000099"/>
              </a:solidFill>
            </a:endParaRPr>
          </a:p>
        </p:txBody>
      </p:sp>
      <p:sp>
        <p:nvSpPr>
          <p:cNvPr id="3" name="Content Placeholder 2"/>
          <p:cNvSpPr>
            <a:spLocks noGrp="1"/>
          </p:cNvSpPr>
          <p:nvPr>
            <p:ph sz="quarter" idx="1"/>
          </p:nvPr>
        </p:nvSpPr>
        <p:spPr>
          <a:xfrm>
            <a:off x="457200" y="1447852"/>
            <a:ext cx="7467600" cy="5026100"/>
          </a:xfrm>
        </p:spPr>
        <p:txBody>
          <a:bodyPr>
            <a:normAutofit lnSpcReduction="10000"/>
          </a:bodyPr>
          <a:lstStyle/>
          <a:p>
            <a:r>
              <a:rPr lang="en-US" b="1" dirty="0" smtClean="0"/>
              <a:t>String objects are stored in a special memory area known as string constant pool.</a:t>
            </a:r>
          </a:p>
          <a:p>
            <a:pPr algn="just"/>
            <a:r>
              <a:rPr lang="en-US" b="1" dirty="0" smtClean="0"/>
              <a:t>Example : </a:t>
            </a:r>
            <a:r>
              <a:rPr lang="en-US" b="1" i="1" dirty="0" smtClean="0">
                <a:solidFill>
                  <a:srgbClr val="000099"/>
                </a:solidFill>
              </a:rPr>
              <a:t>char</a:t>
            </a:r>
            <a:r>
              <a:rPr lang="en-US" i="1" dirty="0" smtClean="0">
                <a:solidFill>
                  <a:srgbClr val="000099"/>
                </a:solidFill>
              </a:rPr>
              <a:t>[] </a:t>
            </a:r>
            <a:r>
              <a:rPr lang="en-US" i="1" dirty="0" err="1" smtClean="0">
                <a:solidFill>
                  <a:srgbClr val="000099"/>
                </a:solidFill>
              </a:rPr>
              <a:t>ch</a:t>
            </a:r>
            <a:r>
              <a:rPr lang="en-US" i="1" dirty="0" smtClean="0">
                <a:solidFill>
                  <a:srgbClr val="000099"/>
                </a:solidFill>
              </a:rPr>
              <a:t>={'</a:t>
            </a:r>
            <a:r>
              <a:rPr lang="en-US" i="1" dirty="0" err="1" smtClean="0">
                <a:solidFill>
                  <a:srgbClr val="000099"/>
                </a:solidFill>
              </a:rPr>
              <a:t>j','a','v','a','t','p','o','i','n','t</a:t>
            </a:r>
            <a:r>
              <a:rPr lang="en-US" i="1" dirty="0" smtClean="0">
                <a:solidFill>
                  <a:srgbClr val="000099"/>
                </a:solidFill>
              </a:rPr>
              <a:t>'};  </a:t>
            </a:r>
          </a:p>
          <a:p>
            <a:pPr algn="just">
              <a:buNone/>
            </a:pPr>
            <a:r>
              <a:rPr lang="en-US" i="1" dirty="0" smtClean="0">
                <a:solidFill>
                  <a:srgbClr val="000099"/>
                </a:solidFill>
              </a:rPr>
              <a:t>    String s=</a:t>
            </a:r>
            <a:r>
              <a:rPr lang="en-US" b="1" i="1" dirty="0" smtClean="0">
                <a:solidFill>
                  <a:srgbClr val="000099"/>
                </a:solidFill>
              </a:rPr>
              <a:t>new</a:t>
            </a:r>
            <a:r>
              <a:rPr lang="en-US" i="1" dirty="0" smtClean="0">
                <a:solidFill>
                  <a:srgbClr val="000099"/>
                </a:solidFill>
              </a:rPr>
              <a:t> String(</a:t>
            </a:r>
            <a:r>
              <a:rPr lang="en-US" i="1" dirty="0" err="1" smtClean="0">
                <a:solidFill>
                  <a:srgbClr val="000099"/>
                </a:solidFill>
              </a:rPr>
              <a:t>ch</a:t>
            </a:r>
            <a:r>
              <a:rPr lang="en-US" i="1" dirty="0" smtClean="0">
                <a:solidFill>
                  <a:srgbClr val="000099"/>
                </a:solidFill>
              </a:rPr>
              <a:t>);  </a:t>
            </a:r>
          </a:p>
          <a:p>
            <a:pPr algn="just"/>
            <a:r>
              <a:rPr lang="en-US" b="1" dirty="0" smtClean="0"/>
              <a:t>string objects are immutable</a:t>
            </a:r>
            <a:r>
              <a:rPr lang="en-US" dirty="0" smtClean="0"/>
              <a:t>. Immutable simply means </a:t>
            </a:r>
            <a:r>
              <a:rPr lang="en-US" dirty="0" err="1" smtClean="0"/>
              <a:t>unmodifiable</a:t>
            </a:r>
            <a:r>
              <a:rPr lang="en-US" dirty="0" smtClean="0"/>
              <a:t> or unchangeable.</a:t>
            </a:r>
          </a:p>
          <a:p>
            <a:pPr algn="just"/>
            <a:r>
              <a:rPr lang="en-US" dirty="0" smtClean="0"/>
              <a:t>Once string object is created its data or state can't be changed but a new string object is created.</a:t>
            </a:r>
          </a:p>
          <a:p>
            <a:pPr algn="just"/>
            <a:r>
              <a:rPr lang="en-US" dirty="0" smtClean="0"/>
              <a:t>The String class includes a method for concatenating two </a:t>
            </a:r>
            <a:r>
              <a:rPr lang="en-US" dirty="0" smtClean="0"/>
              <a:t>strings.</a:t>
            </a:r>
            <a:endParaRPr lang="en-US" dirty="0" smtClean="0"/>
          </a:p>
          <a:p>
            <a:endParaRPr lang="en-US" dirty="0" smtClean="0"/>
          </a:p>
          <a:p>
            <a:endParaRPr lang="en-US" dirty="0"/>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53</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Strings</a:t>
            </a:r>
            <a:endParaRPr lang="en-US" dirty="0"/>
          </a:p>
        </p:txBody>
      </p:sp>
      <p:sp>
        <p:nvSpPr>
          <p:cNvPr id="3" name="Content Placeholder 2"/>
          <p:cNvSpPr>
            <a:spLocks noGrp="1"/>
          </p:cNvSpPr>
          <p:nvPr>
            <p:ph sz="quarter" idx="1"/>
          </p:nvPr>
        </p:nvSpPr>
        <p:spPr/>
        <p:txBody>
          <a:bodyPr/>
          <a:lstStyle/>
          <a:p>
            <a:pPr marL="457200" indent="-457200">
              <a:lnSpc>
                <a:spcPct val="150000"/>
              </a:lnSpc>
              <a:buFont typeface="+mj-lt"/>
              <a:buAutoNum type="arabicPeriod"/>
            </a:pPr>
            <a:r>
              <a:rPr lang="en-US" i="1" dirty="0" smtClean="0"/>
              <a:t>string1.concat(string2);</a:t>
            </a:r>
          </a:p>
          <a:p>
            <a:pPr marL="457200" indent="-457200">
              <a:lnSpc>
                <a:spcPct val="150000"/>
              </a:lnSpc>
              <a:buFont typeface="+mj-lt"/>
              <a:buAutoNum type="arabicPeriod"/>
            </a:pPr>
            <a:r>
              <a:rPr lang="en-US" i="1" dirty="0" smtClean="0"/>
              <a:t>"My name is ".</a:t>
            </a:r>
            <a:r>
              <a:rPr lang="en-US" i="1" dirty="0" err="1" smtClean="0"/>
              <a:t>concat</a:t>
            </a:r>
            <a:r>
              <a:rPr lang="en-US" i="1" dirty="0" smtClean="0"/>
              <a:t>("Zara");</a:t>
            </a:r>
          </a:p>
          <a:p>
            <a:pPr marL="457200" indent="-457200">
              <a:lnSpc>
                <a:spcPct val="150000"/>
              </a:lnSpc>
              <a:buFont typeface="+mj-lt"/>
              <a:buAutoNum type="arabicPeriod"/>
            </a:pPr>
            <a:r>
              <a:rPr lang="en-US" i="1" dirty="0" smtClean="0"/>
              <a:t>"Hello," + " world" + "!"</a:t>
            </a:r>
            <a:endParaRPr lang="en-US" i="1" dirty="0"/>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08" y="0"/>
            <a:ext cx="7467600" cy="762070"/>
          </a:xfrm>
        </p:spPr>
        <p:txBody>
          <a:bodyPr/>
          <a:lstStyle/>
          <a:p>
            <a:r>
              <a:rPr lang="en-US" b="1" dirty="0" smtClean="0">
                <a:solidFill>
                  <a:srgbClr val="000099"/>
                </a:solidFill>
              </a:rPr>
              <a:t>String Class Methods</a:t>
            </a:r>
            <a:endParaRPr lang="en-US" b="1" dirty="0">
              <a:solidFill>
                <a:srgbClr val="000099"/>
              </a:solidFill>
            </a:endParaRPr>
          </a:p>
        </p:txBody>
      </p:sp>
      <p:sp>
        <p:nvSpPr>
          <p:cNvPr id="3" name="Content Placeholder 2"/>
          <p:cNvSpPr>
            <a:spLocks noGrp="1"/>
          </p:cNvSpPr>
          <p:nvPr>
            <p:ph sz="quarter" idx="1"/>
          </p:nvPr>
        </p:nvSpPr>
        <p:spPr>
          <a:xfrm>
            <a:off x="457200" y="914466"/>
            <a:ext cx="8229492" cy="5559486"/>
          </a:xfrm>
        </p:spPr>
        <p:txBody>
          <a:bodyPr>
            <a:normAutofit lnSpcReduction="10000"/>
          </a:bodyPr>
          <a:lstStyle/>
          <a:p>
            <a:pPr marL="457200" indent="-457200">
              <a:buNone/>
            </a:pPr>
            <a:r>
              <a:rPr lang="en-US" b="1" dirty="0" smtClean="0">
                <a:solidFill>
                  <a:srgbClr val="00B050"/>
                </a:solidFill>
              </a:rPr>
              <a:t>1. </a:t>
            </a:r>
            <a:r>
              <a:rPr lang="en-US" b="1" dirty="0" err="1" smtClean="0">
                <a:solidFill>
                  <a:srgbClr val="00B050"/>
                </a:solidFill>
              </a:rPr>
              <a:t>toUpperCase</a:t>
            </a:r>
            <a:r>
              <a:rPr lang="en-US" b="1" dirty="0" smtClean="0">
                <a:solidFill>
                  <a:srgbClr val="00B050"/>
                </a:solidFill>
              </a:rPr>
              <a:t>() and </a:t>
            </a:r>
            <a:r>
              <a:rPr lang="en-US" b="1" dirty="0" err="1" smtClean="0">
                <a:solidFill>
                  <a:srgbClr val="00B050"/>
                </a:solidFill>
              </a:rPr>
              <a:t>toLowerCase</a:t>
            </a:r>
            <a:r>
              <a:rPr lang="en-US" b="1" dirty="0" smtClean="0">
                <a:solidFill>
                  <a:srgbClr val="00B050"/>
                </a:solidFill>
              </a:rPr>
              <a:t>() method</a:t>
            </a:r>
          </a:p>
          <a:p>
            <a:pPr>
              <a:lnSpc>
                <a:spcPct val="150000"/>
              </a:lnSpc>
              <a:buNone/>
            </a:pPr>
            <a:r>
              <a:rPr lang="en-US" sz="2000" i="1" dirty="0" smtClean="0"/>
              <a:t>String s="</a:t>
            </a:r>
            <a:r>
              <a:rPr lang="en-US" sz="2000" i="1" dirty="0" err="1" smtClean="0"/>
              <a:t>Sachin</a:t>
            </a:r>
            <a:r>
              <a:rPr lang="en-US" sz="2000" i="1" dirty="0" smtClean="0"/>
              <a:t>";  </a:t>
            </a:r>
          </a:p>
          <a:p>
            <a:pPr>
              <a:lnSpc>
                <a:spcPct val="150000"/>
              </a:lnSpc>
              <a:buNone/>
            </a:pPr>
            <a:r>
              <a:rPr lang="en-US" sz="2000" i="1" dirty="0" err="1" smtClean="0"/>
              <a:t>System.out.println</a:t>
            </a:r>
            <a:r>
              <a:rPr lang="en-US" sz="2000" i="1" dirty="0" smtClean="0"/>
              <a:t>(</a:t>
            </a:r>
            <a:r>
              <a:rPr lang="en-US" sz="2000" i="1" dirty="0" err="1" smtClean="0"/>
              <a:t>s.toUpperCase</a:t>
            </a:r>
            <a:r>
              <a:rPr lang="en-US" sz="2000" i="1" dirty="0" smtClean="0"/>
              <a:t>());		//</a:t>
            </a:r>
            <a:r>
              <a:rPr lang="en-US" sz="2000" i="1" dirty="0" smtClean="0"/>
              <a:t>SACHIN  </a:t>
            </a:r>
          </a:p>
          <a:p>
            <a:pPr>
              <a:lnSpc>
                <a:spcPct val="150000"/>
              </a:lnSpc>
              <a:buNone/>
            </a:pPr>
            <a:r>
              <a:rPr lang="en-US" sz="2000" i="1" dirty="0" err="1" smtClean="0"/>
              <a:t>System.out.println</a:t>
            </a:r>
            <a:r>
              <a:rPr lang="en-US" sz="2000" i="1" dirty="0" smtClean="0"/>
              <a:t>(</a:t>
            </a:r>
            <a:r>
              <a:rPr lang="en-US" sz="2000" i="1" dirty="0" err="1" smtClean="0"/>
              <a:t>s.toLowerCase</a:t>
            </a:r>
            <a:r>
              <a:rPr lang="en-US" sz="2000" i="1" dirty="0" smtClean="0"/>
              <a:t>());		//</a:t>
            </a:r>
            <a:r>
              <a:rPr lang="en-US" sz="2000" i="1" dirty="0" err="1" smtClean="0"/>
              <a:t>sachin</a:t>
            </a:r>
            <a:r>
              <a:rPr lang="en-US" sz="2000" i="1" dirty="0" smtClean="0"/>
              <a:t>  </a:t>
            </a:r>
          </a:p>
          <a:p>
            <a:pPr>
              <a:lnSpc>
                <a:spcPct val="150000"/>
              </a:lnSpc>
              <a:buNone/>
            </a:pPr>
            <a:r>
              <a:rPr lang="en-US" sz="2000" i="1" dirty="0" err="1" smtClean="0"/>
              <a:t>System.out.println</a:t>
            </a:r>
            <a:r>
              <a:rPr lang="en-US" sz="2000" i="1" dirty="0" smtClean="0"/>
              <a:t>(s</a:t>
            </a:r>
            <a:r>
              <a:rPr lang="en-US" sz="2000" i="1" dirty="0" smtClean="0"/>
              <a:t>);		//</a:t>
            </a:r>
            <a:r>
              <a:rPr lang="en-US" sz="2000" i="1" dirty="0" err="1" smtClean="0"/>
              <a:t>Sachin</a:t>
            </a:r>
            <a:r>
              <a:rPr lang="en-US" sz="2000" i="1" dirty="0" smtClean="0"/>
              <a:t>(no change in original)  </a:t>
            </a:r>
          </a:p>
          <a:p>
            <a:pPr>
              <a:buNone/>
            </a:pPr>
            <a:endParaRPr lang="en-US" dirty="0" smtClean="0"/>
          </a:p>
          <a:p>
            <a:pPr marL="457200" indent="-457200">
              <a:buNone/>
            </a:pPr>
            <a:r>
              <a:rPr lang="en-US" b="1" dirty="0" smtClean="0">
                <a:solidFill>
                  <a:srgbClr val="00B050"/>
                </a:solidFill>
              </a:rPr>
              <a:t>2. String trim() method</a:t>
            </a:r>
          </a:p>
          <a:p>
            <a:pPr marL="457200" indent="-457200">
              <a:buNone/>
            </a:pPr>
            <a:r>
              <a:rPr lang="en-US" dirty="0" smtClean="0"/>
              <a:t>Eliminates white spaces before and after string.</a:t>
            </a:r>
          </a:p>
          <a:p>
            <a:pPr>
              <a:lnSpc>
                <a:spcPct val="160000"/>
              </a:lnSpc>
              <a:buNone/>
            </a:pPr>
            <a:r>
              <a:rPr lang="en-US" sz="2000" i="1" dirty="0" smtClean="0"/>
              <a:t>String s="  </a:t>
            </a:r>
            <a:r>
              <a:rPr lang="en-US" sz="2000" i="1" dirty="0" err="1" smtClean="0"/>
              <a:t>Sachin</a:t>
            </a:r>
            <a:r>
              <a:rPr lang="en-US" sz="2000" i="1" dirty="0" smtClean="0"/>
              <a:t>  ";  </a:t>
            </a:r>
          </a:p>
          <a:p>
            <a:pPr>
              <a:lnSpc>
                <a:spcPct val="160000"/>
              </a:lnSpc>
              <a:buNone/>
            </a:pPr>
            <a:r>
              <a:rPr lang="en-US" sz="2000" i="1" dirty="0" err="1" smtClean="0"/>
              <a:t>System.out.println</a:t>
            </a:r>
            <a:r>
              <a:rPr lang="en-US" sz="2000" i="1" dirty="0" smtClean="0"/>
              <a:t>(s</a:t>
            </a:r>
            <a:r>
              <a:rPr lang="en-US" sz="2000" i="1" dirty="0" smtClean="0"/>
              <a:t>);				//</a:t>
            </a:r>
            <a:r>
              <a:rPr lang="en-US" sz="2000" i="1" dirty="0" smtClean="0"/>
              <a:t>  </a:t>
            </a:r>
            <a:r>
              <a:rPr lang="en-US" sz="2000" i="1" dirty="0" err="1" smtClean="0"/>
              <a:t>Sachin</a:t>
            </a:r>
            <a:r>
              <a:rPr lang="en-US" sz="2000" i="1" dirty="0" smtClean="0"/>
              <a:t>    </a:t>
            </a:r>
          </a:p>
          <a:p>
            <a:pPr>
              <a:lnSpc>
                <a:spcPct val="160000"/>
              </a:lnSpc>
              <a:buNone/>
            </a:pPr>
            <a:r>
              <a:rPr lang="en-US" sz="2000" i="1" dirty="0" err="1" smtClean="0"/>
              <a:t>System.out.println</a:t>
            </a:r>
            <a:r>
              <a:rPr lang="en-US" sz="2000" i="1" dirty="0" smtClean="0"/>
              <a:t>(</a:t>
            </a:r>
            <a:r>
              <a:rPr lang="en-US" sz="2000" i="1" dirty="0" err="1" smtClean="0"/>
              <a:t>s.trim</a:t>
            </a:r>
            <a:r>
              <a:rPr lang="en-US" sz="2000" i="1" dirty="0" smtClean="0"/>
              <a:t>());			//</a:t>
            </a:r>
            <a:r>
              <a:rPr lang="en-US" sz="2000" i="1" dirty="0" err="1" smtClean="0"/>
              <a:t>Sachin</a:t>
            </a:r>
            <a:r>
              <a:rPr lang="en-US" sz="2000" i="1" dirty="0" smtClean="0"/>
              <a:t>  </a:t>
            </a:r>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08" y="0"/>
            <a:ext cx="7467600" cy="762070"/>
          </a:xfrm>
        </p:spPr>
        <p:txBody>
          <a:bodyPr/>
          <a:lstStyle/>
          <a:p>
            <a:r>
              <a:rPr lang="en-US" b="1" dirty="0" smtClean="0">
                <a:solidFill>
                  <a:srgbClr val="000099"/>
                </a:solidFill>
              </a:rPr>
              <a:t>String Class Methods</a:t>
            </a:r>
            <a:endParaRPr lang="en-US" b="1" dirty="0">
              <a:solidFill>
                <a:srgbClr val="000099"/>
              </a:solidFill>
            </a:endParaRPr>
          </a:p>
        </p:txBody>
      </p:sp>
      <p:sp>
        <p:nvSpPr>
          <p:cNvPr id="3" name="Content Placeholder 2"/>
          <p:cNvSpPr>
            <a:spLocks noGrp="1"/>
          </p:cNvSpPr>
          <p:nvPr>
            <p:ph sz="quarter" idx="1"/>
          </p:nvPr>
        </p:nvSpPr>
        <p:spPr>
          <a:xfrm>
            <a:off x="457200" y="914466"/>
            <a:ext cx="7619908" cy="5559486"/>
          </a:xfrm>
        </p:spPr>
        <p:txBody>
          <a:bodyPr>
            <a:normAutofit/>
          </a:bodyPr>
          <a:lstStyle/>
          <a:p>
            <a:pPr marL="457200" indent="-457200">
              <a:buNone/>
            </a:pPr>
            <a:r>
              <a:rPr lang="en-US" b="1" dirty="0" smtClean="0">
                <a:solidFill>
                  <a:srgbClr val="00B050"/>
                </a:solidFill>
              </a:rPr>
              <a:t>3. </a:t>
            </a:r>
            <a:r>
              <a:rPr lang="en-US" b="1" dirty="0" err="1" smtClean="0">
                <a:solidFill>
                  <a:srgbClr val="00B050"/>
                </a:solidFill>
              </a:rPr>
              <a:t>startsWith</a:t>
            </a:r>
            <a:r>
              <a:rPr lang="en-US" b="1" dirty="0" smtClean="0">
                <a:solidFill>
                  <a:srgbClr val="00B050"/>
                </a:solidFill>
              </a:rPr>
              <a:t>() and </a:t>
            </a:r>
            <a:r>
              <a:rPr lang="en-US" b="1" dirty="0" err="1" smtClean="0">
                <a:solidFill>
                  <a:srgbClr val="00B050"/>
                </a:solidFill>
              </a:rPr>
              <a:t>endsWith</a:t>
            </a:r>
            <a:r>
              <a:rPr lang="en-US" b="1" dirty="0" smtClean="0">
                <a:solidFill>
                  <a:srgbClr val="00B050"/>
                </a:solidFill>
              </a:rPr>
              <a:t>() method</a:t>
            </a:r>
          </a:p>
          <a:p>
            <a:pPr marL="457200" indent="-457200">
              <a:buNone/>
            </a:pPr>
            <a:endParaRPr lang="en-US" sz="1050" b="1" dirty="0" smtClean="0">
              <a:solidFill>
                <a:srgbClr val="00B050"/>
              </a:solidFill>
            </a:endParaRPr>
          </a:p>
          <a:p>
            <a:pPr>
              <a:lnSpc>
                <a:spcPct val="160000"/>
              </a:lnSpc>
              <a:buNone/>
            </a:pPr>
            <a:r>
              <a:rPr lang="en-US" sz="2000" i="1" dirty="0" smtClean="0"/>
              <a:t>String s="</a:t>
            </a:r>
            <a:r>
              <a:rPr lang="en-US" sz="2000" i="1" dirty="0" err="1" smtClean="0"/>
              <a:t>Sachin</a:t>
            </a:r>
            <a:r>
              <a:rPr lang="en-US" sz="2000" i="1" dirty="0" smtClean="0"/>
              <a:t>";  </a:t>
            </a:r>
          </a:p>
          <a:p>
            <a:pPr>
              <a:lnSpc>
                <a:spcPct val="160000"/>
              </a:lnSpc>
              <a:buNone/>
            </a:pPr>
            <a:r>
              <a:rPr lang="en-US" sz="2000" i="1" dirty="0" smtClean="0"/>
              <a:t> </a:t>
            </a:r>
            <a:r>
              <a:rPr lang="en-US" sz="2000" i="1" dirty="0" err="1" smtClean="0"/>
              <a:t>System.out.println</a:t>
            </a:r>
            <a:r>
              <a:rPr lang="en-US" sz="2000" i="1" dirty="0" smtClean="0"/>
              <a:t>(</a:t>
            </a:r>
            <a:r>
              <a:rPr lang="en-US" sz="2000" i="1" dirty="0" err="1" smtClean="0"/>
              <a:t>s.startsWith</a:t>
            </a:r>
            <a:r>
              <a:rPr lang="en-US" sz="2000" i="1" dirty="0" smtClean="0"/>
              <a:t>("Sa</a:t>
            </a:r>
            <a:r>
              <a:rPr lang="en-US" sz="2000" i="1" dirty="0" smtClean="0"/>
              <a:t>"));		//</a:t>
            </a:r>
            <a:r>
              <a:rPr lang="en-US" sz="2000" i="1" dirty="0" smtClean="0"/>
              <a:t>true  </a:t>
            </a:r>
          </a:p>
          <a:p>
            <a:pPr>
              <a:lnSpc>
                <a:spcPct val="160000"/>
              </a:lnSpc>
              <a:buNone/>
            </a:pPr>
            <a:r>
              <a:rPr lang="en-US" sz="2000" i="1" dirty="0" smtClean="0"/>
              <a:t> </a:t>
            </a:r>
            <a:r>
              <a:rPr lang="en-US" sz="2000" i="1" dirty="0" err="1" smtClean="0"/>
              <a:t>System.out.println</a:t>
            </a:r>
            <a:r>
              <a:rPr lang="en-US" sz="2000" i="1" dirty="0" smtClean="0"/>
              <a:t>(</a:t>
            </a:r>
            <a:r>
              <a:rPr lang="en-US" sz="2000" i="1" dirty="0" err="1" smtClean="0"/>
              <a:t>s.endsWith</a:t>
            </a:r>
            <a:r>
              <a:rPr lang="en-US" sz="2000" i="1" dirty="0" smtClean="0"/>
              <a:t>("n</a:t>
            </a:r>
            <a:r>
              <a:rPr lang="en-US" sz="2000" i="1" dirty="0" smtClean="0"/>
              <a:t>"));			//</a:t>
            </a:r>
            <a:r>
              <a:rPr lang="en-US" sz="2000" i="1" dirty="0" smtClean="0"/>
              <a:t>true  </a:t>
            </a:r>
          </a:p>
          <a:p>
            <a:pPr>
              <a:buNone/>
            </a:pPr>
            <a:endParaRPr lang="en-US" dirty="0" smtClean="0"/>
          </a:p>
          <a:p>
            <a:pPr marL="457200" indent="-457200">
              <a:buNone/>
            </a:pPr>
            <a:r>
              <a:rPr lang="en-US" b="1" dirty="0" smtClean="0">
                <a:solidFill>
                  <a:srgbClr val="00B050"/>
                </a:solidFill>
              </a:rPr>
              <a:t>4. </a:t>
            </a:r>
            <a:r>
              <a:rPr lang="en-US" b="1" dirty="0" err="1" smtClean="0">
                <a:solidFill>
                  <a:srgbClr val="00B050"/>
                </a:solidFill>
              </a:rPr>
              <a:t>charAt</a:t>
            </a:r>
            <a:r>
              <a:rPr lang="en-US" b="1" dirty="0" smtClean="0">
                <a:solidFill>
                  <a:srgbClr val="00B050"/>
                </a:solidFill>
              </a:rPr>
              <a:t>() method</a:t>
            </a:r>
          </a:p>
          <a:p>
            <a:pPr marL="457200" indent="-457200">
              <a:buNone/>
            </a:pPr>
            <a:r>
              <a:rPr lang="en-US" dirty="0" smtClean="0"/>
              <a:t>It returns a character at specified index.</a:t>
            </a:r>
          </a:p>
          <a:p>
            <a:pPr marL="457200" indent="-457200">
              <a:buNone/>
            </a:pPr>
            <a:endParaRPr lang="en-US" sz="1100" dirty="0" smtClean="0"/>
          </a:p>
          <a:p>
            <a:pPr marL="457200" indent="-457200">
              <a:lnSpc>
                <a:spcPct val="150000"/>
              </a:lnSpc>
              <a:buNone/>
            </a:pPr>
            <a:r>
              <a:rPr lang="en-US" sz="2000" i="1" dirty="0" smtClean="0"/>
              <a:t>String s="</a:t>
            </a:r>
            <a:r>
              <a:rPr lang="en-US" sz="2000" i="1" dirty="0" err="1" smtClean="0"/>
              <a:t>Sachin</a:t>
            </a:r>
            <a:r>
              <a:rPr lang="en-US" sz="2000" i="1" dirty="0" smtClean="0"/>
              <a:t>";  </a:t>
            </a:r>
          </a:p>
          <a:p>
            <a:pPr marL="457200" indent="-457200">
              <a:lnSpc>
                <a:spcPct val="150000"/>
              </a:lnSpc>
              <a:buNone/>
            </a:pPr>
            <a:r>
              <a:rPr lang="en-US" sz="2000" i="1" dirty="0" err="1" smtClean="0"/>
              <a:t>System.out.println</a:t>
            </a:r>
            <a:r>
              <a:rPr lang="en-US" sz="2000" i="1" dirty="0" smtClean="0"/>
              <a:t>(</a:t>
            </a:r>
            <a:r>
              <a:rPr lang="en-US" sz="2000" i="1" dirty="0" err="1" smtClean="0"/>
              <a:t>s.charAt</a:t>
            </a:r>
            <a:r>
              <a:rPr lang="en-US" sz="2000" i="1" dirty="0" smtClean="0"/>
              <a:t>(0</a:t>
            </a:r>
            <a:r>
              <a:rPr lang="en-US" sz="2000" i="1" dirty="0" smtClean="0"/>
              <a:t>));			//</a:t>
            </a:r>
            <a:r>
              <a:rPr lang="en-US" sz="2000" i="1" dirty="0" smtClean="0"/>
              <a:t>S  </a:t>
            </a:r>
          </a:p>
          <a:p>
            <a:pPr marL="457200" indent="-457200">
              <a:lnSpc>
                <a:spcPct val="150000"/>
              </a:lnSpc>
              <a:buNone/>
            </a:pPr>
            <a:r>
              <a:rPr lang="en-US" sz="2000" i="1" dirty="0" err="1" smtClean="0"/>
              <a:t>System.out.println</a:t>
            </a:r>
            <a:r>
              <a:rPr lang="en-US" sz="2000" i="1" dirty="0" smtClean="0"/>
              <a:t>(</a:t>
            </a:r>
            <a:r>
              <a:rPr lang="en-US" sz="2000" i="1" dirty="0" err="1" smtClean="0"/>
              <a:t>s.charAt</a:t>
            </a:r>
            <a:r>
              <a:rPr lang="en-US" sz="2000" i="1" dirty="0" smtClean="0"/>
              <a:t>(3</a:t>
            </a:r>
            <a:r>
              <a:rPr lang="en-US" sz="2000" i="1" dirty="0" smtClean="0"/>
              <a:t>));			//</a:t>
            </a:r>
            <a:r>
              <a:rPr lang="en-US" sz="2000" i="1" dirty="0" smtClean="0"/>
              <a:t>h  </a:t>
            </a:r>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08" y="0"/>
            <a:ext cx="7467600" cy="762070"/>
          </a:xfrm>
        </p:spPr>
        <p:txBody>
          <a:bodyPr/>
          <a:lstStyle/>
          <a:p>
            <a:r>
              <a:rPr lang="en-US" b="1" dirty="0" smtClean="0">
                <a:solidFill>
                  <a:srgbClr val="000099"/>
                </a:solidFill>
              </a:rPr>
              <a:t>String Class Methods</a:t>
            </a:r>
            <a:endParaRPr lang="en-US" b="1" dirty="0">
              <a:solidFill>
                <a:srgbClr val="000099"/>
              </a:solidFill>
            </a:endParaRPr>
          </a:p>
        </p:txBody>
      </p:sp>
      <p:sp>
        <p:nvSpPr>
          <p:cNvPr id="3" name="Content Placeholder 2"/>
          <p:cNvSpPr>
            <a:spLocks noGrp="1"/>
          </p:cNvSpPr>
          <p:nvPr>
            <p:ph sz="quarter" idx="1"/>
          </p:nvPr>
        </p:nvSpPr>
        <p:spPr>
          <a:xfrm>
            <a:off x="457200" y="914466"/>
            <a:ext cx="7619908" cy="5559486"/>
          </a:xfrm>
        </p:spPr>
        <p:txBody>
          <a:bodyPr>
            <a:normAutofit lnSpcReduction="10000"/>
          </a:bodyPr>
          <a:lstStyle/>
          <a:p>
            <a:pPr marL="457200" indent="-457200">
              <a:buNone/>
            </a:pPr>
            <a:r>
              <a:rPr lang="en-US" b="1" dirty="0" smtClean="0">
                <a:solidFill>
                  <a:srgbClr val="00B050"/>
                </a:solidFill>
              </a:rPr>
              <a:t>5. length() method</a:t>
            </a:r>
          </a:p>
          <a:p>
            <a:pPr marL="457200" indent="-457200">
              <a:buNone/>
            </a:pPr>
            <a:r>
              <a:rPr lang="en-US" dirty="0" smtClean="0"/>
              <a:t>returns length of the string.</a:t>
            </a:r>
          </a:p>
          <a:p>
            <a:pPr>
              <a:lnSpc>
                <a:spcPct val="150000"/>
              </a:lnSpc>
              <a:buNone/>
            </a:pPr>
            <a:r>
              <a:rPr lang="en-US" sz="2000" i="1" dirty="0" smtClean="0"/>
              <a:t>String s="</a:t>
            </a:r>
            <a:r>
              <a:rPr lang="en-US" sz="2000" i="1" dirty="0" err="1" smtClean="0"/>
              <a:t>Sachin</a:t>
            </a:r>
            <a:r>
              <a:rPr lang="en-US" sz="2000" i="1" dirty="0" smtClean="0"/>
              <a:t>";  </a:t>
            </a:r>
          </a:p>
          <a:p>
            <a:pPr>
              <a:lnSpc>
                <a:spcPct val="150000"/>
              </a:lnSpc>
              <a:buNone/>
            </a:pPr>
            <a:r>
              <a:rPr lang="en-US" sz="2000" i="1" dirty="0" err="1" smtClean="0"/>
              <a:t>System.out.println</a:t>
            </a:r>
            <a:r>
              <a:rPr lang="en-US" sz="2000" i="1" dirty="0" smtClean="0"/>
              <a:t>(</a:t>
            </a:r>
            <a:r>
              <a:rPr lang="en-US" sz="2000" i="1" dirty="0" err="1" smtClean="0"/>
              <a:t>s.length</a:t>
            </a:r>
            <a:r>
              <a:rPr lang="en-US" sz="2000" i="1" dirty="0" smtClean="0"/>
              <a:t>());			//6  </a:t>
            </a:r>
          </a:p>
          <a:p>
            <a:pPr>
              <a:buNone/>
            </a:pPr>
            <a:endParaRPr lang="en-US" dirty="0" smtClean="0"/>
          </a:p>
          <a:p>
            <a:pPr marL="457200" indent="-457200">
              <a:buNone/>
            </a:pPr>
            <a:r>
              <a:rPr lang="en-US" b="1" dirty="0" smtClean="0">
                <a:solidFill>
                  <a:srgbClr val="00B050"/>
                </a:solidFill>
              </a:rPr>
              <a:t>6. </a:t>
            </a:r>
            <a:r>
              <a:rPr lang="en-US" b="1" dirty="0" err="1" smtClean="0">
                <a:solidFill>
                  <a:srgbClr val="00B050"/>
                </a:solidFill>
              </a:rPr>
              <a:t>valueOf</a:t>
            </a:r>
            <a:r>
              <a:rPr lang="en-US" b="1" dirty="0" smtClean="0">
                <a:solidFill>
                  <a:srgbClr val="00B050"/>
                </a:solidFill>
              </a:rPr>
              <a:t>() method</a:t>
            </a:r>
          </a:p>
          <a:p>
            <a:pPr marL="171450" indent="6350" algn="just">
              <a:buNone/>
            </a:pPr>
            <a:r>
              <a:rPr lang="en-US" sz="2000" dirty="0" smtClean="0"/>
              <a:t>The string </a:t>
            </a:r>
            <a:r>
              <a:rPr lang="en-US" sz="2000" dirty="0" err="1" smtClean="0"/>
              <a:t>valueOf</a:t>
            </a:r>
            <a:r>
              <a:rPr lang="en-US" sz="2000" dirty="0" smtClean="0"/>
              <a:t>() method coverts given type such as </a:t>
            </a:r>
            <a:r>
              <a:rPr lang="en-US" sz="2000" dirty="0" err="1" smtClean="0"/>
              <a:t>int</a:t>
            </a:r>
            <a:r>
              <a:rPr lang="en-US" sz="2000" dirty="0" smtClean="0"/>
              <a:t>, long, float, double, </a:t>
            </a:r>
            <a:r>
              <a:rPr lang="en-US" sz="2000" dirty="0" err="1" smtClean="0"/>
              <a:t>boolean</a:t>
            </a:r>
            <a:r>
              <a:rPr lang="en-US" sz="2000" dirty="0" smtClean="0"/>
              <a:t>, char and char array into string.</a:t>
            </a:r>
            <a:endParaRPr lang="en-US" sz="2000" b="1" dirty="0" smtClean="0">
              <a:solidFill>
                <a:srgbClr val="00B050"/>
              </a:solidFill>
            </a:endParaRPr>
          </a:p>
          <a:p>
            <a:pPr marL="457200" indent="-457200">
              <a:buNone/>
            </a:pPr>
            <a:endParaRPr lang="en-US" b="1" dirty="0" smtClean="0">
              <a:solidFill>
                <a:srgbClr val="00B050"/>
              </a:solidFill>
            </a:endParaRPr>
          </a:p>
          <a:p>
            <a:pPr>
              <a:lnSpc>
                <a:spcPct val="150000"/>
              </a:lnSpc>
              <a:buNone/>
            </a:pPr>
            <a:r>
              <a:rPr lang="en-US" sz="2000" i="1" dirty="0" err="1" smtClean="0"/>
              <a:t>int</a:t>
            </a:r>
            <a:r>
              <a:rPr lang="en-US" sz="2000" i="1" dirty="0" smtClean="0"/>
              <a:t> a=10;  </a:t>
            </a:r>
          </a:p>
          <a:p>
            <a:pPr>
              <a:lnSpc>
                <a:spcPct val="150000"/>
              </a:lnSpc>
              <a:buNone/>
            </a:pPr>
            <a:r>
              <a:rPr lang="en-US" sz="2000" i="1" dirty="0" smtClean="0"/>
              <a:t>String s=</a:t>
            </a:r>
            <a:r>
              <a:rPr lang="en-US" sz="2000" i="1" dirty="0" err="1" smtClean="0"/>
              <a:t>String.valueOf</a:t>
            </a:r>
            <a:r>
              <a:rPr lang="en-US" sz="2000" i="1" dirty="0" smtClean="0"/>
              <a:t>(a);  </a:t>
            </a:r>
          </a:p>
          <a:p>
            <a:pPr>
              <a:lnSpc>
                <a:spcPct val="150000"/>
              </a:lnSpc>
              <a:buNone/>
            </a:pPr>
            <a:r>
              <a:rPr lang="en-US" sz="2000" i="1" dirty="0" err="1" smtClean="0"/>
              <a:t>System.out.println</a:t>
            </a:r>
            <a:r>
              <a:rPr lang="en-US" sz="2000" i="1" dirty="0" smtClean="0"/>
              <a:t>(s+10); </a:t>
            </a:r>
            <a:r>
              <a:rPr lang="en-US" dirty="0" smtClean="0"/>
              <a:t> 		// 1010</a:t>
            </a:r>
          </a:p>
          <a:p>
            <a:pPr algn="just"/>
            <a:endParaRPr lang="en-US" dirty="0"/>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08" y="0"/>
            <a:ext cx="7467600" cy="762070"/>
          </a:xfrm>
        </p:spPr>
        <p:txBody>
          <a:bodyPr/>
          <a:lstStyle/>
          <a:p>
            <a:r>
              <a:rPr lang="en-US" b="1" dirty="0" smtClean="0">
                <a:solidFill>
                  <a:srgbClr val="000099"/>
                </a:solidFill>
              </a:rPr>
              <a:t>String Class Methods</a:t>
            </a:r>
            <a:endParaRPr lang="en-US" b="1" dirty="0">
              <a:solidFill>
                <a:srgbClr val="000099"/>
              </a:solidFill>
            </a:endParaRPr>
          </a:p>
        </p:txBody>
      </p:sp>
      <p:sp>
        <p:nvSpPr>
          <p:cNvPr id="3" name="Content Placeholder 2"/>
          <p:cNvSpPr>
            <a:spLocks noGrp="1"/>
          </p:cNvSpPr>
          <p:nvPr>
            <p:ph sz="quarter" idx="1"/>
          </p:nvPr>
        </p:nvSpPr>
        <p:spPr>
          <a:xfrm>
            <a:off x="457200" y="914466"/>
            <a:ext cx="7619908" cy="5559486"/>
          </a:xfrm>
        </p:spPr>
        <p:txBody>
          <a:bodyPr>
            <a:normAutofit lnSpcReduction="10000"/>
          </a:bodyPr>
          <a:lstStyle/>
          <a:p>
            <a:pPr marL="457200" indent="-457200">
              <a:buNone/>
            </a:pPr>
            <a:r>
              <a:rPr lang="en-US" b="1" dirty="0" smtClean="0">
                <a:solidFill>
                  <a:srgbClr val="00B050"/>
                </a:solidFill>
              </a:rPr>
              <a:t>7. intern() method</a:t>
            </a:r>
          </a:p>
          <a:p>
            <a:pPr algn="just"/>
            <a:r>
              <a:rPr lang="en-US" dirty="0" smtClean="0"/>
              <a:t>Pool </a:t>
            </a:r>
            <a:r>
              <a:rPr lang="en-US" dirty="0" smtClean="0"/>
              <a:t>of strings, initially empty, is maintained privately by the class String.</a:t>
            </a:r>
          </a:p>
          <a:p>
            <a:pPr algn="just"/>
            <a:r>
              <a:rPr lang="en-US" dirty="0" smtClean="0"/>
              <a:t>When the intern method is invoked, if the pool already contains a string equal to this String object as determined by the equals(Object) method, then the string from the pool is returned. </a:t>
            </a:r>
          </a:p>
          <a:p>
            <a:pPr algn="just"/>
            <a:r>
              <a:rPr lang="en-US" dirty="0" smtClean="0"/>
              <a:t>Otherwise, this String object is added to the pool and a reference to this String object is returned.</a:t>
            </a:r>
          </a:p>
          <a:p>
            <a:pPr algn="just">
              <a:buNone/>
            </a:pPr>
            <a:endParaRPr lang="en-US" dirty="0" smtClean="0"/>
          </a:p>
          <a:p>
            <a:pPr>
              <a:lnSpc>
                <a:spcPct val="150000"/>
              </a:lnSpc>
              <a:buNone/>
            </a:pPr>
            <a:r>
              <a:rPr lang="en-US" sz="2000" i="1" dirty="0" smtClean="0"/>
              <a:t>String s=</a:t>
            </a:r>
            <a:r>
              <a:rPr lang="en-US" sz="2000" b="1" i="1" dirty="0" smtClean="0"/>
              <a:t>new</a:t>
            </a:r>
            <a:r>
              <a:rPr lang="en-US" sz="2000" i="1" dirty="0" smtClean="0"/>
              <a:t> String("</a:t>
            </a:r>
            <a:r>
              <a:rPr lang="en-US" sz="2000" i="1" dirty="0" err="1" smtClean="0"/>
              <a:t>Sachin</a:t>
            </a:r>
            <a:r>
              <a:rPr lang="en-US" sz="2000" i="1" dirty="0" smtClean="0"/>
              <a:t>");  </a:t>
            </a:r>
          </a:p>
          <a:p>
            <a:pPr>
              <a:lnSpc>
                <a:spcPct val="150000"/>
              </a:lnSpc>
              <a:buNone/>
            </a:pPr>
            <a:r>
              <a:rPr lang="en-US" sz="2000" i="1" dirty="0" smtClean="0"/>
              <a:t>String s2=</a:t>
            </a:r>
            <a:r>
              <a:rPr lang="en-US" sz="2000" i="1" dirty="0" err="1" smtClean="0"/>
              <a:t>s.intern</a:t>
            </a:r>
            <a:r>
              <a:rPr lang="en-US" sz="2000" i="1" dirty="0" smtClean="0"/>
              <a:t>();  </a:t>
            </a:r>
          </a:p>
          <a:p>
            <a:pPr>
              <a:lnSpc>
                <a:spcPct val="150000"/>
              </a:lnSpc>
              <a:buNone/>
            </a:pPr>
            <a:r>
              <a:rPr lang="en-US" sz="2000" i="1" dirty="0" err="1" smtClean="0"/>
              <a:t>System.out.println</a:t>
            </a:r>
            <a:r>
              <a:rPr lang="en-US" sz="2000" i="1" dirty="0" smtClean="0"/>
              <a:t>(s2);			//</a:t>
            </a:r>
            <a:r>
              <a:rPr lang="en-US" sz="2000" i="1" dirty="0" err="1" smtClean="0"/>
              <a:t>Sachin</a:t>
            </a:r>
            <a:r>
              <a:rPr lang="en-US" sz="2000" i="1" dirty="0" smtClean="0"/>
              <a:t> </a:t>
            </a:r>
            <a:r>
              <a:rPr lang="en-US" dirty="0" smtClean="0"/>
              <a:t> </a:t>
            </a:r>
          </a:p>
          <a:p>
            <a:pPr algn="just">
              <a:buNone/>
            </a:pPr>
            <a:endParaRPr lang="en-US" dirty="0"/>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08" y="0"/>
            <a:ext cx="7467600" cy="762070"/>
          </a:xfrm>
        </p:spPr>
        <p:txBody>
          <a:bodyPr/>
          <a:lstStyle/>
          <a:p>
            <a:r>
              <a:rPr lang="en-US" b="1" dirty="0" smtClean="0">
                <a:solidFill>
                  <a:srgbClr val="000099"/>
                </a:solidFill>
              </a:rPr>
              <a:t>String Class Methods</a:t>
            </a:r>
            <a:endParaRPr lang="en-US" b="1" dirty="0">
              <a:solidFill>
                <a:srgbClr val="000099"/>
              </a:solidFill>
            </a:endParaRPr>
          </a:p>
        </p:txBody>
      </p:sp>
      <p:sp>
        <p:nvSpPr>
          <p:cNvPr id="3" name="Content Placeholder 2"/>
          <p:cNvSpPr>
            <a:spLocks noGrp="1"/>
          </p:cNvSpPr>
          <p:nvPr>
            <p:ph sz="quarter" idx="1"/>
          </p:nvPr>
        </p:nvSpPr>
        <p:spPr>
          <a:xfrm>
            <a:off x="457200" y="914466"/>
            <a:ext cx="7619908" cy="4952870"/>
          </a:xfrm>
        </p:spPr>
        <p:txBody>
          <a:bodyPr>
            <a:normAutofit/>
          </a:bodyPr>
          <a:lstStyle/>
          <a:p>
            <a:pPr marL="457200" indent="-457200">
              <a:buNone/>
            </a:pPr>
            <a:r>
              <a:rPr lang="en-US" b="1" dirty="0" smtClean="0">
                <a:solidFill>
                  <a:srgbClr val="00B050"/>
                </a:solidFill>
              </a:rPr>
              <a:t>7. replace() method</a:t>
            </a:r>
          </a:p>
          <a:p>
            <a:pPr marL="53975" indent="0" algn="just">
              <a:buNone/>
            </a:pPr>
            <a:r>
              <a:rPr lang="en-US" dirty="0" smtClean="0"/>
              <a:t>Replaces all occurrence of first sequence of character with second sequence of character.</a:t>
            </a:r>
          </a:p>
          <a:p>
            <a:pPr>
              <a:lnSpc>
                <a:spcPct val="150000"/>
              </a:lnSpc>
              <a:buNone/>
            </a:pPr>
            <a:endParaRPr lang="en-US" sz="2000" i="1" dirty="0" smtClean="0"/>
          </a:p>
          <a:p>
            <a:pPr algn="just">
              <a:lnSpc>
                <a:spcPct val="200000"/>
              </a:lnSpc>
              <a:buNone/>
            </a:pPr>
            <a:r>
              <a:rPr lang="en-US" sz="2000" i="1" dirty="0" smtClean="0"/>
              <a:t>String s1="Java is a programming language. Java is a platform. Java is an Island.";    </a:t>
            </a:r>
          </a:p>
          <a:p>
            <a:pPr algn="just">
              <a:lnSpc>
                <a:spcPct val="200000"/>
              </a:lnSpc>
              <a:buNone/>
            </a:pPr>
            <a:r>
              <a:rPr lang="en-US" sz="2000" i="1" dirty="0" smtClean="0"/>
              <a:t>String </a:t>
            </a:r>
            <a:r>
              <a:rPr lang="en-US" sz="2000" i="1" dirty="0" err="1" smtClean="0"/>
              <a:t>replaceString</a:t>
            </a:r>
            <a:r>
              <a:rPr lang="en-US" sz="2000" i="1" dirty="0" smtClean="0"/>
              <a:t>=s1.replace("</a:t>
            </a:r>
            <a:r>
              <a:rPr lang="en-US" sz="2000" i="1" dirty="0" err="1" smtClean="0"/>
              <a:t>Java","Kava</a:t>
            </a:r>
            <a:r>
              <a:rPr lang="en-US" sz="2000" i="1" dirty="0" smtClean="0"/>
              <a:t>");</a:t>
            </a:r>
          </a:p>
          <a:p>
            <a:pPr algn="just">
              <a:lnSpc>
                <a:spcPct val="200000"/>
              </a:lnSpc>
              <a:buNone/>
            </a:pPr>
            <a:r>
              <a:rPr lang="en-US" sz="2000" i="1" dirty="0" err="1" smtClean="0"/>
              <a:t>System.out.println</a:t>
            </a:r>
            <a:r>
              <a:rPr lang="en-US" sz="2000" i="1" dirty="0" smtClean="0"/>
              <a:t>(</a:t>
            </a:r>
            <a:r>
              <a:rPr lang="en-US" sz="2000" i="1" dirty="0" err="1" smtClean="0"/>
              <a:t>replaceString</a:t>
            </a:r>
            <a:r>
              <a:rPr lang="en-US" sz="2000" i="1" dirty="0" smtClean="0"/>
              <a:t>);   </a:t>
            </a:r>
          </a:p>
          <a:p>
            <a:pPr algn="just">
              <a:buNone/>
            </a:pPr>
            <a:endParaRPr lang="en-US" dirty="0"/>
          </a:p>
        </p:txBody>
      </p:sp>
      <p:sp>
        <p:nvSpPr>
          <p:cNvPr id="4" name="Slide Number Placeholder 3"/>
          <p:cNvSpPr>
            <a:spLocks noGrp="1"/>
          </p:cNvSpPr>
          <p:nvPr>
            <p:ph type="sldNum" sz="quarter" idx="15"/>
          </p:nvPr>
        </p:nvSpPr>
        <p:spPr/>
        <p:txBody>
          <a:bodyPr/>
          <a:lstStyle/>
          <a:p>
            <a:pPr>
              <a:defRPr/>
            </a:pPr>
            <a:fld id="{D0912CF9-92F9-43C6-A6CC-470D87DF0A00}" type="slidenum">
              <a:rPr lang="en-US" smtClean="0"/>
              <a:pPr>
                <a:defRPr/>
              </a:pPr>
              <a:t>59</a:t>
            </a:fld>
            <a:endParaRPr lang="en-US"/>
          </a:p>
        </p:txBody>
      </p:sp>
      <p:sp>
        <p:nvSpPr>
          <p:cNvPr id="124929" name="Rectangle 1"/>
          <p:cNvSpPr>
            <a:spLocks noChangeArrowheads="1"/>
          </p:cNvSpPr>
          <p:nvPr/>
        </p:nvSpPr>
        <p:spPr bwMode="auto">
          <a:xfrm>
            <a:off x="304912" y="5772773"/>
            <a:ext cx="7391206" cy="6463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mn-lt"/>
                <a:cs typeface="Arial" pitchFamily="34" charset="0"/>
              </a:rPr>
              <a:t>Kava is a programming language. Kava is a platform. Kava is an Island.</a:t>
            </a:r>
            <a:r>
              <a:rPr kumimoji="0" lang="en-US" sz="1600" b="0" i="1" u="none" strike="noStrike" cap="none" normalizeH="0" baseline="0" dirty="0" smtClean="0">
                <a:ln>
                  <a:noFill/>
                </a:ln>
                <a:solidFill>
                  <a:schemeClr val="tx1"/>
                </a:solidFill>
                <a:effectLst/>
                <a:latin typeface="+mn-lt"/>
                <a:cs typeface="Arial" pitchFamily="34" charset="0"/>
              </a:rPr>
              <a:t> </a:t>
            </a:r>
            <a:endParaRPr kumimoji="0" lang="en-US" sz="4400" b="0" i="1" u="none" strike="noStrike" cap="none" normalizeH="0" baseline="0" dirty="0" smtClean="0">
              <a:ln>
                <a:noFill/>
              </a:ln>
              <a:solidFill>
                <a:schemeClr val="tx1"/>
              </a:solidFill>
              <a:effectLst/>
              <a:latin typeface="+mn-lt"/>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85800" y="228600"/>
            <a:ext cx="7924800" cy="609600"/>
          </a:xfrm>
        </p:spPr>
        <p:txBody>
          <a:bodyPr>
            <a:normAutofit/>
          </a:bodyPr>
          <a:lstStyle/>
          <a:p>
            <a:r>
              <a:rPr lang="en-US" b="1" dirty="0">
                <a:solidFill>
                  <a:srgbClr val="006600"/>
                </a:solidFill>
              </a:rPr>
              <a:t>Characteristics of Java</a:t>
            </a:r>
          </a:p>
        </p:txBody>
      </p:sp>
      <p:sp>
        <p:nvSpPr>
          <p:cNvPr id="220163" name="Rectangle 3"/>
          <p:cNvSpPr>
            <a:spLocks noGrp="1" noChangeArrowheads="1"/>
          </p:cNvSpPr>
          <p:nvPr>
            <p:ph sz="quarter" idx="1"/>
          </p:nvPr>
        </p:nvSpPr>
        <p:spPr>
          <a:xfrm>
            <a:off x="304800" y="1447800"/>
            <a:ext cx="4038600" cy="5257800"/>
          </a:xfrm>
        </p:spPr>
        <p:txBody>
          <a:bodyPr/>
          <a:lstStyle/>
          <a:p>
            <a:r>
              <a:rPr lang="en-US" sz="2400" dirty="0">
                <a:solidFill>
                  <a:srgbClr val="FF9900"/>
                </a:solidFill>
                <a:cs typeface="Times New Roman" pitchFamily="18" charset="0"/>
              </a:rPr>
              <a:t>Java Is Simple</a:t>
            </a:r>
            <a:r>
              <a:rPr lang="en-US" sz="2400" dirty="0"/>
              <a:t> </a:t>
            </a:r>
          </a:p>
          <a:p>
            <a:r>
              <a:rPr lang="en-US" sz="2400" dirty="0">
                <a:cs typeface="Times New Roman" pitchFamily="18" charset="0"/>
              </a:rPr>
              <a:t>Java Is Object-Oriented</a:t>
            </a:r>
            <a:r>
              <a:rPr lang="en-US" sz="2400" dirty="0"/>
              <a:t> </a:t>
            </a:r>
          </a:p>
          <a:p>
            <a:r>
              <a:rPr lang="en-US" sz="2400" dirty="0">
                <a:cs typeface="Times New Roman" pitchFamily="18" charset="0"/>
              </a:rPr>
              <a:t>Java Is Distributed</a:t>
            </a:r>
            <a:r>
              <a:rPr lang="en-US" sz="2400" dirty="0"/>
              <a:t> </a:t>
            </a:r>
          </a:p>
          <a:p>
            <a:r>
              <a:rPr lang="en-US" sz="2400" dirty="0">
                <a:cs typeface="Times New Roman" pitchFamily="18" charset="0"/>
              </a:rPr>
              <a:t>Java Is Interpreted</a:t>
            </a:r>
            <a:r>
              <a:rPr lang="en-US" sz="2400" dirty="0"/>
              <a:t> </a:t>
            </a:r>
          </a:p>
          <a:p>
            <a:r>
              <a:rPr lang="en-US" sz="2400" dirty="0">
                <a:cs typeface="Times New Roman" pitchFamily="18" charset="0"/>
              </a:rPr>
              <a:t>Java Is Robust</a:t>
            </a:r>
            <a:r>
              <a:rPr lang="en-US" sz="2400" dirty="0"/>
              <a:t> </a:t>
            </a:r>
          </a:p>
          <a:p>
            <a:r>
              <a:rPr lang="en-US" sz="2400" dirty="0">
                <a:cs typeface="Times New Roman" pitchFamily="18" charset="0"/>
              </a:rPr>
              <a:t>Java Is Secure</a:t>
            </a:r>
            <a:r>
              <a:rPr lang="en-US" sz="2400" dirty="0"/>
              <a:t> </a:t>
            </a:r>
          </a:p>
          <a:p>
            <a:r>
              <a:rPr lang="en-US" sz="2400" dirty="0">
                <a:cs typeface="Times New Roman" pitchFamily="18" charset="0"/>
              </a:rPr>
              <a:t>Java Is Architecture-Neutral</a:t>
            </a:r>
            <a:r>
              <a:rPr lang="en-US" sz="2400" dirty="0"/>
              <a:t> </a:t>
            </a:r>
          </a:p>
          <a:p>
            <a:r>
              <a:rPr lang="en-US" sz="2400" dirty="0">
                <a:cs typeface="Times New Roman" pitchFamily="18" charset="0"/>
              </a:rPr>
              <a:t>Java Is Portable</a:t>
            </a:r>
            <a:r>
              <a:rPr lang="en-US" sz="2400" dirty="0"/>
              <a:t> </a:t>
            </a:r>
          </a:p>
          <a:p>
            <a:r>
              <a:rPr lang="en-US" sz="2400" dirty="0">
                <a:cs typeface="Times New Roman" pitchFamily="18" charset="0"/>
              </a:rPr>
              <a:t>Java's Performance</a:t>
            </a:r>
            <a:r>
              <a:rPr lang="en-US" sz="2400" dirty="0"/>
              <a:t> </a:t>
            </a:r>
          </a:p>
          <a:p>
            <a:r>
              <a:rPr lang="en-US" sz="2400" dirty="0">
                <a:cs typeface="Times New Roman" pitchFamily="18" charset="0"/>
              </a:rPr>
              <a:t>Java Is Multithreaded</a:t>
            </a:r>
            <a:r>
              <a:rPr lang="en-US" sz="2400" dirty="0"/>
              <a:t> </a:t>
            </a:r>
          </a:p>
          <a:p>
            <a:r>
              <a:rPr lang="en-US" sz="2400" dirty="0">
                <a:cs typeface="Times New Roman" pitchFamily="18" charset="0"/>
              </a:rPr>
              <a:t>Java Is Dynamic</a:t>
            </a:r>
            <a:r>
              <a:rPr lang="en-US" sz="2400" dirty="0"/>
              <a:t> </a:t>
            </a:r>
          </a:p>
        </p:txBody>
      </p:sp>
      <p:sp>
        <p:nvSpPr>
          <p:cNvPr id="220164" name="Text Box 4"/>
          <p:cNvSpPr txBox="1">
            <a:spLocks noChangeArrowheads="1"/>
          </p:cNvSpPr>
          <p:nvPr/>
        </p:nvSpPr>
        <p:spPr bwMode="auto">
          <a:xfrm>
            <a:off x="3962400" y="1508125"/>
            <a:ext cx="4953000" cy="1938992"/>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just">
              <a:spcBef>
                <a:spcPct val="50000"/>
              </a:spcBef>
            </a:pPr>
            <a:r>
              <a:rPr lang="en-US" sz="2000" dirty="0">
                <a:solidFill>
                  <a:srgbClr val="000099"/>
                </a:solidFill>
                <a:latin typeface="+mn-lt"/>
                <a:cs typeface="Times New Roman" pitchFamily="18" charset="0"/>
              </a:rPr>
              <a:t>Java is partially modeled on C++, but greatly simplified and improved. Some people refer to Java as "C++--" because it is like C++ but with more functionality and fewer negative aspects.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
          </p:nvPr>
        </p:nvSpPr>
        <p:spPr>
          <a:xfrm>
            <a:off x="533506" y="2133634"/>
            <a:ext cx="8153400" cy="1752624"/>
          </a:xfrm>
        </p:spPr>
        <p:txBody>
          <a:bodyPr>
            <a:normAutofit fontScale="85000" lnSpcReduction="20000"/>
          </a:bodyPr>
          <a:lstStyle/>
          <a:p>
            <a:pPr>
              <a:buNone/>
            </a:pPr>
            <a:endParaRPr lang="en-US" sz="4000" dirty="0" smtClean="0">
              <a:solidFill>
                <a:srgbClr val="000099"/>
              </a:solidFill>
            </a:endParaRPr>
          </a:p>
          <a:p>
            <a:pPr>
              <a:buNone/>
            </a:pPr>
            <a:endParaRPr lang="en-US" sz="4000" dirty="0" smtClean="0">
              <a:solidFill>
                <a:srgbClr val="000099"/>
              </a:solidFill>
            </a:endParaRPr>
          </a:p>
          <a:p>
            <a:pPr algn="ctr">
              <a:buNone/>
            </a:pPr>
            <a:r>
              <a:rPr lang="en-US" sz="8000" b="1" i="1" baseline="30000" dirty="0" smtClean="0">
                <a:solidFill>
                  <a:srgbClr val="000099"/>
                </a:solidFill>
              </a:rPr>
              <a:t>Running Java Program</a:t>
            </a:r>
            <a:endParaRPr lang="en-US" sz="8000" b="1" i="1" baseline="30000" dirty="0">
              <a:solidFill>
                <a:srgbClr val="000099"/>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Notes before starting java prog.</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92500" lnSpcReduction="20000"/>
          </a:bodyPr>
          <a:lstStyle/>
          <a:p>
            <a:r>
              <a:rPr lang="en-US" dirty="0" smtClean="0"/>
              <a:t>Every java program must have at least one class.</a:t>
            </a:r>
          </a:p>
          <a:p>
            <a:endParaRPr lang="en-US" dirty="0" smtClean="0"/>
          </a:p>
          <a:p>
            <a:r>
              <a:rPr lang="en-US" dirty="0" smtClean="0"/>
              <a:t>Each class begin with class declaration that define data and method for class.</a:t>
            </a:r>
          </a:p>
          <a:p>
            <a:endParaRPr lang="en-US" dirty="0" smtClean="0"/>
          </a:p>
          <a:p>
            <a:r>
              <a:rPr lang="en-US" dirty="0" smtClean="0"/>
              <a:t>Name given to source file should be </a:t>
            </a:r>
            <a:r>
              <a:rPr lang="en-US" dirty="0" smtClean="0">
                <a:solidFill>
                  <a:srgbClr val="FF0000"/>
                </a:solidFill>
              </a:rPr>
              <a:t>filename.java</a:t>
            </a:r>
          </a:p>
          <a:p>
            <a:endParaRPr lang="en-US" dirty="0" smtClean="0">
              <a:solidFill>
                <a:srgbClr val="FF0000"/>
              </a:solidFill>
            </a:endParaRPr>
          </a:p>
          <a:p>
            <a:r>
              <a:rPr lang="en-US" dirty="0" smtClean="0"/>
              <a:t>All code must be reside in a class including main method.</a:t>
            </a:r>
          </a:p>
          <a:p>
            <a:endParaRPr lang="en-US" dirty="0" smtClean="0"/>
          </a:p>
          <a:p>
            <a:r>
              <a:rPr lang="en-US" dirty="0" smtClean="0"/>
              <a:t>Name of class should be match with file name of the file that hold source code.</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76200" y="1752600"/>
            <a:ext cx="8926512" cy="3886200"/>
          </a:xfrm>
        </p:spPr>
        <p:txBody>
          <a:bodyPr lIns="82945" tIns="41473" rIns="82945" bIns="41473"/>
          <a:lstStyle/>
          <a:p>
            <a:pPr marL="0" indent="0" eaLnBrk="1" hangingPunct="1">
              <a:buFont typeface="Wingdings 2" pitchFamily="18" charset="2"/>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dirty="0" smtClean="0"/>
              <a:t>public class Skeleton{</a:t>
            </a:r>
          </a:p>
          <a:p>
            <a:pPr marL="0" indent="0" eaLnBrk="1" hangingPunct="1">
              <a:buFont typeface="Wingdings 2" pitchFamily="18" charset="2"/>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dirty="0" smtClean="0"/>
              <a:t>	public static void main(String[] </a:t>
            </a:r>
            <a:r>
              <a:rPr lang="en-US" dirty="0" err="1" smtClean="0"/>
              <a:t>args</a:t>
            </a:r>
            <a:r>
              <a:rPr lang="en-US" dirty="0" smtClean="0"/>
              <a:t>){</a:t>
            </a:r>
          </a:p>
          <a:p>
            <a:pPr marL="0" indent="0" eaLnBrk="1" hangingPunct="1">
              <a:buFont typeface="Wingdings 2" pitchFamily="18" charset="2"/>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dirty="0" smtClean="0"/>
              <a:t>		// early in the course, all your code will go here, inside </a:t>
            </a:r>
            <a:r>
              <a:rPr lang="en-US" dirty="0" err="1" smtClean="0"/>
              <a:t>themain</a:t>
            </a:r>
            <a:r>
              <a:rPr lang="en-US" dirty="0" smtClean="0"/>
              <a:t> method</a:t>
            </a:r>
          </a:p>
          <a:p>
            <a:pPr marL="0" indent="0" eaLnBrk="1" hangingPunct="1">
              <a:buFont typeface="Wingdings 2" pitchFamily="18" charset="2"/>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dirty="0" smtClean="0"/>
              <a:t>		</a:t>
            </a:r>
          </a:p>
          <a:p>
            <a:pPr marL="0" indent="0" eaLnBrk="1" hangingPunct="1">
              <a:buFont typeface="Wingdings 2" pitchFamily="18" charset="2"/>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dirty="0" smtClean="0"/>
              <a:t>	} // end main method</a:t>
            </a:r>
          </a:p>
          <a:p>
            <a:pPr marL="0" indent="0" eaLnBrk="1" hangingPunct="1">
              <a:buFont typeface="Wingdings 2" pitchFamily="18" charset="2"/>
              <a:buNone/>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dirty="0" smtClean="0"/>
              <a:t>} // end class</a:t>
            </a:r>
            <a:endParaRPr lang="en-GB" dirty="0" smtClean="0"/>
          </a:p>
        </p:txBody>
      </p:sp>
      <p:sp>
        <p:nvSpPr>
          <p:cNvPr id="71683" name="Rectangle 1"/>
          <p:cNvSpPr>
            <a:spLocks noGrp="1" noChangeArrowheads="1"/>
          </p:cNvSpPr>
          <p:nvPr>
            <p:ph type="title"/>
          </p:nvPr>
        </p:nvSpPr>
        <p:spPr>
          <a:xfrm>
            <a:off x="152400" y="76200"/>
            <a:ext cx="8382000" cy="1143000"/>
          </a:xfrm>
        </p:spPr>
        <p:txBody>
          <a:bodyPr lIns="82945" tIns="41473" rIns="82945"/>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smtClean="0">
                <a:solidFill>
                  <a:srgbClr val="FF0000"/>
                </a:solidFill>
              </a:rPr>
              <a:t>Skeleton Java class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Java Program</a:t>
            </a:r>
            <a:endParaRPr lang="en-US" dirty="0"/>
          </a:p>
        </p:txBody>
      </p:sp>
      <p:sp>
        <p:nvSpPr>
          <p:cNvPr id="3" name="Content Placeholder 2"/>
          <p:cNvSpPr>
            <a:spLocks noGrp="1"/>
          </p:cNvSpPr>
          <p:nvPr>
            <p:ph sz="quarter" idx="1"/>
          </p:nvPr>
        </p:nvSpPr>
        <p:spPr/>
        <p:txBody>
          <a:bodyPr>
            <a:normAutofit/>
          </a:bodyPr>
          <a:lstStyle/>
          <a:p>
            <a:pPr>
              <a:lnSpc>
                <a:spcPct val="90000"/>
              </a:lnSpc>
              <a:buNone/>
            </a:pPr>
            <a:r>
              <a:rPr lang="en-US" sz="3200" dirty="0" smtClean="0"/>
              <a:t>/*first application, only output. */</a:t>
            </a:r>
          </a:p>
          <a:p>
            <a:pPr>
              <a:lnSpc>
                <a:spcPct val="90000"/>
              </a:lnSpc>
              <a:buNone/>
            </a:pPr>
            <a:endParaRPr lang="en-US" sz="3200" dirty="0" smtClean="0"/>
          </a:p>
          <a:p>
            <a:pPr>
              <a:lnSpc>
                <a:spcPct val="90000"/>
              </a:lnSpc>
              <a:buNone/>
            </a:pPr>
            <a:r>
              <a:rPr lang="en-US" sz="3200" dirty="0" smtClean="0"/>
              <a:t>import java.io.*;</a:t>
            </a:r>
          </a:p>
          <a:p>
            <a:pPr>
              <a:lnSpc>
                <a:spcPct val="90000"/>
              </a:lnSpc>
              <a:buNone/>
            </a:pPr>
            <a:r>
              <a:rPr lang="en-US" sz="3200" dirty="0" smtClean="0"/>
              <a:t>public class hello {</a:t>
            </a:r>
          </a:p>
          <a:p>
            <a:pPr>
              <a:lnSpc>
                <a:spcPct val="90000"/>
              </a:lnSpc>
              <a:buNone/>
            </a:pPr>
            <a:r>
              <a:rPr lang="en-US" sz="3200" dirty="0" smtClean="0"/>
              <a:t>  public static void main (String [ ] </a:t>
            </a:r>
            <a:r>
              <a:rPr lang="en-US" sz="3200" dirty="0" err="1" smtClean="0"/>
              <a:t>args</a:t>
            </a:r>
            <a:r>
              <a:rPr lang="en-US" sz="3200" dirty="0" smtClean="0"/>
              <a:t>) {</a:t>
            </a:r>
          </a:p>
          <a:p>
            <a:pPr>
              <a:lnSpc>
                <a:spcPct val="90000"/>
              </a:lnSpc>
              <a:buNone/>
            </a:pPr>
            <a:r>
              <a:rPr lang="en-US" sz="3200" dirty="0" smtClean="0"/>
              <a:t>         System.out.println(“ Welcome to Java”);</a:t>
            </a:r>
          </a:p>
          <a:p>
            <a:pPr>
              <a:lnSpc>
                <a:spcPct val="90000"/>
              </a:lnSpc>
              <a:buNone/>
            </a:pPr>
            <a:r>
              <a:rPr lang="en-US" sz="3200" dirty="0" smtClean="0"/>
              <a:t>	}  //end main</a:t>
            </a:r>
          </a:p>
          <a:p>
            <a:pPr>
              <a:lnSpc>
                <a:spcPct val="90000"/>
              </a:lnSpc>
              <a:buNone/>
            </a:pPr>
            <a:r>
              <a:rPr lang="en-US" sz="3200" dirty="0" smtClean="0"/>
              <a:t>}//end class</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533400"/>
            <a:ext cx="7772400" cy="533400"/>
          </a:xfrm>
        </p:spPr>
        <p:txBody>
          <a:bodyPr>
            <a:normAutofit fontScale="90000"/>
          </a:bodyPr>
          <a:lstStyle/>
          <a:p>
            <a:pPr>
              <a:defRPr/>
            </a:pPr>
            <a:r>
              <a:rPr lang="en-US" b="1" dirty="0" smtClean="0"/>
              <a:t>Main() Method in Java</a:t>
            </a:r>
            <a:endParaRPr lang="en-US" dirty="0"/>
          </a:p>
        </p:txBody>
      </p:sp>
      <p:sp>
        <p:nvSpPr>
          <p:cNvPr id="4101" name="Rectangle 3"/>
          <p:cNvSpPr>
            <a:spLocks noChangeArrowheads="1"/>
          </p:cNvSpPr>
          <p:nvPr/>
        </p:nvSpPr>
        <p:spPr bwMode="auto">
          <a:xfrm>
            <a:off x="2027238" y="1795463"/>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Perpetua" pitchFamily="18" charset="0"/>
              <a:ea typeface="+mn-ea"/>
            </a:endParaRPr>
          </a:p>
        </p:txBody>
      </p:sp>
      <p:sp>
        <p:nvSpPr>
          <p:cNvPr id="4102" name="Rectangle 5"/>
          <p:cNvSpPr>
            <a:spLocks noChangeArrowheads="1"/>
          </p:cNvSpPr>
          <p:nvPr/>
        </p:nvSpPr>
        <p:spPr bwMode="auto">
          <a:xfrm>
            <a:off x="1943100" y="1882775"/>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Perpetua" pitchFamily="18" charset="0"/>
              <a:ea typeface="+mn-ea"/>
            </a:endParaRPr>
          </a:p>
        </p:txBody>
      </p:sp>
      <p:sp>
        <p:nvSpPr>
          <p:cNvPr id="4103" name="Rectangle 6"/>
          <p:cNvSpPr>
            <a:spLocks noChangeArrowheads="1"/>
          </p:cNvSpPr>
          <p:nvPr/>
        </p:nvSpPr>
        <p:spPr bwMode="auto">
          <a:xfrm>
            <a:off x="1943100" y="2182813"/>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Perpetua" pitchFamily="18" charset="0"/>
              <a:ea typeface="+mn-ea"/>
            </a:endParaRPr>
          </a:p>
        </p:txBody>
      </p:sp>
      <p:sp>
        <p:nvSpPr>
          <p:cNvPr id="4104" name="Rectangle 7"/>
          <p:cNvSpPr>
            <a:spLocks noChangeArrowheads="1"/>
          </p:cNvSpPr>
          <p:nvPr/>
        </p:nvSpPr>
        <p:spPr bwMode="auto">
          <a:xfrm>
            <a:off x="2438400" y="1981200"/>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Perpetua" pitchFamily="18" charset="0"/>
              <a:ea typeface="+mn-ea"/>
            </a:endParaRPr>
          </a:p>
        </p:txBody>
      </p:sp>
      <p:sp>
        <p:nvSpPr>
          <p:cNvPr id="4105" name="Rectangle 8"/>
          <p:cNvSpPr>
            <a:spLocks noChangeArrowheads="1"/>
          </p:cNvSpPr>
          <p:nvPr/>
        </p:nvSpPr>
        <p:spPr bwMode="auto">
          <a:xfrm>
            <a:off x="2655888" y="1428750"/>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Perpetua" pitchFamily="18" charset="0"/>
              <a:ea typeface="+mn-ea"/>
            </a:endParaRPr>
          </a:p>
        </p:txBody>
      </p:sp>
      <p:sp>
        <p:nvSpPr>
          <p:cNvPr id="4106" name="Rectangle 9"/>
          <p:cNvSpPr>
            <a:spLocks noChangeArrowheads="1"/>
          </p:cNvSpPr>
          <p:nvPr/>
        </p:nvSpPr>
        <p:spPr bwMode="auto">
          <a:xfrm>
            <a:off x="2743200" y="2324100"/>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Perpetua" pitchFamily="18" charset="0"/>
              <a:ea typeface="+mn-ea"/>
            </a:endParaRPr>
          </a:p>
        </p:txBody>
      </p:sp>
      <p:sp>
        <p:nvSpPr>
          <p:cNvPr id="4107" name="Rectangle 12"/>
          <p:cNvSpPr>
            <a:spLocks noChangeArrowheads="1"/>
          </p:cNvSpPr>
          <p:nvPr/>
        </p:nvSpPr>
        <p:spPr bwMode="auto">
          <a:xfrm>
            <a:off x="2400300" y="2705100"/>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Perpetua" pitchFamily="18" charset="0"/>
              <a:ea typeface="+mn-ea"/>
            </a:endParaRPr>
          </a:p>
        </p:txBody>
      </p:sp>
      <p:sp>
        <p:nvSpPr>
          <p:cNvPr id="4109" name="Rectangle 16"/>
          <p:cNvSpPr>
            <a:spLocks noChangeArrowheads="1"/>
          </p:cNvSpPr>
          <p:nvPr/>
        </p:nvSpPr>
        <p:spPr bwMode="auto">
          <a:xfrm>
            <a:off x="2400300" y="2971800"/>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Perpetua" pitchFamily="18" charset="0"/>
              <a:ea typeface="+mn-ea"/>
            </a:endParaRPr>
          </a:p>
        </p:txBody>
      </p:sp>
      <p:pic>
        <p:nvPicPr>
          <p:cNvPr id="17410" name="Picture 2" descr="main method in java"/>
          <p:cNvPicPr>
            <a:picLocks noChangeAspect="1" noChangeArrowheads="1"/>
          </p:cNvPicPr>
          <p:nvPr/>
        </p:nvPicPr>
        <p:blipFill>
          <a:blip r:embed="rId3" cstate="print"/>
          <a:srcRect/>
          <a:stretch>
            <a:fillRect/>
          </a:stretch>
        </p:blipFill>
        <p:spPr bwMode="auto">
          <a:xfrm>
            <a:off x="609600" y="1752600"/>
            <a:ext cx="8153400" cy="2209800"/>
          </a:xfrm>
          <a:prstGeom prst="rect">
            <a:avLst/>
          </a:prstGeom>
          <a:noFill/>
        </p:spPr>
      </p:pic>
      <p:sp>
        <p:nvSpPr>
          <p:cNvPr id="23" name="Rectangle 22"/>
          <p:cNvSpPr/>
          <p:nvPr/>
        </p:nvSpPr>
        <p:spPr>
          <a:xfrm>
            <a:off x="609600" y="4419600"/>
            <a:ext cx="6553200" cy="1569660"/>
          </a:xfrm>
          <a:prstGeom prst="rect">
            <a:avLst/>
          </a:prstGeom>
        </p:spPr>
        <p:txBody>
          <a:bodyPr wrap="square">
            <a:spAutoFit/>
          </a:bodyPr>
          <a:lstStyle/>
          <a:p>
            <a:pPr algn="l" fontAlgn="auto">
              <a:spcBef>
                <a:spcPts val="0"/>
              </a:spcBef>
              <a:spcAft>
                <a:spcPts val="0"/>
              </a:spcAft>
            </a:pPr>
            <a:r>
              <a:rPr lang="en-US" dirty="0" smtClean="0">
                <a:solidFill>
                  <a:prstClr val="black"/>
                </a:solidFill>
                <a:latin typeface="Tw Cen MT"/>
                <a:ea typeface="+mn-ea"/>
              </a:rPr>
              <a:t> We can declare String[] in any valid form.</a:t>
            </a:r>
          </a:p>
          <a:p>
            <a:pPr algn="l" fontAlgn="auto">
              <a:spcBef>
                <a:spcPts val="0"/>
              </a:spcBef>
              <a:spcAft>
                <a:spcPts val="0"/>
              </a:spcAft>
            </a:pPr>
            <a:r>
              <a:rPr lang="en-US" dirty="0" smtClean="0">
                <a:solidFill>
                  <a:prstClr val="black"/>
                </a:solidFill>
                <a:latin typeface="Tw Cen MT"/>
                <a:ea typeface="+mn-ea"/>
              </a:rPr>
              <a:t>String[] </a:t>
            </a:r>
            <a:r>
              <a:rPr lang="en-US" dirty="0" err="1" smtClean="0">
                <a:solidFill>
                  <a:prstClr val="black"/>
                </a:solidFill>
                <a:latin typeface="Tw Cen MT"/>
                <a:ea typeface="+mn-ea"/>
              </a:rPr>
              <a:t>args</a:t>
            </a:r>
            <a:endParaRPr lang="en-US" dirty="0" smtClean="0">
              <a:solidFill>
                <a:prstClr val="black"/>
              </a:solidFill>
              <a:latin typeface="Tw Cen MT"/>
              <a:ea typeface="+mn-ea"/>
            </a:endParaRPr>
          </a:p>
          <a:p>
            <a:pPr algn="l" fontAlgn="auto">
              <a:spcBef>
                <a:spcPts val="0"/>
              </a:spcBef>
              <a:spcAft>
                <a:spcPts val="0"/>
              </a:spcAft>
            </a:pPr>
            <a:r>
              <a:rPr lang="en-US" dirty="0" smtClean="0">
                <a:solidFill>
                  <a:prstClr val="black"/>
                </a:solidFill>
                <a:latin typeface="Tw Cen MT"/>
                <a:ea typeface="+mn-ea"/>
              </a:rPr>
              <a:t>String </a:t>
            </a:r>
            <a:r>
              <a:rPr lang="en-US" dirty="0" err="1" smtClean="0">
                <a:solidFill>
                  <a:prstClr val="black"/>
                </a:solidFill>
                <a:latin typeface="Tw Cen MT"/>
                <a:ea typeface="+mn-ea"/>
              </a:rPr>
              <a:t>args</a:t>
            </a:r>
            <a:r>
              <a:rPr lang="en-US" dirty="0" smtClean="0">
                <a:solidFill>
                  <a:prstClr val="black"/>
                </a:solidFill>
                <a:latin typeface="Tw Cen MT"/>
                <a:ea typeface="+mn-ea"/>
              </a:rPr>
              <a:t>[]</a:t>
            </a:r>
          </a:p>
          <a:p>
            <a:pPr algn="l" fontAlgn="auto">
              <a:spcBef>
                <a:spcPts val="0"/>
              </a:spcBef>
              <a:spcAft>
                <a:spcPts val="0"/>
              </a:spcAft>
            </a:pPr>
            <a:r>
              <a:rPr lang="en-US" dirty="0" smtClean="0">
                <a:solidFill>
                  <a:prstClr val="black"/>
                </a:solidFill>
                <a:latin typeface="Tw Cen MT"/>
                <a:ea typeface="+mn-ea"/>
              </a:rPr>
              <a:t>String []</a:t>
            </a:r>
            <a:r>
              <a:rPr lang="en-US" dirty="0" err="1" smtClean="0">
                <a:solidFill>
                  <a:prstClr val="black"/>
                </a:solidFill>
                <a:latin typeface="Tw Cen MT"/>
                <a:ea typeface="+mn-ea"/>
              </a:rPr>
              <a:t>args</a:t>
            </a:r>
            <a:endParaRPr lang="en-US" dirty="0">
              <a:solidFill>
                <a:prstClr val="black"/>
              </a:solidFill>
              <a:latin typeface="Tw Cen MT"/>
              <a:ea typeface="+mn-ea"/>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685800" y="0"/>
            <a:ext cx="7772400" cy="1428750"/>
          </a:xfrm>
        </p:spPr>
        <p:txBody>
          <a:bodyPr/>
          <a:lstStyle/>
          <a:p>
            <a:pPr eaLnBrk="1" hangingPunct="1"/>
            <a:r>
              <a:rPr lang="en-US" smtClean="0"/>
              <a:t>Comments</a:t>
            </a:r>
            <a:endParaRPr lang="en-US" smtClean="0">
              <a:solidFill>
                <a:schemeClr val="tx1"/>
              </a:solidFill>
            </a:endParaRPr>
          </a:p>
        </p:txBody>
      </p:sp>
      <p:sp>
        <p:nvSpPr>
          <p:cNvPr id="53252" name="Content Placeholder 6"/>
          <p:cNvSpPr>
            <a:spLocks noGrp="1"/>
          </p:cNvSpPr>
          <p:nvPr>
            <p:ph sz="quarter" idx="1"/>
          </p:nvPr>
        </p:nvSpPr>
        <p:spPr/>
        <p:txBody>
          <a:bodyPr/>
          <a:lstStyle/>
          <a:p>
            <a:pPr eaLnBrk="1" hangingPunct="1"/>
            <a:r>
              <a:rPr lang="en-US" smtClean="0"/>
              <a:t>Ignored by the compiler and JVM</a:t>
            </a:r>
          </a:p>
          <a:p>
            <a:pPr eaLnBrk="1" hangingPunct="1"/>
            <a:r>
              <a:rPr lang="en-US" smtClean="0"/>
              <a:t>Used for documentation intended for programmers or other people involved in development </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685800" y="0"/>
            <a:ext cx="7772400" cy="1428750"/>
          </a:xfrm>
        </p:spPr>
        <p:txBody>
          <a:bodyPr/>
          <a:lstStyle/>
          <a:p>
            <a:pPr eaLnBrk="1" hangingPunct="1"/>
            <a:r>
              <a:rPr lang="en-US" smtClean="0"/>
              <a:t>Comments</a:t>
            </a:r>
            <a:endParaRPr lang="en-US" smtClean="0">
              <a:solidFill>
                <a:schemeClr val="tx1"/>
              </a:solidFill>
            </a:endParaRPr>
          </a:p>
        </p:txBody>
      </p:sp>
      <p:sp>
        <p:nvSpPr>
          <p:cNvPr id="54276" name="Rectangle 3"/>
          <p:cNvSpPr>
            <a:spLocks noGrp="1" noChangeArrowheads="1"/>
          </p:cNvSpPr>
          <p:nvPr>
            <p:ph type="body" idx="1"/>
          </p:nvPr>
        </p:nvSpPr>
        <p:spPr>
          <a:xfrm>
            <a:off x="304800" y="1676400"/>
            <a:ext cx="8610600" cy="4953000"/>
          </a:xfrm>
        </p:spPr>
        <p:txBody>
          <a:bodyPr/>
          <a:lstStyle/>
          <a:p>
            <a:pPr marL="0" indent="0" eaLnBrk="1" hangingPunct="1"/>
            <a:r>
              <a:rPr lang="en-US" sz="3000" i="1" dirty="0" smtClean="0"/>
              <a:t>Line comment</a:t>
            </a:r>
            <a:r>
              <a:rPr lang="en-US" sz="3000" dirty="0" smtClean="0"/>
              <a:t>: A line comment is preceded by two slashes (//) in a line.</a:t>
            </a:r>
          </a:p>
          <a:p>
            <a:pPr marL="0" indent="0" eaLnBrk="1" hangingPunct="1"/>
            <a:endParaRPr lang="en-US" sz="3000" dirty="0" smtClean="0"/>
          </a:p>
          <a:p>
            <a:pPr marL="0" indent="0" eaLnBrk="1" hangingPunct="1"/>
            <a:r>
              <a:rPr lang="en-US" sz="3000" i="1" dirty="0" smtClean="0"/>
              <a:t>Paragraph comment</a:t>
            </a:r>
            <a:r>
              <a:rPr lang="en-US" sz="3000" dirty="0" smtClean="0"/>
              <a:t>: A paragraph comment is enclosed between /* and */ in one or multiple lines.</a:t>
            </a:r>
          </a:p>
          <a:p>
            <a:pPr marL="0" indent="0" eaLnBrk="1" hangingPunct="1"/>
            <a:r>
              <a:rPr lang="en-US" sz="3000" dirty="0" smtClean="0"/>
              <a:t> </a:t>
            </a:r>
          </a:p>
          <a:p>
            <a:pPr marL="0" indent="0" eaLnBrk="1" hangingPunct="1"/>
            <a:r>
              <a:rPr lang="en-US" sz="2800" i="1" dirty="0" err="1" smtClean="0"/>
              <a:t>javadoc</a:t>
            </a:r>
            <a:r>
              <a:rPr lang="en-US" sz="2800" i="1" dirty="0" smtClean="0"/>
              <a:t> comment</a:t>
            </a:r>
            <a:r>
              <a:rPr lang="en-US" sz="2800" dirty="0" smtClean="0"/>
              <a:t>: </a:t>
            </a:r>
            <a:r>
              <a:rPr lang="en-US" sz="2800" dirty="0" err="1" smtClean="0"/>
              <a:t>javadoc</a:t>
            </a:r>
            <a:r>
              <a:rPr lang="en-US" sz="2800" dirty="0" smtClean="0"/>
              <a:t> comments begin with </a:t>
            </a:r>
            <a:r>
              <a:rPr lang="en-US" sz="2800" u="sng" dirty="0" smtClean="0"/>
              <a:t>/**</a:t>
            </a:r>
            <a:r>
              <a:rPr lang="en-US" sz="2800" dirty="0" smtClean="0"/>
              <a:t> and end with </a:t>
            </a:r>
            <a:r>
              <a:rPr lang="en-US" sz="2800" u="sng" dirty="0" smtClean="0"/>
              <a:t>*/</a:t>
            </a:r>
            <a:r>
              <a:rPr lang="en-US" sz="2800" dirty="0" smtClean="0"/>
              <a:t>. They are used for documenting classes, data, and methods. They can be extracted into an HTML file using JDK's </a:t>
            </a:r>
            <a:r>
              <a:rPr lang="en-US" sz="2800" u="sng" dirty="0" err="1" smtClean="0"/>
              <a:t>javadoc</a:t>
            </a:r>
            <a:r>
              <a:rPr lang="en-US" sz="2800" dirty="0" smtClean="0"/>
              <a:t> command. </a:t>
            </a:r>
          </a:p>
          <a:p>
            <a:pPr marL="0" indent="0" eaLnBrk="1" hangingPunct="1"/>
            <a:endParaRPr lang="en-US" sz="3000" dirty="0" smtClean="0"/>
          </a:p>
        </p:txBody>
      </p:sp>
      <p:sp>
        <p:nvSpPr>
          <p:cNvPr id="54277" name="Rectangle 2"/>
          <p:cNvSpPr>
            <a:spLocks noChangeArrowheads="1"/>
          </p:cNvSpPr>
          <p:nvPr/>
        </p:nvSpPr>
        <p:spPr bwMode="auto">
          <a:xfrm>
            <a:off x="152400" y="4191000"/>
            <a:ext cx="8991600" cy="2057400"/>
          </a:xfrm>
          <a:prstGeom prst="rect">
            <a:avLst/>
          </a:prstGeom>
          <a:noFill/>
          <a:ln w="9525">
            <a:noFill/>
            <a:miter lim="800000"/>
            <a:headEnd/>
            <a:tailEnd/>
          </a:ln>
        </p:spPr>
        <p:txBody>
          <a:bodyPr lIns="92075" tIns="46038" rIns="92075" bIns="46038"/>
          <a:lstStyle/>
          <a:p>
            <a:pPr algn="l" fontAlgn="auto">
              <a:spcBef>
                <a:spcPct val="20000"/>
              </a:spcBef>
              <a:spcAft>
                <a:spcPts val="0"/>
              </a:spcAft>
              <a:buClr>
                <a:srgbClr val="775F55"/>
              </a:buClr>
              <a:buSzPct val="75000"/>
              <a:buFont typeface="Arial" pitchFamily="34" charset="0"/>
              <a:buChar char="•"/>
            </a:pPr>
            <a:endParaRPr lang="en-US" sz="3200">
              <a:solidFill>
                <a:prstClr val="black"/>
              </a:solidFill>
              <a:latin typeface="Perpetua" pitchFamily="18" charset="0"/>
              <a:ea typeface="+mn-ea"/>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program</a:t>
            </a:r>
            <a:endParaRPr lang="en-US" dirty="0"/>
          </a:p>
        </p:txBody>
      </p:sp>
      <p:sp>
        <p:nvSpPr>
          <p:cNvPr id="3" name="Content Placeholder 2"/>
          <p:cNvSpPr>
            <a:spLocks noGrp="1"/>
          </p:cNvSpPr>
          <p:nvPr>
            <p:ph sz="quarter" idx="1"/>
          </p:nvPr>
        </p:nvSpPr>
        <p:spPr/>
        <p:txBody>
          <a:bodyPr/>
          <a:lstStyle/>
          <a:p>
            <a:r>
              <a:rPr lang="en-US" sz="2800" dirty="0" smtClean="0"/>
              <a:t>public class hello {</a:t>
            </a:r>
          </a:p>
          <a:p>
            <a:pPr>
              <a:buNone/>
            </a:pPr>
            <a:r>
              <a:rPr lang="en-US" dirty="0" smtClean="0"/>
              <a:t>// your prog. Begin with a call to main()</a:t>
            </a:r>
          </a:p>
          <a:p>
            <a:pPr>
              <a:buNone/>
            </a:pPr>
            <a:r>
              <a:rPr lang="en-US" dirty="0" smtClean="0"/>
              <a:t>}</a:t>
            </a:r>
          </a:p>
          <a:p>
            <a:pPr>
              <a:buNone/>
            </a:pPr>
            <a:endParaRPr lang="en-US" dirty="0" smtClean="0"/>
          </a:p>
          <a:p>
            <a:r>
              <a:rPr lang="en-US" dirty="0" smtClean="0"/>
              <a:t>The line use keyword </a:t>
            </a:r>
            <a:r>
              <a:rPr lang="en-US" dirty="0" smtClean="0">
                <a:solidFill>
                  <a:srgbClr val="FF0000"/>
                </a:solidFill>
              </a:rPr>
              <a:t>class</a:t>
            </a:r>
            <a:r>
              <a:rPr lang="en-US" dirty="0" smtClean="0"/>
              <a:t> to declare a new class.</a:t>
            </a:r>
          </a:p>
          <a:p>
            <a:endParaRPr lang="en-US" dirty="0" smtClean="0"/>
          </a:p>
          <a:p>
            <a:r>
              <a:rPr lang="en-US" dirty="0" smtClean="0"/>
              <a:t>All member are reside inside { and } brace (including main method).</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685800" y="-228600"/>
            <a:ext cx="7772400" cy="1428750"/>
          </a:xfrm>
        </p:spPr>
        <p:txBody>
          <a:bodyPr/>
          <a:lstStyle/>
          <a:p>
            <a:pPr eaLnBrk="1" hangingPunct="1"/>
            <a:r>
              <a:rPr lang="en-US" dirty="0" smtClean="0"/>
              <a:t>main Method</a:t>
            </a:r>
            <a:endParaRPr lang="en-US" dirty="0" smtClean="0">
              <a:solidFill>
                <a:schemeClr val="tx1"/>
              </a:solidFill>
            </a:endParaRPr>
          </a:p>
        </p:txBody>
      </p:sp>
      <p:sp>
        <p:nvSpPr>
          <p:cNvPr id="60420" name="Rectangle 3"/>
          <p:cNvSpPr>
            <a:spLocks noGrp="1" noChangeArrowheads="1"/>
          </p:cNvSpPr>
          <p:nvPr>
            <p:ph type="body" idx="1"/>
          </p:nvPr>
        </p:nvSpPr>
        <p:spPr>
          <a:xfrm>
            <a:off x="152400" y="1600200"/>
            <a:ext cx="8991600" cy="5105400"/>
          </a:xfrm>
        </p:spPr>
        <p:txBody>
          <a:bodyPr>
            <a:normAutofit fontScale="92500" lnSpcReduction="10000"/>
          </a:bodyPr>
          <a:lstStyle/>
          <a:p>
            <a:pPr marL="0" indent="0" eaLnBrk="1" hangingPunct="1"/>
            <a:r>
              <a:rPr lang="en-US" sz="3000" dirty="0" smtClean="0"/>
              <a:t>The main method provides the control of program flow. The Java interpreter executes the application by invoking the main method. </a:t>
            </a:r>
          </a:p>
          <a:p>
            <a:pPr marL="0" indent="0" eaLnBrk="1" hangingPunct="1"/>
            <a:endParaRPr lang="en-US" sz="3000" dirty="0" smtClean="0"/>
          </a:p>
          <a:p>
            <a:pPr marL="0" indent="0" eaLnBrk="1" hangingPunct="1"/>
            <a:r>
              <a:rPr lang="en-US" sz="3000" dirty="0" smtClean="0"/>
              <a:t>main often calls other methods, including ones that are in other classes</a:t>
            </a:r>
          </a:p>
          <a:p>
            <a:pPr marL="0" indent="0" eaLnBrk="1" hangingPunct="1">
              <a:buFont typeface="Monotype Sorts"/>
              <a:buNone/>
            </a:pPr>
            <a:r>
              <a:rPr lang="en-US" sz="3000" dirty="0" smtClean="0"/>
              <a:t> </a:t>
            </a:r>
          </a:p>
          <a:p>
            <a:pPr marL="0" indent="0" eaLnBrk="1" hangingPunct="1"/>
            <a:r>
              <a:rPr lang="en-US" sz="3000" dirty="0" smtClean="0"/>
              <a:t>The main method looks like this:</a:t>
            </a:r>
          </a:p>
          <a:p>
            <a:pPr marL="0" indent="0" algn="just" eaLnBrk="1" hangingPunct="1">
              <a:buFont typeface="Monotype Sorts"/>
              <a:buNone/>
            </a:pPr>
            <a:r>
              <a:rPr lang="en-US" sz="3600" dirty="0" smtClean="0">
                <a:solidFill>
                  <a:schemeClr val="tx2"/>
                </a:solidFill>
                <a:latin typeface="Courier" charset="0"/>
                <a:cs typeface="Times New Roman" pitchFamily="18" charset="0"/>
              </a:rPr>
              <a:t> </a:t>
            </a:r>
            <a:r>
              <a:rPr lang="en-US" sz="3000" dirty="0" smtClean="0"/>
              <a:t>public static void main(String[] </a:t>
            </a:r>
            <a:r>
              <a:rPr lang="en-US" sz="3000" dirty="0" err="1" smtClean="0"/>
              <a:t>args</a:t>
            </a:r>
            <a:r>
              <a:rPr lang="en-US" sz="3000" dirty="0" smtClean="0"/>
              <a:t>) {</a:t>
            </a:r>
          </a:p>
          <a:p>
            <a:pPr marL="0" indent="0" eaLnBrk="1" hangingPunct="1">
              <a:buFont typeface="Monotype Sorts"/>
              <a:buNone/>
            </a:pPr>
            <a:r>
              <a:rPr lang="en-US" sz="3000" dirty="0" smtClean="0"/>
              <a:t>  // Statements;</a:t>
            </a:r>
          </a:p>
          <a:p>
            <a:pPr marL="0" indent="0" eaLnBrk="1" hangingPunct="1">
              <a:buFont typeface="Monotype Sorts"/>
              <a:buNone/>
            </a:pPr>
            <a:r>
              <a:rPr lang="en-US" sz="3000" dirty="0" smtClean="0"/>
              <a:t>}</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228600" y="0"/>
            <a:ext cx="8229600" cy="1428750"/>
          </a:xfrm>
        </p:spPr>
        <p:txBody>
          <a:bodyPr/>
          <a:lstStyle/>
          <a:p>
            <a:pPr eaLnBrk="1" hangingPunct="1"/>
            <a:r>
              <a:rPr lang="en-US" dirty="0" smtClean="0"/>
              <a:t>System.out.println(“ ”);</a:t>
            </a:r>
            <a:endParaRPr lang="en-US" dirty="0" smtClean="0">
              <a:solidFill>
                <a:schemeClr val="tx1"/>
              </a:solidFill>
            </a:endParaRPr>
          </a:p>
        </p:txBody>
      </p:sp>
      <p:sp>
        <p:nvSpPr>
          <p:cNvPr id="61444" name="Rectangle 3"/>
          <p:cNvSpPr>
            <a:spLocks noGrp="1" noChangeArrowheads="1"/>
          </p:cNvSpPr>
          <p:nvPr>
            <p:ph type="body" idx="1"/>
          </p:nvPr>
        </p:nvSpPr>
        <p:spPr>
          <a:xfrm>
            <a:off x="76200" y="1524000"/>
            <a:ext cx="8991600" cy="5105400"/>
          </a:xfrm>
        </p:spPr>
        <p:txBody>
          <a:bodyPr/>
          <a:lstStyle/>
          <a:p>
            <a:pPr marL="0" indent="0" eaLnBrk="1" hangingPunct="1"/>
            <a:r>
              <a:rPr lang="en-US" sz="3000" dirty="0" smtClean="0"/>
              <a:t>The simplest way to show output</a:t>
            </a:r>
          </a:p>
          <a:p>
            <a:pPr marL="0" indent="0" eaLnBrk="1" hangingPunct="1"/>
            <a:r>
              <a:rPr lang="en-US" sz="3000" dirty="0" smtClean="0"/>
              <a:t>By default, prints to the command console</a:t>
            </a:r>
          </a:p>
          <a:p>
            <a:pPr marL="273050" lvl="1" indent="0" eaLnBrk="1" hangingPunct="1"/>
            <a:r>
              <a:rPr lang="en-US" dirty="0" smtClean="0"/>
              <a:t>System.out.println("Hello, World!");</a:t>
            </a:r>
          </a:p>
          <a:p>
            <a:pPr marL="547688" lvl="2" indent="0" eaLnBrk="1" hangingPunct="1"/>
            <a:r>
              <a:rPr lang="en-US" dirty="0" smtClean="0"/>
              <a:t>prints the message “Hello, World!”</a:t>
            </a:r>
          </a:p>
          <a:p>
            <a:pPr marL="547688" lvl="2" indent="0" eaLnBrk="1" hangingPunct="1"/>
            <a:endParaRPr lang="en-US" dirty="0" smtClean="0"/>
          </a:p>
          <a:p>
            <a:pPr marL="273050" lvl="1" indent="0" eaLnBrk="1" hangingPunct="1"/>
            <a:r>
              <a:rPr lang="en-US" dirty="0" smtClean="0"/>
              <a:t>System.out.println(</a:t>
            </a:r>
            <a:r>
              <a:rPr lang="en-US" dirty="0" err="1" smtClean="0"/>
              <a:t>i</a:t>
            </a:r>
            <a:r>
              <a:rPr lang="en-US" dirty="0" smtClean="0"/>
              <a:t>) </a:t>
            </a:r>
          </a:p>
          <a:p>
            <a:pPr marL="547688" lvl="2" indent="0" eaLnBrk="1" hangingPunct="1"/>
            <a:r>
              <a:rPr lang="en-US" dirty="0" smtClean="0"/>
              <a:t>prints the value of a variable named </a:t>
            </a:r>
            <a:r>
              <a:rPr lang="en-US" dirty="0" err="1" smtClean="0"/>
              <a:t>i</a:t>
            </a:r>
            <a:r>
              <a:rPr lang="en-US" dirty="0" smtClean="0"/>
              <a:t> </a:t>
            </a:r>
          </a:p>
          <a:p>
            <a:pPr marL="547688" lvl="2" indent="0" eaLnBrk="1" hangingPunct="1"/>
            <a:endParaRPr lang="en-US" dirty="0" smtClean="0"/>
          </a:p>
          <a:p>
            <a:pPr marL="273050" lvl="1" indent="0" eaLnBrk="1" hangingPunct="1"/>
            <a:r>
              <a:rPr lang="en-US" dirty="0" smtClean="0"/>
              <a:t>System.out.println("</a:t>
            </a:r>
            <a:r>
              <a:rPr lang="en-US" dirty="0" err="1" smtClean="0"/>
              <a:t>i</a:t>
            </a:r>
            <a:r>
              <a:rPr lang="en-US" dirty="0" smtClean="0"/>
              <a:t> = " + </a:t>
            </a:r>
            <a:r>
              <a:rPr lang="en-US" dirty="0" err="1" smtClean="0"/>
              <a:t>i</a:t>
            </a:r>
            <a:r>
              <a:rPr lang="en-US" dirty="0" smtClean="0"/>
              <a:t>);</a:t>
            </a:r>
          </a:p>
          <a:p>
            <a:pPr marL="547688" lvl="2" indent="0" eaLnBrk="1" hangingPunct="1"/>
            <a:r>
              <a:rPr lang="en-US" dirty="0" smtClean="0"/>
              <a:t>prints the literal text "</a:t>
            </a:r>
            <a:r>
              <a:rPr lang="en-US" dirty="0" err="1" smtClean="0"/>
              <a:t>i</a:t>
            </a:r>
            <a:r>
              <a:rPr lang="en-US" dirty="0" smtClean="0"/>
              <a:t> =" followed by the value of I</a:t>
            </a:r>
          </a:p>
          <a:p>
            <a:pPr marL="822325" lvl="3" indent="0" eaLnBrk="1" hangingPunct="1"/>
            <a:r>
              <a:rPr lang="en-US" dirty="0" smtClean="0"/>
              <a:t>if the value of </a:t>
            </a:r>
            <a:r>
              <a:rPr lang="en-US" dirty="0" err="1" smtClean="0"/>
              <a:t>i</a:t>
            </a:r>
            <a:r>
              <a:rPr lang="en-US" dirty="0" smtClean="0"/>
              <a:t> is 1 at the time the statement executes, prints “</a:t>
            </a:r>
            <a:r>
              <a:rPr lang="en-US" dirty="0" err="1" smtClean="0"/>
              <a:t>i</a:t>
            </a:r>
            <a:r>
              <a:rPr lang="en-US" dirty="0" smtClean="0"/>
              <a:t> = 1”</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85800" y="228600"/>
            <a:ext cx="7924800" cy="609600"/>
          </a:xfrm>
        </p:spPr>
        <p:txBody>
          <a:bodyPr>
            <a:normAutofit/>
          </a:bodyPr>
          <a:lstStyle/>
          <a:p>
            <a:r>
              <a:rPr lang="en-US" b="1" dirty="0">
                <a:solidFill>
                  <a:srgbClr val="006600"/>
                </a:solidFill>
              </a:rPr>
              <a:t>Characteristics of Java</a:t>
            </a:r>
          </a:p>
        </p:txBody>
      </p:sp>
      <p:sp>
        <p:nvSpPr>
          <p:cNvPr id="221187" name="Rectangle 3"/>
          <p:cNvSpPr>
            <a:spLocks noGrp="1" noChangeArrowheads="1"/>
          </p:cNvSpPr>
          <p:nvPr>
            <p:ph sz="quarter" idx="1"/>
          </p:nvPr>
        </p:nvSpPr>
        <p:spPr>
          <a:xfrm>
            <a:off x="304800" y="1371600"/>
            <a:ext cx="4038600" cy="5257800"/>
          </a:xfrm>
        </p:spPr>
        <p:txBody>
          <a:bodyPr/>
          <a:lstStyle/>
          <a:p>
            <a:r>
              <a:rPr lang="en-US" sz="2400" dirty="0">
                <a:cs typeface="Times New Roman" pitchFamily="18" charset="0"/>
              </a:rPr>
              <a:t>Java Is Simple </a:t>
            </a:r>
          </a:p>
          <a:p>
            <a:r>
              <a:rPr lang="en-US" sz="2400" dirty="0">
                <a:solidFill>
                  <a:srgbClr val="FF9900"/>
                </a:solidFill>
                <a:cs typeface="Times New Roman" pitchFamily="18" charset="0"/>
              </a:rPr>
              <a:t>Java Is Object-Oriented</a:t>
            </a:r>
            <a:r>
              <a:rPr lang="en-US" sz="2400" dirty="0"/>
              <a:t> </a:t>
            </a:r>
          </a:p>
          <a:p>
            <a:r>
              <a:rPr lang="en-US" sz="2400" dirty="0">
                <a:cs typeface="Times New Roman" pitchFamily="18" charset="0"/>
              </a:rPr>
              <a:t>Java Is Distributed</a:t>
            </a:r>
            <a:r>
              <a:rPr lang="en-US" sz="2400" dirty="0"/>
              <a:t> </a:t>
            </a:r>
          </a:p>
          <a:p>
            <a:r>
              <a:rPr lang="en-US" sz="2400" dirty="0">
                <a:cs typeface="Times New Roman" pitchFamily="18" charset="0"/>
              </a:rPr>
              <a:t>Java Is Interpreted</a:t>
            </a:r>
            <a:r>
              <a:rPr lang="en-US" sz="2400" dirty="0"/>
              <a:t> </a:t>
            </a:r>
          </a:p>
          <a:p>
            <a:r>
              <a:rPr lang="en-US" sz="2400" dirty="0">
                <a:cs typeface="Times New Roman" pitchFamily="18" charset="0"/>
              </a:rPr>
              <a:t>Java Is Robust</a:t>
            </a:r>
            <a:r>
              <a:rPr lang="en-US" sz="2400" dirty="0"/>
              <a:t> </a:t>
            </a:r>
          </a:p>
          <a:p>
            <a:r>
              <a:rPr lang="en-US" sz="2400" dirty="0">
                <a:cs typeface="Times New Roman" pitchFamily="18" charset="0"/>
              </a:rPr>
              <a:t>Java Is Secure</a:t>
            </a:r>
            <a:r>
              <a:rPr lang="en-US" sz="2400" dirty="0"/>
              <a:t> </a:t>
            </a:r>
          </a:p>
          <a:p>
            <a:r>
              <a:rPr lang="en-US" sz="2400" dirty="0">
                <a:cs typeface="Times New Roman" pitchFamily="18" charset="0"/>
              </a:rPr>
              <a:t>Java Is Architecture-Neutral</a:t>
            </a:r>
            <a:r>
              <a:rPr lang="en-US" sz="2400" dirty="0"/>
              <a:t> </a:t>
            </a:r>
          </a:p>
          <a:p>
            <a:r>
              <a:rPr lang="en-US" sz="2400" dirty="0">
                <a:cs typeface="Times New Roman" pitchFamily="18" charset="0"/>
              </a:rPr>
              <a:t>Java Is Portable</a:t>
            </a:r>
            <a:r>
              <a:rPr lang="en-US" sz="2400" dirty="0"/>
              <a:t> </a:t>
            </a:r>
          </a:p>
          <a:p>
            <a:r>
              <a:rPr lang="en-US" sz="2400" dirty="0">
                <a:cs typeface="Times New Roman" pitchFamily="18" charset="0"/>
              </a:rPr>
              <a:t>Java's Performance</a:t>
            </a:r>
            <a:r>
              <a:rPr lang="en-US" sz="2400" dirty="0"/>
              <a:t> </a:t>
            </a:r>
          </a:p>
          <a:p>
            <a:r>
              <a:rPr lang="en-US" sz="2400" dirty="0">
                <a:cs typeface="Times New Roman" pitchFamily="18" charset="0"/>
              </a:rPr>
              <a:t>Java Is Multithreaded</a:t>
            </a:r>
            <a:r>
              <a:rPr lang="en-US" sz="2400" dirty="0"/>
              <a:t> </a:t>
            </a:r>
          </a:p>
          <a:p>
            <a:r>
              <a:rPr lang="en-US" sz="2400" dirty="0">
                <a:cs typeface="Times New Roman" pitchFamily="18" charset="0"/>
              </a:rPr>
              <a:t>Java Is Dynamic</a:t>
            </a:r>
            <a:r>
              <a:rPr lang="en-US" sz="2400" dirty="0"/>
              <a:t> </a:t>
            </a:r>
          </a:p>
        </p:txBody>
      </p:sp>
      <p:sp>
        <p:nvSpPr>
          <p:cNvPr id="221188" name="Text Box 4"/>
          <p:cNvSpPr txBox="1">
            <a:spLocks noChangeArrowheads="1"/>
          </p:cNvSpPr>
          <p:nvPr/>
        </p:nvSpPr>
        <p:spPr bwMode="auto">
          <a:xfrm>
            <a:off x="4191010" y="1066862"/>
            <a:ext cx="4572000" cy="5632311"/>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just"/>
            <a:r>
              <a:rPr lang="en-US" sz="2000" dirty="0">
                <a:solidFill>
                  <a:srgbClr val="000099"/>
                </a:solidFill>
                <a:latin typeface="+mn-lt"/>
                <a:ea typeface="+mn-ea"/>
                <a:cs typeface="Times New Roman"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lgn="just"/>
            <a:endParaRPr lang="en-US" sz="2000" dirty="0">
              <a:solidFill>
                <a:srgbClr val="000099"/>
              </a:solidFill>
              <a:latin typeface="+mn-lt"/>
              <a:ea typeface="+mn-ea"/>
              <a:cs typeface="Times New Roman" pitchFamily="18" charset="0"/>
            </a:endParaRPr>
          </a:p>
          <a:p>
            <a:pPr algn="just"/>
            <a:r>
              <a:rPr lang="en-US" sz="2000" dirty="0">
                <a:solidFill>
                  <a:srgbClr val="000099"/>
                </a:solidFill>
                <a:latin typeface="+mn-lt"/>
                <a:ea typeface="+mn-ea"/>
                <a:cs typeface="Times New Roman" pitchFamily="18" charset="0"/>
              </a:rPr>
              <a:t>One of the central issues in software development is how to reuse code. Object-oriented programming provides great flexibility, modularity, clarity, and reusability through encapsulation, inheritance, and polymorphism. </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p>
            <a:fld id="{80020CFF-E972-4767-BD96-E5FC43604CDF}" type="slidenum">
              <a:rPr lang="en-US">
                <a:solidFill>
                  <a:srgbClr val="775F55"/>
                </a:solidFill>
              </a:rPr>
              <a:pPr/>
              <a:t>70</a:t>
            </a:fld>
            <a:endParaRPr lang="en-US">
              <a:solidFill>
                <a:srgbClr val="775F55"/>
              </a:solidFill>
            </a:endParaRPr>
          </a:p>
        </p:txBody>
      </p:sp>
      <p:sp>
        <p:nvSpPr>
          <p:cNvPr id="46083" name="Rectangle 2"/>
          <p:cNvSpPr>
            <a:spLocks noGrp="1" noChangeArrowheads="1"/>
          </p:cNvSpPr>
          <p:nvPr>
            <p:ph type="title"/>
          </p:nvPr>
        </p:nvSpPr>
        <p:spPr>
          <a:xfrm>
            <a:off x="228600" y="228600"/>
            <a:ext cx="8534400" cy="609600"/>
          </a:xfrm>
        </p:spPr>
        <p:txBody>
          <a:bodyPr>
            <a:normAutofit fontScale="90000"/>
          </a:bodyPr>
          <a:lstStyle/>
          <a:p>
            <a:r>
              <a:rPr lang="en-US" dirty="0" smtClean="0"/>
              <a:t>Creating and Editing Using </a:t>
            </a:r>
            <a:r>
              <a:rPr lang="en-US" dirty="0" err="1" smtClean="0"/>
              <a:t>NotePad</a:t>
            </a:r>
            <a:endParaRPr lang="en-US" dirty="0" smtClean="0"/>
          </a:p>
        </p:txBody>
      </p:sp>
      <p:sp>
        <p:nvSpPr>
          <p:cNvPr id="46084" name="Rectangle 3"/>
          <p:cNvSpPr>
            <a:spLocks noGrp="1" noChangeArrowheads="1"/>
          </p:cNvSpPr>
          <p:nvPr>
            <p:ph type="body" idx="1"/>
          </p:nvPr>
        </p:nvSpPr>
        <p:spPr>
          <a:xfrm>
            <a:off x="152400" y="1676400"/>
            <a:ext cx="4724400" cy="1600200"/>
          </a:xfrm>
        </p:spPr>
        <p:txBody>
          <a:bodyPr/>
          <a:lstStyle/>
          <a:p>
            <a:pPr>
              <a:lnSpc>
                <a:spcPct val="90000"/>
              </a:lnSpc>
              <a:buFont typeface="Monotype Sorts"/>
              <a:buNone/>
            </a:pPr>
            <a:r>
              <a:rPr lang="en-US" sz="3000" dirty="0" smtClean="0">
                <a:latin typeface="Tw Cen MT" pitchFamily="34" charset="0"/>
                <a:cs typeface="Times New Roman" pitchFamily="18" charset="0"/>
              </a:rPr>
              <a:t>To use </a:t>
            </a:r>
            <a:r>
              <a:rPr lang="en-US" sz="3000" dirty="0" err="1" smtClean="0">
                <a:latin typeface="Tw Cen MT" pitchFamily="34" charset="0"/>
                <a:cs typeface="Times New Roman" pitchFamily="18" charset="0"/>
              </a:rPr>
              <a:t>NotePad</a:t>
            </a:r>
            <a:r>
              <a:rPr lang="en-US" sz="3000" dirty="0" smtClean="0">
                <a:latin typeface="Tw Cen MT" pitchFamily="34" charset="0"/>
                <a:cs typeface="Times New Roman" pitchFamily="18" charset="0"/>
              </a:rPr>
              <a:t>, type </a:t>
            </a:r>
          </a:p>
          <a:p>
            <a:pPr lvl="1">
              <a:lnSpc>
                <a:spcPct val="90000"/>
              </a:lnSpc>
              <a:buFontTx/>
              <a:buNone/>
            </a:pPr>
            <a:r>
              <a:rPr lang="en-US" sz="3000" dirty="0" smtClean="0">
                <a:latin typeface="Tw Cen MT" pitchFamily="34" charset="0"/>
                <a:cs typeface="Times New Roman" pitchFamily="18" charset="0"/>
              </a:rPr>
              <a:t>notepad Welcome.java </a:t>
            </a:r>
          </a:p>
        </p:txBody>
      </p:sp>
      <p:pic>
        <p:nvPicPr>
          <p:cNvPr id="46085" name="Picture 4"/>
          <p:cNvPicPr>
            <a:picLocks noChangeAspect="1" noChangeArrowheads="1"/>
          </p:cNvPicPr>
          <p:nvPr/>
        </p:nvPicPr>
        <p:blipFill>
          <a:blip r:embed="rId2" cstate="print"/>
          <a:srcRect/>
          <a:stretch>
            <a:fillRect/>
          </a:stretch>
        </p:blipFill>
        <p:spPr bwMode="auto">
          <a:xfrm>
            <a:off x="4953000" y="5562600"/>
            <a:ext cx="3962400" cy="1179513"/>
          </a:xfrm>
          <a:prstGeom prst="rect">
            <a:avLst/>
          </a:prstGeom>
          <a:noFill/>
          <a:ln w="12700">
            <a:noFill/>
            <a:miter lim="800000"/>
            <a:headEnd type="none" w="sm" len="sm"/>
            <a:tailEnd type="none" w="sm" len="sm"/>
          </a:ln>
        </p:spPr>
      </p:pic>
      <p:pic>
        <p:nvPicPr>
          <p:cNvPr id="46086" name="Picture 5"/>
          <p:cNvPicPr>
            <a:picLocks noChangeAspect="1" noChangeArrowheads="1"/>
          </p:cNvPicPr>
          <p:nvPr/>
        </p:nvPicPr>
        <p:blipFill>
          <a:blip r:embed="rId3" cstate="print"/>
          <a:srcRect/>
          <a:stretch>
            <a:fillRect/>
          </a:stretch>
        </p:blipFill>
        <p:spPr bwMode="auto">
          <a:xfrm>
            <a:off x="0" y="3359150"/>
            <a:ext cx="5867400" cy="1898650"/>
          </a:xfrm>
          <a:prstGeom prst="rect">
            <a:avLst/>
          </a:prstGeom>
          <a:noFill/>
          <a:ln w="12700">
            <a:noFill/>
            <a:miter lim="800000"/>
            <a:headEnd type="none" w="sm" len="sm"/>
            <a:tailEnd type="none" w="sm" len="sm"/>
          </a:ln>
        </p:spPr>
      </p:pic>
      <p:sp>
        <p:nvSpPr>
          <p:cNvPr id="46087" name="Line 7"/>
          <p:cNvSpPr>
            <a:spLocks noChangeShapeType="1"/>
          </p:cNvSpPr>
          <p:nvPr/>
        </p:nvSpPr>
        <p:spPr bwMode="auto">
          <a:xfrm>
            <a:off x="2895600" y="2590800"/>
            <a:ext cx="304800" cy="762000"/>
          </a:xfrm>
          <a:prstGeom prst="line">
            <a:avLst/>
          </a:prstGeom>
          <a:noFill/>
          <a:ln w="12700">
            <a:solidFill>
              <a:srgbClr val="FF0000"/>
            </a:solidFill>
            <a:round/>
            <a:headEnd type="none" w="sm" len="sm"/>
            <a:tailEnd type="triangle" w="sm" len="sm"/>
          </a:ln>
        </p:spPr>
        <p:txBody>
          <a:bodyPr/>
          <a:lstStyle/>
          <a:p>
            <a:pPr algn="l" fontAlgn="auto">
              <a:spcBef>
                <a:spcPts val="0"/>
              </a:spcBef>
              <a:spcAft>
                <a:spcPts val="0"/>
              </a:spcAft>
            </a:pPr>
            <a:endParaRPr lang="en-US" sz="1800">
              <a:solidFill>
                <a:prstClr val="black"/>
              </a:solidFill>
              <a:latin typeface="Tw Cen MT"/>
              <a:ea typeface="+mn-ea"/>
            </a:endParaRPr>
          </a:p>
        </p:txBody>
      </p:sp>
      <p:sp>
        <p:nvSpPr>
          <p:cNvPr id="9" name="Rectangle 8"/>
          <p:cNvSpPr/>
          <p:nvPr/>
        </p:nvSpPr>
        <p:spPr>
          <a:xfrm>
            <a:off x="6324600" y="3276600"/>
            <a:ext cx="2686954" cy="369332"/>
          </a:xfrm>
          <a:prstGeom prst="rect">
            <a:avLst/>
          </a:prstGeom>
        </p:spPr>
        <p:txBody>
          <a:bodyPr wrap="none">
            <a:spAutoFit/>
          </a:bodyPr>
          <a:lstStyle/>
          <a:p>
            <a:pPr algn="l" fontAlgn="auto">
              <a:lnSpc>
                <a:spcPct val="90000"/>
              </a:lnSpc>
              <a:spcBef>
                <a:spcPts val="0"/>
              </a:spcBef>
              <a:spcAft>
                <a:spcPts val="0"/>
              </a:spcAft>
              <a:buFont typeface="Monotype Sorts"/>
              <a:buNone/>
            </a:pPr>
            <a:r>
              <a:rPr lang="en-US" sz="2000" dirty="0" smtClean="0">
                <a:solidFill>
                  <a:prstClr val="black"/>
                </a:solidFill>
                <a:latin typeface="Tw Cen MT (Body)"/>
                <a:ea typeface="+mn-ea"/>
                <a:cs typeface="Times New Roman" pitchFamily="18" charset="0"/>
              </a:rPr>
              <a:t>from the DOS prompt.</a:t>
            </a:r>
          </a:p>
        </p:txBody>
      </p:sp>
      <p:sp>
        <p:nvSpPr>
          <p:cNvPr id="10" name="Line 7"/>
          <p:cNvSpPr>
            <a:spLocks noChangeShapeType="1"/>
          </p:cNvSpPr>
          <p:nvPr/>
        </p:nvSpPr>
        <p:spPr bwMode="auto">
          <a:xfrm flipH="1">
            <a:off x="6705600" y="3657600"/>
            <a:ext cx="457200" cy="1905000"/>
          </a:xfrm>
          <a:prstGeom prst="line">
            <a:avLst/>
          </a:prstGeom>
          <a:noFill/>
          <a:ln w="12700">
            <a:solidFill>
              <a:srgbClr val="FF0000"/>
            </a:solidFill>
            <a:round/>
            <a:headEnd type="none" w="sm" len="sm"/>
            <a:tailEnd type="triangle" w="sm" len="sm"/>
          </a:ln>
        </p:spPr>
        <p:txBody>
          <a:bodyPr/>
          <a:lstStyle/>
          <a:p>
            <a:pPr algn="l" fontAlgn="auto">
              <a:spcBef>
                <a:spcPts val="0"/>
              </a:spcBef>
              <a:spcAft>
                <a:spcPts val="0"/>
              </a:spcAft>
            </a:pPr>
            <a:endParaRPr lang="en-US" sz="1800">
              <a:solidFill>
                <a:prstClr val="black"/>
              </a:solidFill>
              <a:latin typeface="Tw Cen MT"/>
              <a:ea typeface="+mn-ea"/>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217488" y="1600200"/>
            <a:ext cx="8926512" cy="4419600"/>
          </a:xfrm>
        </p:spPr>
        <p:txBody>
          <a:bodyPr lIns="82945" tIns="41473" rIns="82945" bIns="41473">
            <a:normAutofit fontScale="92500" lnSpcReduction="10000"/>
          </a:bodyPr>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smtClean="0"/>
              <a:t>Java source code is stored in plain text files with .java file name extension. </a:t>
            </a:r>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dirty="0" smtClean="0"/>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smtClean="0"/>
              <a:t> You can save them on a flash drive or to server space or email them to yourself.</a:t>
            </a:r>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dirty="0" smtClean="0"/>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smtClean="0"/>
              <a:t>Write your java program with a text editor like notepad, </a:t>
            </a:r>
            <a:r>
              <a:rPr lang="en-GB" dirty="0" err="1" smtClean="0"/>
              <a:t>wordpad</a:t>
            </a:r>
            <a:r>
              <a:rPr lang="en-GB" dirty="0" smtClean="0"/>
              <a:t>, </a:t>
            </a:r>
            <a:r>
              <a:rPr lang="en-GB" dirty="0" err="1" smtClean="0"/>
              <a:t>netbean</a:t>
            </a:r>
            <a:r>
              <a:rPr lang="en-GB" dirty="0" smtClean="0"/>
              <a:t> etc...</a:t>
            </a:r>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dirty="0" smtClean="0"/>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smtClean="0"/>
              <a:t>Save as plain text using extension .java</a:t>
            </a:r>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sz="2000" dirty="0" smtClean="0"/>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endParaRPr lang="en-GB" sz="2000" dirty="0" smtClean="0"/>
          </a:p>
        </p:txBody>
      </p:sp>
      <p:sp>
        <p:nvSpPr>
          <p:cNvPr id="68611" name="Rectangle 1"/>
          <p:cNvSpPr>
            <a:spLocks noGrp="1" noChangeArrowheads="1"/>
          </p:cNvSpPr>
          <p:nvPr>
            <p:ph type="title"/>
          </p:nvPr>
        </p:nvSpPr>
        <p:spPr>
          <a:xfrm>
            <a:off x="533400" y="274638"/>
            <a:ext cx="8382000" cy="1143000"/>
          </a:xfrm>
        </p:spPr>
        <p:txBody>
          <a:bodyPr lIns="82945" tIns="41473" rIns="82945"/>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mtClean="0">
                <a:solidFill>
                  <a:schemeClr val="tx1"/>
                </a:solidFill>
              </a:rPr>
              <a:t>Running Java Programs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body" idx="1"/>
          </p:nvPr>
        </p:nvSpPr>
        <p:spPr>
          <a:xfrm>
            <a:off x="65088" y="1600200"/>
            <a:ext cx="8926512" cy="4800600"/>
          </a:xfrm>
        </p:spPr>
        <p:txBody>
          <a:bodyPr lIns="82945" tIns="41473" rIns="82945" bIns="41473">
            <a:normAutofit/>
          </a:bodyPr>
          <a:lstStyle/>
          <a:p>
            <a:pPr marL="548640" lvl="1" eaLnBrk="1" fontAlgn="auto" hangingPunct="1">
              <a:spcBef>
                <a:spcPts val="370"/>
              </a:spcBef>
              <a:spcAft>
                <a:spcPts val="0"/>
              </a:spcAft>
              <a:buFont typeface="Wingdings 2"/>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dirty="0" smtClean="0"/>
              <a:t>Open a command prompt and navigate to the folder where you saved the file</a:t>
            </a:r>
          </a:p>
          <a:p>
            <a:pPr marL="548640" lvl="1" eaLnBrk="1" fontAlgn="auto" hangingPunct="1">
              <a:spcBef>
                <a:spcPts val="370"/>
              </a:spcBef>
              <a:spcAft>
                <a:spcPts val="0"/>
              </a:spcAft>
              <a:buFont typeface="Wingdings 2"/>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lang="en-GB" dirty="0" smtClean="0"/>
          </a:p>
          <a:p>
            <a:pPr marL="548640" lvl="1" eaLnBrk="1" fontAlgn="auto" hangingPunct="1">
              <a:spcBef>
                <a:spcPts val="370"/>
              </a:spcBef>
              <a:spcAft>
                <a:spcPts val="0"/>
              </a:spcAft>
              <a:buFont typeface="Wingdings 2"/>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dirty="0" smtClean="0"/>
              <a:t>Type </a:t>
            </a:r>
            <a:r>
              <a:rPr lang="en-GB" dirty="0" err="1" smtClean="0"/>
              <a:t>javac</a:t>
            </a:r>
            <a:r>
              <a:rPr lang="en-GB" dirty="0" smtClean="0"/>
              <a:t> filename.java to compile your java program</a:t>
            </a:r>
          </a:p>
          <a:p>
            <a:pPr marL="822960" lvl="2" eaLnBrk="1" fontAlgn="auto" hangingPunct="1">
              <a:spcBef>
                <a:spcPts val="370"/>
              </a:spcBef>
              <a:spcAft>
                <a:spcPts val="0"/>
              </a:spcAft>
              <a:buClr>
                <a:schemeClr val="accent1">
                  <a:tint val="60000"/>
                </a:schemeClr>
              </a:buClr>
              <a:buFont typeface="Wingdings 2"/>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dirty="0" smtClean="0"/>
              <a:t>for example, if the program file is called Hello.java, then type</a:t>
            </a:r>
          </a:p>
          <a:p>
            <a:pPr marL="1097280" lvl="3" eaLnBrk="1" fontAlgn="auto" hangingPunct="1">
              <a:spcBef>
                <a:spcPts val="370"/>
              </a:spcBef>
              <a:spcAft>
                <a:spcPts val="0"/>
              </a:spcAft>
              <a:buClr>
                <a:schemeClr val="accent3"/>
              </a:buClr>
              <a:buFont typeface="Wingdings 2"/>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dirty="0" smtClean="0">
                <a:solidFill>
                  <a:srgbClr val="FF0000"/>
                </a:solidFill>
              </a:rPr>
              <a:t>javac Hello.java</a:t>
            </a:r>
            <a:r>
              <a:rPr lang="en-GB" dirty="0" smtClean="0"/>
              <a:t> </a:t>
            </a:r>
          </a:p>
          <a:p>
            <a:pPr marL="1097280" lvl="3" eaLnBrk="1" fontAlgn="auto" hangingPunct="1">
              <a:spcBef>
                <a:spcPts val="370"/>
              </a:spcBef>
              <a:spcAft>
                <a:spcPts val="0"/>
              </a:spcAft>
              <a:buClr>
                <a:schemeClr val="accent3"/>
              </a:buClr>
              <a:buFont typeface="Wingdings 2"/>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lang="en-GB" sz="1400" dirty="0" smtClean="0"/>
          </a:p>
          <a:p>
            <a:pPr marL="548640" lvl="1" eaLnBrk="1" fontAlgn="auto" hangingPunct="1">
              <a:spcBef>
                <a:spcPts val="370"/>
              </a:spcBef>
              <a:spcAft>
                <a:spcPts val="0"/>
              </a:spcAft>
              <a:buFont typeface="Wingdings 2"/>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dirty="0" smtClean="0"/>
              <a:t>Type java filename to run your java program</a:t>
            </a:r>
          </a:p>
          <a:p>
            <a:pPr marL="822960" lvl="2">
              <a:spcBef>
                <a:spcPts val="370"/>
              </a:spcBef>
              <a:buFont typeface="Wingdings 2"/>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dirty="0" smtClean="0"/>
              <a:t>For example, if </a:t>
            </a:r>
            <a:r>
              <a:rPr lang="en-GB" dirty="0" err="1" smtClean="0"/>
              <a:t>if</a:t>
            </a:r>
            <a:r>
              <a:rPr lang="en-GB" dirty="0" smtClean="0"/>
              <a:t> the program file is called Hello.java, then type</a:t>
            </a:r>
          </a:p>
          <a:p>
            <a:pPr marL="1280160" lvl="3">
              <a:spcBef>
                <a:spcPts val="370"/>
              </a:spcBef>
              <a:buFont typeface="Wingdings 2"/>
              <a:buChar cha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dirty="0" smtClean="0">
                <a:solidFill>
                  <a:srgbClr val="FF0000"/>
                </a:solidFill>
              </a:rPr>
              <a:t>java Hello</a:t>
            </a:r>
          </a:p>
        </p:txBody>
      </p:sp>
      <p:sp>
        <p:nvSpPr>
          <p:cNvPr id="69635" name="Rectangle 1"/>
          <p:cNvSpPr>
            <a:spLocks noGrp="1" noChangeArrowheads="1"/>
          </p:cNvSpPr>
          <p:nvPr>
            <p:ph type="title"/>
          </p:nvPr>
        </p:nvSpPr>
        <p:spPr>
          <a:xfrm>
            <a:off x="304800" y="76200"/>
            <a:ext cx="8382000" cy="1143000"/>
          </a:xfrm>
        </p:spPr>
        <p:txBody>
          <a:bodyPr lIns="82945" tIns="41473" rIns="82945"/>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dirty="0" smtClean="0">
                <a:solidFill>
                  <a:schemeClr val="tx1"/>
                </a:solidFill>
              </a:rPr>
              <a:t>Running Java Programs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1"/>
          </p:nvPr>
        </p:nvSpPr>
        <p:spPr>
          <a:noFill/>
        </p:spPr>
        <p:txBody>
          <a:bodyPr/>
          <a:lstStyle/>
          <a:p>
            <a:fld id="{1704A3BB-DC54-4A3E-8C91-CA306BA605E7}" type="slidenum">
              <a:rPr lang="en-US">
                <a:solidFill>
                  <a:srgbClr val="775F55"/>
                </a:solidFill>
              </a:rPr>
              <a:pPr/>
              <a:t>73</a:t>
            </a:fld>
            <a:endParaRPr lang="en-US">
              <a:solidFill>
                <a:srgbClr val="775F55"/>
              </a:solidFill>
            </a:endParaRPr>
          </a:p>
        </p:txBody>
      </p:sp>
      <p:sp>
        <p:nvSpPr>
          <p:cNvPr id="12292" name="Rectangle 2"/>
          <p:cNvSpPr>
            <a:spLocks noGrp="1" noChangeArrowheads="1"/>
          </p:cNvSpPr>
          <p:nvPr>
            <p:ph type="title"/>
          </p:nvPr>
        </p:nvSpPr>
        <p:spPr>
          <a:xfrm>
            <a:off x="3886200" y="152400"/>
            <a:ext cx="5105400" cy="685800"/>
          </a:xfrm>
          <a:noFill/>
        </p:spPr>
        <p:txBody>
          <a:bodyPr>
            <a:normAutofit fontScale="90000"/>
          </a:bodyPr>
          <a:lstStyle/>
          <a:p>
            <a:r>
              <a:rPr lang="en-US" sz="3000" smtClean="0"/>
              <a:t>Creating, Compiling, and Running Programs</a:t>
            </a:r>
            <a:endParaRPr lang="en-US" sz="3000" smtClean="0">
              <a:solidFill>
                <a:schemeClr val="tx1"/>
              </a:solidFill>
              <a:latin typeface="Book Antiqua" pitchFamily="18" charset="0"/>
            </a:endParaRPr>
          </a:p>
        </p:txBody>
      </p:sp>
      <p:sp>
        <p:nvSpPr>
          <p:cNvPr id="12293" name="Rectangle 9"/>
          <p:cNvSpPr>
            <a:spLocks noChangeArrowheads="1"/>
          </p:cNvSpPr>
          <p:nvPr/>
        </p:nvSpPr>
        <p:spPr bwMode="auto">
          <a:xfrm>
            <a:off x="3200400" y="1981200"/>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Tw Cen MT"/>
              <a:ea typeface="+mn-ea"/>
            </a:endParaRPr>
          </a:p>
        </p:txBody>
      </p:sp>
      <p:sp>
        <p:nvSpPr>
          <p:cNvPr id="12294" name="Rectangle 11"/>
          <p:cNvSpPr>
            <a:spLocks noChangeArrowheads="1"/>
          </p:cNvSpPr>
          <p:nvPr/>
        </p:nvSpPr>
        <p:spPr bwMode="auto">
          <a:xfrm>
            <a:off x="3200400" y="1295400"/>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Tw Cen MT"/>
              <a:ea typeface="+mn-ea"/>
            </a:endParaRPr>
          </a:p>
        </p:txBody>
      </p:sp>
      <p:sp>
        <p:nvSpPr>
          <p:cNvPr id="12295" name="Rectangle 13"/>
          <p:cNvSpPr>
            <a:spLocks noChangeArrowheads="1"/>
          </p:cNvSpPr>
          <p:nvPr/>
        </p:nvSpPr>
        <p:spPr bwMode="auto">
          <a:xfrm>
            <a:off x="2571750" y="1428750"/>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Tw Cen MT"/>
              <a:ea typeface="+mn-ea"/>
            </a:endParaRPr>
          </a:p>
        </p:txBody>
      </p:sp>
      <p:graphicFrame>
        <p:nvGraphicFramePr>
          <p:cNvPr id="12290" name="Object 12"/>
          <p:cNvGraphicFramePr>
            <a:graphicFrameLocks noChangeAspect="1"/>
          </p:cNvGraphicFramePr>
          <p:nvPr/>
        </p:nvGraphicFramePr>
        <p:xfrm>
          <a:off x="1143000" y="533400"/>
          <a:ext cx="6324600" cy="6324600"/>
        </p:xfrm>
        <a:graphic>
          <a:graphicData uri="http://schemas.openxmlformats.org/presentationml/2006/ole">
            <p:oleObj spid="_x0000_s2050" name="Picture" r:id="rId3" imgW="4000680" imgH="4000680" progId="Word.Picture.8">
              <p:embed/>
            </p:oleObj>
          </a:graphicData>
        </a:graphic>
      </p:graphicFrame>
      <p:sp>
        <p:nvSpPr>
          <p:cNvPr id="12296" name="Rectangle 15"/>
          <p:cNvSpPr>
            <a:spLocks noChangeArrowheads="1"/>
          </p:cNvSpPr>
          <p:nvPr/>
        </p:nvSpPr>
        <p:spPr bwMode="auto">
          <a:xfrm>
            <a:off x="2657475" y="2790825"/>
            <a:ext cx="9144000" cy="0"/>
          </a:xfrm>
          <a:prstGeom prst="rect">
            <a:avLst/>
          </a:prstGeom>
          <a:noFill/>
          <a:ln w="12700">
            <a:noFill/>
            <a:miter lim="800000"/>
            <a:headEnd type="none" w="sm" len="sm"/>
            <a:tailEnd type="none" w="sm" len="sm"/>
          </a:ln>
        </p:spPr>
        <p:txBody>
          <a:bodyPr>
            <a:spAutoFit/>
          </a:bodyPr>
          <a:lstStyle/>
          <a:p>
            <a:pPr algn="l" fontAlgn="auto">
              <a:spcBef>
                <a:spcPts val="0"/>
              </a:spcBef>
              <a:spcAft>
                <a:spcPts val="0"/>
              </a:spcAft>
            </a:pPr>
            <a:endParaRPr lang="en-US" sz="1800">
              <a:solidFill>
                <a:prstClr val="black"/>
              </a:solidFill>
              <a:latin typeface="Tw Cen MT"/>
              <a:ea typeface="+mn-ea"/>
            </a:endParaRPr>
          </a:p>
        </p:txBody>
      </p:sp>
      <p:pic>
        <p:nvPicPr>
          <p:cNvPr id="12297" name="Picture 14"/>
          <p:cNvPicPr>
            <a:picLocks noChangeAspect="1" noChangeArrowheads="1"/>
          </p:cNvPicPr>
          <p:nvPr/>
        </p:nvPicPr>
        <p:blipFill>
          <a:blip r:embed="rId4" cstate="print"/>
          <a:srcRect/>
          <a:stretch>
            <a:fillRect/>
          </a:stretch>
        </p:blipFill>
        <p:spPr bwMode="auto">
          <a:xfrm>
            <a:off x="228600" y="304800"/>
            <a:ext cx="3276600" cy="1092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program goes thorough following phases</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92500" lnSpcReduction="20000"/>
          </a:bodyPr>
          <a:lstStyle/>
          <a:p>
            <a:r>
              <a:rPr lang="en-US" dirty="0" smtClean="0"/>
              <a:t>Edit</a:t>
            </a:r>
          </a:p>
          <a:p>
            <a:pPr lvl="1"/>
            <a:r>
              <a:rPr lang="en-US" dirty="0" smtClean="0"/>
              <a:t>Use editor to create prog.</a:t>
            </a:r>
          </a:p>
          <a:p>
            <a:r>
              <a:rPr lang="en-US" dirty="0" smtClean="0"/>
              <a:t>Compile</a:t>
            </a:r>
          </a:p>
          <a:p>
            <a:pPr lvl="1"/>
            <a:r>
              <a:rPr lang="en-US" dirty="0" smtClean="0"/>
              <a:t>Java translate the java code to bytecode.</a:t>
            </a:r>
          </a:p>
          <a:p>
            <a:r>
              <a:rPr lang="en-US" dirty="0" smtClean="0"/>
              <a:t>Loading</a:t>
            </a:r>
          </a:p>
          <a:p>
            <a:pPr lvl="1"/>
            <a:r>
              <a:rPr lang="en-US" dirty="0" smtClean="0"/>
              <a:t>It done by class loader also known as java interpreter.</a:t>
            </a:r>
          </a:p>
          <a:p>
            <a:pPr lvl="1"/>
            <a:r>
              <a:rPr lang="en-US" dirty="0" smtClean="0"/>
              <a:t>It translate the file containing byte code to memory.</a:t>
            </a:r>
          </a:p>
          <a:p>
            <a:r>
              <a:rPr lang="en-US" dirty="0" smtClean="0"/>
              <a:t>Verifier/verify</a:t>
            </a:r>
          </a:p>
          <a:p>
            <a:pPr lvl="1"/>
            <a:r>
              <a:rPr lang="en-US" dirty="0" smtClean="0"/>
              <a:t>Verify the bytecode to ensure that bytecode are valid or not.</a:t>
            </a:r>
          </a:p>
          <a:p>
            <a:r>
              <a:rPr lang="en-US" dirty="0" smtClean="0"/>
              <a:t>Execute	</a:t>
            </a:r>
          </a:p>
          <a:p>
            <a:pPr lvl="1"/>
            <a:r>
              <a:rPr lang="en-US" dirty="0" smtClean="0"/>
              <a:t>Run the code to get desired output.</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a:xfrm>
            <a:off x="1295400" y="3429000"/>
            <a:ext cx="7620000" cy="990600"/>
          </a:xfrm>
        </p:spPr>
        <p:txBody>
          <a:bodyPr>
            <a:noAutofit/>
          </a:bodyPr>
          <a:lstStyle/>
          <a:p>
            <a:pPr algn="ctr"/>
            <a:r>
              <a:rPr lang="en-US" sz="4800" b="1" dirty="0" smtClean="0">
                <a:solidFill>
                  <a:srgbClr val="00B050"/>
                </a:solidFill>
                <a:latin typeface="AR BERKLEY" pitchFamily="2" charset="0"/>
              </a:rPr>
              <a:t>THANK YOU</a:t>
            </a:r>
            <a:endParaRPr lang="en-US" sz="4800" b="1" dirty="0">
              <a:solidFill>
                <a:srgbClr val="00B050"/>
              </a:solidFill>
              <a:latin typeface="AR BERKLEY"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228600"/>
            <a:ext cx="7924800" cy="609600"/>
          </a:xfrm>
        </p:spPr>
        <p:txBody>
          <a:bodyPr>
            <a:normAutofit/>
          </a:bodyPr>
          <a:lstStyle/>
          <a:p>
            <a:r>
              <a:rPr lang="en-US" b="1" dirty="0">
                <a:solidFill>
                  <a:srgbClr val="006600"/>
                </a:solidFill>
              </a:rPr>
              <a:t>Characteristics of Java</a:t>
            </a:r>
          </a:p>
        </p:txBody>
      </p:sp>
      <p:sp>
        <p:nvSpPr>
          <p:cNvPr id="222211" name="Rectangle 3"/>
          <p:cNvSpPr>
            <a:spLocks noGrp="1" noChangeArrowheads="1"/>
          </p:cNvSpPr>
          <p:nvPr>
            <p:ph sz="quarter" idx="1"/>
          </p:nvPr>
        </p:nvSpPr>
        <p:spPr>
          <a:xfrm>
            <a:off x="304800" y="1447800"/>
            <a:ext cx="4038600" cy="5257800"/>
          </a:xfrm>
        </p:spPr>
        <p:txBody>
          <a:bodyPr/>
          <a:lstStyle/>
          <a:p>
            <a:r>
              <a:rPr lang="en-US" sz="2400">
                <a:cs typeface="Times New Roman" pitchFamily="18" charset="0"/>
              </a:rPr>
              <a:t>Java Is Simple </a:t>
            </a:r>
          </a:p>
          <a:p>
            <a:r>
              <a:rPr lang="en-US" sz="2400">
                <a:cs typeface="Times New Roman" pitchFamily="18" charset="0"/>
              </a:rPr>
              <a:t>Java Is Object-Oriented</a:t>
            </a:r>
            <a:r>
              <a:rPr lang="en-US" sz="2400"/>
              <a:t> </a:t>
            </a:r>
          </a:p>
          <a:p>
            <a:r>
              <a:rPr lang="en-US" sz="2400">
                <a:solidFill>
                  <a:srgbClr val="FF9900"/>
                </a:solidFill>
                <a:cs typeface="Times New Roman" pitchFamily="18" charset="0"/>
              </a:rPr>
              <a:t>Java Is Distributed</a:t>
            </a:r>
            <a:r>
              <a:rPr lang="en-US" sz="2400"/>
              <a:t> </a:t>
            </a:r>
          </a:p>
          <a:p>
            <a:r>
              <a:rPr lang="en-US" sz="2400">
                <a:cs typeface="Times New Roman" pitchFamily="18" charset="0"/>
              </a:rPr>
              <a:t>Java Is Interpreted</a:t>
            </a:r>
            <a:r>
              <a:rPr lang="en-US" sz="2400"/>
              <a:t> </a:t>
            </a:r>
          </a:p>
          <a:p>
            <a:r>
              <a:rPr lang="en-US" sz="2400">
                <a:cs typeface="Times New Roman" pitchFamily="18" charset="0"/>
              </a:rPr>
              <a:t>Java Is Robust</a:t>
            </a:r>
            <a:r>
              <a:rPr lang="en-US" sz="2400"/>
              <a:t> </a:t>
            </a:r>
          </a:p>
          <a:p>
            <a:r>
              <a:rPr lang="en-US" sz="2400">
                <a:cs typeface="Times New Roman" pitchFamily="18" charset="0"/>
              </a:rPr>
              <a:t>Java Is Secure</a:t>
            </a:r>
            <a:r>
              <a:rPr lang="en-US" sz="2400"/>
              <a:t> </a:t>
            </a:r>
          </a:p>
          <a:p>
            <a:r>
              <a:rPr lang="en-US" sz="2400">
                <a:cs typeface="Times New Roman" pitchFamily="18" charset="0"/>
              </a:rPr>
              <a:t>Java Is Architecture-Neutral</a:t>
            </a:r>
            <a:r>
              <a:rPr lang="en-US" sz="2400"/>
              <a:t> </a:t>
            </a:r>
          </a:p>
          <a:p>
            <a:r>
              <a:rPr lang="en-US" sz="2400">
                <a:cs typeface="Times New Roman" pitchFamily="18" charset="0"/>
              </a:rPr>
              <a:t>Java Is Portable</a:t>
            </a:r>
            <a:r>
              <a:rPr lang="en-US" sz="2400"/>
              <a:t> </a:t>
            </a:r>
          </a:p>
          <a:p>
            <a:r>
              <a:rPr lang="en-US" sz="2400">
                <a:cs typeface="Times New Roman" pitchFamily="18" charset="0"/>
              </a:rPr>
              <a:t>Java's Performance</a:t>
            </a:r>
            <a:r>
              <a:rPr lang="en-US" sz="2400"/>
              <a:t> </a:t>
            </a:r>
          </a:p>
          <a:p>
            <a:r>
              <a:rPr lang="en-US" sz="2400">
                <a:cs typeface="Times New Roman" pitchFamily="18" charset="0"/>
              </a:rPr>
              <a:t>Java Is Multithreaded</a:t>
            </a:r>
            <a:r>
              <a:rPr lang="en-US" sz="2400"/>
              <a:t> </a:t>
            </a:r>
          </a:p>
          <a:p>
            <a:r>
              <a:rPr lang="en-US" sz="2400">
                <a:cs typeface="Times New Roman" pitchFamily="18" charset="0"/>
              </a:rPr>
              <a:t>Java Is Dynamic</a:t>
            </a:r>
            <a:r>
              <a:rPr lang="en-US" sz="2400"/>
              <a:t> </a:t>
            </a:r>
          </a:p>
        </p:txBody>
      </p:sp>
      <p:sp>
        <p:nvSpPr>
          <p:cNvPr id="222212" name="Text Box 4"/>
          <p:cNvSpPr txBox="1">
            <a:spLocks noChangeArrowheads="1"/>
          </p:cNvSpPr>
          <p:nvPr/>
        </p:nvSpPr>
        <p:spPr bwMode="auto">
          <a:xfrm>
            <a:off x="4038614" y="2438426"/>
            <a:ext cx="4572000" cy="3170099"/>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just"/>
            <a:r>
              <a:rPr lang="en-US" sz="2000" dirty="0">
                <a:solidFill>
                  <a:srgbClr val="000099"/>
                </a:solidFill>
                <a:latin typeface="+mn-lt"/>
                <a:ea typeface="+mn-ea"/>
                <a:cs typeface="Times New Roman" pitchFamily="18" charset="0"/>
              </a:rPr>
              <a:t>Distributed computing involves several computers working together on a network. Java is designed to make distributed computing easy</a:t>
            </a:r>
            <a:r>
              <a:rPr lang="en-US" sz="2000" dirty="0" smtClean="0">
                <a:solidFill>
                  <a:srgbClr val="000099"/>
                </a:solidFill>
                <a:latin typeface="+mn-lt"/>
                <a:ea typeface="+mn-ea"/>
                <a:cs typeface="Times New Roman" pitchFamily="18" charset="0"/>
              </a:rPr>
              <a:t>.</a:t>
            </a:r>
          </a:p>
          <a:p>
            <a:pPr algn="just"/>
            <a:endParaRPr lang="en-US" sz="2000" dirty="0">
              <a:solidFill>
                <a:srgbClr val="000099"/>
              </a:solidFill>
              <a:latin typeface="+mn-lt"/>
              <a:ea typeface="+mn-ea"/>
              <a:cs typeface="Times New Roman" pitchFamily="18" charset="0"/>
            </a:endParaRPr>
          </a:p>
          <a:p>
            <a:pPr algn="just"/>
            <a:r>
              <a:rPr lang="en-US" sz="2000" dirty="0" smtClean="0">
                <a:solidFill>
                  <a:srgbClr val="000099"/>
                </a:solidFill>
                <a:latin typeface="+mn-lt"/>
                <a:ea typeface="+mn-ea"/>
                <a:cs typeface="Times New Roman" pitchFamily="18" charset="0"/>
              </a:rPr>
              <a:t> </a:t>
            </a:r>
            <a:r>
              <a:rPr lang="en-US" sz="2000" dirty="0">
                <a:solidFill>
                  <a:srgbClr val="000099"/>
                </a:solidFill>
                <a:latin typeface="+mn-lt"/>
                <a:ea typeface="+mn-ea"/>
                <a:cs typeface="Times New Roman" pitchFamily="18" charset="0"/>
              </a:rPr>
              <a:t>Since networking capability is inherently integrated into Java, writing network programs is like sending and receiving data to and from a file.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85800" y="228600"/>
            <a:ext cx="7924800" cy="609600"/>
          </a:xfrm>
        </p:spPr>
        <p:txBody>
          <a:bodyPr>
            <a:normAutofit/>
          </a:bodyPr>
          <a:lstStyle/>
          <a:p>
            <a:r>
              <a:rPr lang="en-US" b="1" dirty="0">
                <a:solidFill>
                  <a:srgbClr val="006600"/>
                </a:solidFill>
              </a:rPr>
              <a:t>Characteristics of Java</a:t>
            </a:r>
          </a:p>
        </p:txBody>
      </p:sp>
      <p:sp>
        <p:nvSpPr>
          <p:cNvPr id="223235" name="Rectangle 3"/>
          <p:cNvSpPr>
            <a:spLocks noGrp="1" noChangeArrowheads="1"/>
          </p:cNvSpPr>
          <p:nvPr>
            <p:ph sz="quarter" idx="1"/>
          </p:nvPr>
        </p:nvSpPr>
        <p:spPr>
          <a:xfrm>
            <a:off x="304800" y="1447800"/>
            <a:ext cx="4038600" cy="5257800"/>
          </a:xfrm>
        </p:spPr>
        <p:txBody>
          <a:bodyPr/>
          <a:lstStyle/>
          <a:p>
            <a:r>
              <a:rPr lang="en-US" sz="2400" dirty="0">
                <a:cs typeface="Times New Roman" pitchFamily="18" charset="0"/>
              </a:rPr>
              <a:t>Java Is Simple </a:t>
            </a:r>
          </a:p>
          <a:p>
            <a:r>
              <a:rPr lang="en-US" sz="2400" dirty="0">
                <a:cs typeface="Times New Roman" pitchFamily="18" charset="0"/>
              </a:rPr>
              <a:t>Java Is Object-Oriented</a:t>
            </a:r>
            <a:r>
              <a:rPr lang="en-US" sz="2400" dirty="0"/>
              <a:t> </a:t>
            </a:r>
          </a:p>
          <a:p>
            <a:r>
              <a:rPr lang="en-US" sz="2400" dirty="0">
                <a:cs typeface="Times New Roman" pitchFamily="18" charset="0"/>
              </a:rPr>
              <a:t>Java Is Distributed </a:t>
            </a:r>
          </a:p>
          <a:p>
            <a:r>
              <a:rPr lang="en-US" sz="2400" dirty="0">
                <a:solidFill>
                  <a:srgbClr val="FF9900"/>
                </a:solidFill>
                <a:cs typeface="Times New Roman" pitchFamily="18" charset="0"/>
              </a:rPr>
              <a:t>Java Is Interpreted</a:t>
            </a:r>
            <a:r>
              <a:rPr lang="en-US" sz="2400" dirty="0"/>
              <a:t> </a:t>
            </a:r>
          </a:p>
          <a:p>
            <a:r>
              <a:rPr lang="en-US" sz="2400" dirty="0">
                <a:cs typeface="Times New Roman" pitchFamily="18" charset="0"/>
              </a:rPr>
              <a:t>Java Is Robust</a:t>
            </a:r>
            <a:r>
              <a:rPr lang="en-US" sz="2400" dirty="0"/>
              <a:t> </a:t>
            </a:r>
          </a:p>
          <a:p>
            <a:r>
              <a:rPr lang="en-US" sz="2400" dirty="0">
                <a:cs typeface="Times New Roman" pitchFamily="18" charset="0"/>
              </a:rPr>
              <a:t>Java Is Secure</a:t>
            </a:r>
            <a:r>
              <a:rPr lang="en-US" sz="2400" dirty="0"/>
              <a:t> </a:t>
            </a:r>
          </a:p>
          <a:p>
            <a:r>
              <a:rPr lang="en-US" sz="2400" dirty="0">
                <a:cs typeface="Times New Roman" pitchFamily="18" charset="0"/>
              </a:rPr>
              <a:t>Java Is Architecture-Neutral</a:t>
            </a:r>
            <a:r>
              <a:rPr lang="en-US" sz="2400" dirty="0"/>
              <a:t> </a:t>
            </a:r>
          </a:p>
          <a:p>
            <a:r>
              <a:rPr lang="en-US" sz="2400" dirty="0">
                <a:cs typeface="Times New Roman" pitchFamily="18" charset="0"/>
              </a:rPr>
              <a:t>Java Is Portable</a:t>
            </a:r>
            <a:r>
              <a:rPr lang="en-US" sz="2400" dirty="0"/>
              <a:t> </a:t>
            </a:r>
          </a:p>
          <a:p>
            <a:r>
              <a:rPr lang="en-US" sz="2400" dirty="0">
                <a:cs typeface="Times New Roman" pitchFamily="18" charset="0"/>
              </a:rPr>
              <a:t>Java's Performance</a:t>
            </a:r>
            <a:r>
              <a:rPr lang="en-US" sz="2400" dirty="0"/>
              <a:t> </a:t>
            </a:r>
          </a:p>
          <a:p>
            <a:r>
              <a:rPr lang="en-US" sz="2400" dirty="0">
                <a:cs typeface="Times New Roman" pitchFamily="18" charset="0"/>
              </a:rPr>
              <a:t>Java Is Multithreaded</a:t>
            </a:r>
            <a:r>
              <a:rPr lang="en-US" sz="2400" dirty="0"/>
              <a:t> </a:t>
            </a:r>
          </a:p>
          <a:p>
            <a:r>
              <a:rPr lang="en-US" sz="2400" dirty="0">
                <a:cs typeface="Times New Roman" pitchFamily="18" charset="0"/>
              </a:rPr>
              <a:t>Java Is Dynamic</a:t>
            </a:r>
            <a:r>
              <a:rPr lang="en-US" sz="2400" dirty="0"/>
              <a:t> </a:t>
            </a:r>
          </a:p>
        </p:txBody>
      </p:sp>
      <p:sp>
        <p:nvSpPr>
          <p:cNvPr id="223236" name="Text Box 4"/>
          <p:cNvSpPr txBox="1">
            <a:spLocks noChangeArrowheads="1"/>
          </p:cNvSpPr>
          <p:nvPr/>
        </p:nvSpPr>
        <p:spPr bwMode="auto">
          <a:xfrm>
            <a:off x="4343400" y="1584325"/>
            <a:ext cx="4572000" cy="3785652"/>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lgn="just"/>
            <a:r>
              <a:rPr lang="en-US" sz="2000" dirty="0">
                <a:solidFill>
                  <a:srgbClr val="000099"/>
                </a:solidFill>
                <a:latin typeface="+mn-lt"/>
                <a:ea typeface="+mn-ea"/>
                <a:cs typeface="Times New Roman" pitchFamily="18" charset="0"/>
              </a:rPr>
              <a:t>You need an interpreter to run Java programs. </a:t>
            </a:r>
            <a:endParaRPr lang="en-US" sz="2000" dirty="0" smtClean="0">
              <a:solidFill>
                <a:srgbClr val="000099"/>
              </a:solidFill>
              <a:latin typeface="+mn-lt"/>
              <a:ea typeface="+mn-ea"/>
              <a:cs typeface="Times New Roman" pitchFamily="18" charset="0"/>
            </a:endParaRPr>
          </a:p>
          <a:p>
            <a:pPr algn="just"/>
            <a:endParaRPr lang="en-US" sz="2000" dirty="0">
              <a:solidFill>
                <a:srgbClr val="000099"/>
              </a:solidFill>
              <a:latin typeface="+mn-lt"/>
              <a:ea typeface="+mn-ea"/>
              <a:cs typeface="Times New Roman" pitchFamily="18" charset="0"/>
            </a:endParaRPr>
          </a:p>
          <a:p>
            <a:pPr algn="just"/>
            <a:r>
              <a:rPr lang="en-US" sz="2000" dirty="0" smtClean="0">
                <a:solidFill>
                  <a:srgbClr val="000099"/>
                </a:solidFill>
                <a:latin typeface="+mn-lt"/>
                <a:ea typeface="+mn-ea"/>
                <a:cs typeface="Times New Roman" pitchFamily="18" charset="0"/>
              </a:rPr>
              <a:t>The </a:t>
            </a:r>
            <a:r>
              <a:rPr lang="en-US" sz="2000" dirty="0">
                <a:solidFill>
                  <a:srgbClr val="000099"/>
                </a:solidFill>
                <a:latin typeface="+mn-lt"/>
                <a:ea typeface="+mn-ea"/>
                <a:cs typeface="Times New Roman" pitchFamily="18" charset="0"/>
              </a:rPr>
              <a:t>programs are compiled into the Java Virtual Machine code called bytecode. </a:t>
            </a:r>
            <a:endParaRPr lang="en-US" sz="2000" dirty="0" smtClean="0">
              <a:solidFill>
                <a:srgbClr val="000099"/>
              </a:solidFill>
              <a:latin typeface="+mn-lt"/>
              <a:ea typeface="+mn-ea"/>
              <a:cs typeface="Times New Roman" pitchFamily="18" charset="0"/>
            </a:endParaRPr>
          </a:p>
          <a:p>
            <a:pPr algn="just"/>
            <a:endParaRPr lang="en-US" sz="2000" dirty="0">
              <a:solidFill>
                <a:srgbClr val="000099"/>
              </a:solidFill>
              <a:latin typeface="+mn-lt"/>
              <a:ea typeface="+mn-ea"/>
              <a:cs typeface="Times New Roman" pitchFamily="18" charset="0"/>
            </a:endParaRPr>
          </a:p>
          <a:p>
            <a:pPr algn="just"/>
            <a:r>
              <a:rPr lang="en-US" sz="2000" dirty="0" smtClean="0">
                <a:solidFill>
                  <a:srgbClr val="000099"/>
                </a:solidFill>
                <a:latin typeface="+mn-lt"/>
                <a:ea typeface="+mn-ea"/>
                <a:cs typeface="Times New Roman" pitchFamily="18" charset="0"/>
              </a:rPr>
              <a:t>The </a:t>
            </a:r>
            <a:r>
              <a:rPr lang="en-US" sz="2000" dirty="0">
                <a:solidFill>
                  <a:srgbClr val="000099"/>
                </a:solidFill>
                <a:latin typeface="+mn-lt"/>
                <a:ea typeface="+mn-ea"/>
                <a:cs typeface="Times New Roman" pitchFamily="18" charset="0"/>
              </a:rPr>
              <a:t>bytecode is machine-independent and can run on any machine that has a Java interpreter, which is part of the Java Virtual Machine (JVM). </a:t>
            </a:r>
          </a:p>
        </p:txBody>
      </p:sp>
    </p:spTree>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CTD_Lesson_template_2008-v1">
  <a:themeElements>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fontScheme name="CTD_Lesson_template_2008-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lnDef>
  </a:objectDefaults>
  <a:extraClrSchemeLst>
    <a:extraClrScheme>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2">
        <a:dk1>
          <a:srgbClr val="4D4D4D"/>
        </a:dk1>
        <a:lt1>
          <a:srgbClr val="FFFFFF"/>
        </a:lt1>
        <a:dk2>
          <a:srgbClr val="3399CC"/>
        </a:dk2>
        <a:lt2>
          <a:srgbClr val="808080"/>
        </a:lt2>
        <a:accent1>
          <a:srgbClr val="FF6600"/>
        </a:accent1>
        <a:accent2>
          <a:srgbClr val="66CC33"/>
        </a:accent2>
        <a:accent3>
          <a:srgbClr val="FFFFFF"/>
        </a:accent3>
        <a:accent4>
          <a:srgbClr val="404040"/>
        </a:accent4>
        <a:accent5>
          <a:srgbClr val="FFB8A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3">
        <a:dk1>
          <a:srgbClr val="4D4D4D"/>
        </a:dk1>
        <a:lt1>
          <a:srgbClr val="FFFFFF"/>
        </a:lt1>
        <a:dk2>
          <a:srgbClr val="3399CC"/>
        </a:dk2>
        <a:lt2>
          <a:srgbClr val="808080"/>
        </a:lt2>
        <a:accent1>
          <a:srgbClr val="FF3399"/>
        </a:accent1>
        <a:accent2>
          <a:srgbClr val="66CC33"/>
        </a:accent2>
        <a:accent3>
          <a:srgbClr val="FFFFFF"/>
        </a:accent3>
        <a:accent4>
          <a:srgbClr val="404040"/>
        </a:accent4>
        <a:accent5>
          <a:srgbClr val="FFADC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4">
        <a:dk1>
          <a:srgbClr val="4D4D4D"/>
        </a:dk1>
        <a:lt1>
          <a:srgbClr val="FFFFFF"/>
        </a:lt1>
        <a:dk2>
          <a:srgbClr val="FF6600"/>
        </a:dk2>
        <a:lt2>
          <a:srgbClr val="808080"/>
        </a:lt2>
        <a:accent1>
          <a:srgbClr val="66CC33"/>
        </a:accent1>
        <a:accent2>
          <a:srgbClr val="3399CC"/>
        </a:accent2>
        <a:accent3>
          <a:srgbClr val="FFFFFF"/>
        </a:accent3>
        <a:accent4>
          <a:srgbClr val="404040"/>
        </a:accent4>
        <a:accent5>
          <a:srgbClr val="B8E2AD"/>
        </a:accent5>
        <a:accent6>
          <a:srgbClr val="2D8AB9"/>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5">
        <a:dk1>
          <a:srgbClr val="4D4D4D"/>
        </a:dk1>
        <a:lt1>
          <a:srgbClr val="FFFFFF"/>
        </a:lt1>
        <a:dk2>
          <a:srgbClr val="FF6600"/>
        </a:dk2>
        <a:lt2>
          <a:srgbClr val="808080"/>
        </a:lt2>
        <a:accent1>
          <a:srgbClr val="3399CC"/>
        </a:accent1>
        <a:accent2>
          <a:srgbClr val="0000FF"/>
        </a:accent2>
        <a:accent3>
          <a:srgbClr val="FFFFFF"/>
        </a:accent3>
        <a:accent4>
          <a:srgbClr val="404040"/>
        </a:accent4>
        <a:accent5>
          <a:srgbClr val="ADCAE2"/>
        </a:accent5>
        <a:accent6>
          <a:srgbClr val="0000E7"/>
        </a:accent6>
        <a:hlink>
          <a:srgbClr val="0000CC"/>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2675</TotalTime>
  <Pages>0</Pages>
  <Words>3358</Words>
  <Characters>0</Characters>
  <Application>Microsoft Office PowerPoint</Application>
  <DocSecurity>0</DocSecurity>
  <PresentationFormat>On-screen Show (4:3)</PresentationFormat>
  <Lines>0</Lines>
  <Paragraphs>722</Paragraphs>
  <Slides>75</Slides>
  <Notes>11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75</vt:i4>
      </vt:variant>
    </vt:vector>
  </HeadingPairs>
  <TitlesOfParts>
    <vt:vector size="80" baseType="lpstr">
      <vt:lpstr>CTD_Lesson_template_2008-v1</vt:lpstr>
      <vt:lpstr>Oriel</vt:lpstr>
      <vt:lpstr>Office Theme</vt:lpstr>
      <vt:lpstr>Median</vt:lpstr>
      <vt:lpstr>Picture</vt:lpstr>
      <vt:lpstr>UNIT –IV  Java as Object Oriented Programming Language-Overview</vt:lpstr>
      <vt:lpstr>Syllabus </vt:lpstr>
      <vt:lpstr>About Java Technology</vt:lpstr>
      <vt:lpstr>Java History</vt:lpstr>
      <vt:lpstr>Features/ 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Java and Internet</vt:lpstr>
      <vt:lpstr>Java and Word Wide Web</vt:lpstr>
      <vt:lpstr>Slide 19</vt:lpstr>
      <vt:lpstr>Slide 20</vt:lpstr>
      <vt:lpstr>Web Browsers</vt:lpstr>
      <vt:lpstr>Working of Java Prog.</vt:lpstr>
      <vt:lpstr>Java Virtual Machine</vt:lpstr>
      <vt:lpstr>JVM……Cont</vt:lpstr>
      <vt:lpstr>What is JIT Compiler</vt:lpstr>
      <vt:lpstr>Slide 26</vt:lpstr>
      <vt:lpstr>Data Types – Signed and Unsigned</vt:lpstr>
      <vt:lpstr>Slide 28</vt:lpstr>
      <vt:lpstr>Data Types and Size- Primitive</vt:lpstr>
      <vt:lpstr>Default Values of Primitive data Types </vt:lpstr>
      <vt:lpstr>Data Types and Size- User Defined</vt:lpstr>
      <vt:lpstr>Basic of Java</vt:lpstr>
      <vt:lpstr>Arrays</vt:lpstr>
      <vt:lpstr>multi-dimensional array</vt:lpstr>
      <vt:lpstr>Alternative Array Declaration Statements</vt:lpstr>
      <vt:lpstr>Control Statements</vt:lpstr>
      <vt:lpstr>Conditional Statement - if Statement </vt:lpstr>
      <vt:lpstr>The if - branching statement</vt:lpstr>
      <vt:lpstr>Conditional Statement - if Statement</vt:lpstr>
      <vt:lpstr>Nested IF</vt:lpstr>
      <vt:lpstr>Conditional Statement - switch Statement</vt:lpstr>
      <vt:lpstr>Nested Switch Case</vt:lpstr>
      <vt:lpstr>Declaring Loop Control Variables Inside the for loop</vt:lpstr>
      <vt:lpstr>Using comma in for loop</vt:lpstr>
      <vt:lpstr>For-each Loop</vt:lpstr>
      <vt:lpstr>Jump Statements -Labeled Break</vt:lpstr>
      <vt:lpstr>Slide 47</vt:lpstr>
      <vt:lpstr>Jump Statements - Labeled Continue</vt:lpstr>
      <vt:lpstr>Slide 49</vt:lpstr>
      <vt:lpstr>Slide 50</vt:lpstr>
      <vt:lpstr>String Handling</vt:lpstr>
      <vt:lpstr>Creating a String object</vt:lpstr>
      <vt:lpstr>String     (Cont…)</vt:lpstr>
      <vt:lpstr>Concatenating Strings</vt:lpstr>
      <vt:lpstr>String Class Methods</vt:lpstr>
      <vt:lpstr>String Class Methods</vt:lpstr>
      <vt:lpstr>String Class Methods</vt:lpstr>
      <vt:lpstr>String Class Methods</vt:lpstr>
      <vt:lpstr>String Class Methods</vt:lpstr>
      <vt:lpstr>Slide 60</vt:lpstr>
      <vt:lpstr> Notes before starting java prog.</vt:lpstr>
      <vt:lpstr>Skeleton Java class</vt:lpstr>
      <vt:lpstr>First Java Program</vt:lpstr>
      <vt:lpstr>Main() Method in Java</vt:lpstr>
      <vt:lpstr>Comments</vt:lpstr>
      <vt:lpstr>Comments</vt:lpstr>
      <vt:lpstr>Code in program</vt:lpstr>
      <vt:lpstr>main Method</vt:lpstr>
      <vt:lpstr>System.out.println(“ ”);</vt:lpstr>
      <vt:lpstr>Creating and Editing Using NotePad</vt:lpstr>
      <vt:lpstr>Running Java Programs</vt:lpstr>
      <vt:lpstr>Running Java Programs</vt:lpstr>
      <vt:lpstr>Creating, Compiling, and Running Programs</vt:lpstr>
      <vt:lpstr>Java program goes thorough following phases</vt:lpstr>
      <vt:lpstr>THANK YOU</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PPL  UNIT- I</dc:title>
  <dc:creator>madhu</dc:creator>
  <cp:lastModifiedBy>madhu</cp:lastModifiedBy>
  <cp:revision>739</cp:revision>
  <cp:lastPrinted>1899-12-30T00:00:00Z</cp:lastPrinted>
  <dcterms:created xsi:type="dcterms:W3CDTF">2007-04-02T02:11:51Z</dcterms:created>
  <dcterms:modified xsi:type="dcterms:W3CDTF">2017-02-23T06:19:17Z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