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91" r:id="rId3"/>
    <p:sldId id="292" r:id="rId4"/>
    <p:sldId id="293" r:id="rId5"/>
    <p:sldId id="294" r:id="rId6"/>
    <p:sldId id="295" r:id="rId7"/>
    <p:sldId id="296" r:id="rId8"/>
    <p:sldId id="297" r:id="rId9"/>
    <p:sldId id="29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0" autoAdjust="0"/>
  </p:normalViewPr>
  <p:slideViewPr>
    <p:cSldViewPr>
      <p:cViewPr varScale="1">
        <p:scale>
          <a:sx n="70" d="100"/>
          <a:sy n="70" d="100"/>
        </p:scale>
        <p:origin x="-10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1D52CE-B8D3-4EA8-B024-9B1F6BACB884}" type="datetimeFigureOut">
              <a:rPr lang="en-US" smtClean="0"/>
              <a:pPr/>
              <a:t>2/24/2017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8D209D-CDA4-4F78-9D8B-6C20B37F64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BufferedReader</a:t>
            </a:r>
            <a:r>
              <a:rPr lang="en-US" sz="1200" b="1"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InputStreamReader</a:t>
            </a:r>
            <a:r>
              <a:rPr lang="en-US" sz="1200" b="1" i="0" kern="1200" dirty="0" smtClean="0">
                <a:solidFill>
                  <a:schemeClr val="tx1"/>
                </a:solidFill>
                <a:latin typeface="+mn-lt"/>
                <a:ea typeface="+mn-ea"/>
                <a:cs typeface="+mn-cs"/>
              </a:rPr>
              <a:t> classes</a:t>
            </a:r>
            <a:r>
              <a:rPr lang="en-US" dirty="0" smtClean="0"/>
              <a:t/>
            </a:r>
            <a:br>
              <a:rPr lang="en-US" dirty="0" smtClean="0"/>
            </a:br>
            <a:r>
              <a:rPr lang="en-US" sz="1200" b="1" i="0" kern="1200" dirty="0" smtClean="0">
                <a:solidFill>
                  <a:schemeClr val="tx1"/>
                </a:solidFill>
                <a:latin typeface="+mn-lt"/>
                <a:ea typeface="+mn-ea"/>
                <a:cs typeface="+mn-cs"/>
              </a:rPr>
              <a:t>Java</a:t>
            </a:r>
            <a:r>
              <a:rPr lang="en-US" sz="1200" b="0" i="0" kern="1200" dirty="0" smtClean="0">
                <a:solidFill>
                  <a:schemeClr val="tx1"/>
                </a:solidFill>
                <a:latin typeface="+mn-lt"/>
                <a:ea typeface="+mn-ea"/>
                <a:cs typeface="+mn-cs"/>
              </a:rPr>
              <a:t> uses the concept of stream to perform I/O. A stream is composed of sequence of bytes. </a:t>
            </a:r>
            <a:r>
              <a:rPr lang="en-US" sz="1200" b="1" i="0" kern="1200" dirty="0" err="1" smtClean="0">
                <a:solidFill>
                  <a:schemeClr val="tx1"/>
                </a:solidFill>
                <a:latin typeface="+mn-lt"/>
                <a:ea typeface="+mn-ea"/>
                <a:cs typeface="+mn-cs"/>
              </a:rPr>
              <a:t>System.in</a:t>
            </a:r>
            <a:r>
              <a:rPr lang="en-US" sz="1200" b="0" i="0" kern="1200" dirty="0" smtClean="0">
                <a:solidFill>
                  <a:schemeClr val="tx1"/>
                </a:solidFill>
                <a:latin typeface="+mn-lt"/>
                <a:ea typeface="+mn-ea"/>
                <a:cs typeface="+mn-cs"/>
              </a:rPr>
              <a:t> is the standard input stream provided by Java to read a stream from input device. </a:t>
            </a:r>
            <a:r>
              <a:rPr lang="en-US" sz="1200" b="1" i="0" kern="1200" dirty="0" err="1" smtClean="0">
                <a:solidFill>
                  <a:schemeClr val="tx1"/>
                </a:solidFill>
                <a:latin typeface="+mn-lt"/>
                <a:ea typeface="+mn-ea"/>
                <a:cs typeface="+mn-cs"/>
              </a:rPr>
              <a:t>InputStreamReader</a:t>
            </a:r>
            <a:r>
              <a:rPr lang="en-US" sz="1200" b="0" i="0" kern="1200" dirty="0" smtClean="0">
                <a:solidFill>
                  <a:schemeClr val="tx1"/>
                </a:solidFill>
                <a:latin typeface="+mn-lt"/>
                <a:ea typeface="+mn-ea"/>
                <a:cs typeface="+mn-cs"/>
              </a:rPr>
              <a:t> class is used to convert the byte-oriented stream to a character-oriented stream. </a:t>
            </a:r>
            <a:r>
              <a:rPr lang="en-US" sz="1200" b="1" i="0" kern="1200" dirty="0" err="1" smtClean="0">
                <a:solidFill>
                  <a:schemeClr val="tx1"/>
                </a:solidFill>
                <a:latin typeface="+mn-lt"/>
                <a:ea typeface="+mn-ea"/>
                <a:cs typeface="+mn-cs"/>
              </a:rPr>
              <a:t>BufferedReader</a:t>
            </a:r>
            <a:r>
              <a:rPr lang="en-US" sz="1200" b="0" i="0" kern="1200" dirty="0" smtClean="0">
                <a:solidFill>
                  <a:schemeClr val="tx1"/>
                </a:solidFill>
                <a:latin typeface="+mn-lt"/>
                <a:ea typeface="+mn-ea"/>
                <a:cs typeface="+mn-cs"/>
              </a:rPr>
              <a:t> class is used to read the data line by line using the </a:t>
            </a:r>
            <a:r>
              <a:rPr lang="en-US" sz="1200" b="1" i="0" kern="1200" dirty="0" err="1" smtClean="0">
                <a:solidFill>
                  <a:schemeClr val="tx1"/>
                </a:solidFill>
                <a:latin typeface="+mn-lt"/>
                <a:ea typeface="+mn-ea"/>
                <a:cs typeface="+mn-cs"/>
              </a:rPr>
              <a:t>readLine</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method. A single character can be read using </a:t>
            </a:r>
            <a:r>
              <a:rPr lang="en-US" sz="1200" b="1" i="0" kern="1200" dirty="0" smtClean="0">
                <a:solidFill>
                  <a:schemeClr val="tx1"/>
                </a:solidFill>
                <a:latin typeface="+mn-lt"/>
                <a:ea typeface="+mn-ea"/>
                <a:cs typeface="+mn-cs"/>
              </a:rPr>
              <a:t>read( )</a:t>
            </a:r>
            <a:r>
              <a:rPr lang="en-US" sz="1200" b="0" i="0" kern="1200" dirty="0" smtClean="0">
                <a:solidFill>
                  <a:schemeClr val="tx1"/>
                </a:solidFill>
                <a:latin typeface="+mn-lt"/>
                <a:ea typeface="+mn-ea"/>
                <a:cs typeface="+mn-cs"/>
              </a:rPr>
              <a:t> method.</a:t>
            </a:r>
            <a:r>
              <a:rPr lang="en-US" dirty="0" smtClean="0"/>
              <a:t/>
            </a:r>
            <a:br>
              <a:rPr lang="en-US" dirty="0" smtClean="0"/>
            </a:br>
            <a:r>
              <a:rPr lang="en-US" sz="1200" b="0" i="0" kern="1200" dirty="0" smtClean="0">
                <a:solidFill>
                  <a:schemeClr val="tx1"/>
                </a:solidFill>
                <a:latin typeface="+mn-lt"/>
                <a:ea typeface="+mn-ea"/>
                <a:cs typeface="+mn-cs"/>
              </a:rPr>
              <a:t>Following program demonstrates how to read a string or a single character from keyboard :</a:t>
            </a:r>
            <a:endParaRPr lang="en-US" dirty="0"/>
          </a:p>
        </p:txBody>
      </p:sp>
      <p:sp>
        <p:nvSpPr>
          <p:cNvPr id="4" name="Slide Number Placeholder 3"/>
          <p:cNvSpPr>
            <a:spLocks noGrp="1"/>
          </p:cNvSpPr>
          <p:nvPr>
            <p:ph type="sldNum" sz="quarter" idx="10"/>
          </p:nvPr>
        </p:nvSpPr>
        <p:spPr/>
        <p:txBody>
          <a:bodyPr/>
          <a:lstStyle/>
          <a:p>
            <a:fld id="{0A8D209D-CDA4-4F78-9D8B-6C20B37F6495}"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CB1928C-5684-4E58-A200-389C225E8E73}" type="datetimeFigureOut">
              <a:rPr lang="en-US" smtClean="0"/>
              <a:pPr/>
              <a:t>2/24/2017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51B6E1B-7597-4E53-9C64-9C465A7AFF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1928C-5684-4E58-A200-389C225E8E73}" type="datetimeFigureOut">
              <a:rPr lang="en-US" smtClean="0"/>
              <a:pPr/>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B6E1B-7597-4E53-9C64-9C465A7AFF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CB1928C-5684-4E58-A200-389C225E8E73}" type="datetimeFigureOut">
              <a:rPr lang="en-US" smtClean="0"/>
              <a:pPr/>
              <a:t>2/24/2017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51B6E1B-7597-4E53-9C64-9C465A7AFF3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CB1928C-5684-4E58-A200-389C225E8E73}" type="datetimeFigureOut">
              <a:rPr lang="en-US" smtClean="0"/>
              <a:pPr/>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51B6E1B-7597-4E53-9C64-9C465A7AFF3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CB1928C-5684-4E58-A200-389C225E8E73}" type="datetimeFigureOut">
              <a:rPr lang="en-US" smtClean="0"/>
              <a:pPr/>
              <a:t>2/24/2017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51B6E1B-7597-4E53-9C64-9C465A7AFF3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CB1928C-5684-4E58-A200-389C225E8E73}" type="datetimeFigureOut">
              <a:rPr lang="en-US" smtClean="0"/>
              <a:pPr/>
              <a:t>2/24/2017</a:t>
            </a:fld>
            <a:endParaRPr lang="en-US"/>
          </a:p>
        </p:txBody>
      </p:sp>
      <p:sp>
        <p:nvSpPr>
          <p:cNvPr id="10" name="Slide Number Placeholder 9"/>
          <p:cNvSpPr>
            <a:spLocks noGrp="1"/>
          </p:cNvSpPr>
          <p:nvPr>
            <p:ph type="sldNum" sz="quarter" idx="16"/>
          </p:nvPr>
        </p:nvSpPr>
        <p:spPr/>
        <p:txBody>
          <a:bodyPr rtlCol="0"/>
          <a:lstStyle/>
          <a:p>
            <a:fld id="{351B6E1B-7597-4E53-9C64-9C465A7AFF3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CB1928C-5684-4E58-A200-389C225E8E73}" type="datetimeFigureOut">
              <a:rPr lang="en-US" smtClean="0"/>
              <a:pPr/>
              <a:t>2/24/2017</a:t>
            </a:fld>
            <a:endParaRPr lang="en-US"/>
          </a:p>
        </p:txBody>
      </p:sp>
      <p:sp>
        <p:nvSpPr>
          <p:cNvPr id="12" name="Slide Number Placeholder 11"/>
          <p:cNvSpPr>
            <a:spLocks noGrp="1"/>
          </p:cNvSpPr>
          <p:nvPr>
            <p:ph type="sldNum" sz="quarter" idx="16"/>
          </p:nvPr>
        </p:nvSpPr>
        <p:spPr/>
        <p:txBody>
          <a:bodyPr rtlCol="0"/>
          <a:lstStyle/>
          <a:p>
            <a:fld id="{351B6E1B-7597-4E53-9C64-9C465A7AFF3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B1928C-5684-4E58-A200-389C225E8E73}" type="datetimeFigureOut">
              <a:rPr lang="en-US" smtClean="0"/>
              <a:pPr/>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51B6E1B-7597-4E53-9C64-9C465A7AFF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1928C-5684-4E58-A200-389C225E8E73}" type="datetimeFigureOut">
              <a:rPr lang="en-US" smtClean="0"/>
              <a:pPr/>
              <a:t>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51B6E1B-7597-4E53-9C64-9C465A7AFF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CB1928C-5684-4E58-A200-389C225E8E73}" type="datetimeFigureOut">
              <a:rPr lang="en-US" smtClean="0"/>
              <a:pPr/>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51B6E1B-7597-4E53-9C64-9C465A7AFF3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CB1928C-5684-4E58-A200-389C225E8E73}" type="datetimeFigureOut">
              <a:rPr lang="en-US" smtClean="0"/>
              <a:pPr/>
              <a:t>2/24/2017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51B6E1B-7597-4E53-9C64-9C465A7AFF3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CB1928C-5684-4E58-A200-389C225E8E73}" type="datetimeFigureOut">
              <a:rPr lang="en-US" smtClean="0"/>
              <a:pPr/>
              <a:t>2/24/2017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51B6E1B-7597-4E53-9C64-9C465A7AFF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
          </p:nvPr>
        </p:nvSpPr>
        <p:spPr/>
        <p:txBody>
          <a:bodyPr/>
          <a:lstStyle/>
          <a:p>
            <a:endParaRPr lang="en-US" dirty="0" smtClean="0"/>
          </a:p>
          <a:p>
            <a:pPr algn="ctr">
              <a:buNone/>
            </a:pPr>
            <a:endParaRPr lang="en-US" sz="6000" b="1" i="1" baseline="30000" dirty="0" smtClean="0">
              <a:solidFill>
                <a:srgbClr val="FF0000"/>
              </a:solidFill>
            </a:endParaRPr>
          </a:p>
          <a:p>
            <a:pPr algn="ctr">
              <a:buNone/>
            </a:pPr>
            <a:r>
              <a:rPr lang="en-US" sz="6000" b="1" i="1" baseline="30000" dirty="0" smtClean="0">
                <a:solidFill>
                  <a:srgbClr val="FF0000"/>
                </a:solidFill>
              </a:rPr>
              <a:t>Setting</a:t>
            </a:r>
            <a:r>
              <a:rPr lang="en-US" sz="6000" b="1" i="1" dirty="0" smtClean="0">
                <a:solidFill>
                  <a:srgbClr val="FF0000"/>
                </a:solidFill>
              </a:rPr>
              <a:t> JAVA </a:t>
            </a:r>
            <a:endParaRPr lang="en-US" sz="6000" b="1" i="1" baseline="300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Notes before starting java prog.</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92500" lnSpcReduction="10000"/>
          </a:bodyPr>
          <a:lstStyle/>
          <a:p>
            <a:r>
              <a:rPr lang="en-US" dirty="0" smtClean="0"/>
              <a:t>Setting Up the Path for Windows</a:t>
            </a:r>
          </a:p>
          <a:p>
            <a:r>
              <a:rPr lang="en-US" dirty="0" smtClean="0"/>
              <a:t>Assuming you have installed Java in </a:t>
            </a:r>
            <a:r>
              <a:rPr lang="en-US" i="1" dirty="0" smtClean="0"/>
              <a:t>c:\Program Files\java\</a:t>
            </a:r>
            <a:r>
              <a:rPr lang="en-US" i="1" dirty="0" err="1" smtClean="0"/>
              <a:t>jdk</a:t>
            </a:r>
            <a:r>
              <a:rPr lang="en-US" dirty="0" smtClean="0"/>
              <a:t> directory −</a:t>
            </a:r>
          </a:p>
          <a:p>
            <a:r>
              <a:rPr lang="en-US" dirty="0" smtClean="0"/>
              <a:t>Right-click on 'My Computer' and select 'Properties'.</a:t>
            </a:r>
          </a:p>
          <a:p>
            <a:r>
              <a:rPr lang="en-US" dirty="0" smtClean="0"/>
              <a:t>Click the 'Environment variables' button under the 'Advanced' tab.</a:t>
            </a:r>
          </a:p>
          <a:p>
            <a:r>
              <a:rPr lang="en-US" dirty="0" smtClean="0"/>
              <a:t>Now, alter the 'Path' variable so that it also contains the path to the Java executable. Example, if the path is currently set to 'C:\WINDOWS\SYSTEM32', then change your path to read 'C:\WINDOWS\SYSTEM32;c:\Program Files\java\</a:t>
            </a:r>
            <a:r>
              <a:rPr lang="en-US" dirty="0" err="1" smtClean="0"/>
              <a:t>jdk</a:t>
            </a:r>
            <a:r>
              <a:rPr lang="en-US" dirty="0" smtClean="0"/>
              <a:t>\bin'.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1143000"/>
          </a:xfrm>
        </p:spPr>
        <p:txBody>
          <a:bodyPr/>
          <a:lstStyle/>
          <a:p>
            <a:r>
              <a:rPr lang="en-US" dirty="0" smtClean="0"/>
              <a:t>After installing the software, the JDK directory will have the structure shown below.</a:t>
            </a:r>
            <a:endParaRPr lang="en-US" dirty="0"/>
          </a:p>
        </p:txBody>
      </p:sp>
      <p:pic>
        <p:nvPicPr>
          <p:cNvPr id="37890" name="Picture 2" descr="JDK directory structure"/>
          <p:cNvPicPr>
            <a:picLocks noChangeAspect="1" noChangeArrowheads="1"/>
          </p:cNvPicPr>
          <p:nvPr/>
        </p:nvPicPr>
        <p:blipFill>
          <a:blip r:embed="rId2" cstate="print"/>
          <a:srcRect/>
          <a:stretch>
            <a:fillRect/>
          </a:stretch>
        </p:blipFill>
        <p:spPr bwMode="auto">
          <a:xfrm>
            <a:off x="2743200" y="2819400"/>
            <a:ext cx="4267200" cy="292262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bin directory contains both the compiler and the launcher.</a:t>
            </a:r>
          </a:p>
          <a:p>
            <a:r>
              <a:rPr lang="en-US" dirty="0" smtClean="0"/>
              <a:t>Set the PATH environment variable if you want to be able to conveniently run the executables (javac.exe, java.exe, javadoc.exe, and so on) from any directory without having to type the full path of the command. </a:t>
            </a:r>
          </a:p>
          <a:p>
            <a:r>
              <a:rPr lang="en-US" dirty="0" smtClean="0"/>
              <a:t>PATH environment variable is a series of directories separated by semicolons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Checking the CLASSPATH variable </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The CLASSPATH variable is one way to tell applications, including the JDK tools, where to look for user classes.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610B38"/>
                </a:solidFill>
                <a:latin typeface="erdana"/>
              </a:rPr>
              <a:t>Reading data from keyboard</a:t>
            </a:r>
            <a:endParaRPr lang="en-US" dirty="0"/>
          </a:p>
        </p:txBody>
      </p:sp>
      <p:sp>
        <p:nvSpPr>
          <p:cNvPr id="3" name="Content Placeholder 2"/>
          <p:cNvSpPr>
            <a:spLocks noGrp="1"/>
          </p:cNvSpPr>
          <p:nvPr>
            <p:ph sz="quarter" idx="1"/>
          </p:nvPr>
        </p:nvSpPr>
        <p:spPr/>
        <p:txBody>
          <a:bodyPr/>
          <a:lstStyle/>
          <a:p>
            <a:pPr algn="just"/>
            <a:r>
              <a:rPr lang="en-US" dirty="0" smtClean="0">
                <a:solidFill>
                  <a:srgbClr val="000000"/>
                </a:solidFill>
              </a:rPr>
              <a:t>There are many ways to read data from the keyboard. For example:</a:t>
            </a:r>
          </a:p>
          <a:p>
            <a:pPr marL="514350" indent="-514350" algn="just">
              <a:buFont typeface="+mj-lt"/>
              <a:buAutoNum type="arabicPeriod"/>
            </a:pPr>
            <a:r>
              <a:rPr lang="en-US" dirty="0" err="1" smtClean="0">
                <a:solidFill>
                  <a:srgbClr val="000000"/>
                </a:solidFill>
              </a:rPr>
              <a:t>InputStreamReader</a:t>
            </a:r>
            <a:endParaRPr lang="en-US" dirty="0" smtClean="0">
              <a:solidFill>
                <a:srgbClr val="000000"/>
              </a:solidFill>
            </a:endParaRPr>
          </a:p>
          <a:p>
            <a:pPr marL="514350" indent="-514350" algn="just">
              <a:buFont typeface="+mj-lt"/>
              <a:buAutoNum type="arabicPeriod"/>
            </a:pPr>
            <a:r>
              <a:rPr lang="en-US" dirty="0" smtClean="0">
                <a:solidFill>
                  <a:srgbClr val="000000"/>
                </a:solidFill>
              </a:rPr>
              <a:t>Console</a:t>
            </a:r>
          </a:p>
          <a:p>
            <a:pPr marL="514350" indent="-514350" algn="just">
              <a:buFont typeface="+mj-lt"/>
              <a:buAutoNum type="arabicPeriod"/>
            </a:pPr>
            <a:r>
              <a:rPr lang="en-US" dirty="0" smtClean="0">
                <a:solidFill>
                  <a:srgbClr val="000000"/>
                </a:solidFill>
              </a:rPr>
              <a:t>Scanner</a:t>
            </a:r>
          </a:p>
          <a:p>
            <a:pPr marL="514350" indent="-514350" algn="just">
              <a:buFont typeface="+mj-lt"/>
              <a:buAutoNum type="arabicPeriod"/>
            </a:pPr>
            <a:r>
              <a:rPr lang="en-US" dirty="0" err="1" smtClean="0">
                <a:solidFill>
                  <a:srgbClr val="000000"/>
                </a:solidFill>
              </a:rPr>
              <a:t>DataInputStream</a:t>
            </a:r>
            <a:r>
              <a:rPr lang="en-US" dirty="0" smtClean="0">
                <a:solidFill>
                  <a:srgbClr val="000000"/>
                </a:solidFill>
              </a:rPr>
              <a:t> etc.</a:t>
            </a:r>
          </a:p>
          <a:p>
            <a:pPr marL="514350"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rgbClr val="610B38"/>
                </a:solidFill>
                <a:latin typeface="erdana"/>
              </a:rPr>
              <a:t>InputStreamReader</a:t>
            </a:r>
            <a:r>
              <a:rPr lang="en-US" dirty="0" smtClean="0">
                <a:solidFill>
                  <a:srgbClr val="610B38"/>
                </a:solidFill>
                <a:latin typeface="erdana"/>
              </a:rPr>
              <a:t> class</a:t>
            </a:r>
            <a:br>
              <a:rPr lang="en-US" dirty="0" smtClean="0">
                <a:solidFill>
                  <a:srgbClr val="610B38"/>
                </a:solidFill>
                <a:latin typeface="erdana"/>
              </a:rPr>
            </a:br>
            <a:endParaRPr lang="en-US" dirty="0"/>
          </a:p>
        </p:txBody>
      </p:sp>
      <p:sp>
        <p:nvSpPr>
          <p:cNvPr id="3" name="Content Placeholder 2"/>
          <p:cNvSpPr>
            <a:spLocks noGrp="1"/>
          </p:cNvSpPr>
          <p:nvPr>
            <p:ph sz="quarter" idx="1"/>
          </p:nvPr>
        </p:nvSpPr>
        <p:spPr/>
        <p:txBody>
          <a:bodyPr/>
          <a:lstStyle/>
          <a:p>
            <a:pPr algn="just">
              <a:lnSpc>
                <a:spcPct val="150000"/>
              </a:lnSpc>
            </a:pPr>
            <a:r>
              <a:rPr lang="en-US" dirty="0" err="1" smtClean="0">
                <a:solidFill>
                  <a:srgbClr val="000000"/>
                </a:solidFill>
              </a:rPr>
              <a:t>InputStreamReader</a:t>
            </a:r>
            <a:r>
              <a:rPr lang="en-US" dirty="0" smtClean="0">
                <a:solidFill>
                  <a:srgbClr val="000000"/>
                </a:solidFill>
              </a:rPr>
              <a:t> class can be used to read data from </a:t>
            </a:r>
            <a:r>
              <a:rPr lang="en-US" dirty="0" err="1" smtClean="0">
                <a:solidFill>
                  <a:srgbClr val="000000"/>
                </a:solidFill>
              </a:rPr>
              <a:t>keyboard.It</a:t>
            </a:r>
            <a:r>
              <a:rPr lang="en-US" dirty="0" smtClean="0">
                <a:solidFill>
                  <a:srgbClr val="000000"/>
                </a:solidFill>
              </a:rPr>
              <a:t> performs two tasks:</a:t>
            </a:r>
          </a:p>
          <a:p>
            <a:pPr algn="just">
              <a:lnSpc>
                <a:spcPct val="150000"/>
              </a:lnSpc>
              <a:buFont typeface="Arial"/>
              <a:buChar char="•"/>
            </a:pPr>
            <a:r>
              <a:rPr lang="en-US" dirty="0" smtClean="0">
                <a:solidFill>
                  <a:srgbClr val="000000"/>
                </a:solidFill>
              </a:rPr>
              <a:t>connects to input stream of keyboard</a:t>
            </a:r>
          </a:p>
          <a:p>
            <a:pPr algn="just">
              <a:lnSpc>
                <a:spcPct val="150000"/>
              </a:lnSpc>
              <a:buFont typeface="Arial"/>
              <a:buChar char="•"/>
            </a:pPr>
            <a:r>
              <a:rPr lang="en-US" dirty="0" smtClean="0">
                <a:solidFill>
                  <a:srgbClr val="000000"/>
                </a:solidFill>
              </a:rPr>
              <a:t>converts the byte-oriented stream into character-oriented stream</a:t>
            </a:r>
          </a:p>
          <a:p>
            <a:pPr>
              <a:lnSpc>
                <a:spcPct val="150000"/>
              </a:lnSpc>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rgbClr val="610B38"/>
                </a:solidFill>
                <a:latin typeface="erdana"/>
              </a:rPr>
              <a:t>BufferedReader</a:t>
            </a:r>
            <a:r>
              <a:rPr lang="en-US" dirty="0" smtClean="0">
                <a:solidFill>
                  <a:srgbClr val="610B38"/>
                </a:solidFill>
                <a:latin typeface="erdana"/>
              </a:rPr>
              <a:t> class</a:t>
            </a:r>
            <a:br>
              <a:rPr lang="en-US" dirty="0" smtClean="0">
                <a:solidFill>
                  <a:srgbClr val="610B38"/>
                </a:solidFill>
                <a:latin typeface="erdana"/>
              </a:rPr>
            </a:br>
            <a:endParaRPr lang="en-US" dirty="0"/>
          </a:p>
        </p:txBody>
      </p:sp>
      <p:sp>
        <p:nvSpPr>
          <p:cNvPr id="3" name="Content Placeholder 2"/>
          <p:cNvSpPr>
            <a:spLocks noGrp="1"/>
          </p:cNvSpPr>
          <p:nvPr>
            <p:ph sz="quarter" idx="1"/>
          </p:nvPr>
        </p:nvSpPr>
        <p:spPr/>
        <p:txBody>
          <a:bodyPr/>
          <a:lstStyle/>
          <a:p>
            <a:pPr algn="just"/>
            <a:r>
              <a:rPr lang="en-US" dirty="0" err="1" smtClean="0">
                <a:solidFill>
                  <a:srgbClr val="000000"/>
                </a:solidFill>
                <a:latin typeface="verdana"/>
              </a:rPr>
              <a:t>BufferedReader</a:t>
            </a:r>
            <a:r>
              <a:rPr lang="en-US" dirty="0" smtClean="0">
                <a:solidFill>
                  <a:srgbClr val="000000"/>
                </a:solidFill>
                <a:latin typeface="verdana"/>
              </a:rPr>
              <a:t> class can be used to read data line by line by </a:t>
            </a:r>
            <a:r>
              <a:rPr lang="en-US" dirty="0" err="1" smtClean="0">
                <a:solidFill>
                  <a:srgbClr val="000000"/>
                </a:solidFill>
                <a:latin typeface="verdana"/>
              </a:rPr>
              <a:t>readLine</a:t>
            </a:r>
            <a:r>
              <a:rPr lang="en-US" dirty="0" smtClean="0">
                <a:solidFill>
                  <a:srgbClr val="000000"/>
                </a:solidFill>
                <a:latin typeface="verdana"/>
              </a:rPr>
              <a:t>() method.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Scanner class</a:t>
            </a:r>
            <a:r>
              <a:rPr lang="en-US" dirty="0" smtClean="0"/>
              <a:t/>
            </a:r>
            <a:br>
              <a:rPr lang="en-US" dirty="0" smtClean="0"/>
            </a:br>
            <a:r>
              <a:rPr lang="en-US" b="1" dirty="0" smtClean="0"/>
              <a:t>Scanner</a:t>
            </a:r>
            <a:r>
              <a:rPr lang="en-US" dirty="0" smtClean="0"/>
              <a:t> class is a part of </a:t>
            </a:r>
            <a:r>
              <a:rPr lang="en-US" b="1" dirty="0" err="1" smtClean="0"/>
              <a:t>java.util</a:t>
            </a:r>
            <a:r>
              <a:rPr lang="en-US" dirty="0" smtClean="0"/>
              <a:t> package and it was introduced in </a:t>
            </a:r>
            <a:r>
              <a:rPr lang="en-US" b="1" dirty="0" smtClean="0"/>
              <a:t>Java 5</a:t>
            </a:r>
            <a:r>
              <a:rPr lang="en-US" dirty="0" smtClean="0"/>
              <a:t>. Following program demonstrates the use of </a:t>
            </a:r>
            <a:r>
              <a:rPr lang="en-US" b="1" dirty="0" smtClean="0"/>
              <a:t>Scanner</a:t>
            </a:r>
            <a:r>
              <a:rPr lang="en-US" dirty="0" smtClean="0"/>
              <a:t> class to perform I/O.</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177</TotalTime>
  <Words>113</Words>
  <Application>Microsoft Office PowerPoint</Application>
  <PresentationFormat>On-screen Show (4:3)</PresentationFormat>
  <Paragraphs>30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Slide 1</vt:lpstr>
      <vt:lpstr> Notes before starting java prog.</vt:lpstr>
      <vt:lpstr>Slide 3</vt:lpstr>
      <vt:lpstr>Slide 4</vt:lpstr>
      <vt:lpstr>Checking the CLASSPATH variable  </vt:lpstr>
      <vt:lpstr>Reading data from keyboard</vt:lpstr>
      <vt:lpstr>InputStreamReader class </vt:lpstr>
      <vt:lpstr>BufferedReader class </vt:lpstr>
      <vt:lpstr>Slide 9</vt:lpstr>
    </vt:vector>
  </TitlesOfParts>
  <Company>STES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SITS</dc:creator>
  <cp:lastModifiedBy>madhu</cp:lastModifiedBy>
  <cp:revision>75</cp:revision>
  <dcterms:created xsi:type="dcterms:W3CDTF">2013-01-01T10:52:21Z</dcterms:created>
  <dcterms:modified xsi:type="dcterms:W3CDTF">2017-02-24T03:07:07Z</dcterms:modified>
</cp:coreProperties>
</file>