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21" r:id="rId1"/>
    <p:sldMasterId id="2147483833" r:id="rId2"/>
    <p:sldMasterId id="2147483857" r:id="rId3"/>
    <p:sldMasterId id="2147483861" r:id="rId4"/>
  </p:sldMasterIdLst>
  <p:notesMasterIdLst>
    <p:notesMasterId r:id="rId84"/>
  </p:notesMasterIdLst>
  <p:sldIdLst>
    <p:sldId id="257" r:id="rId5"/>
    <p:sldId id="325" r:id="rId6"/>
    <p:sldId id="431" r:id="rId7"/>
    <p:sldId id="473" r:id="rId8"/>
    <p:sldId id="432" r:id="rId9"/>
    <p:sldId id="435" r:id="rId10"/>
    <p:sldId id="434" r:id="rId11"/>
    <p:sldId id="476" r:id="rId12"/>
    <p:sldId id="475" r:id="rId13"/>
    <p:sldId id="436" r:id="rId14"/>
    <p:sldId id="477" r:id="rId15"/>
    <p:sldId id="479" r:id="rId16"/>
    <p:sldId id="480" r:id="rId17"/>
    <p:sldId id="478" r:id="rId18"/>
    <p:sldId id="481"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502" r:id="rId32"/>
    <p:sldId id="482" r:id="rId33"/>
    <p:sldId id="484" r:id="rId34"/>
    <p:sldId id="485" r:id="rId35"/>
    <p:sldId id="486" r:id="rId36"/>
    <p:sldId id="487" r:id="rId37"/>
    <p:sldId id="488" r:id="rId38"/>
    <p:sldId id="489" r:id="rId39"/>
    <p:sldId id="490" r:id="rId40"/>
    <p:sldId id="491" r:id="rId41"/>
    <p:sldId id="493" r:id="rId42"/>
    <p:sldId id="492" r:id="rId43"/>
    <p:sldId id="494" r:id="rId44"/>
    <p:sldId id="495" r:id="rId45"/>
    <p:sldId id="496" r:id="rId46"/>
    <p:sldId id="497" r:id="rId47"/>
    <p:sldId id="498" r:id="rId48"/>
    <p:sldId id="499" r:id="rId49"/>
    <p:sldId id="500" r:id="rId50"/>
    <p:sldId id="501" r:id="rId51"/>
    <p:sldId id="503" r:id="rId52"/>
    <p:sldId id="504" r:id="rId53"/>
    <p:sldId id="505" r:id="rId54"/>
    <p:sldId id="506" r:id="rId55"/>
    <p:sldId id="451" r:id="rId56"/>
    <p:sldId id="507" r:id="rId57"/>
    <p:sldId id="508" r:id="rId58"/>
    <p:sldId id="453" r:id="rId59"/>
    <p:sldId id="509" r:id="rId60"/>
    <p:sldId id="454" r:id="rId61"/>
    <p:sldId id="455" r:id="rId62"/>
    <p:sldId id="456" r:id="rId63"/>
    <p:sldId id="457" r:id="rId64"/>
    <p:sldId id="458" r:id="rId65"/>
    <p:sldId id="459" r:id="rId66"/>
    <p:sldId id="460" r:id="rId67"/>
    <p:sldId id="461" r:id="rId68"/>
    <p:sldId id="462" r:id="rId69"/>
    <p:sldId id="463" r:id="rId70"/>
    <p:sldId id="464" r:id="rId71"/>
    <p:sldId id="465" r:id="rId72"/>
    <p:sldId id="466" r:id="rId73"/>
    <p:sldId id="467" r:id="rId74"/>
    <p:sldId id="468" r:id="rId75"/>
    <p:sldId id="469" r:id="rId76"/>
    <p:sldId id="470" r:id="rId77"/>
    <p:sldId id="510" r:id="rId78"/>
    <p:sldId id="512" r:id="rId79"/>
    <p:sldId id="511" r:id="rId80"/>
    <p:sldId id="471" r:id="rId81"/>
    <p:sldId id="472" r:id="rId82"/>
    <p:sldId id="430" r:id="rId83"/>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itchFamily="34" charset="0"/>
        <a:ea typeface="Microsoft YaHei" pitchFamily="34" charset="-122"/>
        <a:cs typeface="+mn-cs"/>
      </a:defRPr>
    </a:lvl1pPr>
    <a:lvl2pPr marL="457200" algn="ctr" rtl="0" fontAlgn="base">
      <a:spcBef>
        <a:spcPct val="0"/>
      </a:spcBef>
      <a:spcAft>
        <a:spcPct val="0"/>
      </a:spcAft>
      <a:defRPr sz="2400" kern="1200">
        <a:solidFill>
          <a:schemeClr val="tx1"/>
        </a:solidFill>
        <a:latin typeface="Arial" pitchFamily="34" charset="0"/>
        <a:ea typeface="Microsoft YaHei" pitchFamily="34" charset="-122"/>
        <a:cs typeface="+mn-cs"/>
      </a:defRPr>
    </a:lvl2pPr>
    <a:lvl3pPr marL="914400" algn="ctr" rtl="0" fontAlgn="base">
      <a:spcBef>
        <a:spcPct val="0"/>
      </a:spcBef>
      <a:spcAft>
        <a:spcPct val="0"/>
      </a:spcAft>
      <a:defRPr sz="2400" kern="1200">
        <a:solidFill>
          <a:schemeClr val="tx1"/>
        </a:solidFill>
        <a:latin typeface="Arial" pitchFamily="34" charset="0"/>
        <a:ea typeface="Microsoft YaHei" pitchFamily="34" charset="-122"/>
        <a:cs typeface="+mn-cs"/>
      </a:defRPr>
    </a:lvl3pPr>
    <a:lvl4pPr marL="1371600" algn="ctr" rtl="0" fontAlgn="base">
      <a:spcBef>
        <a:spcPct val="0"/>
      </a:spcBef>
      <a:spcAft>
        <a:spcPct val="0"/>
      </a:spcAft>
      <a:defRPr sz="2400" kern="1200">
        <a:solidFill>
          <a:schemeClr val="tx1"/>
        </a:solidFill>
        <a:latin typeface="Arial" pitchFamily="34" charset="0"/>
        <a:ea typeface="Microsoft YaHei" pitchFamily="34" charset="-122"/>
        <a:cs typeface="+mn-cs"/>
      </a:defRPr>
    </a:lvl4pPr>
    <a:lvl5pPr marL="1828800" algn="ctr" rtl="0" fontAlgn="base">
      <a:spcBef>
        <a:spcPct val="0"/>
      </a:spcBef>
      <a:spcAft>
        <a:spcPct val="0"/>
      </a:spcAft>
      <a:defRPr sz="2400" kern="1200">
        <a:solidFill>
          <a:schemeClr val="tx1"/>
        </a:solidFill>
        <a:latin typeface="Arial" pitchFamily="34" charset="0"/>
        <a:ea typeface="Microsoft YaHei" pitchFamily="34" charset="-122"/>
        <a:cs typeface="+mn-cs"/>
      </a:defRPr>
    </a:lvl5pPr>
    <a:lvl6pPr marL="2286000" algn="l" defTabSz="914400" rtl="0" eaLnBrk="1" latinLnBrk="0" hangingPunct="1">
      <a:defRPr sz="2400" kern="1200">
        <a:solidFill>
          <a:schemeClr val="tx1"/>
        </a:solidFill>
        <a:latin typeface="Arial" pitchFamily="34" charset="0"/>
        <a:ea typeface="Microsoft YaHei" pitchFamily="34" charset="-122"/>
        <a:cs typeface="+mn-cs"/>
      </a:defRPr>
    </a:lvl6pPr>
    <a:lvl7pPr marL="2743200" algn="l" defTabSz="914400" rtl="0" eaLnBrk="1" latinLnBrk="0" hangingPunct="1">
      <a:defRPr sz="2400" kern="1200">
        <a:solidFill>
          <a:schemeClr val="tx1"/>
        </a:solidFill>
        <a:latin typeface="Arial" pitchFamily="34" charset="0"/>
        <a:ea typeface="Microsoft YaHei" pitchFamily="34" charset="-122"/>
        <a:cs typeface="+mn-cs"/>
      </a:defRPr>
    </a:lvl7pPr>
    <a:lvl8pPr marL="3200400" algn="l" defTabSz="914400" rtl="0" eaLnBrk="1" latinLnBrk="0" hangingPunct="1">
      <a:defRPr sz="2400" kern="1200">
        <a:solidFill>
          <a:schemeClr val="tx1"/>
        </a:solidFill>
        <a:latin typeface="Arial" pitchFamily="34" charset="0"/>
        <a:ea typeface="Microsoft YaHei" pitchFamily="34" charset="-122"/>
        <a:cs typeface="+mn-cs"/>
      </a:defRPr>
    </a:lvl8pPr>
    <a:lvl9pPr marL="3657600" algn="l" defTabSz="914400" rtl="0" eaLnBrk="1" latinLnBrk="0" hangingPunct="1">
      <a:defRPr sz="2400" kern="1200">
        <a:solidFill>
          <a:schemeClr val="tx1"/>
        </a:solidFill>
        <a:latin typeface="Arial" pitchFamily="34" charset="0"/>
        <a:ea typeface="Microsoft YaHei"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00000"/>
    <a:srgbClr val="FFFF00"/>
    <a:srgbClr val="B3D3EA"/>
    <a:srgbClr val="78ADCD"/>
  </p:clrMru>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autoAdjust="0"/>
    <p:restoredTop sz="86600" autoAdjust="0"/>
  </p:normalViewPr>
  <p:slideViewPr>
    <p:cSldViewPr>
      <p:cViewPr>
        <p:scale>
          <a:sx n="66" d="100"/>
          <a:sy n="66" d="100"/>
        </p:scale>
        <p:origin x="-1248" y="18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4392"/>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B300A6A1-9D78-405E-A4A0-3C59C7F69A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program starts with the </a:t>
            </a:r>
            <a:r>
              <a:rPr lang="en-US" b="1" dirty="0" smtClean="0"/>
              <a:t>try</a:t>
            </a:r>
            <a:r>
              <a:rPr lang="en-US" dirty="0" smtClean="0"/>
              <a:t> block that asks the user to enter a positive number. If the user enters an invalid value, the program examines the </a:t>
            </a:r>
            <a:r>
              <a:rPr lang="en-US" b="1" dirty="0" smtClean="0"/>
              <a:t>throw</a:t>
            </a:r>
            <a:r>
              <a:rPr lang="en-US" dirty="0" smtClean="0"/>
              <a:t> keyword. This </a:t>
            </a:r>
            <a:r>
              <a:rPr lang="en-US" b="1" dirty="0" smtClean="0"/>
              <a:t>throw</a:t>
            </a:r>
            <a:r>
              <a:rPr lang="en-US" dirty="0" smtClean="0"/>
              <a:t> appears to display a string. The compiler registers this string and since there was an exception, the program exits the </a:t>
            </a:r>
            <a:r>
              <a:rPr lang="en-US" b="1" dirty="0" smtClean="0"/>
              <a:t>try</a:t>
            </a:r>
            <a:r>
              <a:rPr lang="en-US" dirty="0" smtClean="0"/>
              <a:t> block (it gets out of the try block even if the rest of the try block is fine) and looks for the first </a:t>
            </a:r>
            <a:r>
              <a:rPr lang="en-US" b="1" dirty="0" smtClean="0"/>
              <a:t>catch</a:t>
            </a:r>
            <a:r>
              <a:rPr lang="en-US" dirty="0" smtClean="0"/>
              <a:t> block it can find. If it finds a </a:t>
            </a:r>
            <a:r>
              <a:rPr lang="en-US" b="1" dirty="0" smtClean="0"/>
              <a:t>catch</a:t>
            </a:r>
            <a:r>
              <a:rPr lang="en-US" dirty="0" smtClean="0"/>
              <a:t> that does not take an argument, it would still use the </a:t>
            </a:r>
            <a:r>
              <a:rPr lang="en-US" b="1" dirty="0" smtClean="0"/>
              <a:t>catch</a:t>
            </a:r>
            <a:r>
              <a:rPr lang="en-US" dirty="0" smtClean="0"/>
              <a:t>. Otherwise, you can use the </a:t>
            </a:r>
            <a:r>
              <a:rPr lang="en-US" b="1" dirty="0" smtClean="0"/>
              <a:t>catch</a:t>
            </a:r>
            <a:r>
              <a:rPr lang="en-US" dirty="0" smtClean="0"/>
              <a:t> block to display the error string that was sent by the </a:t>
            </a:r>
            <a:r>
              <a:rPr lang="en-US" b="1" dirty="0" smtClean="0"/>
              <a:t>throw</a:t>
            </a:r>
            <a:r>
              <a:rPr lang="en-US" dirty="0" smtClean="0"/>
              <a:t> keyword.</a:t>
            </a:r>
            <a:endParaRPr lang="en-US" dirty="0"/>
          </a:p>
        </p:txBody>
      </p:sp>
      <p:sp>
        <p:nvSpPr>
          <p:cNvPr id="4" name="Slide Number Placeholder 3"/>
          <p:cNvSpPr>
            <a:spLocks noGrp="1"/>
          </p:cNvSpPr>
          <p:nvPr>
            <p:ph type="sldNum" sz="quarter" idx="10"/>
          </p:nvPr>
        </p:nvSpPr>
        <p:spPr/>
        <p:txBody>
          <a:bodyPr/>
          <a:lstStyle/>
          <a:p>
            <a:fld id="{1856526D-5FF0-4704-840E-C54653115BA4}"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mn-ea"/>
                <a:cs typeface="+mn-cs"/>
              </a:rPr>
              <a:t>Reading console input </a:t>
            </a:r>
            <a:r>
              <a:rPr lang="en-US" dirty="0" smtClean="0"/>
              <a:t/>
            </a:r>
            <a:br>
              <a:rPr lang="en-US" dirty="0" smtClean="0"/>
            </a:br>
            <a:r>
              <a:rPr lang="en-US" dirty="0" smtClean="0"/>
              <a:t/>
            </a:r>
            <a:br>
              <a:rPr lang="en-US" dirty="0" smtClean="0"/>
            </a:br>
            <a:r>
              <a:rPr lang="en-US" sz="1200" b="0" i="0" kern="1200" dirty="0" smtClean="0">
                <a:solidFill>
                  <a:schemeClr val="tx1"/>
                </a:solidFill>
                <a:latin typeface="Arial" pitchFamily="34" charset="0"/>
                <a:ea typeface="+mn-ea"/>
                <a:cs typeface="+mn-cs"/>
              </a:rPr>
              <a:t>The preferred method of reading console input for Java is to use a character-oriented stream, which makes your program easier to internationalize and maintain. In java, input is accomplished by reading from </a:t>
            </a:r>
            <a:r>
              <a:rPr lang="en-US" sz="1200" b="0" i="0" kern="1200" dirty="0" err="1" smtClean="0">
                <a:solidFill>
                  <a:schemeClr val="tx1"/>
                </a:solidFill>
                <a:latin typeface="Arial" pitchFamily="34" charset="0"/>
                <a:ea typeface="+mn-ea"/>
                <a:cs typeface="+mn-cs"/>
              </a:rPr>
              <a:t>System.in</a:t>
            </a:r>
            <a:r>
              <a:rPr lang="en-US" sz="1200" b="0" i="0" kern="1200" dirty="0" smtClean="0">
                <a:solidFill>
                  <a:schemeClr val="tx1"/>
                </a:solidFill>
                <a:latin typeface="Arial" pitchFamily="34" charset="0"/>
                <a:ea typeface="+mn-ea"/>
                <a:cs typeface="+mn-cs"/>
              </a:rPr>
              <a:t> and for that you wrap </a:t>
            </a:r>
            <a:r>
              <a:rPr lang="en-US" sz="1200" b="0" i="0" kern="1200" dirty="0" err="1" smtClean="0">
                <a:solidFill>
                  <a:schemeClr val="tx1"/>
                </a:solidFill>
                <a:latin typeface="Arial" pitchFamily="34" charset="0"/>
                <a:ea typeface="+mn-ea"/>
                <a:cs typeface="+mn-cs"/>
              </a:rPr>
              <a:t>System.in</a:t>
            </a:r>
            <a:r>
              <a:rPr lang="en-US" sz="1200" b="0" i="0" kern="1200" dirty="0" smtClean="0">
                <a:solidFill>
                  <a:schemeClr val="tx1"/>
                </a:solidFill>
                <a:latin typeface="Arial" pitchFamily="34" charset="0"/>
                <a:ea typeface="+mn-ea"/>
                <a:cs typeface="+mn-cs"/>
              </a:rPr>
              <a:t> in a </a:t>
            </a:r>
            <a:r>
              <a:rPr lang="en-US" sz="1200" b="0" i="0" kern="1200" dirty="0" err="1" smtClean="0">
                <a:solidFill>
                  <a:schemeClr val="tx1"/>
                </a:solidFill>
                <a:latin typeface="Arial" pitchFamily="34" charset="0"/>
                <a:ea typeface="+mn-ea"/>
                <a:cs typeface="+mn-cs"/>
              </a:rPr>
              <a:t>BufferedReader</a:t>
            </a:r>
            <a:r>
              <a:rPr lang="en-US" sz="1200" b="0" i="0" kern="1200" dirty="0" smtClean="0">
                <a:solidFill>
                  <a:schemeClr val="tx1"/>
                </a:solidFill>
                <a:latin typeface="Arial" pitchFamily="34" charset="0"/>
                <a:ea typeface="+mn-ea"/>
                <a:cs typeface="+mn-cs"/>
              </a:rPr>
              <a:t> object, to create a character stream. </a:t>
            </a:r>
            <a:r>
              <a:rPr lang="en-US" dirty="0" smtClean="0"/>
              <a:t/>
            </a:r>
            <a:br>
              <a:rPr lang="en-US" dirty="0" smtClean="0"/>
            </a:br>
            <a:endParaRPr lang="en-US" sz="1200" b="0" i="0" kern="1200" dirty="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Writing console output </a:t>
            </a:r>
            <a:r>
              <a:rPr lang="en-US" dirty="0" smtClean="0"/>
              <a:t/>
            </a:r>
            <a:br>
              <a:rPr lang="en-US" dirty="0" smtClean="0"/>
            </a:br>
            <a:r>
              <a:rPr lang="en-US" dirty="0" smtClean="0"/>
              <a:t/>
            </a:r>
            <a:br>
              <a:rPr lang="en-US" dirty="0" smtClean="0"/>
            </a:br>
            <a:r>
              <a:rPr lang="en-US" sz="1200" b="0" i="0" kern="1200" dirty="0" smtClean="0">
                <a:solidFill>
                  <a:schemeClr val="tx1"/>
                </a:solidFill>
                <a:latin typeface="Arial" pitchFamily="34" charset="0"/>
                <a:ea typeface="+mn-ea"/>
                <a:cs typeface="+mn-cs"/>
              </a:rPr>
              <a:t>Console output is most easily accomplished with print() and </a:t>
            </a:r>
            <a:r>
              <a:rPr lang="en-US" sz="1200" b="0" i="0" kern="1200" dirty="0" err="1" smtClean="0">
                <a:solidFill>
                  <a:schemeClr val="tx1"/>
                </a:solidFill>
                <a:latin typeface="Arial" pitchFamily="34" charset="0"/>
                <a:ea typeface="+mn-ea"/>
                <a:cs typeface="+mn-cs"/>
              </a:rPr>
              <a:t>println</a:t>
            </a:r>
            <a:r>
              <a:rPr lang="en-US" sz="1200" b="0" i="0" kern="1200" dirty="0" smtClean="0">
                <a:solidFill>
                  <a:schemeClr val="tx1"/>
                </a:solidFill>
                <a:latin typeface="Arial" pitchFamily="34" charset="0"/>
                <a:ea typeface="+mn-ea"/>
                <a:cs typeface="+mn-cs"/>
              </a:rPr>
              <a:t>() which are declared inside </a:t>
            </a:r>
            <a:r>
              <a:rPr lang="en-US" sz="1200" b="0" i="0" kern="1200" dirty="0" err="1" smtClean="0">
                <a:solidFill>
                  <a:schemeClr val="tx1"/>
                </a:solidFill>
                <a:latin typeface="Arial" pitchFamily="34" charset="0"/>
                <a:ea typeface="+mn-ea"/>
                <a:cs typeface="+mn-cs"/>
              </a:rPr>
              <a:t>PrintStream</a:t>
            </a:r>
            <a:r>
              <a:rPr lang="en-US" sz="1200" b="0" i="0" kern="1200" dirty="0" smtClean="0">
                <a:solidFill>
                  <a:schemeClr val="tx1"/>
                </a:solidFill>
                <a:latin typeface="Arial" pitchFamily="34" charset="0"/>
                <a:ea typeface="+mn-ea"/>
                <a:cs typeface="+mn-cs"/>
              </a:rPr>
              <a:t> class which is the type of the object referenced by </a:t>
            </a:r>
            <a:r>
              <a:rPr lang="en-US" sz="1200" b="0" i="0" kern="1200" dirty="0" err="1" smtClean="0">
                <a:solidFill>
                  <a:schemeClr val="tx1"/>
                </a:solidFill>
                <a:latin typeface="Arial" pitchFamily="34" charset="0"/>
                <a:ea typeface="+mn-ea"/>
                <a:cs typeface="+mn-cs"/>
              </a:rPr>
              <a:t>System.out</a:t>
            </a:r>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PrintStream</a:t>
            </a:r>
            <a:r>
              <a:rPr lang="en-US" sz="1200" b="0" i="0" kern="1200" dirty="0" smtClean="0">
                <a:solidFill>
                  <a:schemeClr val="tx1"/>
                </a:solidFill>
                <a:latin typeface="Arial" pitchFamily="34" charset="0"/>
                <a:ea typeface="+mn-ea"/>
                <a:cs typeface="+mn-cs"/>
              </a:rPr>
              <a:t> is an </a:t>
            </a:r>
            <a:r>
              <a:rPr lang="en-US" sz="1200" b="0" i="0" kern="1200" dirty="0" err="1" smtClean="0">
                <a:solidFill>
                  <a:schemeClr val="tx1"/>
                </a:solidFill>
                <a:latin typeface="Arial" pitchFamily="34" charset="0"/>
                <a:ea typeface="+mn-ea"/>
                <a:cs typeface="+mn-cs"/>
              </a:rPr>
              <a:t>outputStream</a:t>
            </a:r>
            <a:r>
              <a:rPr lang="en-US" sz="1200" b="0" i="0" kern="1200" dirty="0" smtClean="0">
                <a:solidFill>
                  <a:schemeClr val="tx1"/>
                </a:solidFill>
                <a:latin typeface="Arial" pitchFamily="34" charset="0"/>
                <a:ea typeface="+mn-ea"/>
                <a:cs typeface="+mn-cs"/>
              </a:rPr>
              <a:t> derived from </a:t>
            </a:r>
            <a:r>
              <a:rPr lang="en-US" sz="1200" b="0" i="0" kern="1200" dirty="0" err="1" smtClean="0">
                <a:solidFill>
                  <a:schemeClr val="tx1"/>
                </a:solidFill>
                <a:latin typeface="Arial" pitchFamily="34" charset="0"/>
                <a:ea typeface="+mn-ea"/>
                <a:cs typeface="+mn-cs"/>
              </a:rPr>
              <a:t>OutputStream</a:t>
            </a:r>
            <a:r>
              <a:rPr lang="en-US" sz="1200" b="0" i="0" kern="1200" dirty="0" smtClean="0">
                <a:solidFill>
                  <a:schemeClr val="tx1"/>
                </a:solidFill>
                <a:latin typeface="Arial" pitchFamily="34" charset="0"/>
                <a:ea typeface="+mn-ea"/>
                <a:cs typeface="+mn-cs"/>
              </a:rPr>
              <a:t>, it also implements the low-level method write(). Thus write() can be used to write to the console.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mn-ea"/>
                <a:cs typeface="+mn-cs"/>
              </a:rPr>
              <a:t>The paint () method is called automatically by the environment (usually a web browser) that contains the applet whenever the applet window needs to be redrawn. </a:t>
            </a:r>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74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CAFC774-5563-4D7D-BF1B-B2BC63C380CE}" type="datetime1">
              <a:rPr lang="en-US" smtClean="0">
                <a:solidFill>
                  <a:srgbClr val="575F6D"/>
                </a:solidFill>
              </a:rPr>
              <a:pPr/>
              <a:t>12/6/2017</a:t>
            </a:fld>
            <a:endParaRPr lang="en-US">
              <a:solidFill>
                <a:srgbClr val="575F6D"/>
              </a:solidFill>
            </a:endParaRPr>
          </a:p>
        </p:txBody>
      </p:sp>
      <p:sp>
        <p:nvSpPr>
          <p:cNvPr id="17" name="Footer Placeholder 16"/>
          <p:cNvSpPr>
            <a:spLocks noGrp="1"/>
          </p:cNvSpPr>
          <p:nvPr>
            <p:ph type="ftr" sz="quarter" idx="11"/>
          </p:nvPr>
        </p:nvSpPr>
        <p:spPr>
          <a:xfrm>
            <a:off x="2898648" y="6355080"/>
            <a:ext cx="3474720" cy="365760"/>
          </a:xfrm>
        </p:spPr>
        <p:txBody>
          <a:bodyPr/>
          <a:lstStyle/>
          <a:p>
            <a:r>
              <a:rPr lang="en-US" smtClean="0">
                <a:solidFill>
                  <a:srgbClr val="575F6D"/>
                </a:solidFill>
              </a:rPr>
              <a:t>PPL UNIT - 2  SE(Computer)</a:t>
            </a:r>
            <a:endParaRPr lang="en-US">
              <a:solidFill>
                <a:srgbClr val="575F6D"/>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12/6/2017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12/6/2017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CAFC774-5563-4D7D-BF1B-B2BC63C380CE}" type="datetime1">
              <a:rPr lang="en-US" smtClean="0">
                <a:solidFill>
                  <a:srgbClr val="575F6D"/>
                </a:solidFill>
              </a:rPr>
              <a:pPr/>
              <a:t>12/6/2017</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solidFill>
                  <a:srgbClr val="575F6D"/>
                </a:solidFill>
              </a:rPr>
              <a:t>PPL UNIT - 2  SE(Computer)</a:t>
            </a:r>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9DE5AA4-9763-439A-A7C1-25932290B05B}" type="datetime1">
              <a:rPr lang="en-US" smtClean="0">
                <a:solidFill>
                  <a:srgbClr val="575F6D"/>
                </a:solidFill>
              </a:rPr>
              <a:pPr/>
              <a:t>12/6/2017</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10" name="Footer Placeholder 9"/>
          <p:cNvSpPr>
            <a:spLocks noGrp="1"/>
          </p:cNvSpPr>
          <p:nvPr>
            <p:ph type="ftr" sz="quarter" idx="16"/>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5746616-BEED-4E0C-9249-B5309D39BC5B}" type="datetime1">
              <a:rPr lang="en-US" smtClean="0">
                <a:solidFill>
                  <a:srgbClr val="FFF39D"/>
                </a:solidFill>
              </a:rPr>
              <a:pPr/>
              <a:t>12/6/2017</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solidFill>
                  <a:srgbClr val="FFF39D"/>
                </a:solidFill>
              </a:rPr>
              <a:t>PPL UNIT - 2  SE(Computer)</a:t>
            </a:r>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1118C7B-98AB-449A-8A07-D4B6B3875F9B}" type="slidenum">
              <a:rPr lang="en-US" smtClean="0">
                <a:solidFill>
                  <a:srgbClr val="DDE9EC"/>
                </a:solidFill>
              </a:rPr>
              <a:pPr/>
              <a:t>‹#›</a:t>
            </a:fld>
            <a:endParaRPr lang="en-US">
              <a:solidFill>
                <a:srgbClr val="DDE9E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12/6/2017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12/6/2017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98FE59-8458-409F-B18D-AF51E0953A31}" type="datetime1">
              <a:rPr lang="en-US" smtClean="0">
                <a:solidFill>
                  <a:srgbClr val="575F6D"/>
                </a:solidFill>
              </a:rPr>
              <a:pPr/>
              <a:t>12/6/2017</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8" name="Footer Placeholder 7"/>
          <p:cNvSpPr>
            <a:spLocks noGrp="1"/>
          </p:cNvSpPr>
          <p:nvPr>
            <p:ph type="ftr" sz="quarter" idx="12"/>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12/6/2017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C1749D3-4320-4155-B3B7-1BCEC32CFD70}" type="datetime1">
              <a:rPr lang="en-US" smtClean="0">
                <a:solidFill>
                  <a:srgbClr val="575F6D"/>
                </a:solidFill>
              </a:rPr>
              <a:pPr/>
              <a:t>12/6/2017</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81118C7B-98AB-449A-8A07-D4B6B3875F9B}" type="slidenum">
              <a:rPr lang="en-US" smtClean="0">
                <a:solidFill>
                  <a:srgbClr val="464653"/>
                </a:solidFill>
              </a:rPr>
              <a:pPr/>
              <a:t>‹#›</a:t>
            </a:fld>
            <a:endParaRPr lang="en-US">
              <a:solidFill>
                <a:srgbClr val="464653"/>
              </a:solidFill>
            </a:endParaRPr>
          </a:p>
        </p:txBody>
      </p:sp>
      <p:sp>
        <p:nvSpPr>
          <p:cNvPr id="23" name="Footer Placeholder 22"/>
          <p:cNvSpPr>
            <a:spLocks noGrp="1"/>
          </p:cNvSpPr>
          <p:nvPr>
            <p:ph type="ftr" sz="quarter" idx="16"/>
          </p:nvPr>
        </p:nvSpPr>
        <p:spPr/>
        <p:txBody>
          <a:bodyPr rtlCol="0"/>
          <a:lstStyle/>
          <a:p>
            <a:r>
              <a:rPr lang="en-US" smtClean="0">
                <a:solidFill>
                  <a:srgbClr val="575F6D"/>
                </a:solidFill>
              </a:rPr>
              <a:t>PPL UNIT - 2  SE(Computer)</a:t>
            </a:r>
            <a:endParaRPr lang="en-US">
              <a:solidFill>
                <a:srgbClr val="575F6D"/>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E5AA4-9763-439A-A7C1-25932290B05B}" type="datetime1">
              <a:rPr lang="en-US" smtClean="0">
                <a:solidFill>
                  <a:srgbClr val="575F6D"/>
                </a:solidFill>
              </a:rPr>
              <a:pPr/>
              <a:t>12/6/2017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AB0557C-8285-41DA-8060-86EA1E586692}" type="datetime1">
              <a:rPr lang="en-US" smtClean="0">
                <a:solidFill>
                  <a:srgbClr val="575F6D"/>
                </a:solidFill>
              </a:rPr>
              <a:pPr/>
              <a:t>12/6/2017</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81118C7B-98AB-449A-8A07-D4B6B3875F9B}" type="slidenum">
              <a:rPr lang="en-US" smtClean="0">
                <a:solidFill>
                  <a:srgbClr val="DDE9EC"/>
                </a:solidFill>
              </a:rPr>
              <a:pPr/>
              <a:t>‹#›</a:t>
            </a:fld>
            <a:endParaRPr lang="en-US">
              <a:solidFill>
                <a:srgbClr val="DDE9EC"/>
              </a:solidFill>
            </a:endParaRPr>
          </a:p>
        </p:txBody>
      </p:sp>
      <p:sp>
        <p:nvSpPr>
          <p:cNvPr id="21" name="Footer Placeholder 20"/>
          <p:cNvSpPr>
            <a:spLocks noGrp="1"/>
          </p:cNvSpPr>
          <p:nvPr>
            <p:ph type="ftr" sz="quarter" idx="12"/>
          </p:nvPr>
        </p:nvSpPr>
        <p:spPr/>
        <p:txBody>
          <a:bodyPr rtlCol="0"/>
          <a:lstStyle/>
          <a:p>
            <a:r>
              <a:rPr lang="en-US" smtClean="0">
                <a:solidFill>
                  <a:srgbClr val="575F6D"/>
                </a:solidFill>
              </a:rPr>
              <a:t>PPL UNIT - 2  SE(Computer)</a:t>
            </a:r>
            <a:endParaRPr lang="en-US">
              <a:solidFill>
                <a:srgbClr val="575F6D"/>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12/6/2017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12/6/2017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5"/>
            <a:ext cx="9144000" cy="892175"/>
          </a:xfrm>
          <a:prstGeom prst="rect">
            <a:avLst/>
          </a:prstGeom>
          <a:solidFill>
            <a:srgbClr val="FFFFFF"/>
          </a:solidFill>
          <a:ln w="9525" algn="ctr">
            <a:noFill/>
            <a:miter lim="800000"/>
            <a:headEnd/>
            <a:tailEnd/>
          </a:ln>
          <a:effectLst/>
        </p:spPr>
        <p:txBody>
          <a:bodyPr wrap="none" lIns="0" tIns="0" rIns="0" bIns="0" anchor="ctr"/>
          <a:lstStyle/>
          <a:p>
            <a:pPr algn="l">
              <a:spcBef>
                <a:spcPct val="20000"/>
              </a:spcBef>
              <a:buClr>
                <a:srgbClr val="3399CC"/>
              </a:buClr>
              <a:buSzPct val="100000"/>
              <a:buFont typeface="Symbol" pitchFamily="18" charset="2"/>
              <a:buNone/>
              <a:defRPr/>
            </a:pPr>
            <a:endParaRPr lang="he-IL">
              <a:solidFill>
                <a:srgbClr val="4D4D4D"/>
              </a:solidFill>
              <a:ea typeface="+mn-ea"/>
            </a:endParaRPr>
          </a:p>
        </p:txBody>
      </p:sp>
      <p:sp>
        <p:nvSpPr>
          <p:cNvPr id="5" name="Rectangle 3"/>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lIns="0" tIns="0" rIns="0" bIns="0" anchor="ctr"/>
          <a:lstStyle/>
          <a:p>
            <a:pPr eaLnBrk="0" hangingPunct="0">
              <a:spcBef>
                <a:spcPct val="50000"/>
              </a:spcBef>
              <a:defRPr/>
            </a:pPr>
            <a:endParaRPr lang="he-IL">
              <a:solidFill>
                <a:srgbClr val="4D4D4D"/>
              </a:solidFill>
              <a:ea typeface="+mn-ea"/>
            </a:endParaRPr>
          </a:p>
        </p:txBody>
      </p:sp>
      <p:sp>
        <p:nvSpPr>
          <p:cNvPr id="6" name="Text Box 7"/>
          <p:cNvSpPr txBox="1">
            <a:spLocks noChangeArrowheads="1"/>
          </p:cNvSpPr>
          <p:nvPr/>
        </p:nvSpPr>
        <p:spPr bwMode="auto">
          <a:xfrm>
            <a:off x="76200" y="6629400"/>
            <a:ext cx="857250" cy="184150"/>
          </a:xfrm>
          <a:prstGeom prst="rect">
            <a:avLst/>
          </a:prstGeom>
          <a:noFill/>
          <a:ln w="9525" algn="ctr">
            <a:noFill/>
            <a:miter lim="800000"/>
            <a:headEnd/>
            <a:tailEnd/>
          </a:ln>
          <a:effectLst/>
        </p:spPr>
        <p:txBody>
          <a:bodyPr wrap="none" lIns="0" tIns="0" rIns="0" bIns="0">
            <a:spAutoFit/>
          </a:bodyPr>
          <a:lstStyle/>
          <a:p>
            <a:pPr algn="l" defTabSz="912813">
              <a:spcBef>
                <a:spcPct val="20000"/>
              </a:spcBef>
              <a:buClr>
                <a:srgbClr val="3399CC"/>
              </a:buClr>
              <a:buSzPct val="100000"/>
              <a:buFont typeface="Symbol" pitchFamily="18" charset="2"/>
              <a:buNone/>
              <a:defRPr/>
            </a:pPr>
            <a:r>
              <a:rPr lang="en-US" sz="1200" dirty="0">
                <a:solidFill>
                  <a:srgbClr val="4D4D4D"/>
                </a:solidFill>
                <a:ea typeface="+mn-ea"/>
              </a:rPr>
              <a:t>© Amir Kirsh</a:t>
            </a:r>
          </a:p>
        </p:txBody>
      </p:sp>
      <p:sp>
        <p:nvSpPr>
          <p:cNvPr id="7" name="Rectangle 9"/>
          <p:cNvSpPr>
            <a:spLocks noChangeArrowheads="1"/>
          </p:cNvSpPr>
          <p:nvPr/>
        </p:nvSpPr>
        <p:spPr bwMode="auto">
          <a:xfrm>
            <a:off x="0" y="4489450"/>
            <a:ext cx="9144000" cy="1536700"/>
          </a:xfrm>
          <a:prstGeom prst="rect">
            <a:avLst/>
          </a:prstGeom>
          <a:solidFill>
            <a:schemeClr val="accent1">
              <a:alpha val="35001"/>
            </a:schemeClr>
          </a:solidFill>
          <a:ln w="9525">
            <a:noFill/>
            <a:miter lim="800000"/>
            <a:headEnd/>
            <a:tailEnd/>
          </a:ln>
          <a:effectLst/>
        </p:spPr>
        <p:txBody>
          <a:bodyPr wrap="none" anchor="ctr"/>
          <a:lstStyle/>
          <a:p>
            <a:pPr eaLnBrk="0" hangingPunct="0">
              <a:spcBef>
                <a:spcPct val="50000"/>
              </a:spcBef>
              <a:defRPr/>
            </a:pPr>
            <a:endParaRPr lang="he-IL">
              <a:solidFill>
                <a:srgbClr val="4D4D4D"/>
              </a:solidFill>
              <a:ea typeface="+mn-ea"/>
            </a:endParaRPr>
          </a:p>
        </p:txBody>
      </p:sp>
      <p:sp>
        <p:nvSpPr>
          <p:cNvPr id="624650" name="Rectangle 10"/>
          <p:cNvSpPr>
            <a:spLocks noGrp="1" noChangeArrowheads="1"/>
          </p:cNvSpPr>
          <p:nvPr>
            <p:ph type="ctrTitle"/>
          </p:nvPr>
        </p:nvSpPr>
        <p:spPr bwMode="auto">
          <a:xfrm>
            <a:off x="0" y="5183188"/>
            <a:ext cx="9144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5"/>
            <a:ext cx="9144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5738813" y="6534150"/>
            <a:ext cx="3405187"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spcBef>
                <a:spcPct val="20000"/>
              </a:spcBef>
              <a:buClr>
                <a:srgbClr val="3399CC"/>
              </a:buClr>
              <a:buSzPct val="100000"/>
              <a:buFont typeface="Symbol" pitchFamily="18" charset="2"/>
              <a:buNone/>
              <a:defRPr/>
            </a:pPr>
            <a:endParaRPr lang="en-US">
              <a:solidFill>
                <a:srgbClr val="4D4D4D"/>
              </a:solidFill>
              <a:ea typeface="+mn-ea"/>
            </a:endParaRPr>
          </a:p>
        </p:txBody>
      </p:sp>
    </p:spTree>
  </p:cSld>
  <p:clrMapOvr>
    <a:masterClrMapping/>
  </p:clrMapOvr>
  <p:transition>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D0912CF9-92F9-43C6-A6CC-470D87DF0A00}" type="slidenum">
              <a:rPr lang="en-US"/>
              <a:pPr>
                <a:defRPr/>
              </a:pPr>
              <a:t>‹#›</a:t>
            </a:fld>
            <a:endParaRPr lang="en-US"/>
          </a:p>
        </p:txBody>
      </p:sp>
    </p:spTree>
  </p:cSld>
  <p:clrMapOvr>
    <a:masterClrMapping/>
  </p:clrMapOvr>
  <p:transition>
    <p:cu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6050"/>
            <a:ext cx="9144000" cy="849313"/>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765175" y="1295400"/>
            <a:ext cx="7618413" cy="4987925"/>
          </a:xfrm>
        </p:spPr>
        <p:txBody>
          <a:bodyPr/>
          <a:lstStyle/>
          <a:p>
            <a:pPr lvl="0"/>
            <a:endParaRPr lang="he-IL"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2575814C-B73F-4FC8-B45B-1270EDB3A688}" type="slidenum">
              <a:rPr lang="en-US"/>
              <a:pPr>
                <a:defRPr/>
              </a:pPr>
              <a:t>‹#›</a:t>
            </a:fld>
            <a:endParaRPr lang="en-US"/>
          </a:p>
        </p:txBody>
      </p:sp>
    </p:spTree>
  </p:cSld>
  <p:clrMapOvr>
    <a:masterClrMapping/>
  </p:clrMapOvr>
  <p:transition>
    <p:cu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12/6/2017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12/6/2017</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5746616-BEED-4E0C-9249-B5309D39BC5B}" type="datetime1">
              <a:rPr lang="en-US" smtClean="0">
                <a:solidFill>
                  <a:srgbClr val="FFF39D"/>
                </a:solidFill>
              </a:rPr>
              <a:pPr/>
              <a:t>12/6/2017</a:t>
            </a:fld>
            <a:endParaRPr lang="en-US">
              <a:solidFill>
                <a:srgbClr val="FFF39D"/>
              </a:solidFill>
            </a:endParaRPr>
          </a:p>
        </p:txBody>
      </p:sp>
      <p:sp>
        <p:nvSpPr>
          <p:cNvPr id="5" name="Footer Placeholder 4"/>
          <p:cNvSpPr>
            <a:spLocks noGrp="1"/>
          </p:cNvSpPr>
          <p:nvPr>
            <p:ph type="ftr" sz="quarter" idx="11"/>
          </p:nvPr>
        </p:nvSpPr>
        <p:spPr>
          <a:xfrm>
            <a:off x="2898648" y="6355080"/>
            <a:ext cx="3474720" cy="365760"/>
          </a:xfrm>
        </p:spPr>
        <p:txBody>
          <a:bodyPr/>
          <a:lstStyle/>
          <a:p>
            <a:r>
              <a:rPr lang="en-US" smtClean="0">
                <a:solidFill>
                  <a:srgbClr val="FFF39D"/>
                </a:solidFill>
              </a:rPr>
              <a:t>PPL UNIT - 2  SE(Computer)</a:t>
            </a:r>
            <a:endParaRPr lang="en-US">
              <a:solidFill>
                <a:srgbClr val="FFF39D"/>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12/6/2017</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solidFill>
                  <a:srgbClr val="775F55"/>
                </a:solidFill>
              </a:rPr>
              <a:pPr/>
              <a:t>12/6/2017</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solidFill>
                  <a:srgbClr val="775F55"/>
                </a:solidFill>
              </a:rPr>
              <a:pPr/>
              <a:t>12/6/2017</a:t>
            </a:fld>
            <a:endParaRPr lang="en-US">
              <a:solidFill>
                <a:srgbClr val="775F55"/>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12/6/2017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12/6/2017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98FE59-8458-409F-B18D-AF51E0953A31}" type="datetime1">
              <a:rPr lang="en-US" smtClean="0">
                <a:solidFill>
                  <a:srgbClr val="575F6D"/>
                </a:solidFill>
              </a:rPr>
              <a:pPr/>
              <a:t>12/6/2017</a:t>
            </a:fld>
            <a:endParaRPr lang="en-US">
              <a:solidFill>
                <a:srgbClr val="575F6D"/>
              </a:solidFill>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12/6/2017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1749D3-4320-4155-B3B7-1BCEC32CFD70}" type="datetime1">
              <a:rPr lang="en-US" smtClean="0">
                <a:solidFill>
                  <a:srgbClr val="575F6D"/>
                </a:solidFill>
              </a:rPr>
              <a:pPr/>
              <a:t>12/6/2017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B0557C-8285-41DA-8060-86EA1E586692}" type="datetime1">
              <a:rPr lang="en-US" smtClean="0">
                <a:solidFill>
                  <a:srgbClr val="575F6D"/>
                </a:solidFill>
              </a:rPr>
              <a:pPr/>
              <a:t>12/6/2017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a:fld id="{BC443B4A-01D1-469E-916F-AFAF70074EFB}" type="datetime1">
              <a:rPr lang="en-US" smtClean="0">
                <a:solidFill>
                  <a:srgbClr val="464653"/>
                </a:solidFill>
              </a:rPr>
              <a:pPr algn="r"/>
              <a:t>12/6/2017</a:t>
            </a:fld>
            <a:endParaRPr lang="en-US" dirty="0">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l"/>
            <a:r>
              <a:rPr lang="en-US" smtClean="0">
                <a:solidFill>
                  <a:srgbClr val="464653"/>
                </a:solidFill>
              </a:rPr>
              <a:t>PPL UNIT - 2  SE(Computer)</a:t>
            </a:r>
            <a:endParaRPr lang="en-US" dirty="0">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ctr"/>
            <a:fld id="{2BBB5E19-F10A-4C2F-BF6F-11C513378A2E}" type="slidenum">
              <a:rPr lang="en-US" smtClean="0">
                <a:solidFill>
                  <a:srgbClr val="464653"/>
                </a:solidFill>
              </a:rPr>
              <a:pPr algn="ctr"/>
              <a:t>‹#›</a:t>
            </a:fld>
            <a:endParaRPr lang="en-US" b="1" dirty="0">
              <a:solidFill>
                <a:srgbClr val="FFFFFF"/>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a:fld id="{BC443B4A-01D1-469E-916F-AFAF70074EFB}" type="datetime1">
              <a:rPr lang="en-US" smtClean="0">
                <a:solidFill>
                  <a:srgbClr val="464653"/>
                </a:solidFill>
              </a:rPr>
              <a:pPr algn="r"/>
              <a:t>12/6/2017</a:t>
            </a:fld>
            <a:endParaRPr lang="en-US" dirty="0">
              <a:solidFill>
                <a:srgbClr val="464653"/>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r>
              <a:rPr lang="en-US" smtClean="0">
                <a:solidFill>
                  <a:srgbClr val="464653"/>
                </a:solidFill>
              </a:rPr>
              <a:t>PPL UNIT - 2  SE(Computer)</a:t>
            </a:r>
            <a:endParaRPr lang="en-US" dirty="0">
              <a:solidFill>
                <a:srgbClr val="464653"/>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a:fld id="{2BBB5E19-F10A-4C2F-BF6F-11C513378A2E}" type="slidenum">
              <a:rPr lang="en-US" smtClean="0">
                <a:solidFill>
                  <a:srgbClr val="464653"/>
                </a:solidFill>
              </a:rPr>
              <a:pPr algn="ctr"/>
              <a:t>‹#›</a:t>
            </a:fld>
            <a:endParaRPr lang="en-US"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0"/>
            <a:ext cx="9144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eaLnBrk="0" hangingPunct="0">
              <a:defRPr/>
            </a:pPr>
            <a:r>
              <a:rPr lang="en-US" sz="1600" b="1">
                <a:solidFill>
                  <a:srgbClr val="4D4D4D"/>
                </a:solidFill>
                <a:ea typeface="+mn-ea"/>
              </a:rPr>
              <a:t> </a:t>
            </a:r>
          </a:p>
        </p:txBody>
      </p:sp>
      <p:sp>
        <p:nvSpPr>
          <p:cNvPr id="1027" name="Rectangle 3"/>
          <p:cNvSpPr>
            <a:spLocks noGrp="1" noChangeArrowheads="1"/>
          </p:cNvSpPr>
          <p:nvPr>
            <p:ph type="title"/>
          </p:nvPr>
        </p:nvSpPr>
        <p:spPr bwMode="gray">
          <a:xfrm>
            <a:off x="0" y="146050"/>
            <a:ext cx="9144000" cy="849313"/>
          </a:xfrm>
          <a:prstGeom prst="rect">
            <a:avLst/>
          </a:prstGeom>
          <a:solidFill>
            <a:schemeClr val="accent1"/>
          </a:solid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765175" y="1295400"/>
            <a:ext cx="7618413" cy="4987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Introduction level</a:t>
            </a:r>
          </a:p>
          <a:p>
            <a:pPr lvl="1"/>
            <a:r>
              <a:rPr lang="en-US" smtClean="0"/>
              <a:t>First level</a:t>
            </a:r>
          </a:p>
          <a:p>
            <a:pPr lvl="2"/>
            <a:r>
              <a:rPr lang="en-US" smtClean="0"/>
              <a:t>Second level</a:t>
            </a:r>
          </a:p>
          <a:p>
            <a:pPr lvl="3"/>
            <a:r>
              <a:rPr lang="en-US" smtClean="0"/>
              <a:t>Next level</a:t>
            </a:r>
          </a:p>
          <a:p>
            <a:pPr lvl="4"/>
            <a:r>
              <a:rPr lang="en-US" smtClean="0"/>
              <a:t>Next level</a:t>
            </a:r>
          </a:p>
        </p:txBody>
      </p:sp>
      <p:sp>
        <p:nvSpPr>
          <p:cNvPr id="623621" name="Rectangle 5"/>
          <p:cNvSpPr>
            <a:spLocks noGrp="1" noChangeArrowheads="1"/>
          </p:cNvSpPr>
          <p:nvPr>
            <p:ph type="sldNum" sz="quarter" idx="4"/>
          </p:nvPr>
        </p:nvSpPr>
        <p:spPr bwMode="black">
          <a:xfrm>
            <a:off x="279400" y="6551613"/>
            <a:ext cx="965200"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vl1pPr>
          </a:lstStyle>
          <a:p>
            <a:pPr>
              <a:defRPr/>
            </a:pPr>
            <a:fld id="{107D98D1-696B-4A2F-B2D3-2D5085BF8D08}" type="slidenum">
              <a:rPr lang="en-US">
                <a:solidFill>
                  <a:srgbClr val="4D4D4D"/>
                </a:solidFill>
                <a:ea typeface="+mn-ea"/>
              </a:rPr>
              <a:pPr>
                <a:defRPr/>
              </a:pPr>
              <a:t>‹#›</a:t>
            </a:fld>
            <a:endParaRPr lang="en-US">
              <a:solidFill>
                <a:srgbClr val="4D4D4D"/>
              </a:solidFill>
              <a:ea typeface="+mn-ea"/>
            </a:endParaRPr>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Lst>
  <p:transition>
    <p:cut/>
  </p:transition>
  <p:timing>
    <p:tnLst>
      <p:par>
        <p:cTn id="1" dur="indefinite" restart="never" nodeType="tmRoot"/>
      </p:par>
    </p:tnLst>
  </p:timing>
  <p:hf hdr="0" ftr="0" dt="0"/>
  <p:txStyles>
    <p:titleStyle>
      <a:lvl1pPr marL="354013" indent="-354013"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auto">
              <a:spcBef>
                <a:spcPts val="0"/>
              </a:spcBef>
              <a:spcAft>
                <a:spcPts val="0"/>
              </a:spcAft>
            </a:pPr>
            <a:fld id="{1D8BD707-D9CF-40AE-B4C6-C98DA3205C09}" type="datetimeFigureOut">
              <a:rPr lang="en-US" smtClean="0">
                <a:solidFill>
                  <a:srgbClr val="775F55"/>
                </a:solidFill>
                <a:latin typeface="Tw Cen MT"/>
                <a:ea typeface="+mn-ea"/>
              </a:rPr>
              <a:pPr fontAlgn="auto">
                <a:spcBef>
                  <a:spcPts val="0"/>
                </a:spcBef>
                <a:spcAft>
                  <a:spcPts val="0"/>
                </a:spcAft>
              </a:pPr>
              <a:t>12/6/2017</a:t>
            </a:fld>
            <a:endParaRPr lang="en-US">
              <a:solidFill>
                <a:srgbClr val="775F55"/>
              </a:solidFill>
              <a:latin typeface="Tw Cen MT"/>
              <a:ea typeface="+mn-ea"/>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fontAlgn="auto">
              <a:spcBef>
                <a:spcPts val="0"/>
              </a:spcBef>
              <a:spcAft>
                <a:spcPts val="0"/>
              </a:spcAft>
            </a:pPr>
            <a:endParaRPr lang="en-US">
              <a:solidFill>
                <a:srgbClr val="775F55"/>
              </a:solidFill>
              <a:latin typeface="Tw Cen MT"/>
              <a:ea typeface="+mn-ea"/>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sz="180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auto">
              <a:spcBef>
                <a:spcPts val="0"/>
              </a:spcBef>
              <a:spcAft>
                <a:spcPts val="0"/>
              </a:spcAft>
            </a:pPr>
            <a:fld id="{B6F15528-21DE-4FAA-801E-634DDDAF4B2B}" type="slidenum">
              <a:rPr lang="en-US" smtClean="0">
                <a:latin typeface="Tw Cen MT"/>
                <a:ea typeface="+mn-ea"/>
              </a:rPr>
              <a:pPr fontAlgn="auto">
                <a:spcBef>
                  <a:spcPts val="0"/>
                </a:spcBef>
                <a:spcAft>
                  <a:spcPts val="0"/>
                </a:spcAft>
              </a:pPr>
              <a:t>‹#›</a:t>
            </a:fld>
            <a:endParaRPr lang="en-US">
              <a:latin typeface="Tw Cen MT"/>
              <a:ea typeface="+mn-ea"/>
            </a:endParaRPr>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hyperlink" Target="http://javarevisited.blogspot.com/2011/12/checked-vs-unchecked-exception-in-java.html" TargetMode="Externa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javase/tutorial/essential/io/charstreams.html" TargetMode="External"/><Relationship Id="rId2" Type="http://schemas.openxmlformats.org/officeDocument/2006/relationships/hyperlink" Target="https://docs.oracle.com/javase/tutorial/essential/io/bytestreams.html" TargetMode="Externa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technostepup.com/CoreJava/IOStream/predefined-stream.php" TargetMode="Externa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hyperlink" Target="http://technostepup.com/CoreJava/IOStream/predefined-stream.php"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hyperlink" Target="http://en.wikipedia.org/wiki/HTML" TargetMode="Externa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hyperlink" Target="http://en.wikipedia.org/wiki/Graphical_user_interface" TargetMode="External"/><Relationship Id="rId2" Type="http://schemas.openxmlformats.org/officeDocument/2006/relationships/hyperlink" Target="http://en.wikipedia.org/wiki/Application_programming_interface" TargetMode="External"/><Relationship Id="rId1" Type="http://schemas.openxmlformats.org/officeDocument/2006/relationships/slideLayout" Target="../slideLayouts/slideLayout27.xml"/><Relationship Id="rId6" Type="http://schemas.openxmlformats.org/officeDocument/2006/relationships/hyperlink" Target="http://en.wikipedia.org/wiki/Mobile_telephone" TargetMode="External"/><Relationship Id="rId5" Type="http://schemas.openxmlformats.org/officeDocument/2006/relationships/hyperlink" Target="http://en.wikipedia.org/wiki/Connected_Device_Configuration" TargetMode="External"/><Relationship Id="rId4" Type="http://schemas.openxmlformats.org/officeDocument/2006/relationships/hyperlink" Target="http://en.wikipedia.org/wiki/Java_Platform,_Micro_Edition"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en.wikipedia.org/wiki/Java_Virtual_Machine" TargetMode="External"/><Relationship Id="rId7" Type="http://schemas.openxmlformats.org/officeDocument/2006/relationships/hyperlink" Target="http://en.wikipedia.org/wiki/AppletViewer" TargetMode="External"/><Relationship Id="rId2" Type="http://schemas.openxmlformats.org/officeDocument/2006/relationships/hyperlink" Target="http://en.wikipedia.org/wiki/Web_page" TargetMode="External"/><Relationship Id="rId1" Type="http://schemas.openxmlformats.org/officeDocument/2006/relationships/slideLayout" Target="../slideLayouts/slideLayout27.xml"/><Relationship Id="rId6" Type="http://schemas.openxmlformats.org/officeDocument/2006/relationships/hyperlink" Target="http://en.wikipedia.org/wiki/Sun_Microsystems" TargetMode="External"/><Relationship Id="rId5" Type="http://schemas.openxmlformats.org/officeDocument/2006/relationships/hyperlink" Target="http://en.wikipedia.org/wiki/Web_browser" TargetMode="External"/><Relationship Id="rId4" Type="http://schemas.openxmlformats.org/officeDocument/2006/relationships/hyperlink" Target="http://en.wikipedia.org/wiki/Process_(computi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hyperlink" Target="http://ecomputernotes.com/fundamental/introduction-to-computer/what-is-computer" TargetMode="External"/><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1219288" y="3657594"/>
            <a:ext cx="6934018" cy="1208572"/>
          </a:xfrm>
        </p:spPr>
        <p:style>
          <a:lnRef idx="1">
            <a:schemeClr val="accent4"/>
          </a:lnRef>
          <a:fillRef idx="2">
            <a:schemeClr val="accent4"/>
          </a:fillRef>
          <a:effectRef idx="1">
            <a:schemeClr val="accent4"/>
          </a:effectRef>
          <a:fontRef idx="minor">
            <a:schemeClr val="dk1"/>
          </a:fontRef>
        </p:style>
        <p:txBody>
          <a:bodyPr>
            <a:normAutofit/>
          </a:bodyPr>
          <a:lstStyle/>
          <a:p>
            <a:pPr marL="0" marR="0" algn="ctr">
              <a:spcBef>
                <a:spcPts val="0"/>
              </a:spcBef>
              <a:spcAft>
                <a:spcPts val="0"/>
              </a:spcAft>
            </a:pPr>
            <a:r>
              <a:rPr lang="en-US" sz="4400" b="1" dirty="0" smtClean="0">
                <a:solidFill>
                  <a:srgbClr val="000000"/>
                </a:solidFill>
                <a:latin typeface="Times New Roman"/>
                <a:ea typeface="Times New Roman"/>
              </a:rPr>
              <a:t>Exception Handling in Java </a:t>
            </a:r>
            <a:endParaRPr lang="en-US" sz="4400" b="1" dirty="0" smtClean="0">
              <a:solidFill>
                <a:srgbClr val="000000"/>
              </a:solidFill>
              <a:latin typeface="Times New Roman"/>
            </a:endParaRPr>
          </a:p>
        </p:txBody>
      </p:sp>
      <p:sp>
        <p:nvSpPr>
          <p:cNvPr id="5" name="Text Placeholder 4"/>
          <p:cNvSpPr>
            <a:spLocks noGrp="1"/>
          </p:cNvSpPr>
          <p:nvPr>
            <p:ph type="subTitle" idx="1"/>
          </p:nvPr>
        </p:nvSpPr>
        <p:spPr>
          <a:xfrm>
            <a:off x="381110" y="304882"/>
            <a:ext cx="8457978" cy="2819326"/>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ctr">
              <a:lnSpc>
                <a:spcPct val="150000"/>
              </a:lnSpc>
              <a:spcBef>
                <a:spcPct val="0"/>
              </a:spcBef>
              <a:defRPr/>
            </a:pPr>
            <a:r>
              <a:rPr lang="en-US" sz="3200" b="1" cap="all" dirty="0" smtClean="0">
                <a:solidFill>
                  <a:srgbClr val="000000"/>
                </a:solidFill>
                <a:latin typeface="+mj-lt"/>
                <a:ea typeface="+mj-ea"/>
                <a:cs typeface="Times New Roman" pitchFamily="18" charset="0"/>
              </a:rPr>
              <a:t>UNIT –</a:t>
            </a:r>
            <a:r>
              <a:rPr lang="en-US" sz="3200" b="1" cap="all" dirty="0" smtClean="0">
                <a:solidFill>
                  <a:srgbClr val="000000"/>
                </a:solidFill>
                <a:cs typeface="Times New Roman" pitchFamily="18" charset="0"/>
              </a:rPr>
              <a:t>VI</a:t>
            </a:r>
            <a:endParaRPr lang="en-US" sz="3200" b="1" cap="all" dirty="0" smtClean="0">
              <a:solidFill>
                <a:srgbClr val="000000"/>
              </a:solidFill>
              <a:latin typeface="+mj-lt"/>
              <a:ea typeface="+mj-ea"/>
              <a:cs typeface="Times New Roman" pitchFamily="18" charset="0"/>
            </a:endParaRPr>
          </a:p>
          <a:p>
            <a:pPr algn="ctr">
              <a:lnSpc>
                <a:spcPct val="150000"/>
              </a:lnSpc>
              <a:spcBef>
                <a:spcPct val="0"/>
              </a:spcBef>
              <a:defRPr/>
            </a:pPr>
            <a:endParaRPr lang="en-US" sz="3200" b="1" cap="all" dirty="0" smtClean="0">
              <a:solidFill>
                <a:srgbClr val="000000"/>
              </a:solidFill>
              <a:latin typeface="+mj-lt"/>
              <a:ea typeface="+mj-ea"/>
              <a:cs typeface="Times New Roman" pitchFamily="18" charset="0"/>
            </a:endParaRPr>
          </a:p>
          <a:p>
            <a:pPr algn="ctr">
              <a:lnSpc>
                <a:spcPct val="150000"/>
              </a:lnSpc>
              <a:spcBef>
                <a:spcPct val="0"/>
              </a:spcBef>
              <a:defRPr/>
            </a:pPr>
            <a:r>
              <a:rPr lang="en-US" sz="3200" b="1" cap="all" dirty="0" smtClean="0">
                <a:solidFill>
                  <a:srgbClr val="000000"/>
                </a:solidFill>
                <a:cs typeface="Times New Roman" pitchFamily="18" charset="0"/>
              </a:rPr>
              <a:t>PRINCIPLES OF PROGRAMMING LANGUAGES</a:t>
            </a:r>
          </a:p>
          <a:p>
            <a:pPr algn="ctr">
              <a:lnSpc>
                <a:spcPct val="150000"/>
              </a:lnSpc>
              <a:spcBef>
                <a:spcPct val="0"/>
              </a:spcBef>
              <a:defRPr/>
            </a:pPr>
            <a:endParaRPr lang="en-US" sz="3200" b="1" cap="all" dirty="0" smtClean="0">
              <a:solidFill>
                <a:srgbClr val="000000"/>
              </a:solidFill>
              <a:latin typeface="+mj-lt"/>
              <a:ea typeface="+mj-ea"/>
              <a:cs typeface="Times New Roman" pitchFamily="18" charset="0"/>
            </a:endParaRPr>
          </a:p>
        </p:txBody>
      </p:sp>
      <p:sp>
        <p:nvSpPr>
          <p:cNvPr id="4" name="Rectangle 3"/>
          <p:cNvSpPr txBox="1">
            <a:spLocks noChangeArrowheads="1"/>
          </p:cNvSpPr>
          <p:nvPr/>
        </p:nvSpPr>
        <p:spPr>
          <a:xfrm>
            <a:off x="2819446" y="5181554"/>
            <a:ext cx="3505108" cy="457200"/>
          </a:xfrm>
          <a:prstGeom prst="rect">
            <a:avLst/>
          </a:prstGeom>
        </p:spPr>
        <p:style>
          <a:lnRef idx="1">
            <a:schemeClr val="accent5"/>
          </a:lnRef>
          <a:fillRef idx="2">
            <a:schemeClr val="accent5"/>
          </a:fillRef>
          <a:effectRef idx="1">
            <a:schemeClr val="accent5"/>
          </a:effectRef>
          <a:fontRef idx="minor">
            <a:schemeClr val="dk1"/>
          </a:fontRef>
        </p:style>
        <p:txBody>
          <a:bodyPr vert="horz">
            <a:noAutofit/>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rgbClr val="006600"/>
                </a:solidFill>
                <a:effectLst/>
                <a:uLnTx/>
                <a:uFillTx/>
                <a:latin typeface="+mn-lt"/>
                <a:ea typeface="+mn-ea"/>
                <a:cs typeface="Times New Roman" pitchFamily="18" charset="0"/>
              </a:rPr>
              <a:t>PPL - SE SEM II (2016-17)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fundamentals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Java exception handled by 5 keywords:</a:t>
            </a:r>
          </a:p>
          <a:p>
            <a:endParaRPr lang="en-US" dirty="0" smtClean="0"/>
          </a:p>
          <a:p>
            <a:pPr lvl="1"/>
            <a:r>
              <a:rPr lang="en-US" dirty="0" smtClean="0"/>
              <a:t>Try</a:t>
            </a:r>
          </a:p>
          <a:p>
            <a:pPr lvl="1"/>
            <a:endParaRPr lang="en-US" dirty="0" smtClean="0"/>
          </a:p>
          <a:p>
            <a:pPr lvl="1"/>
            <a:r>
              <a:rPr lang="en-US" dirty="0" smtClean="0"/>
              <a:t>Catch</a:t>
            </a:r>
          </a:p>
          <a:p>
            <a:pPr lvl="1"/>
            <a:endParaRPr lang="en-US" dirty="0" smtClean="0"/>
          </a:p>
          <a:p>
            <a:pPr lvl="1"/>
            <a:r>
              <a:rPr lang="en-US" dirty="0" smtClean="0"/>
              <a:t>Finally</a:t>
            </a:r>
          </a:p>
          <a:p>
            <a:pPr lvl="1"/>
            <a:endParaRPr lang="en-US" dirty="0" smtClean="0"/>
          </a:p>
          <a:p>
            <a:pPr lvl="1"/>
            <a:r>
              <a:rPr lang="en-US" dirty="0" smtClean="0"/>
              <a:t>Throw</a:t>
            </a:r>
          </a:p>
          <a:p>
            <a:pPr lvl="1"/>
            <a:endParaRPr lang="en-US" dirty="0" smtClean="0"/>
          </a:p>
          <a:p>
            <a:pPr lvl="1"/>
            <a:r>
              <a:rPr lang="en-US" dirty="0" smtClean="0"/>
              <a:t>Throws.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try…catch</a:t>
            </a:r>
            <a:endParaRPr lang="en-US" dirty="0"/>
          </a:p>
        </p:txBody>
      </p:sp>
      <p:sp>
        <p:nvSpPr>
          <p:cNvPr id="3" name="Content Placeholder 2"/>
          <p:cNvSpPr>
            <a:spLocks noGrp="1"/>
          </p:cNvSpPr>
          <p:nvPr>
            <p:ph sz="quarter" idx="1"/>
          </p:nvPr>
        </p:nvSpPr>
        <p:spPr>
          <a:xfrm>
            <a:off x="612648" y="1600200"/>
            <a:ext cx="8153400" cy="4724324"/>
          </a:xfrm>
        </p:spPr>
        <p:txBody>
          <a:bodyPr>
            <a:normAutofit fontScale="92500" lnSpcReduction="20000"/>
          </a:bodyPr>
          <a:lstStyle/>
          <a:p>
            <a:r>
              <a:rPr lang="en-US" dirty="0" smtClean="0"/>
              <a:t>Program statement that is placed inside a try block</a:t>
            </a:r>
          </a:p>
          <a:p>
            <a:pPr marL="754063" indent="-319088">
              <a:buFont typeface="Wingdings" pitchFamily="2" charset="2"/>
              <a:buChar char="Ø"/>
            </a:pPr>
            <a:r>
              <a:rPr lang="en-US" dirty="0" smtClean="0"/>
              <a:t>Want to monitor for exception.</a:t>
            </a:r>
          </a:p>
          <a:p>
            <a:pPr marL="754063" indent="-319088">
              <a:buFont typeface="Wingdings" pitchFamily="2" charset="2"/>
              <a:buChar char="Ø"/>
            </a:pPr>
            <a:r>
              <a:rPr lang="en-US" dirty="0" smtClean="0"/>
              <a:t>Could generate the exception.</a:t>
            </a:r>
          </a:p>
          <a:p>
            <a:pPr marL="319088" indent="-319088"/>
            <a:r>
              <a:rPr lang="en-US" dirty="0" smtClean="0"/>
              <a:t>If the exception occurs in the try block, </a:t>
            </a:r>
            <a:r>
              <a:rPr lang="en-US" dirty="0" smtClean="0">
                <a:solidFill>
                  <a:srgbClr val="FF0000"/>
                </a:solidFill>
              </a:rPr>
              <a:t>it is thrown</a:t>
            </a:r>
            <a:r>
              <a:rPr lang="en-US" dirty="0" smtClean="0"/>
              <a:t>.</a:t>
            </a:r>
          </a:p>
          <a:p>
            <a:pPr marL="319088" indent="-319088"/>
            <a:r>
              <a:rPr lang="en-US" dirty="0" smtClean="0"/>
              <a:t>Catch block catch this exception and handle it in some logical manner.</a:t>
            </a:r>
          </a:p>
          <a:p>
            <a:pPr marL="319088" indent="-319088"/>
            <a:r>
              <a:rPr lang="en-US" dirty="0" smtClean="0"/>
              <a:t>Syntax</a:t>
            </a:r>
          </a:p>
          <a:p>
            <a:pPr marL="1833563" indent="-319088">
              <a:buNone/>
            </a:pPr>
            <a:r>
              <a:rPr lang="en-US" dirty="0" smtClean="0"/>
              <a:t>try</a:t>
            </a:r>
          </a:p>
          <a:p>
            <a:pPr marL="1833563" indent="-319088">
              <a:buNone/>
            </a:pPr>
            <a:r>
              <a:rPr lang="en-US" dirty="0" smtClean="0"/>
              <a:t>{</a:t>
            </a:r>
          </a:p>
          <a:p>
            <a:pPr marL="1833563" indent="-319088">
              <a:buNone/>
            </a:pPr>
            <a:r>
              <a:rPr lang="en-US" dirty="0" smtClean="0"/>
              <a:t>    // Statement that can generate exception</a:t>
            </a:r>
          </a:p>
          <a:p>
            <a:pPr marL="1833563" indent="-319088">
              <a:buNone/>
            </a:pPr>
            <a:r>
              <a:rPr lang="en-US" dirty="0" smtClean="0"/>
              <a:t>}</a:t>
            </a:r>
          </a:p>
          <a:p>
            <a:pPr marL="319088" indent="-319088">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try…catch</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there can be more than one catch block, each one marked for a correct exception class</a:t>
            </a:r>
          </a:p>
          <a:p>
            <a:r>
              <a:rPr lang="en-US" dirty="0" smtClean="0"/>
              <a:t>the catch block(s) must handle all checked exceptions.</a:t>
            </a:r>
          </a:p>
          <a:p>
            <a:r>
              <a:rPr lang="en-US" dirty="0" smtClean="0"/>
              <a:t>it is possible to have a try block without any catch blocks if you have a finally block.</a:t>
            </a:r>
          </a:p>
          <a:p>
            <a:pPr marL="919163" indent="-319088">
              <a:buNone/>
            </a:pPr>
            <a:r>
              <a:rPr lang="en-US" dirty="0" smtClean="0">
                <a:solidFill>
                  <a:srgbClr val="00B050"/>
                </a:solidFill>
              </a:rPr>
              <a:t>catch (</a:t>
            </a:r>
            <a:r>
              <a:rPr lang="en-US" dirty="0" err="1" smtClean="0">
                <a:solidFill>
                  <a:srgbClr val="00B050"/>
                </a:solidFill>
              </a:rPr>
              <a:t>ExceptionClassName</a:t>
            </a:r>
            <a:r>
              <a:rPr lang="en-US" dirty="0" smtClean="0">
                <a:solidFill>
                  <a:srgbClr val="00B050"/>
                </a:solidFill>
              </a:rPr>
              <a:t> </a:t>
            </a:r>
            <a:r>
              <a:rPr lang="en-US" dirty="0" err="1" smtClean="0">
                <a:solidFill>
                  <a:srgbClr val="000099"/>
                </a:solidFill>
              </a:rPr>
              <a:t>exceptionObjectName</a:t>
            </a:r>
            <a:r>
              <a:rPr lang="en-US" dirty="0" smtClean="0">
                <a:solidFill>
                  <a:srgbClr val="000099"/>
                </a:solidFill>
              </a:rPr>
              <a:t>)</a:t>
            </a:r>
          </a:p>
          <a:p>
            <a:pPr marL="919163" indent="-319088">
              <a:buNone/>
            </a:pPr>
            <a:r>
              <a:rPr lang="en-US" dirty="0" smtClean="0">
                <a:solidFill>
                  <a:srgbClr val="00B050"/>
                </a:solidFill>
              </a:rPr>
              <a:t>{</a:t>
            </a:r>
          </a:p>
          <a:p>
            <a:pPr marL="919163" indent="-319088">
              <a:buNone/>
            </a:pPr>
            <a:r>
              <a:rPr lang="en-US" dirty="0" smtClean="0">
                <a:solidFill>
                  <a:srgbClr val="00B050"/>
                </a:solidFill>
              </a:rPr>
              <a:t>    code using methods from </a:t>
            </a:r>
            <a:r>
              <a:rPr lang="en-US" dirty="0" err="1" smtClean="0">
                <a:solidFill>
                  <a:srgbClr val="00B050"/>
                </a:solidFill>
              </a:rPr>
              <a:t>exceptionObjectName</a:t>
            </a:r>
            <a:endParaRPr lang="en-US" dirty="0" smtClean="0">
              <a:solidFill>
                <a:srgbClr val="00B050"/>
              </a:solidFill>
            </a:endParaRPr>
          </a:p>
          <a:p>
            <a:pPr marL="919163" indent="-319088">
              <a:buNone/>
            </a:pPr>
            <a:r>
              <a:rPr lang="en-US" dirty="0" smtClean="0">
                <a:solidFill>
                  <a:srgbClr val="00B050"/>
                </a:solidFill>
              </a:rPr>
              <a:t>}</a:t>
            </a:r>
            <a:endParaRPr lang="en-US"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Multiple catch Blocks</a:t>
            </a:r>
            <a:endParaRPr lang="en-US" dirty="0"/>
          </a:p>
        </p:txBody>
      </p:sp>
      <p:sp>
        <p:nvSpPr>
          <p:cNvPr id="3" name="Content Placeholder 2"/>
          <p:cNvSpPr>
            <a:spLocks noGrp="1"/>
          </p:cNvSpPr>
          <p:nvPr>
            <p:ph sz="quarter" idx="1"/>
          </p:nvPr>
        </p:nvSpPr>
        <p:spPr/>
        <p:txBody>
          <a:bodyPr/>
          <a:lstStyle/>
          <a:p>
            <a:pPr algn="just">
              <a:lnSpc>
                <a:spcPct val="150000"/>
              </a:lnSpc>
            </a:pPr>
            <a:r>
              <a:rPr lang="en-US" dirty="0" smtClean="0"/>
              <a:t>A statement might throw more than one kind of exception</a:t>
            </a:r>
          </a:p>
          <a:p>
            <a:pPr marL="693738" indent="-319088" algn="just">
              <a:lnSpc>
                <a:spcPct val="150000"/>
              </a:lnSpc>
              <a:buFont typeface="Wingdings" pitchFamily="2" charset="2"/>
              <a:buChar char="Ø"/>
            </a:pPr>
            <a:r>
              <a:rPr lang="en-US" dirty="0" smtClean="0"/>
              <a:t>List a sequence of catch blocks, one for each possible exception.</a:t>
            </a:r>
          </a:p>
          <a:p>
            <a:pPr marL="693738" indent="-319088" algn="just">
              <a:lnSpc>
                <a:spcPct val="150000"/>
              </a:lnSpc>
              <a:buFont typeface="Wingdings" pitchFamily="2" charset="2"/>
              <a:buChar char="Ø"/>
            </a:pPr>
            <a:r>
              <a:rPr lang="en-US" dirty="0" smtClean="0"/>
              <a:t>There is an object hierarchy for exceptions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pPr algn="just"/>
            <a:r>
              <a:rPr lang="en-US" sz="3200" dirty="0" smtClean="0">
                <a:latin typeface="Cambria" pitchFamily="18" charset="0"/>
              </a:rPr>
              <a:t>To guarantee that a line of code runs, </a:t>
            </a:r>
            <a:r>
              <a:rPr lang="en-US" sz="3200" dirty="0" smtClean="0">
                <a:solidFill>
                  <a:srgbClr val="C00000"/>
                </a:solidFill>
                <a:latin typeface="Cambria" pitchFamily="18" charset="0"/>
              </a:rPr>
              <a:t>whether an exception occurs or not, </a:t>
            </a:r>
          </a:p>
          <a:p>
            <a:pPr algn="just"/>
            <a:r>
              <a:rPr lang="en-US" sz="3200" dirty="0" smtClean="0">
                <a:latin typeface="Cambria" pitchFamily="18" charset="0"/>
              </a:rPr>
              <a:t>Use a finally block </a:t>
            </a:r>
            <a:r>
              <a:rPr lang="en-US" sz="3200" dirty="0" smtClean="0">
                <a:solidFill>
                  <a:srgbClr val="C00000"/>
                </a:solidFill>
                <a:latin typeface="Cambria" pitchFamily="18" charset="0"/>
              </a:rPr>
              <a:t>after the try and catch blocks</a:t>
            </a:r>
            <a:r>
              <a:rPr lang="en-US" sz="3200" dirty="0" smtClean="0">
                <a:latin typeface="Cambria" pitchFamily="18" charset="0"/>
              </a:rPr>
              <a:t>.</a:t>
            </a:r>
          </a:p>
          <a:p>
            <a:pPr algn="just"/>
            <a:r>
              <a:rPr lang="en-US" sz="3200" dirty="0" smtClean="0">
                <a:latin typeface="Cambria" pitchFamily="18" charset="0"/>
              </a:rPr>
              <a:t>finally block will </a:t>
            </a:r>
            <a:r>
              <a:rPr lang="en-US" sz="3200" i="1" dirty="0" smtClean="0">
                <a:latin typeface="Cambria" pitchFamily="18" charset="0"/>
              </a:rPr>
              <a:t>almost always execute, even if an unhandled exception occurs.</a:t>
            </a:r>
          </a:p>
          <a:p>
            <a:pPr algn="just"/>
            <a:r>
              <a:rPr lang="en-US" sz="3200" dirty="0" smtClean="0"/>
              <a:t>It's possible to have a try block followed by a finally block, </a:t>
            </a:r>
            <a:r>
              <a:rPr lang="en-US" sz="3200" dirty="0" smtClean="0">
                <a:solidFill>
                  <a:srgbClr val="FF0000"/>
                </a:solidFill>
              </a:rPr>
              <a:t>with no catch block</a:t>
            </a:r>
          </a:p>
          <a:p>
            <a:pPr algn="just"/>
            <a:r>
              <a:rPr lang="en-US" sz="3200" dirty="0" smtClean="0"/>
              <a:t>This is used to prevent an unchecked exception from exiting the method before cleanup code can be executed.</a:t>
            </a:r>
            <a:endParaRPr lang="en-US" sz="3200" i="1" dirty="0" smtClean="0">
              <a:latin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pPr marL="1203325" indent="-319088">
              <a:buNone/>
            </a:pPr>
            <a:r>
              <a:rPr lang="en-US" sz="3200" b="1" dirty="0" smtClean="0">
                <a:solidFill>
                  <a:srgbClr val="7030A0"/>
                </a:solidFill>
                <a:latin typeface="Bookman Old Style" pitchFamily="18" charset="0"/>
              </a:rPr>
              <a:t>try {</a:t>
            </a:r>
          </a:p>
          <a:p>
            <a:pPr marL="1203325" indent="-319088">
              <a:buNone/>
            </a:pPr>
            <a:r>
              <a:rPr lang="en-US" sz="3200" b="1" dirty="0" smtClean="0">
                <a:solidFill>
                  <a:srgbClr val="7030A0"/>
                </a:solidFill>
                <a:latin typeface="Bookman Old Style" pitchFamily="18" charset="0"/>
              </a:rPr>
              <a:t>          risky code/ unsafe code block</a:t>
            </a:r>
          </a:p>
          <a:p>
            <a:pPr marL="1203325" indent="-319088">
              <a:buNone/>
            </a:pPr>
            <a:r>
              <a:rPr lang="en-US" sz="3200" b="1" dirty="0" smtClean="0">
                <a:solidFill>
                  <a:srgbClr val="7030A0"/>
                </a:solidFill>
                <a:latin typeface="Bookman Old Style" pitchFamily="18" charset="0"/>
              </a:rPr>
              <a:t>}</a:t>
            </a:r>
          </a:p>
          <a:p>
            <a:pPr marL="1203325" indent="-319088">
              <a:buNone/>
            </a:pPr>
            <a:r>
              <a:rPr lang="en-US" sz="3200" b="1" dirty="0" smtClean="0">
                <a:solidFill>
                  <a:srgbClr val="7030A0"/>
                </a:solidFill>
                <a:latin typeface="Bookman Old Style" pitchFamily="18" charset="0"/>
              </a:rPr>
              <a:t>catch (</a:t>
            </a:r>
            <a:r>
              <a:rPr lang="en-US" sz="3200" b="1" dirty="0" err="1" smtClean="0">
                <a:solidFill>
                  <a:srgbClr val="7030A0"/>
                </a:solidFill>
                <a:latin typeface="Bookman Old Style" pitchFamily="18" charset="0"/>
              </a:rPr>
              <a:t>ExceptionClassName</a:t>
            </a:r>
            <a:r>
              <a:rPr lang="en-US" sz="3200" b="1" dirty="0" smtClean="0">
                <a:solidFill>
                  <a:srgbClr val="7030A0"/>
                </a:solidFill>
                <a:latin typeface="Bookman Old Style" pitchFamily="18" charset="0"/>
              </a:rPr>
              <a:t> </a:t>
            </a:r>
            <a:r>
              <a:rPr lang="en-US" sz="3200" b="1" dirty="0" err="1" smtClean="0">
                <a:solidFill>
                  <a:srgbClr val="FF0000"/>
                </a:solidFill>
                <a:latin typeface="Bookman Old Style" pitchFamily="18" charset="0"/>
              </a:rPr>
              <a:t>exceptionObjectName</a:t>
            </a:r>
            <a:r>
              <a:rPr lang="en-US" sz="3200" b="1" dirty="0" smtClean="0">
                <a:solidFill>
                  <a:srgbClr val="7030A0"/>
                </a:solidFill>
                <a:latin typeface="Bookman Old Style" pitchFamily="18" charset="0"/>
              </a:rPr>
              <a:t>) {</a:t>
            </a:r>
          </a:p>
          <a:p>
            <a:pPr marL="1203325" indent="-319088">
              <a:buNone/>
            </a:pPr>
            <a:r>
              <a:rPr lang="en-US" sz="3200" b="1" dirty="0" smtClean="0">
                <a:solidFill>
                  <a:srgbClr val="7030A0"/>
                </a:solidFill>
                <a:latin typeface="Bookman Old Style" pitchFamily="18" charset="0"/>
              </a:rPr>
              <a:t>          code to resolve problem</a:t>
            </a:r>
          </a:p>
          <a:p>
            <a:pPr marL="1203325" indent="-319088">
              <a:buNone/>
            </a:pPr>
            <a:r>
              <a:rPr lang="en-US" sz="3200" b="1" dirty="0" smtClean="0">
                <a:solidFill>
                  <a:srgbClr val="7030A0"/>
                </a:solidFill>
                <a:latin typeface="Bookman Old Style" pitchFamily="18" charset="0"/>
              </a:rPr>
              <a:t>}</a:t>
            </a:r>
          </a:p>
          <a:p>
            <a:pPr marL="1203325" indent="-319088">
              <a:buNone/>
            </a:pPr>
            <a:r>
              <a:rPr lang="en-US" sz="3200" b="1" dirty="0" smtClean="0">
                <a:solidFill>
                  <a:srgbClr val="7030A0"/>
                </a:solidFill>
                <a:latin typeface="Bookman Old Style" pitchFamily="18" charset="0"/>
              </a:rPr>
              <a:t>finally{</a:t>
            </a:r>
          </a:p>
          <a:p>
            <a:pPr marL="1203325" indent="-319088">
              <a:buNone/>
            </a:pPr>
            <a:r>
              <a:rPr lang="en-US" sz="3200" b="1" dirty="0" smtClean="0">
                <a:solidFill>
                  <a:srgbClr val="7030A0"/>
                </a:solidFill>
                <a:latin typeface="Bookman Old Style" pitchFamily="18" charset="0"/>
              </a:rPr>
              <a:t>          code that will always execute</a:t>
            </a:r>
          </a:p>
          <a:p>
            <a:pPr marL="1203325" indent="-319088">
              <a:buNone/>
            </a:pPr>
            <a:r>
              <a:rPr lang="en-US" sz="3200" b="1" dirty="0" smtClean="0">
                <a:solidFill>
                  <a:srgbClr val="7030A0"/>
                </a:solidFill>
                <a:latin typeface="Bookman Old Style" pitchFamily="18" charset="0"/>
              </a:rPr>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pPr algn="just"/>
            <a:r>
              <a:rPr lang="en-US" dirty="0" smtClean="0"/>
              <a:t>If an exception occurs within the try block, that exception is handled by an exception handler associated with it. </a:t>
            </a:r>
            <a:endParaRPr lang="en-US" dirty="0" smtClean="0"/>
          </a:p>
          <a:p>
            <a:pPr algn="just"/>
            <a:r>
              <a:rPr lang="en-US" dirty="0" smtClean="0"/>
              <a:t>To </a:t>
            </a:r>
            <a:r>
              <a:rPr lang="en-US" dirty="0" smtClean="0"/>
              <a:t>associate an exception handler with a try block, you must put a catch block after it.</a:t>
            </a:r>
          </a:p>
          <a:p>
            <a:pPr algn="just"/>
            <a:r>
              <a:rPr lang="en-US" dirty="0" smtClean="0"/>
              <a:t>Providing </a:t>
            </a:r>
            <a:r>
              <a:rPr lang="en-US" dirty="0" smtClean="0"/>
              <a:t>one or more catch blocks directly after the try block. </a:t>
            </a:r>
            <a:endParaRPr lang="en-US" dirty="0" smtClean="0"/>
          </a:p>
          <a:p>
            <a:pPr algn="just"/>
            <a:r>
              <a:rPr lang="en-US" dirty="0" smtClean="0">
                <a:solidFill>
                  <a:srgbClr val="FF0000"/>
                </a:solidFill>
              </a:rPr>
              <a:t>No </a:t>
            </a:r>
            <a:r>
              <a:rPr lang="en-US" dirty="0" smtClean="0">
                <a:solidFill>
                  <a:srgbClr val="FF0000"/>
                </a:solidFill>
              </a:rPr>
              <a:t>code can be between the end of the try block and the beginning of the first catch block.</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sz="quarter" idx="1"/>
          </p:nvPr>
        </p:nvSpPr>
        <p:spPr/>
        <p:txBody>
          <a:bodyPr/>
          <a:lstStyle/>
          <a:p>
            <a:pPr algn="just"/>
            <a:r>
              <a:rPr lang="en-US" dirty="0" smtClean="0"/>
              <a:t>Out of ‘n’ catch block </a:t>
            </a:r>
            <a:r>
              <a:rPr lang="en-US" b="1" dirty="0" smtClean="0"/>
              <a:t>only one block get executed.</a:t>
            </a:r>
          </a:p>
          <a:p>
            <a:pPr algn="just"/>
            <a:endParaRPr lang="en-US" dirty="0" smtClean="0"/>
          </a:p>
          <a:p>
            <a:pPr algn="just"/>
            <a:r>
              <a:rPr lang="en-US" i="1" dirty="0" smtClean="0"/>
              <a:t>finally</a:t>
            </a:r>
            <a:r>
              <a:rPr lang="en-US" dirty="0" smtClean="0"/>
              <a:t> block is executed even if an </a:t>
            </a:r>
            <a:r>
              <a:rPr lang="en-US" b="1" dirty="0" smtClean="0"/>
              <a:t>unexpected exception occurs.</a:t>
            </a:r>
          </a:p>
          <a:p>
            <a:pPr algn="just">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try {</a:t>
            </a:r>
          </a:p>
          <a:p>
            <a:pPr>
              <a:buNone/>
            </a:pPr>
            <a:r>
              <a:rPr lang="en-US" dirty="0" smtClean="0"/>
              <a:t>//block of code monitor for error</a:t>
            </a:r>
          </a:p>
          <a:p>
            <a:pPr>
              <a:buNone/>
            </a:pPr>
            <a:r>
              <a:rPr lang="en-US" dirty="0" smtClean="0"/>
              <a:t> } </a:t>
            </a:r>
          </a:p>
          <a:p>
            <a:pPr>
              <a:buNone/>
            </a:pPr>
            <a:r>
              <a:rPr lang="en-US" dirty="0" smtClean="0"/>
              <a:t>catch (</a:t>
            </a:r>
            <a:r>
              <a:rPr lang="en-US" i="1" dirty="0" err="1" smtClean="0"/>
              <a:t>ExceptionType</a:t>
            </a:r>
            <a:r>
              <a:rPr lang="en-US" i="1" dirty="0" smtClean="0"/>
              <a:t> name1 e1</a:t>
            </a:r>
            <a:r>
              <a:rPr lang="en-US" dirty="0" smtClean="0"/>
              <a:t>) { </a:t>
            </a:r>
          </a:p>
          <a:p>
            <a:pPr>
              <a:buNone/>
            </a:pPr>
            <a:r>
              <a:rPr lang="en-US" dirty="0" smtClean="0"/>
              <a:t>	//Exception handler for exception type 1</a:t>
            </a:r>
          </a:p>
          <a:p>
            <a:pPr>
              <a:buNone/>
            </a:pPr>
            <a:r>
              <a:rPr lang="en-US" dirty="0" smtClean="0"/>
              <a:t>}</a:t>
            </a:r>
          </a:p>
          <a:p>
            <a:pPr>
              <a:buNone/>
            </a:pPr>
            <a:r>
              <a:rPr lang="en-US" dirty="0" smtClean="0"/>
              <a:t> catch (</a:t>
            </a:r>
            <a:r>
              <a:rPr lang="en-US" i="1" dirty="0" err="1" smtClean="0"/>
              <a:t>ExceptionType</a:t>
            </a:r>
            <a:r>
              <a:rPr lang="en-US" i="1" dirty="0" smtClean="0"/>
              <a:t> name2 e2</a:t>
            </a:r>
            <a:r>
              <a:rPr lang="en-US" dirty="0" smtClean="0"/>
              <a:t>) { </a:t>
            </a:r>
          </a:p>
          <a:p>
            <a:pPr>
              <a:buNone/>
            </a:pPr>
            <a:r>
              <a:rPr lang="en-US" dirty="0" smtClean="0"/>
              <a:t>	//Exception handler for exception type 2</a:t>
            </a:r>
          </a:p>
          <a:p>
            <a:pPr>
              <a:buNone/>
            </a:pPr>
            <a:r>
              <a:rPr lang="en-US" dirty="0" smtClean="0"/>
              <a:t>}</a:t>
            </a:r>
          </a:p>
          <a:p>
            <a:pPr>
              <a:buNone/>
            </a:pPr>
            <a:r>
              <a:rPr lang="en-US" dirty="0" smtClean="0"/>
              <a:t>finally {</a:t>
            </a:r>
          </a:p>
          <a:p>
            <a:pPr>
              <a:buNone/>
            </a:pPr>
            <a:r>
              <a:rPr lang="en-US" dirty="0" smtClean="0"/>
              <a:t>//block of code to be executed before end of the code.</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a:xfrm>
            <a:off x="457308" y="1447852"/>
            <a:ext cx="8153400" cy="4800544"/>
          </a:xfrm>
        </p:spPr>
        <p:txBody>
          <a:bodyPr>
            <a:normAutofit fontScale="77500" lnSpcReduction="20000"/>
          </a:bodyPr>
          <a:lstStyle/>
          <a:p>
            <a:pPr>
              <a:buNone/>
            </a:pPr>
            <a:r>
              <a:rPr lang="en-US" dirty="0" smtClean="0"/>
              <a:t>import java.io.*;</a:t>
            </a:r>
          </a:p>
          <a:p>
            <a:pPr>
              <a:buNone/>
            </a:pPr>
            <a:r>
              <a:rPr lang="en-US" dirty="0" smtClean="0"/>
              <a:t>public class </a:t>
            </a:r>
            <a:r>
              <a:rPr lang="en-US" dirty="0" err="1" smtClean="0"/>
              <a:t>ExcepTest</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smtClean="0">
                <a:solidFill>
                  <a:srgbClr val="FF0000"/>
                </a:solidFill>
              </a:rPr>
              <a:t>try{</a:t>
            </a:r>
          </a:p>
          <a:p>
            <a:pPr>
              <a:buNone/>
            </a:pPr>
            <a:r>
              <a:rPr lang="en-US" dirty="0" smtClean="0"/>
              <a:t>         	</a:t>
            </a:r>
            <a:r>
              <a:rPr lang="en-US" dirty="0" err="1" smtClean="0">
                <a:solidFill>
                  <a:srgbClr val="000099"/>
                </a:solidFill>
              </a:rPr>
              <a:t>int</a:t>
            </a:r>
            <a:r>
              <a:rPr lang="en-US" dirty="0" smtClean="0">
                <a:solidFill>
                  <a:srgbClr val="000099"/>
                </a:solidFill>
              </a:rPr>
              <a:t> a[] = new </a:t>
            </a:r>
            <a:r>
              <a:rPr lang="en-US" dirty="0" err="1" smtClean="0">
                <a:solidFill>
                  <a:srgbClr val="000099"/>
                </a:solidFill>
              </a:rPr>
              <a:t>int</a:t>
            </a:r>
            <a:r>
              <a:rPr lang="en-US" dirty="0" smtClean="0">
                <a:solidFill>
                  <a:srgbClr val="000099"/>
                </a:solidFill>
              </a:rPr>
              <a:t>[2];</a:t>
            </a:r>
          </a:p>
          <a:p>
            <a:pPr>
              <a:buNone/>
            </a:pPr>
            <a:r>
              <a:rPr lang="en-US" dirty="0" smtClean="0">
                <a:solidFill>
                  <a:srgbClr val="000099"/>
                </a:solidFill>
              </a:rPr>
              <a:t>         	System.out.println("Access element three :" + a[3]);</a:t>
            </a:r>
          </a:p>
          <a:p>
            <a:pPr>
              <a:buNone/>
            </a:pPr>
            <a:r>
              <a:rPr lang="en-US" dirty="0" smtClean="0"/>
              <a:t>          }</a:t>
            </a:r>
          </a:p>
          <a:p>
            <a:pPr>
              <a:buNone/>
            </a:pPr>
            <a:r>
              <a:rPr lang="en-US" dirty="0" smtClean="0"/>
              <a:t>      </a:t>
            </a:r>
            <a:r>
              <a:rPr lang="en-US" dirty="0" smtClean="0">
                <a:solidFill>
                  <a:srgbClr val="FF0000"/>
                </a:solidFill>
              </a:rPr>
              <a:t>catch(</a:t>
            </a:r>
            <a:r>
              <a:rPr lang="en-US" dirty="0" err="1" smtClean="0">
                <a:solidFill>
                  <a:srgbClr val="FF0000"/>
                </a:solidFill>
              </a:rPr>
              <a:t>ArrayIndexOutOfBoundsException</a:t>
            </a:r>
            <a:r>
              <a:rPr lang="en-US" dirty="0" smtClean="0">
                <a:solidFill>
                  <a:srgbClr val="FF0000"/>
                </a:solidFill>
              </a:rPr>
              <a:t> e</a:t>
            </a:r>
            <a:r>
              <a:rPr lang="en-US" dirty="0" smtClean="0"/>
              <a:t>){</a:t>
            </a:r>
          </a:p>
          <a:p>
            <a:pPr>
              <a:buNone/>
            </a:pPr>
            <a:r>
              <a:rPr lang="en-US" dirty="0" smtClean="0"/>
              <a:t>         	System.out.println("Exception thrown  :" + e);</a:t>
            </a:r>
          </a:p>
          <a:p>
            <a:pPr>
              <a:buNone/>
            </a:pPr>
            <a:r>
              <a:rPr lang="en-US" dirty="0" smtClean="0"/>
              <a:t>          }</a:t>
            </a:r>
          </a:p>
          <a:p>
            <a:pPr>
              <a:buNone/>
            </a:pPr>
            <a:r>
              <a:rPr lang="en-US" dirty="0" smtClean="0"/>
              <a:t>      	System.out.println("Out of the block");</a:t>
            </a:r>
          </a:p>
          <a:p>
            <a:pPr>
              <a:buNone/>
            </a:pPr>
            <a:r>
              <a:rPr lang="en-US" dirty="0" smtClean="0"/>
              <a:t>   }</a:t>
            </a:r>
          </a:p>
          <a:p>
            <a:pPr>
              <a:buNone/>
            </a:pPr>
            <a:r>
              <a:rPr lang="en-US" dirty="0" smtClean="0"/>
              <a:t>}</a:t>
            </a:r>
            <a:endParaRPr lang="en-US" dirty="0"/>
          </a:p>
        </p:txBody>
      </p:sp>
      <p:sp>
        <p:nvSpPr>
          <p:cNvPr id="1025" name="Rectangle 1"/>
          <p:cNvSpPr>
            <a:spLocks noChangeArrowheads="1"/>
          </p:cNvSpPr>
          <p:nvPr/>
        </p:nvSpPr>
        <p:spPr bwMode="auto">
          <a:xfrm>
            <a:off x="1066800" y="5719227"/>
            <a:ext cx="8077200" cy="113877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algn="l"/>
            <a:r>
              <a:rPr lang="en-US" sz="2000" dirty="0" smtClean="0">
                <a:solidFill>
                  <a:prstClr val="black"/>
                </a:solidFill>
                <a:latin typeface="Arial Unicode MS" pitchFamily="34" charset="-128"/>
                <a:ea typeface="+mn-ea"/>
              </a:rPr>
              <a:t>Output </a:t>
            </a:r>
          </a:p>
          <a:p>
            <a:pPr algn="l"/>
            <a:r>
              <a:rPr lang="en-US" sz="2000" dirty="0" smtClean="0">
                <a:solidFill>
                  <a:prstClr val="black"/>
                </a:solidFill>
                <a:latin typeface="Arial Unicode MS" pitchFamily="34" charset="-128"/>
                <a:ea typeface="+mn-ea"/>
              </a:rPr>
              <a:t>Exception thrown :</a:t>
            </a:r>
            <a:r>
              <a:rPr lang="en-US" sz="2000" dirty="0" err="1" smtClean="0">
                <a:solidFill>
                  <a:prstClr val="black"/>
                </a:solidFill>
                <a:latin typeface="Arial Unicode MS" pitchFamily="34" charset="-128"/>
                <a:ea typeface="+mn-ea"/>
              </a:rPr>
              <a:t>java.lang.ArrayIndexOutOfBoundsException</a:t>
            </a:r>
            <a:r>
              <a:rPr lang="en-US" sz="2000" dirty="0" smtClean="0">
                <a:solidFill>
                  <a:prstClr val="black"/>
                </a:solidFill>
                <a:latin typeface="Arial Unicode MS" pitchFamily="34" charset="-128"/>
                <a:ea typeface="+mn-ea"/>
              </a:rPr>
              <a:t>: 3 </a:t>
            </a:r>
          </a:p>
          <a:p>
            <a:pPr algn="l"/>
            <a:r>
              <a:rPr lang="en-US" sz="2000" dirty="0" smtClean="0">
                <a:solidFill>
                  <a:prstClr val="black"/>
                </a:solidFill>
                <a:latin typeface="Arial Unicode MS" pitchFamily="34" charset="-128"/>
                <a:ea typeface="+mn-ea"/>
              </a:rPr>
              <a:t>Out of the block</a:t>
            </a:r>
            <a:r>
              <a:rPr lang="en-US" sz="2800" dirty="0" smtClean="0">
                <a:solidFill>
                  <a:prstClr val="black"/>
                </a:solidFill>
                <a:ea typeface="+mn-ea"/>
              </a:rPr>
              <a:t> </a:t>
            </a:r>
            <a:endParaRPr lang="en-US" sz="4400" dirty="0" smtClean="0">
              <a:solidFill>
                <a:prstClr val="black"/>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linds(horizontal)">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2</a:t>
            </a:fld>
            <a:endParaRPr lang="en-US">
              <a:solidFill>
                <a:srgbClr val="464653"/>
              </a:solidFill>
            </a:endParaRPr>
          </a:p>
        </p:txBody>
      </p:sp>
      <p:sp>
        <p:nvSpPr>
          <p:cNvPr id="2" name="Title 1"/>
          <p:cNvSpPr>
            <a:spLocks noGrp="1"/>
          </p:cNvSpPr>
          <p:nvPr>
            <p:ph type="title" idx="4294967295"/>
          </p:nvPr>
        </p:nvSpPr>
        <p:spPr>
          <a:xfrm>
            <a:off x="0" y="0"/>
            <a:ext cx="8229600" cy="685800"/>
          </a:xfrm>
        </p:spPr>
        <p:txBody>
          <a:bodyPr>
            <a:normAutofit/>
          </a:bodyPr>
          <a:lstStyle/>
          <a:p>
            <a:pPr algn="ctr"/>
            <a:r>
              <a:rPr lang="en-US" b="1" dirty="0" smtClean="0">
                <a:solidFill>
                  <a:srgbClr val="000000"/>
                </a:solidFill>
                <a:latin typeface="Times New Roman"/>
              </a:rPr>
              <a:t>Syllabus	</a:t>
            </a:r>
            <a:endParaRPr lang="en-US" dirty="0">
              <a:solidFill>
                <a:schemeClr val="tx1"/>
              </a:solidFill>
            </a:endParaRPr>
          </a:p>
        </p:txBody>
      </p:sp>
      <p:sp>
        <p:nvSpPr>
          <p:cNvPr id="6" name="Rectangle 5"/>
          <p:cNvSpPr/>
          <p:nvPr/>
        </p:nvSpPr>
        <p:spPr>
          <a:xfrm>
            <a:off x="457308" y="762070"/>
            <a:ext cx="8153186" cy="6418966"/>
          </a:xfrm>
          <a:prstGeom prst="rect">
            <a:avLst/>
          </a:prstGeom>
        </p:spPr>
        <p:txBody>
          <a:bodyPr wrap="square">
            <a:spAutoFit/>
          </a:bodyPr>
          <a:lstStyle/>
          <a:p>
            <a:pPr algn="just">
              <a:lnSpc>
                <a:spcPct val="150000"/>
              </a:lnSpc>
            </a:pPr>
            <a:r>
              <a:rPr lang="en-US" dirty="0" smtClean="0">
                <a:latin typeface="Century" pitchFamily="18" charset="0"/>
              </a:rPr>
              <a:t>Fundamental, </a:t>
            </a:r>
            <a:r>
              <a:rPr lang="en-US" b="1" dirty="0" smtClean="0">
                <a:latin typeface="Century" pitchFamily="18" charset="0"/>
              </a:rPr>
              <a:t>Exception </a:t>
            </a:r>
            <a:r>
              <a:rPr lang="en-US" dirty="0" smtClean="0">
                <a:latin typeface="Century" pitchFamily="18" charset="0"/>
              </a:rPr>
              <a:t>types, uncaught exceptions, try, catch, throw, throws, finally, multiple catch clauses, nested try statements, built-in exceptions, custom exceptions (creating your own exception sub classes). </a:t>
            </a:r>
            <a:r>
              <a:rPr lang="en-US" b="1" dirty="0" smtClean="0">
                <a:latin typeface="Century" pitchFamily="18" charset="0"/>
              </a:rPr>
              <a:t>Managing I/O: </a:t>
            </a:r>
            <a:r>
              <a:rPr lang="en-US" dirty="0" smtClean="0">
                <a:latin typeface="Century" pitchFamily="18" charset="0"/>
              </a:rPr>
              <a:t>Streams, Byte Streams and Character Streams, Predefined Streams, Reading console Input, Writing Console Output, Print Writer class, </a:t>
            </a:r>
          </a:p>
          <a:p>
            <a:pPr algn="just">
              <a:lnSpc>
                <a:spcPct val="150000"/>
              </a:lnSpc>
            </a:pPr>
            <a:r>
              <a:rPr lang="en-US" b="1" dirty="0" smtClean="0">
                <a:latin typeface="Century" pitchFamily="18" charset="0"/>
              </a:rPr>
              <a:t>Applet</a:t>
            </a:r>
            <a:r>
              <a:rPr lang="en-US" dirty="0" smtClean="0">
                <a:latin typeface="Century" pitchFamily="18" charset="0"/>
              </a:rPr>
              <a:t>: Applet Fundamental, Applet Architecture, Applet Skeleton, Requesting Repainting, status window, HTML Applet tag, passing parameters to Applets, Difference between Applet and Application Program. </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09600"/>
          </a:xfrm>
        </p:spPr>
        <p:txBody>
          <a:bodyPr>
            <a:normAutofit fontScale="90000"/>
          </a:bodyPr>
          <a:lstStyle/>
          <a:p>
            <a:r>
              <a:rPr lang="en-US" dirty="0" smtClean="0"/>
              <a:t>Multiple catch</a:t>
            </a:r>
            <a:endParaRPr lang="en-US" dirty="0"/>
          </a:p>
        </p:txBody>
      </p:sp>
      <p:sp>
        <p:nvSpPr>
          <p:cNvPr id="3" name="Content Placeholder 2"/>
          <p:cNvSpPr>
            <a:spLocks noGrp="1"/>
          </p:cNvSpPr>
          <p:nvPr>
            <p:ph sz="quarter" idx="1"/>
          </p:nvPr>
        </p:nvSpPr>
        <p:spPr>
          <a:xfrm>
            <a:off x="381000" y="838200"/>
            <a:ext cx="8153400" cy="6019800"/>
          </a:xfrm>
        </p:spPr>
        <p:txBody>
          <a:bodyPr>
            <a:noAutofit/>
          </a:bodyPr>
          <a:lstStyle/>
          <a:p>
            <a:pPr>
              <a:buNone/>
            </a:pPr>
            <a:r>
              <a:rPr lang="en-US" sz="1800" dirty="0" smtClean="0"/>
              <a:t>public class </a:t>
            </a:r>
            <a:r>
              <a:rPr lang="en-US" sz="1800" dirty="0" err="1" smtClean="0"/>
              <a:t>ExcepTest</a:t>
            </a:r>
            <a:r>
              <a:rPr lang="en-US" sz="1800" dirty="0" smtClean="0"/>
              <a:t>{</a:t>
            </a:r>
          </a:p>
          <a:p>
            <a:pPr>
              <a:buNone/>
            </a:pPr>
            <a:r>
              <a:rPr lang="en-US" sz="1800" dirty="0" smtClean="0"/>
              <a:t>   public static void main(String </a:t>
            </a:r>
            <a:r>
              <a:rPr lang="en-US" sz="1800" dirty="0" err="1" smtClean="0"/>
              <a:t>args</a:t>
            </a:r>
            <a:r>
              <a:rPr lang="en-US" sz="1800" dirty="0" smtClean="0"/>
              <a:t>[]){</a:t>
            </a:r>
          </a:p>
          <a:p>
            <a:pPr>
              <a:buNone/>
            </a:pPr>
            <a:r>
              <a:rPr lang="en-US" sz="1800" dirty="0" smtClean="0"/>
              <a:t> 	</a:t>
            </a:r>
            <a:r>
              <a:rPr lang="en-US" sz="1800" dirty="0" err="1" smtClean="0"/>
              <a:t>int</a:t>
            </a:r>
            <a:r>
              <a:rPr lang="en-US" sz="1800" dirty="0" smtClean="0"/>
              <a:t> a[] = {5,10}; </a:t>
            </a:r>
            <a:r>
              <a:rPr lang="en-US" sz="1800" dirty="0" err="1" smtClean="0"/>
              <a:t>int</a:t>
            </a:r>
            <a:r>
              <a:rPr lang="en-US" sz="1800" dirty="0" smtClean="0"/>
              <a:t> b=5;</a:t>
            </a:r>
          </a:p>
          <a:p>
            <a:pPr>
              <a:buNone/>
            </a:pPr>
            <a:r>
              <a:rPr lang="en-US" sz="1800" dirty="0" smtClean="0"/>
              <a:t>      try{</a:t>
            </a:r>
          </a:p>
          <a:p>
            <a:pPr>
              <a:buNone/>
            </a:pPr>
            <a:r>
              <a:rPr lang="en-US" sz="1800" dirty="0" smtClean="0"/>
              <a:t>		</a:t>
            </a:r>
            <a:r>
              <a:rPr lang="en-US" sz="1800" dirty="0" err="1" smtClean="0"/>
              <a:t>int</a:t>
            </a:r>
            <a:r>
              <a:rPr lang="en-US" sz="1800" dirty="0" smtClean="0"/>
              <a:t> x=a[2]/b-a[1];</a:t>
            </a:r>
          </a:p>
          <a:p>
            <a:pPr>
              <a:buNone/>
            </a:pPr>
            <a:r>
              <a:rPr lang="en-US" sz="1800" dirty="0" smtClean="0"/>
              <a:t>          }</a:t>
            </a:r>
          </a:p>
          <a:p>
            <a:pPr>
              <a:buNone/>
            </a:pPr>
            <a:r>
              <a:rPr lang="en-US" sz="1800" dirty="0" smtClean="0"/>
              <a:t>     catch(</a:t>
            </a:r>
            <a:r>
              <a:rPr lang="en-US" sz="1800" dirty="0" err="1" smtClean="0"/>
              <a:t>ArithmaticException</a:t>
            </a:r>
            <a:r>
              <a:rPr lang="en-US" sz="1800" dirty="0" smtClean="0"/>
              <a:t> e){</a:t>
            </a:r>
          </a:p>
          <a:p>
            <a:pPr>
              <a:buNone/>
            </a:pPr>
            <a:r>
              <a:rPr lang="en-US" sz="1800" dirty="0" smtClean="0"/>
              <a:t>         	System.out.println(“Divide by zero");</a:t>
            </a:r>
          </a:p>
          <a:p>
            <a:pPr>
              <a:buNone/>
            </a:pPr>
            <a:r>
              <a:rPr lang="en-US" sz="1800" dirty="0" smtClean="0"/>
              <a:t>          }</a:t>
            </a:r>
          </a:p>
          <a:p>
            <a:pPr>
              <a:buNone/>
            </a:pPr>
            <a:r>
              <a:rPr lang="en-US" sz="1800" dirty="0" smtClean="0"/>
              <a:t>     catch(</a:t>
            </a:r>
            <a:r>
              <a:rPr lang="en-US" sz="1800" dirty="0" err="1" smtClean="0"/>
              <a:t>ArrayIndexOutOfBoundsException</a:t>
            </a:r>
            <a:r>
              <a:rPr lang="en-US" sz="1800" dirty="0" smtClean="0"/>
              <a:t> e){</a:t>
            </a:r>
          </a:p>
          <a:p>
            <a:pPr>
              <a:buNone/>
            </a:pPr>
            <a:r>
              <a:rPr lang="en-US" sz="1800" dirty="0" smtClean="0"/>
              <a:t>         	System.out.println(“Array Index Error ");</a:t>
            </a:r>
          </a:p>
          <a:p>
            <a:pPr>
              <a:buNone/>
            </a:pPr>
            <a:r>
              <a:rPr lang="en-US" sz="1800" dirty="0" smtClean="0"/>
              <a:t>          }</a:t>
            </a:r>
          </a:p>
          <a:p>
            <a:pPr>
              <a:buNone/>
            </a:pPr>
            <a:r>
              <a:rPr lang="en-US" sz="1800" dirty="0" smtClean="0"/>
              <a:t> catch(</a:t>
            </a:r>
            <a:r>
              <a:rPr lang="en-US" sz="1800" dirty="0" err="1" smtClean="0"/>
              <a:t>ArrayStoreExeption</a:t>
            </a:r>
            <a:r>
              <a:rPr lang="en-US" sz="1800" dirty="0" smtClean="0"/>
              <a:t> e){</a:t>
            </a:r>
          </a:p>
          <a:p>
            <a:pPr>
              <a:buNone/>
            </a:pPr>
            <a:r>
              <a:rPr lang="en-US" sz="1800" dirty="0" smtClean="0"/>
              <a:t>         	System.out.println(“Wrong Data type");</a:t>
            </a:r>
          </a:p>
          <a:p>
            <a:pPr>
              <a:buNone/>
            </a:pPr>
            <a:r>
              <a:rPr lang="en-US" sz="1800" dirty="0" smtClean="0"/>
              <a:t>          }</a:t>
            </a:r>
          </a:p>
          <a:p>
            <a:pPr>
              <a:buNone/>
            </a:pPr>
            <a:r>
              <a:rPr lang="en-US" sz="1800" dirty="0" smtClean="0"/>
              <a:t>  }   }</a:t>
            </a:r>
            <a:endParaRPr lang="en-US" sz="1800" dirty="0"/>
          </a:p>
        </p:txBody>
      </p:sp>
      <p:sp>
        <p:nvSpPr>
          <p:cNvPr id="4" name="Rectangle 3"/>
          <p:cNvSpPr/>
          <p:nvPr/>
        </p:nvSpPr>
        <p:spPr>
          <a:xfrm>
            <a:off x="6172158" y="2743218"/>
            <a:ext cx="2680798" cy="95410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lgn="l" fontAlgn="auto">
              <a:spcBef>
                <a:spcPts val="0"/>
              </a:spcBef>
              <a:spcAft>
                <a:spcPts val="0"/>
              </a:spcAft>
            </a:pPr>
            <a:r>
              <a:rPr lang="en-US" sz="2800" dirty="0" smtClean="0">
                <a:solidFill>
                  <a:prstClr val="black"/>
                </a:solidFill>
                <a:latin typeface="Tw Cen MT"/>
                <a:ea typeface="+mn-ea"/>
              </a:rPr>
              <a:t>OUTPUT :</a:t>
            </a:r>
          </a:p>
          <a:p>
            <a:pPr algn="l" fontAlgn="auto">
              <a:spcBef>
                <a:spcPts val="0"/>
              </a:spcBef>
              <a:spcAft>
                <a:spcPts val="0"/>
              </a:spcAft>
            </a:pPr>
            <a:r>
              <a:rPr lang="en-US" sz="2800" dirty="0" smtClean="0">
                <a:solidFill>
                  <a:prstClr val="black"/>
                </a:solidFill>
                <a:latin typeface="Tw Cen MT"/>
                <a:ea typeface="+mn-ea"/>
              </a:rPr>
              <a:t>Array Index Error</a:t>
            </a:r>
            <a:endParaRPr lang="en-US" sz="2800" dirty="0">
              <a:solidFill>
                <a:prstClr val="black"/>
              </a:solidFill>
              <a:latin typeface="Tw Cen M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09668"/>
          </a:xfrm>
        </p:spPr>
        <p:txBody>
          <a:bodyPr>
            <a:normAutofit fontScale="90000"/>
          </a:bodyPr>
          <a:lstStyle/>
          <a:p>
            <a:r>
              <a:rPr lang="en-US" dirty="0" smtClean="0">
                <a:solidFill>
                  <a:srgbClr val="000099"/>
                </a:solidFill>
              </a:rPr>
              <a:t>Finally </a:t>
            </a:r>
            <a:endParaRPr lang="en-US" dirty="0">
              <a:solidFill>
                <a:srgbClr val="000099"/>
              </a:solidFill>
            </a:endParaRPr>
          </a:p>
        </p:txBody>
      </p:sp>
      <p:sp>
        <p:nvSpPr>
          <p:cNvPr id="3" name="Content Placeholder 2"/>
          <p:cNvSpPr>
            <a:spLocks noGrp="1"/>
          </p:cNvSpPr>
          <p:nvPr>
            <p:ph sz="quarter" idx="1"/>
          </p:nvPr>
        </p:nvSpPr>
        <p:spPr>
          <a:xfrm>
            <a:off x="612648" y="838200"/>
            <a:ext cx="8153400" cy="5562522"/>
          </a:xfrm>
        </p:spPr>
        <p:txBody>
          <a:bodyPr>
            <a:noAutofit/>
          </a:bodyPr>
          <a:lstStyle/>
          <a:p>
            <a:pPr>
              <a:buNone/>
            </a:pPr>
            <a:r>
              <a:rPr lang="en-US" sz="2400" dirty="0" smtClean="0"/>
              <a:t>public class </a:t>
            </a:r>
            <a:r>
              <a:rPr lang="en-US" sz="2400" dirty="0" err="1" smtClean="0"/>
              <a:t>ExcepTest</a:t>
            </a:r>
            <a:r>
              <a:rPr lang="en-US" sz="2400" dirty="0" smtClean="0"/>
              <a:t>{</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      </a:t>
            </a:r>
            <a:r>
              <a:rPr lang="en-US" sz="2400" dirty="0" err="1" smtClean="0"/>
              <a:t>int</a:t>
            </a:r>
            <a:r>
              <a:rPr lang="en-US" sz="2400" dirty="0" smtClean="0"/>
              <a:t> a[] = new </a:t>
            </a:r>
            <a:r>
              <a:rPr lang="en-US" sz="2400" dirty="0" err="1" smtClean="0"/>
              <a:t>int</a:t>
            </a:r>
            <a:r>
              <a:rPr lang="en-US" sz="2400" dirty="0" smtClean="0"/>
              <a:t>[2];</a:t>
            </a:r>
          </a:p>
          <a:p>
            <a:pPr>
              <a:buNone/>
            </a:pPr>
            <a:r>
              <a:rPr lang="en-US" sz="2400" dirty="0" smtClean="0"/>
              <a:t>      try{</a:t>
            </a:r>
          </a:p>
          <a:p>
            <a:pPr>
              <a:buNone/>
            </a:pPr>
            <a:r>
              <a:rPr lang="en-US" sz="2400" dirty="0" smtClean="0"/>
              <a:t>         System.out.println("Access element three :" + a[3]); }</a:t>
            </a:r>
          </a:p>
          <a:p>
            <a:pPr>
              <a:buNone/>
            </a:pPr>
            <a:r>
              <a:rPr lang="en-US" sz="2400" dirty="0" smtClean="0"/>
              <a:t>     catch(</a:t>
            </a:r>
            <a:r>
              <a:rPr lang="en-US" sz="2400" dirty="0" err="1" smtClean="0"/>
              <a:t>ArrayIndexOutOfBoundsException</a:t>
            </a:r>
            <a:r>
              <a:rPr lang="en-US" sz="2400" dirty="0" smtClean="0"/>
              <a:t> e)  {</a:t>
            </a:r>
          </a:p>
          <a:p>
            <a:pPr>
              <a:buNone/>
            </a:pPr>
            <a:r>
              <a:rPr lang="en-US" sz="2400" dirty="0" smtClean="0"/>
              <a:t>         System.out.println("Exception thrown  :" + e);       }</a:t>
            </a:r>
          </a:p>
          <a:p>
            <a:pPr>
              <a:buNone/>
            </a:pPr>
            <a:r>
              <a:rPr lang="en-US" sz="2400" dirty="0" smtClean="0"/>
              <a:t>      finally{</a:t>
            </a:r>
          </a:p>
          <a:p>
            <a:pPr>
              <a:buNone/>
            </a:pPr>
            <a:r>
              <a:rPr lang="en-US" sz="2400" dirty="0" smtClean="0"/>
              <a:t>         a[0] = 6;</a:t>
            </a:r>
          </a:p>
          <a:p>
            <a:pPr>
              <a:buNone/>
            </a:pPr>
            <a:r>
              <a:rPr lang="en-US" sz="2400" dirty="0" smtClean="0"/>
              <a:t>         System.out.println("First element value: " +a[0]);</a:t>
            </a:r>
          </a:p>
          <a:p>
            <a:pPr>
              <a:buNone/>
            </a:pPr>
            <a:r>
              <a:rPr lang="en-US" sz="2400" dirty="0" smtClean="0"/>
              <a:t>         System.out.println("The finally statement is executed");      }</a:t>
            </a:r>
          </a:p>
          <a:p>
            <a:pPr>
              <a:buNone/>
            </a:pPr>
            <a:r>
              <a:rPr lang="en-US" sz="2400" dirty="0" smtClean="0"/>
              <a:t>   }  }</a:t>
            </a:r>
            <a:endParaRPr lang="en-US" sz="2400" dirty="0"/>
          </a:p>
        </p:txBody>
      </p:sp>
      <p:sp>
        <p:nvSpPr>
          <p:cNvPr id="24577" name="Rectangle 1"/>
          <p:cNvSpPr>
            <a:spLocks noChangeArrowheads="1"/>
          </p:cNvSpPr>
          <p:nvPr/>
        </p:nvSpPr>
        <p:spPr bwMode="auto">
          <a:xfrm>
            <a:off x="2209982" y="5842337"/>
            <a:ext cx="6934018" cy="10156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algn="l"/>
            <a:r>
              <a:rPr lang="en-US" sz="1800" dirty="0" smtClean="0">
                <a:solidFill>
                  <a:srgbClr val="FF0000"/>
                </a:solidFill>
                <a:latin typeface="Arial Unicode MS" pitchFamily="34" charset="-128"/>
                <a:ea typeface="+mn-ea"/>
              </a:rPr>
              <a:t>OUTPUT: </a:t>
            </a:r>
          </a:p>
          <a:p>
            <a:pPr algn="l"/>
            <a:r>
              <a:rPr lang="en-US" sz="1800" dirty="0" smtClean="0">
                <a:solidFill>
                  <a:prstClr val="black"/>
                </a:solidFill>
                <a:latin typeface="Arial Unicode MS" pitchFamily="34" charset="-128"/>
                <a:ea typeface="+mn-ea"/>
              </a:rPr>
              <a:t>Exception thrown :</a:t>
            </a:r>
            <a:r>
              <a:rPr lang="en-US" sz="1800" dirty="0" err="1" smtClean="0">
                <a:solidFill>
                  <a:prstClr val="black"/>
                </a:solidFill>
                <a:latin typeface="Arial Unicode MS" pitchFamily="34" charset="-128"/>
                <a:ea typeface="+mn-ea"/>
              </a:rPr>
              <a:t>java.lang.ArrayIndexOutOfBoundsException</a:t>
            </a:r>
            <a:r>
              <a:rPr lang="en-US" sz="1800" dirty="0" smtClean="0">
                <a:solidFill>
                  <a:prstClr val="black"/>
                </a:solidFill>
                <a:latin typeface="Arial Unicode MS" pitchFamily="34" charset="-128"/>
                <a:ea typeface="+mn-ea"/>
              </a:rPr>
              <a:t>: 3</a:t>
            </a:r>
          </a:p>
          <a:p>
            <a:pPr algn="l"/>
            <a:r>
              <a:rPr lang="en-US" sz="1800" dirty="0" smtClean="0">
                <a:solidFill>
                  <a:prstClr val="black"/>
                </a:solidFill>
                <a:latin typeface="Arial Unicode MS" pitchFamily="34" charset="-128"/>
                <a:ea typeface="+mn-ea"/>
              </a:rPr>
              <a:t> First element value: 6 The finally statement is executed</a:t>
            </a:r>
            <a:r>
              <a:rPr lang="en-US" dirty="0" smtClean="0">
                <a:solidFill>
                  <a:prstClr val="black"/>
                </a:solidFill>
                <a:ea typeface="+mn-ea"/>
              </a:rPr>
              <a:t> </a:t>
            </a:r>
            <a:endParaRPr lang="en-US" sz="4000" dirty="0" smtClean="0">
              <a:solidFill>
                <a:prstClr val="black"/>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7"/>
                                        </p:tgtEl>
                                        <p:attrNameLst>
                                          <p:attrName>style.visibility</p:attrName>
                                        </p:attrNameLst>
                                      </p:cBhvr>
                                      <p:to>
                                        <p:strVal val="visible"/>
                                      </p:to>
                                    </p:set>
                                    <p:animEffect transition="in" filter="blinds(horizontal)">
                                      <p:cBhvr>
                                        <p:cTn id="7"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a:endParaRPr lang="en-US" dirty="0" smtClean="0"/>
          </a:p>
          <a:p>
            <a:pPr>
              <a:buNone/>
            </a:pPr>
            <a:r>
              <a:rPr lang="en-US" dirty="0" smtClean="0"/>
              <a:t>	</a:t>
            </a:r>
            <a:endParaRPr lang="en-US" dirty="0"/>
          </a:p>
        </p:txBody>
      </p:sp>
      <p:sp>
        <p:nvSpPr>
          <p:cNvPr id="6" name="Title 5"/>
          <p:cNvSpPr>
            <a:spLocks noGrp="1"/>
          </p:cNvSpPr>
          <p:nvPr>
            <p:ph type="title"/>
          </p:nvPr>
        </p:nvSpPr>
        <p:spPr/>
        <p:txBody>
          <a:bodyPr/>
          <a:lstStyle/>
          <a:p>
            <a:r>
              <a:rPr lang="en-US" dirty="0" smtClean="0"/>
              <a:t>Predefined Exception in java</a:t>
            </a:r>
            <a:endParaRPr lang="en-US" dirty="0"/>
          </a:p>
        </p:txBody>
      </p:sp>
      <p:graphicFrame>
        <p:nvGraphicFramePr>
          <p:cNvPr id="7" name="Table 6"/>
          <p:cNvGraphicFramePr>
            <a:graphicFrameLocks noGrp="1"/>
          </p:cNvGraphicFramePr>
          <p:nvPr/>
        </p:nvGraphicFramePr>
        <p:xfrm>
          <a:off x="152400" y="1219200"/>
          <a:ext cx="4191006" cy="5410115"/>
        </p:xfrm>
        <a:graphic>
          <a:graphicData uri="http://schemas.openxmlformats.org/drawingml/2006/table">
            <a:tbl>
              <a:tblPr>
                <a:effectLst>
                  <a:innerShdw blurRad="63500" dist="50800" dir="18900000">
                    <a:prstClr val="black">
                      <a:alpha val="50000"/>
                    </a:prstClr>
                  </a:innerShdw>
                </a:effectLst>
              </a:tblPr>
              <a:tblGrid>
                <a:gridCol w="2137413"/>
                <a:gridCol w="2053593"/>
              </a:tblGrid>
              <a:tr h="322371">
                <a:tc>
                  <a:txBody>
                    <a:bodyPr/>
                    <a:lstStyle/>
                    <a:p>
                      <a:r>
                        <a:rPr lang="en-US" sz="1600" dirty="0"/>
                        <a:t>Exception</a:t>
                      </a:r>
                    </a:p>
                  </a:txBody>
                  <a:tcPr marL="61576" marR="61576" marT="30788" marB="30788" anchor="ctr">
                    <a:lnL>
                      <a:noFill/>
                    </a:lnL>
                    <a:lnR>
                      <a:noFill/>
                    </a:lnR>
                    <a:lnT>
                      <a:noFill/>
                    </a:lnT>
                    <a:lnB>
                      <a:noFill/>
                    </a:lnB>
                  </a:tcPr>
                </a:tc>
                <a:tc>
                  <a:txBody>
                    <a:bodyPr/>
                    <a:lstStyle/>
                    <a:p>
                      <a:r>
                        <a:rPr lang="en-US" sz="1600"/>
                        <a:t>Description</a:t>
                      </a:r>
                    </a:p>
                  </a:txBody>
                  <a:tcPr marL="61576" marR="61576" marT="30788" marB="30788" anchor="ctr">
                    <a:lnL>
                      <a:noFill/>
                    </a:lnL>
                    <a:lnR>
                      <a:noFill/>
                    </a:lnR>
                    <a:lnT>
                      <a:noFill/>
                    </a:lnT>
                    <a:lnB>
                      <a:noFill/>
                    </a:lnB>
                  </a:tcPr>
                </a:tc>
              </a:tr>
              <a:tr h="579748">
                <a:tc>
                  <a:txBody>
                    <a:bodyPr/>
                    <a:lstStyle/>
                    <a:p>
                      <a:r>
                        <a:rPr lang="en-US" sz="1600" dirty="0" err="1">
                          <a:solidFill>
                            <a:srgbClr val="FF0000"/>
                          </a:solidFill>
                        </a:rPr>
                        <a:t>ArithmeticException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dirty="0"/>
                        <a:t>Arithmetic error, such as divide-by-zero.</a:t>
                      </a:r>
                    </a:p>
                  </a:txBody>
                  <a:tcPr marL="61576" marR="61576" marT="30788" marB="30788" anchor="ctr">
                    <a:lnL>
                      <a:noFill/>
                    </a:lnL>
                    <a:lnR>
                      <a:noFill/>
                    </a:lnR>
                    <a:lnT>
                      <a:noFill/>
                    </a:lnT>
                    <a:lnB>
                      <a:noFill/>
                    </a:lnB>
                  </a:tcPr>
                </a:tc>
              </a:tr>
              <a:tr h="579748">
                <a:tc>
                  <a:txBody>
                    <a:bodyPr/>
                    <a:lstStyle/>
                    <a:p>
                      <a:r>
                        <a:rPr lang="en-US" sz="1600" dirty="0" err="1">
                          <a:solidFill>
                            <a:srgbClr val="FF0000"/>
                          </a:solidFill>
                        </a:rPr>
                        <a:t>ArrayIndexOutOfBoundsException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a:t>Array index is out-of-bounds.</a:t>
                      </a:r>
                    </a:p>
                  </a:txBody>
                  <a:tcPr marL="61576" marR="61576" marT="30788" marB="30788" anchor="ctr">
                    <a:lnL>
                      <a:noFill/>
                    </a:lnL>
                    <a:lnR>
                      <a:noFill/>
                    </a:lnR>
                    <a:lnT>
                      <a:noFill/>
                    </a:lnT>
                    <a:lnB>
                      <a:noFill/>
                    </a:lnB>
                  </a:tcPr>
                </a:tc>
              </a:tr>
              <a:tr h="837125">
                <a:tc>
                  <a:txBody>
                    <a:bodyPr/>
                    <a:lstStyle/>
                    <a:p>
                      <a:r>
                        <a:rPr lang="en-US" sz="1600" dirty="0" err="1">
                          <a:solidFill>
                            <a:srgbClr val="FF0000"/>
                          </a:solidFill>
                        </a:rPr>
                        <a:t>ArrayStoreException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dirty="0"/>
                        <a:t>Assignment to an array element of an incompatible type.</a:t>
                      </a:r>
                    </a:p>
                  </a:txBody>
                  <a:tcPr marL="61576" marR="61576" marT="30788" marB="30788" anchor="ctr">
                    <a:lnL>
                      <a:noFill/>
                    </a:lnL>
                    <a:lnR>
                      <a:noFill/>
                    </a:lnR>
                    <a:lnT>
                      <a:noFill/>
                    </a:lnT>
                    <a:lnB>
                      <a:noFill/>
                    </a:lnB>
                  </a:tcPr>
                </a:tc>
              </a:tr>
              <a:tr h="322371">
                <a:tc>
                  <a:txBody>
                    <a:bodyPr/>
                    <a:lstStyle/>
                    <a:p>
                      <a:r>
                        <a:rPr lang="en-US" sz="1600" dirty="0" err="1">
                          <a:solidFill>
                            <a:srgbClr val="FF0000"/>
                          </a:solidFill>
                        </a:rPr>
                        <a:t>ClassCastException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a:t>Invalid cast.</a:t>
                      </a:r>
                    </a:p>
                  </a:txBody>
                  <a:tcPr marL="61576" marR="61576" marT="30788" marB="30788" anchor="ctr">
                    <a:lnL>
                      <a:noFill/>
                    </a:lnL>
                    <a:lnR>
                      <a:noFill/>
                    </a:lnR>
                    <a:lnT>
                      <a:noFill/>
                    </a:lnT>
                    <a:lnB>
                      <a:noFill/>
                    </a:lnB>
                  </a:tcPr>
                </a:tc>
              </a:tr>
              <a:tr h="837125">
                <a:tc>
                  <a:txBody>
                    <a:bodyPr/>
                    <a:lstStyle/>
                    <a:p>
                      <a:r>
                        <a:rPr lang="en-US" sz="1600" dirty="0" err="1">
                          <a:solidFill>
                            <a:srgbClr val="FF0000"/>
                          </a:solidFill>
                        </a:rPr>
                        <a:t>IllegalArgumentException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a:t>Illegal argument used to invoke a method.</a:t>
                      </a:r>
                    </a:p>
                  </a:txBody>
                  <a:tcPr marL="61576" marR="61576" marT="30788" marB="30788" anchor="ctr">
                    <a:lnL>
                      <a:noFill/>
                    </a:lnL>
                    <a:lnR>
                      <a:noFill/>
                    </a:lnR>
                    <a:lnT>
                      <a:noFill/>
                    </a:lnT>
                    <a:lnB>
                      <a:noFill/>
                    </a:lnB>
                  </a:tcPr>
                </a:tc>
              </a:tr>
              <a:tr h="1094502">
                <a:tc>
                  <a:txBody>
                    <a:bodyPr/>
                    <a:lstStyle/>
                    <a:p>
                      <a:r>
                        <a:rPr lang="en-US" sz="1600" dirty="0" err="1">
                          <a:solidFill>
                            <a:srgbClr val="FF0000"/>
                          </a:solidFill>
                        </a:rPr>
                        <a:t>IllegalMonitorStateException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a:t>Illegal monitor operation, such as waiting on an unlocked thread.</a:t>
                      </a:r>
                    </a:p>
                  </a:txBody>
                  <a:tcPr marL="61576" marR="61576" marT="30788" marB="30788" anchor="ctr">
                    <a:lnL>
                      <a:noFill/>
                    </a:lnL>
                    <a:lnR>
                      <a:noFill/>
                    </a:lnR>
                    <a:lnT>
                      <a:noFill/>
                    </a:lnT>
                    <a:lnB>
                      <a:noFill/>
                    </a:lnB>
                  </a:tcPr>
                </a:tc>
              </a:tr>
              <a:tr h="837125">
                <a:tc>
                  <a:txBody>
                    <a:bodyPr/>
                    <a:lstStyle/>
                    <a:p>
                      <a:r>
                        <a:rPr lang="en-US" sz="1600" dirty="0" err="1">
                          <a:solidFill>
                            <a:srgbClr val="FF0000"/>
                          </a:solidFill>
                        </a:rPr>
                        <a:t>IllegalStateException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dirty="0"/>
                        <a:t>Environment or application is in incorrect state.</a:t>
                      </a:r>
                    </a:p>
                  </a:txBody>
                  <a:tcPr marL="61576" marR="61576" marT="30788" marB="30788" anchor="ctr">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4495802" y="1447852"/>
          <a:ext cx="4495798" cy="5334616"/>
        </p:xfrm>
        <a:graphic>
          <a:graphicData uri="http://schemas.openxmlformats.org/drawingml/2006/table">
            <a:tbl>
              <a:tblPr/>
              <a:tblGrid>
                <a:gridCol w="2247899"/>
                <a:gridCol w="2247899"/>
              </a:tblGrid>
              <a:tr h="570842">
                <a:tc>
                  <a:txBody>
                    <a:bodyPr/>
                    <a:lstStyle/>
                    <a:p>
                      <a:r>
                        <a:rPr lang="en-US" sz="1600" dirty="0" err="1">
                          <a:solidFill>
                            <a:srgbClr val="FF0000"/>
                          </a:solidFill>
                        </a:rPr>
                        <a:t>IndexOutOfBoundsException</a:t>
                      </a:r>
                      <a:endParaRPr lang="en-US" sz="1600" dirty="0">
                        <a:solidFill>
                          <a:srgbClr val="FF0000"/>
                        </a:solidFill>
                      </a:endParaRPr>
                    </a:p>
                  </a:txBody>
                  <a:tcPr anchor="ctr">
                    <a:lnL>
                      <a:noFill/>
                    </a:lnL>
                    <a:lnR>
                      <a:noFill/>
                    </a:lnR>
                    <a:lnT>
                      <a:noFill/>
                    </a:lnT>
                    <a:lnB>
                      <a:noFill/>
                    </a:lnB>
                  </a:tcPr>
                </a:tc>
                <a:tc>
                  <a:txBody>
                    <a:bodyPr/>
                    <a:lstStyle/>
                    <a:p>
                      <a:r>
                        <a:rPr lang="en-US" sz="1600"/>
                        <a:t>Some type of index is out-of-bounds.</a:t>
                      </a:r>
                    </a:p>
                  </a:txBody>
                  <a:tcPr anchor="ctr">
                    <a:lnL>
                      <a:noFill/>
                    </a:lnL>
                    <a:lnR>
                      <a:noFill/>
                    </a:lnR>
                    <a:lnT>
                      <a:noFill/>
                    </a:lnT>
                    <a:lnB>
                      <a:noFill/>
                    </a:lnB>
                  </a:tcPr>
                </a:tc>
              </a:tr>
              <a:tr h="570842">
                <a:tc>
                  <a:txBody>
                    <a:bodyPr/>
                    <a:lstStyle/>
                    <a:p>
                      <a:r>
                        <a:rPr lang="en-US" sz="1600" dirty="0" err="1">
                          <a:solidFill>
                            <a:srgbClr val="FF0000"/>
                          </a:solidFill>
                        </a:rPr>
                        <a:t>NegativeArraySizeException</a:t>
                      </a:r>
                      <a:endParaRPr lang="en-US" sz="1600" dirty="0">
                        <a:solidFill>
                          <a:srgbClr val="FF0000"/>
                        </a:solidFill>
                      </a:endParaRPr>
                    </a:p>
                  </a:txBody>
                  <a:tcPr anchor="ctr">
                    <a:lnL>
                      <a:noFill/>
                    </a:lnL>
                    <a:lnR>
                      <a:noFill/>
                    </a:lnR>
                    <a:lnT>
                      <a:noFill/>
                    </a:lnT>
                    <a:lnB>
                      <a:noFill/>
                    </a:lnB>
                  </a:tcPr>
                </a:tc>
                <a:tc>
                  <a:txBody>
                    <a:bodyPr/>
                    <a:lstStyle/>
                    <a:p>
                      <a:r>
                        <a:rPr lang="en-US" sz="1600"/>
                        <a:t>Array created with a negative size.</a:t>
                      </a:r>
                    </a:p>
                  </a:txBody>
                  <a:tcPr anchor="ctr">
                    <a:lnL>
                      <a:noFill/>
                    </a:lnL>
                    <a:lnR>
                      <a:noFill/>
                    </a:lnR>
                    <a:lnT>
                      <a:noFill/>
                    </a:lnT>
                    <a:lnB>
                      <a:noFill/>
                    </a:lnB>
                  </a:tcPr>
                </a:tc>
              </a:tr>
              <a:tr h="570842">
                <a:tc>
                  <a:txBody>
                    <a:bodyPr/>
                    <a:lstStyle/>
                    <a:p>
                      <a:r>
                        <a:rPr lang="en-US" sz="1600" dirty="0" err="1">
                          <a:solidFill>
                            <a:srgbClr val="FF0000"/>
                          </a:solidFill>
                        </a:rPr>
                        <a:t>NullPointerException</a:t>
                      </a:r>
                      <a:endParaRPr lang="en-US" sz="1600" dirty="0">
                        <a:solidFill>
                          <a:srgbClr val="FF0000"/>
                        </a:solidFill>
                      </a:endParaRPr>
                    </a:p>
                  </a:txBody>
                  <a:tcPr anchor="ctr">
                    <a:lnL>
                      <a:noFill/>
                    </a:lnL>
                    <a:lnR>
                      <a:noFill/>
                    </a:lnR>
                    <a:lnT>
                      <a:noFill/>
                    </a:lnT>
                    <a:lnB>
                      <a:noFill/>
                    </a:lnB>
                  </a:tcPr>
                </a:tc>
                <a:tc>
                  <a:txBody>
                    <a:bodyPr/>
                    <a:lstStyle/>
                    <a:p>
                      <a:r>
                        <a:rPr lang="en-US" sz="1600"/>
                        <a:t>Invalid use of a null reference.</a:t>
                      </a:r>
                    </a:p>
                  </a:txBody>
                  <a:tcPr anchor="ctr">
                    <a:lnL>
                      <a:noFill/>
                    </a:lnL>
                    <a:lnR>
                      <a:noFill/>
                    </a:lnR>
                    <a:lnT>
                      <a:noFill/>
                    </a:lnT>
                    <a:lnB>
                      <a:noFill/>
                    </a:lnB>
                  </a:tcPr>
                </a:tc>
              </a:tr>
              <a:tr h="811197">
                <a:tc>
                  <a:txBody>
                    <a:bodyPr/>
                    <a:lstStyle/>
                    <a:p>
                      <a:r>
                        <a:rPr lang="en-US" sz="1600" dirty="0" err="1">
                          <a:solidFill>
                            <a:srgbClr val="FF0000"/>
                          </a:solidFill>
                        </a:rPr>
                        <a:t>NumberFormatException</a:t>
                      </a:r>
                      <a:endParaRPr lang="en-US" sz="1600" dirty="0">
                        <a:solidFill>
                          <a:srgbClr val="FF0000"/>
                        </a:solidFill>
                      </a:endParaRPr>
                    </a:p>
                  </a:txBody>
                  <a:tcPr anchor="ctr">
                    <a:lnL>
                      <a:noFill/>
                    </a:lnL>
                    <a:lnR>
                      <a:noFill/>
                    </a:lnR>
                    <a:lnT>
                      <a:noFill/>
                    </a:lnT>
                    <a:lnB>
                      <a:noFill/>
                    </a:lnB>
                  </a:tcPr>
                </a:tc>
                <a:tc>
                  <a:txBody>
                    <a:bodyPr/>
                    <a:lstStyle/>
                    <a:p>
                      <a:r>
                        <a:rPr lang="en-US" sz="1600"/>
                        <a:t>Invalid conversion of a string to a numeric format.</a:t>
                      </a:r>
                    </a:p>
                  </a:txBody>
                  <a:tcPr anchor="ctr">
                    <a:lnL>
                      <a:noFill/>
                    </a:lnL>
                    <a:lnR>
                      <a:noFill/>
                    </a:lnR>
                    <a:lnT>
                      <a:noFill/>
                    </a:lnT>
                    <a:lnB>
                      <a:noFill/>
                    </a:lnB>
                  </a:tcPr>
                </a:tc>
              </a:tr>
              <a:tr h="570842">
                <a:tc>
                  <a:txBody>
                    <a:bodyPr/>
                    <a:lstStyle/>
                    <a:p>
                      <a:r>
                        <a:rPr lang="en-US" sz="1600" dirty="0" err="1">
                          <a:solidFill>
                            <a:srgbClr val="FF0000"/>
                          </a:solidFill>
                        </a:rPr>
                        <a:t>SecurityException</a:t>
                      </a:r>
                      <a:endParaRPr lang="en-US" sz="1600" dirty="0">
                        <a:solidFill>
                          <a:srgbClr val="FF0000"/>
                        </a:solidFill>
                      </a:endParaRPr>
                    </a:p>
                  </a:txBody>
                  <a:tcPr anchor="ctr">
                    <a:lnL>
                      <a:noFill/>
                    </a:lnL>
                    <a:lnR>
                      <a:noFill/>
                    </a:lnR>
                    <a:lnT>
                      <a:noFill/>
                    </a:lnT>
                    <a:lnB>
                      <a:noFill/>
                    </a:lnB>
                  </a:tcPr>
                </a:tc>
                <a:tc>
                  <a:txBody>
                    <a:bodyPr/>
                    <a:lstStyle/>
                    <a:p>
                      <a:r>
                        <a:rPr lang="en-US" sz="1600"/>
                        <a:t>Attempt to violate security.</a:t>
                      </a:r>
                    </a:p>
                  </a:txBody>
                  <a:tcPr anchor="ctr">
                    <a:lnL>
                      <a:noFill/>
                    </a:lnL>
                    <a:lnR>
                      <a:noFill/>
                    </a:lnR>
                    <a:lnT>
                      <a:noFill/>
                    </a:lnT>
                    <a:lnB>
                      <a:noFill/>
                    </a:lnB>
                  </a:tcPr>
                </a:tc>
              </a:tr>
              <a:tr h="570842">
                <a:tc>
                  <a:txBody>
                    <a:bodyPr/>
                    <a:lstStyle/>
                    <a:p>
                      <a:r>
                        <a:rPr lang="en-US" sz="1600" dirty="0" err="1">
                          <a:solidFill>
                            <a:srgbClr val="FF0000"/>
                          </a:solidFill>
                        </a:rPr>
                        <a:t>StringIndexOutOfBounds</a:t>
                      </a:r>
                      <a:endParaRPr lang="en-US" sz="1600" dirty="0">
                        <a:solidFill>
                          <a:srgbClr val="FF0000"/>
                        </a:solidFill>
                      </a:endParaRPr>
                    </a:p>
                  </a:txBody>
                  <a:tcPr anchor="ctr">
                    <a:lnL>
                      <a:noFill/>
                    </a:lnL>
                    <a:lnR>
                      <a:noFill/>
                    </a:lnR>
                    <a:lnT>
                      <a:noFill/>
                    </a:lnT>
                    <a:lnB>
                      <a:noFill/>
                    </a:lnB>
                  </a:tcPr>
                </a:tc>
                <a:tc>
                  <a:txBody>
                    <a:bodyPr/>
                    <a:lstStyle/>
                    <a:p>
                      <a:r>
                        <a:rPr lang="en-US" sz="1600"/>
                        <a:t>Attempt to index outside the bounds of a string.</a:t>
                      </a:r>
                    </a:p>
                  </a:txBody>
                  <a:tcPr anchor="ctr">
                    <a:lnL>
                      <a:noFill/>
                    </a:lnL>
                    <a:lnR>
                      <a:noFill/>
                    </a:lnR>
                    <a:lnT>
                      <a:noFill/>
                    </a:lnT>
                    <a:lnB>
                      <a:noFill/>
                    </a:lnB>
                  </a:tcPr>
                </a:tc>
              </a:tr>
              <a:tr h="811197">
                <a:tc>
                  <a:txBody>
                    <a:bodyPr/>
                    <a:lstStyle/>
                    <a:p>
                      <a:r>
                        <a:rPr lang="en-US" sz="1600" dirty="0" err="1">
                          <a:solidFill>
                            <a:srgbClr val="FF0000"/>
                          </a:solidFill>
                        </a:rPr>
                        <a:t>UnsupportedOperationException</a:t>
                      </a:r>
                      <a:endParaRPr lang="en-US" sz="1600" dirty="0">
                        <a:solidFill>
                          <a:srgbClr val="FF0000"/>
                        </a:solidFill>
                      </a:endParaRPr>
                    </a:p>
                  </a:txBody>
                  <a:tcPr anchor="ctr">
                    <a:lnL>
                      <a:noFill/>
                    </a:lnL>
                    <a:lnR>
                      <a:noFill/>
                    </a:lnR>
                    <a:lnT>
                      <a:noFill/>
                    </a:lnT>
                    <a:lnB>
                      <a:noFill/>
                    </a:lnB>
                  </a:tcPr>
                </a:tc>
                <a:tc>
                  <a:txBody>
                    <a:bodyPr/>
                    <a:lstStyle/>
                    <a:p>
                      <a:r>
                        <a:rPr lang="en-US" sz="1600" dirty="0"/>
                        <a:t>An unsupported operation was encountered.</a:t>
                      </a:r>
                    </a:p>
                  </a:txBody>
                  <a:tcPr anchor="ctr">
                    <a:lnL>
                      <a:noFill/>
                    </a:lnL>
                    <a:lnR>
                      <a:noFill/>
                    </a:lnR>
                    <a:lnT>
                      <a:noFill/>
                    </a:lnT>
                    <a:lnB>
                      <a:noFill/>
                    </a:lnB>
                  </a:tcPr>
                </a:tc>
              </a:tr>
              <a:tr h="781760">
                <a:tc>
                  <a:txBody>
                    <a:bodyPr/>
                    <a:lstStyle/>
                    <a:p>
                      <a:r>
                        <a:rPr lang="en-US" sz="1600" dirty="0" err="1">
                          <a:solidFill>
                            <a:srgbClr val="FF0000"/>
                          </a:solidFill>
                        </a:rPr>
                        <a:t>IllegalThreadStateException</a:t>
                      </a:r>
                      <a:endParaRPr lang="en-US" sz="1600" dirty="0">
                        <a:solidFill>
                          <a:srgbClr val="FF0000"/>
                        </a:solidFill>
                      </a:endParaRPr>
                    </a:p>
                  </a:txBody>
                  <a:tcPr marL="61576" marR="61576" marT="30788" marB="30788" anchor="ctr">
                    <a:lnL>
                      <a:noFill/>
                    </a:lnL>
                    <a:lnR>
                      <a:noFill/>
                    </a:lnR>
                    <a:lnT>
                      <a:noFill/>
                    </a:lnT>
                    <a:lnB>
                      <a:noFill/>
                    </a:lnB>
                  </a:tcPr>
                </a:tc>
                <a:tc>
                  <a:txBody>
                    <a:bodyPr/>
                    <a:lstStyle/>
                    <a:p>
                      <a:r>
                        <a:rPr lang="en-US" sz="1600" dirty="0"/>
                        <a:t>Requested operation not compatible with current thread state.</a:t>
                      </a:r>
                    </a:p>
                  </a:txBody>
                  <a:tcPr marL="61576" marR="61576" marT="30788" marB="30788"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9"/>
                </a:solidFill>
              </a:rPr>
              <a:t>Throw</a:t>
            </a:r>
            <a:endParaRPr lang="en-US" dirty="0">
              <a:solidFill>
                <a:srgbClr val="000099"/>
              </a:solidFill>
            </a:endParaRPr>
          </a:p>
        </p:txBody>
      </p:sp>
      <p:sp>
        <p:nvSpPr>
          <p:cNvPr id="3" name="Content Placeholder 2"/>
          <p:cNvSpPr>
            <a:spLocks noGrp="1"/>
          </p:cNvSpPr>
          <p:nvPr>
            <p:ph sz="quarter" idx="1"/>
          </p:nvPr>
        </p:nvSpPr>
        <p:spPr/>
        <p:txBody>
          <a:bodyPr>
            <a:normAutofit fontScale="92500" lnSpcReduction="10000"/>
          </a:bodyPr>
          <a:lstStyle/>
          <a:p>
            <a:pPr algn="just"/>
            <a:r>
              <a:rPr lang="en-US" dirty="0" smtClean="0"/>
              <a:t>System generated exception are automatically thrown by java run time system.</a:t>
            </a:r>
          </a:p>
          <a:p>
            <a:pPr algn="just"/>
            <a:endParaRPr lang="en-US" dirty="0" smtClean="0"/>
          </a:p>
          <a:p>
            <a:pPr algn="just"/>
            <a:r>
              <a:rPr lang="en-US" b="1" dirty="0" smtClean="0"/>
              <a:t>throws</a:t>
            </a:r>
            <a:r>
              <a:rPr lang="en-US" dirty="0" smtClean="0"/>
              <a:t> keyword </a:t>
            </a:r>
            <a:r>
              <a:rPr lang="en-US" u="sng" dirty="0" smtClean="0">
                <a:solidFill>
                  <a:srgbClr val="0070C0"/>
                </a:solidFill>
              </a:rPr>
              <a:t>gives a method flexibility of throwing an Exception</a:t>
            </a:r>
            <a:r>
              <a:rPr lang="en-US" dirty="0" smtClean="0"/>
              <a:t> rather than handling it. </a:t>
            </a:r>
          </a:p>
          <a:p>
            <a:pPr algn="just"/>
            <a:endParaRPr lang="en-US" dirty="0" smtClean="0"/>
          </a:p>
          <a:p>
            <a:pPr algn="just"/>
            <a:r>
              <a:rPr lang="en-US" dirty="0" smtClean="0"/>
              <a:t>with throws keyword in method signature a method suggesting its caller to prepare for </a:t>
            </a:r>
            <a:r>
              <a:rPr lang="en-US" b="1" dirty="0" smtClean="0"/>
              <a:t>Exception</a:t>
            </a:r>
            <a:r>
              <a:rPr lang="en-US" dirty="0" smtClean="0"/>
              <a:t> declared in throws clause, specially in case of </a:t>
            </a:r>
            <a:r>
              <a:rPr lang="en-US" dirty="0" smtClean="0">
                <a:hlinkClick r:id="rId2"/>
              </a:rPr>
              <a:t>checked Exception</a:t>
            </a:r>
            <a:r>
              <a:rPr lang="en-US" dirty="0" smtClean="0"/>
              <a:t> and provide sufficient handling of them.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All methods use the throw statement to throw an exception.</a:t>
            </a:r>
          </a:p>
          <a:p>
            <a:endParaRPr lang="en-US" dirty="0" smtClean="0"/>
          </a:p>
          <a:p>
            <a:r>
              <a:rPr lang="en-US" dirty="0" smtClean="0"/>
              <a:t>Syntax:</a:t>
            </a:r>
          </a:p>
          <a:p>
            <a:pPr lvl="1">
              <a:buNone/>
            </a:pPr>
            <a:r>
              <a:rPr lang="en-US" dirty="0" smtClean="0"/>
              <a:t>throw  new </a:t>
            </a:r>
            <a:r>
              <a:rPr lang="en-US" dirty="0" err="1" smtClean="0"/>
              <a:t>Exception_type</a:t>
            </a:r>
            <a:r>
              <a:rPr lang="en-US" dirty="0" smtClean="0"/>
              <a:t>(</a:t>
            </a:r>
            <a:r>
              <a:rPr lang="en-US" dirty="0" err="1" smtClean="0"/>
              <a:t>arg</a:t>
            </a:r>
            <a:r>
              <a:rPr lang="en-US" dirty="0" smtClean="0"/>
              <a:t>);</a:t>
            </a:r>
          </a:p>
          <a:p>
            <a:pPr lvl="1">
              <a:buNone/>
            </a:pPr>
            <a:r>
              <a:rPr lang="en-US" dirty="0" smtClean="0"/>
              <a:t>                  OR</a:t>
            </a:r>
          </a:p>
          <a:p>
            <a:pPr lvl="1">
              <a:buNone/>
            </a:pPr>
            <a:r>
              <a:rPr lang="en-US" dirty="0" smtClean="0"/>
              <a:t>catch(Exception_ type object)</a:t>
            </a:r>
          </a:p>
          <a:p>
            <a:pPr lvl="1">
              <a:buNone/>
            </a:pPr>
            <a:r>
              <a:rPr lang="en-US" dirty="0" smtClean="0"/>
              <a:t>{</a:t>
            </a:r>
          </a:p>
          <a:p>
            <a:pPr lvl="1">
              <a:buNone/>
            </a:pPr>
            <a:r>
              <a:rPr lang="en-US" dirty="0" smtClean="0"/>
              <a:t> throw object;</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66"/>
          </a:xfrm>
        </p:spPr>
        <p:txBody>
          <a:bodyPr>
            <a:normAutofit/>
          </a:bodyPr>
          <a:lstStyle/>
          <a:p>
            <a:r>
              <a:rPr lang="en-US" sz="3600" b="1" dirty="0" smtClean="0">
                <a:solidFill>
                  <a:srgbClr val="0070C0"/>
                </a:solidFill>
              </a:rPr>
              <a:t>Example</a:t>
            </a:r>
            <a:endParaRPr lang="en-US" sz="3600" b="1" dirty="0">
              <a:solidFill>
                <a:srgbClr val="0070C0"/>
              </a:solidFill>
            </a:endParaRPr>
          </a:p>
        </p:txBody>
      </p:sp>
      <p:sp>
        <p:nvSpPr>
          <p:cNvPr id="3" name="Content Placeholder 2"/>
          <p:cNvSpPr>
            <a:spLocks noGrp="1"/>
          </p:cNvSpPr>
          <p:nvPr>
            <p:ph sz="quarter" idx="1"/>
          </p:nvPr>
        </p:nvSpPr>
        <p:spPr>
          <a:xfrm>
            <a:off x="533506" y="990664"/>
            <a:ext cx="8153400" cy="5181520"/>
          </a:xfrm>
        </p:spPr>
        <p:txBody>
          <a:bodyPr>
            <a:noAutofit/>
          </a:bodyPr>
          <a:lstStyle/>
          <a:p>
            <a:pPr>
              <a:buNone/>
            </a:pPr>
            <a:r>
              <a:rPr lang="en-US" sz="1800" dirty="0" smtClean="0"/>
              <a:t>import </a:t>
            </a:r>
            <a:r>
              <a:rPr lang="en-US" sz="1800" dirty="0" err="1" smtClean="0"/>
              <a:t>java.util.Scanner</a:t>
            </a:r>
            <a:r>
              <a:rPr lang="en-US" sz="1800" dirty="0" smtClean="0"/>
              <a:t>;</a:t>
            </a:r>
          </a:p>
          <a:p>
            <a:pPr>
              <a:buNone/>
            </a:pPr>
            <a:r>
              <a:rPr lang="en-US" sz="1800" dirty="0" smtClean="0"/>
              <a:t>public class Exercise {</a:t>
            </a:r>
          </a:p>
          <a:p>
            <a:pPr>
              <a:buNone/>
            </a:pPr>
            <a:r>
              <a:rPr lang="en-US" sz="1800" dirty="0" smtClean="0"/>
              <a:t>    public static void main(String[] </a:t>
            </a:r>
            <a:r>
              <a:rPr lang="en-US" sz="1800" dirty="0" err="1" smtClean="0"/>
              <a:t>args</a:t>
            </a: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studentAge</a:t>
            </a:r>
            <a:r>
              <a:rPr lang="en-US" sz="1800" dirty="0" smtClean="0"/>
              <a:t> = 0;</a:t>
            </a:r>
          </a:p>
          <a:p>
            <a:pPr>
              <a:buNone/>
            </a:pPr>
            <a:r>
              <a:rPr lang="en-US" sz="1800" dirty="0" smtClean="0"/>
              <a:t>	Scanner </a:t>
            </a:r>
            <a:r>
              <a:rPr lang="en-US" sz="1800" dirty="0" err="1" smtClean="0"/>
              <a:t>scnr</a:t>
            </a:r>
            <a:r>
              <a:rPr lang="en-US" sz="1800" dirty="0" smtClean="0"/>
              <a:t> = new Scanner(</a:t>
            </a:r>
            <a:r>
              <a:rPr lang="en-US" sz="1800" dirty="0" err="1" smtClean="0"/>
              <a:t>System.in</a:t>
            </a:r>
            <a:r>
              <a:rPr lang="en-US" sz="1800" dirty="0" smtClean="0"/>
              <a:t>);</a:t>
            </a:r>
          </a:p>
          <a:p>
            <a:pPr>
              <a:buNone/>
            </a:pPr>
            <a:r>
              <a:rPr lang="en-US" sz="1800" dirty="0" smtClean="0"/>
              <a:t>	try {</a:t>
            </a:r>
          </a:p>
          <a:p>
            <a:pPr>
              <a:buNone/>
            </a:pPr>
            <a:r>
              <a:rPr lang="en-US" sz="1800" dirty="0" smtClean="0"/>
              <a:t>	    </a:t>
            </a:r>
            <a:r>
              <a:rPr lang="en-US" sz="1800" dirty="0" err="1" smtClean="0"/>
              <a:t>System.out.print</a:t>
            </a:r>
            <a:r>
              <a:rPr lang="en-US" sz="1800" dirty="0" smtClean="0"/>
              <a:t>("Student Age: ");</a:t>
            </a:r>
          </a:p>
          <a:p>
            <a:pPr>
              <a:buNone/>
            </a:pPr>
            <a:r>
              <a:rPr lang="en-US" sz="1800" dirty="0" smtClean="0"/>
              <a:t>	    </a:t>
            </a:r>
            <a:r>
              <a:rPr lang="en-US" sz="1800" dirty="0" err="1" smtClean="0"/>
              <a:t>studentAge</a:t>
            </a:r>
            <a:r>
              <a:rPr lang="en-US" sz="1800" dirty="0" smtClean="0"/>
              <a:t> = </a:t>
            </a:r>
            <a:r>
              <a:rPr lang="en-US" sz="1800" dirty="0" err="1" smtClean="0"/>
              <a:t>scnr.nextInt</a:t>
            </a:r>
            <a:r>
              <a:rPr lang="en-US" sz="1800" dirty="0" smtClean="0"/>
              <a:t>();</a:t>
            </a:r>
          </a:p>
          <a:p>
            <a:pPr>
              <a:buNone/>
            </a:pPr>
            <a:r>
              <a:rPr lang="en-US" sz="1800" dirty="0" smtClean="0"/>
              <a:t>	    if( </a:t>
            </a:r>
            <a:r>
              <a:rPr lang="en-US" sz="1800" dirty="0" err="1" smtClean="0"/>
              <a:t>studentAge</a:t>
            </a:r>
            <a:r>
              <a:rPr lang="en-US" sz="1800" dirty="0" smtClean="0"/>
              <a:t> &lt; 0 )</a:t>
            </a:r>
          </a:p>
          <a:p>
            <a:pPr>
              <a:buNone/>
            </a:pPr>
            <a:r>
              <a:rPr lang="en-US" sz="1800" dirty="0" smtClean="0"/>
              <a:t>		throw new Exception("Positive Number Required");</a:t>
            </a:r>
          </a:p>
          <a:p>
            <a:pPr>
              <a:buNone/>
            </a:pPr>
            <a:r>
              <a:rPr lang="en-US" sz="1800" dirty="0" smtClean="0"/>
              <a:t>	    System.out.println("Student Age: " + </a:t>
            </a:r>
            <a:r>
              <a:rPr lang="en-US" sz="1800" dirty="0" err="1" smtClean="0"/>
              <a:t>studentAge</a:t>
            </a:r>
            <a:r>
              <a:rPr lang="en-US" sz="1800" dirty="0" smtClean="0"/>
              <a:t>);</a:t>
            </a:r>
          </a:p>
          <a:p>
            <a:pPr>
              <a:buNone/>
            </a:pPr>
            <a:r>
              <a:rPr lang="en-US" sz="1800" dirty="0" smtClean="0"/>
              <a:t>	}</a:t>
            </a:r>
          </a:p>
          <a:p>
            <a:pPr>
              <a:buNone/>
            </a:pPr>
            <a:r>
              <a:rPr lang="en-US" sz="1800" dirty="0" smtClean="0"/>
              <a:t>	catch(Exception </a:t>
            </a:r>
            <a:r>
              <a:rPr lang="en-US" sz="1800" dirty="0" err="1" smtClean="0"/>
              <a:t>exc</a:t>
            </a:r>
            <a:r>
              <a:rPr lang="en-US" sz="1800" dirty="0" smtClean="0"/>
              <a:t>)</a:t>
            </a:r>
          </a:p>
          <a:p>
            <a:pPr>
              <a:buNone/>
            </a:pPr>
            <a:r>
              <a:rPr lang="en-US" sz="1800" dirty="0" smtClean="0"/>
              <a:t>	{</a:t>
            </a:r>
          </a:p>
          <a:p>
            <a:pPr>
              <a:buNone/>
            </a:pPr>
            <a:r>
              <a:rPr lang="en-US" sz="1800" dirty="0" smtClean="0"/>
              <a:t>	    System.out.println("Error: " + </a:t>
            </a:r>
            <a:r>
              <a:rPr lang="en-US" sz="1800" dirty="0" err="1" smtClean="0"/>
              <a:t>exc.getMessage</a:t>
            </a:r>
            <a:r>
              <a:rPr lang="en-US" sz="1800" dirty="0" smtClean="0"/>
              <a:t>());</a:t>
            </a:r>
          </a:p>
          <a:p>
            <a:pPr>
              <a:buNone/>
            </a:pPr>
            <a:r>
              <a:rPr lang="en-US" sz="1800" dirty="0" smtClean="0"/>
              <a:t>	}    }    }</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sz="quarter" idx="1"/>
          </p:nvPr>
        </p:nvSpPr>
        <p:spPr/>
        <p:txBody>
          <a:bodyPr/>
          <a:lstStyle/>
          <a:p>
            <a:r>
              <a:rPr lang="en-US" dirty="0" smtClean="0"/>
              <a:t>If a method does not handle a checked exception, the method must declare it using the </a:t>
            </a:r>
            <a:r>
              <a:rPr lang="en-US" b="1" dirty="0" smtClean="0"/>
              <a:t>throws</a:t>
            </a:r>
            <a:r>
              <a:rPr lang="en-US" dirty="0" smtClean="0"/>
              <a:t> keyword. </a:t>
            </a:r>
          </a:p>
          <a:p>
            <a:endParaRPr lang="en-US" dirty="0" smtClean="0"/>
          </a:p>
          <a:p>
            <a:r>
              <a:rPr lang="en-US" dirty="0" smtClean="0"/>
              <a:t>The throws keyword appears at the end of a method's signature.</a:t>
            </a:r>
          </a:p>
          <a:p>
            <a:endParaRPr lang="en-US" dirty="0" smtClean="0"/>
          </a:p>
          <a:p>
            <a:r>
              <a:rPr lang="en-US" dirty="0" smtClean="0"/>
              <a:t>All the exception that a method can throw must be declared in the throws clause.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endParaRPr lang="en-US" dirty="0"/>
          </a:p>
        </p:txBody>
      </p:sp>
      <p:sp>
        <p:nvSpPr>
          <p:cNvPr id="3" name="Content Placeholder 2"/>
          <p:cNvSpPr>
            <a:spLocks noGrp="1"/>
          </p:cNvSpPr>
          <p:nvPr>
            <p:ph sz="quarter" idx="1"/>
          </p:nvPr>
        </p:nvSpPr>
        <p:spPr>
          <a:xfrm>
            <a:off x="304912" y="1600200"/>
            <a:ext cx="8156224" cy="5257800"/>
          </a:xfrm>
        </p:spPr>
        <p:txBody>
          <a:bodyPr>
            <a:noAutofit/>
          </a:bodyPr>
          <a:lstStyle/>
          <a:p>
            <a:pPr>
              <a:buNone/>
            </a:pPr>
            <a:r>
              <a:rPr lang="en-US" sz="2000" b="1" dirty="0" err="1" smtClean="0">
                <a:solidFill>
                  <a:srgbClr val="000099"/>
                </a:solidFill>
              </a:rPr>
              <a:t>data_type</a:t>
            </a:r>
            <a:r>
              <a:rPr lang="en-US" sz="2000" b="1" dirty="0" smtClean="0">
                <a:solidFill>
                  <a:srgbClr val="000099"/>
                </a:solidFill>
              </a:rPr>
              <a:t> </a:t>
            </a:r>
            <a:r>
              <a:rPr lang="en-US" sz="2000" b="1" dirty="0" err="1" smtClean="0">
                <a:solidFill>
                  <a:srgbClr val="000099"/>
                </a:solidFill>
              </a:rPr>
              <a:t>method_name</a:t>
            </a:r>
            <a:r>
              <a:rPr lang="en-US" sz="2000" b="1" dirty="0" smtClean="0">
                <a:solidFill>
                  <a:srgbClr val="000099"/>
                </a:solidFill>
              </a:rPr>
              <a:t> (</a:t>
            </a:r>
            <a:r>
              <a:rPr lang="en-US" sz="2000" b="1" dirty="0" err="1" smtClean="0">
                <a:solidFill>
                  <a:srgbClr val="000099"/>
                </a:solidFill>
              </a:rPr>
              <a:t>argument_list</a:t>
            </a:r>
            <a:r>
              <a:rPr lang="en-US" sz="2000" b="1" dirty="0" smtClean="0">
                <a:solidFill>
                  <a:srgbClr val="000099"/>
                </a:solidFill>
              </a:rPr>
              <a:t>) throws </a:t>
            </a:r>
            <a:r>
              <a:rPr lang="en-US" sz="2000" b="1" dirty="0" err="1" smtClean="0">
                <a:solidFill>
                  <a:srgbClr val="000099"/>
                </a:solidFill>
              </a:rPr>
              <a:t>exception_list</a:t>
            </a:r>
            <a:endParaRPr lang="en-US" sz="2000" b="1" dirty="0" smtClean="0">
              <a:solidFill>
                <a:srgbClr val="000099"/>
              </a:solidFill>
            </a:endParaRPr>
          </a:p>
          <a:p>
            <a:pPr>
              <a:buNone/>
            </a:pPr>
            <a:r>
              <a:rPr lang="en-US" sz="2000" b="1" dirty="0" smtClean="0">
                <a:solidFill>
                  <a:srgbClr val="000099"/>
                </a:solidFill>
              </a:rPr>
              <a:t> {</a:t>
            </a:r>
          </a:p>
          <a:p>
            <a:pPr>
              <a:buNone/>
            </a:pPr>
            <a:r>
              <a:rPr lang="en-US" sz="2000" b="1" dirty="0" smtClean="0">
                <a:solidFill>
                  <a:srgbClr val="000099"/>
                </a:solidFill>
              </a:rPr>
              <a:t>   body of method</a:t>
            </a:r>
          </a:p>
          <a:p>
            <a:pPr>
              <a:buNone/>
            </a:pPr>
            <a:r>
              <a:rPr lang="en-US" sz="2000" b="1" dirty="0" smtClean="0">
                <a:solidFill>
                  <a:srgbClr val="000099"/>
                </a:solidFill>
              </a:rPr>
              <a:t> }</a:t>
            </a:r>
          </a:p>
          <a:p>
            <a:pPr>
              <a:buNone/>
            </a:pPr>
            <a:endParaRPr lang="en-US" sz="2000" dirty="0" smtClean="0"/>
          </a:p>
          <a:p>
            <a:pPr>
              <a:buNone/>
            </a:pPr>
            <a:r>
              <a:rPr lang="en-US" sz="2000" b="1" u="sng" dirty="0" smtClean="0"/>
              <a:t>Example:</a:t>
            </a:r>
          </a:p>
          <a:p>
            <a:pPr>
              <a:buNone/>
            </a:pPr>
            <a:r>
              <a:rPr lang="en-US" sz="2000" dirty="0" smtClean="0"/>
              <a:t>import java.io.*;</a:t>
            </a:r>
          </a:p>
          <a:p>
            <a:pPr>
              <a:buNone/>
            </a:pPr>
            <a:r>
              <a:rPr lang="en-US" sz="2000" dirty="0" smtClean="0"/>
              <a:t>public class </a:t>
            </a:r>
            <a:r>
              <a:rPr lang="en-US" sz="2000" dirty="0" err="1" smtClean="0"/>
              <a:t>className</a:t>
            </a:r>
            <a:r>
              <a:rPr lang="en-US" sz="2000" dirty="0" smtClean="0"/>
              <a:t>{</a:t>
            </a:r>
          </a:p>
          <a:p>
            <a:pPr>
              <a:buNone/>
            </a:pPr>
            <a:r>
              <a:rPr lang="en-US" sz="2000" dirty="0" smtClean="0"/>
              <a:t>   public void deposit(double amount) </a:t>
            </a:r>
            <a:r>
              <a:rPr lang="en-US" sz="2000" b="1" dirty="0" smtClean="0">
                <a:solidFill>
                  <a:srgbClr val="000099"/>
                </a:solidFill>
              </a:rPr>
              <a:t>throws </a:t>
            </a:r>
            <a:r>
              <a:rPr lang="en-US" sz="2000" b="1" dirty="0" err="1" smtClean="0">
                <a:solidFill>
                  <a:srgbClr val="000099"/>
                </a:solidFill>
              </a:rPr>
              <a:t>RemoteException</a:t>
            </a:r>
            <a:r>
              <a:rPr lang="en-US" sz="2000" b="1" dirty="0" smtClean="0">
                <a:solidFill>
                  <a:srgbClr val="000099"/>
                </a:solidFill>
              </a:rPr>
              <a:t>   </a:t>
            </a:r>
            <a:r>
              <a:rPr lang="en-US" sz="2000" dirty="0" smtClean="0"/>
              <a:t>{</a:t>
            </a:r>
          </a:p>
          <a:p>
            <a:pPr>
              <a:buNone/>
            </a:pPr>
            <a:r>
              <a:rPr lang="en-US" sz="2000" dirty="0" smtClean="0"/>
              <a:t>      // Method implementation</a:t>
            </a:r>
          </a:p>
          <a:p>
            <a:pPr>
              <a:buNone/>
            </a:pPr>
            <a:r>
              <a:rPr lang="en-US" sz="2000" dirty="0" smtClean="0"/>
              <a:t>      </a:t>
            </a:r>
            <a:r>
              <a:rPr lang="en-US" sz="2000" b="1" dirty="0" smtClean="0">
                <a:solidFill>
                  <a:srgbClr val="000099"/>
                </a:solidFill>
              </a:rPr>
              <a:t>throw new </a:t>
            </a:r>
            <a:r>
              <a:rPr lang="en-US" sz="2000" b="1" dirty="0" err="1" smtClean="0">
                <a:solidFill>
                  <a:srgbClr val="000099"/>
                </a:solidFill>
              </a:rPr>
              <a:t>RemoteException</a:t>
            </a:r>
            <a:r>
              <a:rPr lang="en-US" sz="2000" b="1" dirty="0" smtClean="0">
                <a:solidFill>
                  <a:srgbClr val="000099"/>
                </a:solidFill>
              </a:rPr>
              <a:t>();</a:t>
            </a:r>
          </a:p>
          <a:p>
            <a:pPr>
              <a:buNone/>
            </a:pPr>
            <a:r>
              <a:rPr lang="en-US" sz="2000" dirty="0" smtClean="0"/>
              <a:t>   }</a:t>
            </a:r>
          </a:p>
          <a:p>
            <a:pPr>
              <a:buNone/>
            </a:pPr>
            <a:r>
              <a:rPr lang="en-US" sz="2000" dirty="0" smtClean="0"/>
              <a:t>   //Remainder of class definition</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VS throws</a:t>
            </a:r>
            <a:endParaRPr lang="en-US" dirty="0"/>
          </a:p>
        </p:txBody>
      </p:sp>
      <p:graphicFrame>
        <p:nvGraphicFramePr>
          <p:cNvPr id="3" name="Table 2"/>
          <p:cNvGraphicFramePr>
            <a:graphicFrameLocks noGrp="1"/>
          </p:cNvGraphicFramePr>
          <p:nvPr/>
        </p:nvGraphicFramePr>
        <p:xfrm>
          <a:off x="533506" y="1828842"/>
          <a:ext cx="8229384" cy="4865724"/>
        </p:xfrm>
        <a:graphic>
          <a:graphicData uri="http://schemas.openxmlformats.org/drawingml/2006/table">
            <a:tbl>
              <a:tblPr>
                <a:tableStyleId>{5A111915-BE36-4E01-A7E5-04B1672EAD32}</a:tableStyleId>
              </a:tblPr>
              <a:tblGrid>
                <a:gridCol w="3778798"/>
                <a:gridCol w="4450586"/>
              </a:tblGrid>
              <a:tr h="353462">
                <a:tc>
                  <a:txBody>
                    <a:bodyPr/>
                    <a:lstStyle/>
                    <a:p>
                      <a:pPr algn="ctr" fontAlgn="t"/>
                      <a:r>
                        <a:rPr lang="en-US" sz="2400" dirty="0"/>
                        <a:t>throw</a:t>
                      </a:r>
                      <a:endParaRPr lang="en-US" sz="2400" b="1" dirty="0">
                        <a:solidFill>
                          <a:srgbClr val="000000"/>
                        </a:solidFill>
                        <a:latin typeface="times new roman"/>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smtClean="0"/>
                        <a:t>Throws</a:t>
                      </a:r>
                      <a:endParaRPr lang="en-US" sz="2400" b="1" dirty="0">
                        <a:solidFill>
                          <a:srgbClr val="000000"/>
                        </a:solidFill>
                        <a:latin typeface="times new roman"/>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069">
                <a:tc>
                  <a:txBody>
                    <a:bodyPr/>
                    <a:lstStyle/>
                    <a:p>
                      <a:pPr algn="l" fontAlgn="t"/>
                      <a:r>
                        <a:rPr lang="en-US" sz="2000" dirty="0"/>
                        <a:t>Java throw keyword is used to explicitly throw an exception.</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a:t>Java throws keyword is used to declare an exception.</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9999">
                <a:tc>
                  <a:txBody>
                    <a:bodyPr/>
                    <a:lstStyle/>
                    <a:p>
                      <a:pPr algn="l" fontAlgn="t"/>
                      <a:r>
                        <a:rPr lang="en-US" sz="2000" dirty="0"/>
                        <a:t>Checked exception cannot be propagated using throw only.</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a:t>Checked exception can be propagated with throws.</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140">
                <a:tc>
                  <a:txBody>
                    <a:bodyPr/>
                    <a:lstStyle/>
                    <a:p>
                      <a:pPr algn="l" fontAlgn="t"/>
                      <a:r>
                        <a:rPr lang="en-US" sz="2000" dirty="0"/>
                        <a:t>Throw is followed by an instance.</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a:t>Throws is followed by class.</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069">
                <a:tc>
                  <a:txBody>
                    <a:bodyPr/>
                    <a:lstStyle/>
                    <a:p>
                      <a:pPr algn="l" fontAlgn="t"/>
                      <a:r>
                        <a:rPr lang="en-US" sz="2000" dirty="0"/>
                        <a:t>Throw is used within the method.</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a:t>Throws is used with the method signature.</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1787">
                <a:tc>
                  <a:txBody>
                    <a:bodyPr/>
                    <a:lstStyle/>
                    <a:p>
                      <a:pPr algn="just" fontAlgn="t"/>
                      <a:r>
                        <a:rPr lang="en-US" sz="2000" dirty="0"/>
                        <a:t>You cannot throw multiple exceptions.</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000" dirty="0"/>
                        <a:t>You can declare multiple exceptions e.g.</a:t>
                      </a:r>
                      <a:br>
                        <a:rPr lang="en-US" sz="2000" dirty="0"/>
                      </a:br>
                      <a:r>
                        <a:rPr lang="en-US" sz="2000" dirty="0"/>
                        <a:t>public void method()throws </a:t>
                      </a:r>
                      <a:r>
                        <a:rPr lang="en-US" sz="2000" dirty="0" err="1"/>
                        <a:t>IOException,SQLException</a:t>
                      </a:r>
                      <a:r>
                        <a:rPr lang="en-US" sz="2000" dirty="0"/>
                        <a:t>.</a:t>
                      </a:r>
                      <a:endParaRPr lang="en-US" sz="2000" b="0" i="0" dirty="0">
                        <a:solidFill>
                          <a:srgbClr val="000000"/>
                        </a:solidFill>
                        <a:latin typeface="verdana"/>
                      </a:endParaRPr>
                    </a:p>
                  </a:txBody>
                  <a:tcPr marL="31950" marR="31950" marT="31950" marB="319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Try Block</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A situation may arise where a part of a block may cause one error and the entire block itself may cause another error. </a:t>
            </a:r>
          </a:p>
          <a:p>
            <a:pPr>
              <a:lnSpc>
                <a:spcPct val="150000"/>
              </a:lnSpc>
            </a:pPr>
            <a:r>
              <a:rPr lang="en-US" dirty="0" smtClean="0"/>
              <a:t>In such cases, </a:t>
            </a:r>
            <a:r>
              <a:rPr lang="en-US" b="1" dirty="0" smtClean="0"/>
              <a:t>exception handlers have to be nested</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Handing-Introduction</a:t>
            </a:r>
            <a:endParaRPr lang="en-US" dirty="0"/>
          </a:p>
        </p:txBody>
      </p:sp>
      <p:sp>
        <p:nvSpPr>
          <p:cNvPr id="3" name="Content Placeholder 2"/>
          <p:cNvSpPr>
            <a:spLocks noGrp="1"/>
          </p:cNvSpPr>
          <p:nvPr>
            <p:ph sz="quarter" idx="1"/>
          </p:nvPr>
        </p:nvSpPr>
        <p:spPr/>
        <p:txBody>
          <a:bodyPr/>
          <a:lstStyle/>
          <a:p>
            <a:r>
              <a:rPr lang="en-US" dirty="0" smtClean="0"/>
              <a:t>Exception is an event, </a:t>
            </a:r>
          </a:p>
          <a:p>
            <a:r>
              <a:rPr lang="en-US" dirty="0" smtClean="0"/>
              <a:t>Occurs during the execution of the program, </a:t>
            </a:r>
          </a:p>
          <a:p>
            <a:r>
              <a:rPr lang="en-US" dirty="0" smtClean="0"/>
              <a:t>that an interrupt the normal flow of the program‘s instruction.</a:t>
            </a:r>
          </a:p>
          <a:p>
            <a:r>
              <a:rPr lang="en-US" dirty="0" smtClean="0"/>
              <a:t>Exceptions are generated </a:t>
            </a:r>
          </a:p>
          <a:p>
            <a:pPr marL="404813" indent="-14288" algn="just">
              <a:buNone/>
            </a:pPr>
            <a:r>
              <a:rPr lang="en-US" dirty="0" smtClean="0">
                <a:solidFill>
                  <a:srgbClr val="000099"/>
                </a:solidFill>
              </a:rPr>
              <a:t>when a recognized condition, usually an error condition, arises during the execution of a method.</a:t>
            </a:r>
          </a:p>
          <a:p>
            <a:r>
              <a:rPr lang="en-US" dirty="0" smtClean="0"/>
              <a:t>System for running exceptions - each method to throw specific exceptions.</a:t>
            </a:r>
          </a:p>
          <a:p>
            <a:endParaRPr lang="en-US" dirty="0">
              <a:solidFill>
                <a:srgbClr val="000099"/>
              </a:solidFill>
            </a:endParaRP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3</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304912" y="1589566"/>
            <a:ext cx="4648078" cy="5268433"/>
          </a:xfrm>
        </p:spPr>
        <p:style>
          <a:lnRef idx="2">
            <a:schemeClr val="accent3"/>
          </a:lnRef>
          <a:fillRef idx="1">
            <a:schemeClr val="lt1"/>
          </a:fillRef>
          <a:effectRef idx="0">
            <a:schemeClr val="accent3"/>
          </a:effectRef>
          <a:fontRef idx="minor">
            <a:schemeClr val="dk1"/>
          </a:fontRef>
        </p:style>
        <p:txBody>
          <a:bodyPr>
            <a:noAutofit/>
          </a:bodyPr>
          <a:lstStyle/>
          <a:p>
            <a:pPr>
              <a:buNone/>
            </a:pPr>
            <a:r>
              <a:rPr lang="en-US" sz="2000" b="1" dirty="0" smtClean="0"/>
              <a:t>class</a:t>
            </a:r>
            <a:r>
              <a:rPr lang="en-US" sz="2000" dirty="0" smtClean="0"/>
              <a:t> Excep6{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 </a:t>
            </a:r>
            <a:r>
              <a:rPr lang="en-US" sz="2000" dirty="0" smtClean="0">
                <a:solidFill>
                  <a:srgbClr val="FF0000"/>
                </a:solidFill>
              </a:rPr>
              <a:t> </a:t>
            </a:r>
            <a:r>
              <a:rPr lang="en-US" sz="2000" b="1" dirty="0" smtClean="0">
                <a:solidFill>
                  <a:srgbClr val="FF0000"/>
                </a:solidFill>
              </a:rPr>
              <a:t>try</a:t>
            </a:r>
            <a:r>
              <a:rPr lang="en-US" sz="2000" dirty="0" smtClean="0">
                <a:solidFill>
                  <a:srgbClr val="FF0000"/>
                </a:solidFill>
              </a:rPr>
              <a:t>{</a:t>
            </a:r>
            <a:r>
              <a:rPr lang="en-US" sz="2000" dirty="0" smtClean="0"/>
              <a:t>  </a:t>
            </a:r>
          </a:p>
          <a:p>
            <a:pPr>
              <a:buNone/>
            </a:pPr>
            <a:r>
              <a:rPr lang="en-US" sz="2000" dirty="0" smtClean="0"/>
              <a:t>    </a:t>
            </a:r>
            <a:r>
              <a:rPr lang="en-US" sz="2000" b="1" dirty="0" smtClean="0">
                <a:solidFill>
                  <a:srgbClr val="000099"/>
                </a:solidFill>
              </a:rPr>
              <a:t>try</a:t>
            </a:r>
            <a:r>
              <a:rPr lang="en-US" sz="2000" dirty="0" smtClean="0">
                <a:solidFill>
                  <a:srgbClr val="000099"/>
                </a:solidFill>
              </a:rPr>
              <a:t>{  </a:t>
            </a:r>
          </a:p>
          <a:p>
            <a:pPr>
              <a:buNone/>
            </a:pPr>
            <a:r>
              <a:rPr lang="en-US" sz="2000" dirty="0" smtClean="0">
                <a:solidFill>
                  <a:srgbClr val="000099"/>
                </a:solidFill>
              </a:rPr>
              <a:t>     </a:t>
            </a:r>
            <a:r>
              <a:rPr lang="en-US" sz="2000" dirty="0" err="1" smtClean="0">
                <a:solidFill>
                  <a:srgbClr val="000099"/>
                </a:solidFill>
              </a:rPr>
              <a:t>System.out.println</a:t>
            </a:r>
            <a:r>
              <a:rPr lang="en-US" sz="2000" dirty="0" smtClean="0">
                <a:solidFill>
                  <a:srgbClr val="000099"/>
                </a:solidFill>
              </a:rPr>
              <a:t>("going to divide");  </a:t>
            </a:r>
          </a:p>
          <a:p>
            <a:pPr>
              <a:buNone/>
            </a:pPr>
            <a:r>
              <a:rPr lang="en-US" sz="2000" dirty="0" smtClean="0">
                <a:solidFill>
                  <a:srgbClr val="000099"/>
                </a:solidFill>
              </a:rPr>
              <a:t>     </a:t>
            </a:r>
            <a:r>
              <a:rPr lang="en-US" sz="2000" b="1" dirty="0" err="1" smtClean="0">
                <a:solidFill>
                  <a:srgbClr val="000099"/>
                </a:solidFill>
              </a:rPr>
              <a:t>int</a:t>
            </a:r>
            <a:r>
              <a:rPr lang="en-US" sz="2000" dirty="0" smtClean="0">
                <a:solidFill>
                  <a:srgbClr val="000099"/>
                </a:solidFill>
              </a:rPr>
              <a:t> b =39/0;  </a:t>
            </a:r>
          </a:p>
          <a:p>
            <a:pPr>
              <a:buNone/>
            </a:pPr>
            <a:r>
              <a:rPr lang="en-US" sz="2000" dirty="0" smtClean="0">
                <a:solidFill>
                  <a:srgbClr val="000099"/>
                </a:solidFill>
              </a:rPr>
              <a:t>    }</a:t>
            </a:r>
            <a:r>
              <a:rPr lang="en-US" sz="2000" b="1" dirty="0" smtClean="0">
                <a:solidFill>
                  <a:srgbClr val="000099"/>
                </a:solidFill>
              </a:rPr>
              <a:t>catch</a:t>
            </a:r>
            <a:r>
              <a:rPr lang="en-US" sz="2000" dirty="0" smtClean="0">
                <a:solidFill>
                  <a:srgbClr val="000099"/>
                </a:solidFill>
              </a:rPr>
              <a:t>(</a:t>
            </a:r>
            <a:r>
              <a:rPr lang="en-US" sz="2000" dirty="0" err="1" smtClean="0">
                <a:solidFill>
                  <a:srgbClr val="000099"/>
                </a:solidFill>
              </a:rPr>
              <a:t>ArithmeticException</a:t>
            </a:r>
            <a:r>
              <a:rPr lang="en-US" sz="2000" dirty="0" smtClean="0">
                <a:solidFill>
                  <a:srgbClr val="000099"/>
                </a:solidFill>
              </a:rPr>
              <a:t> e){</a:t>
            </a:r>
            <a:r>
              <a:rPr lang="en-US" sz="2000" dirty="0" err="1" smtClean="0">
                <a:solidFill>
                  <a:srgbClr val="000099"/>
                </a:solidFill>
              </a:rPr>
              <a:t>System.out.println</a:t>
            </a:r>
            <a:r>
              <a:rPr lang="en-US" sz="2000" dirty="0" smtClean="0">
                <a:solidFill>
                  <a:srgbClr val="000099"/>
                </a:solidFill>
              </a:rPr>
              <a:t>(e);}  </a:t>
            </a:r>
          </a:p>
          <a:p>
            <a:pPr>
              <a:buNone/>
            </a:pPr>
            <a:r>
              <a:rPr lang="en-US" sz="2000" dirty="0" smtClean="0"/>
              <a:t>    </a:t>
            </a:r>
            <a:r>
              <a:rPr lang="en-US" sz="2000" b="1" dirty="0" smtClean="0">
                <a:solidFill>
                  <a:srgbClr val="006600"/>
                </a:solidFill>
              </a:rPr>
              <a:t>try</a:t>
            </a:r>
            <a:r>
              <a:rPr lang="en-US" sz="2000" dirty="0" smtClean="0">
                <a:solidFill>
                  <a:srgbClr val="006600"/>
                </a:solidFill>
              </a:rPr>
              <a:t>{  </a:t>
            </a:r>
          </a:p>
          <a:p>
            <a:pPr>
              <a:buNone/>
            </a:pPr>
            <a:r>
              <a:rPr lang="en-US" sz="2000" dirty="0" smtClean="0">
                <a:solidFill>
                  <a:srgbClr val="006600"/>
                </a:solidFill>
              </a:rPr>
              <a:t>    </a:t>
            </a:r>
            <a:r>
              <a:rPr lang="en-US" sz="2000" b="1" dirty="0" err="1" smtClean="0">
                <a:solidFill>
                  <a:srgbClr val="006600"/>
                </a:solidFill>
              </a:rPr>
              <a:t>int</a:t>
            </a:r>
            <a:r>
              <a:rPr lang="en-US" sz="2000" dirty="0" smtClean="0">
                <a:solidFill>
                  <a:srgbClr val="006600"/>
                </a:solidFill>
              </a:rPr>
              <a:t> a[]=</a:t>
            </a:r>
            <a:r>
              <a:rPr lang="en-US" sz="2000" b="1" dirty="0" smtClean="0">
                <a:solidFill>
                  <a:srgbClr val="006600"/>
                </a:solidFill>
              </a:rPr>
              <a:t>new</a:t>
            </a:r>
            <a:r>
              <a:rPr lang="en-US" sz="2000" dirty="0" smtClean="0">
                <a:solidFill>
                  <a:srgbClr val="006600"/>
                </a:solidFill>
              </a:rPr>
              <a:t> </a:t>
            </a:r>
            <a:r>
              <a:rPr lang="en-US" sz="2000" b="1" dirty="0" err="1" smtClean="0">
                <a:solidFill>
                  <a:srgbClr val="006600"/>
                </a:solidFill>
              </a:rPr>
              <a:t>int</a:t>
            </a:r>
            <a:r>
              <a:rPr lang="en-US" sz="2000" dirty="0" smtClean="0">
                <a:solidFill>
                  <a:srgbClr val="006600"/>
                </a:solidFill>
              </a:rPr>
              <a:t>[5];  </a:t>
            </a:r>
          </a:p>
          <a:p>
            <a:pPr>
              <a:buNone/>
            </a:pPr>
            <a:r>
              <a:rPr lang="en-US" sz="2000" dirty="0" smtClean="0">
                <a:solidFill>
                  <a:srgbClr val="006600"/>
                </a:solidFill>
              </a:rPr>
              <a:t>    a[5]=4;  </a:t>
            </a:r>
          </a:p>
          <a:p>
            <a:pPr>
              <a:buNone/>
            </a:pPr>
            <a:r>
              <a:rPr lang="en-US" sz="2000" dirty="0" smtClean="0">
                <a:solidFill>
                  <a:srgbClr val="006600"/>
                </a:solidFill>
              </a:rPr>
              <a:t>    }</a:t>
            </a:r>
            <a:r>
              <a:rPr lang="en-US" sz="2000" b="1" dirty="0" smtClean="0">
                <a:solidFill>
                  <a:srgbClr val="006600"/>
                </a:solidFill>
              </a:rPr>
              <a:t>catch</a:t>
            </a:r>
            <a:r>
              <a:rPr lang="en-US" sz="2000" dirty="0" smtClean="0">
                <a:solidFill>
                  <a:srgbClr val="006600"/>
                </a:solidFill>
              </a:rPr>
              <a:t>(</a:t>
            </a:r>
            <a:r>
              <a:rPr lang="en-US" sz="2000" dirty="0" err="1" smtClean="0">
                <a:solidFill>
                  <a:srgbClr val="006600"/>
                </a:solidFill>
              </a:rPr>
              <a:t>ArrayIndexOutOfBoundsException</a:t>
            </a:r>
            <a:r>
              <a:rPr lang="en-US" sz="2000" dirty="0" smtClean="0">
                <a:solidFill>
                  <a:srgbClr val="006600"/>
                </a:solidFill>
              </a:rPr>
              <a:t> e){</a:t>
            </a:r>
            <a:r>
              <a:rPr lang="en-US" sz="2000" dirty="0" err="1" smtClean="0">
                <a:solidFill>
                  <a:srgbClr val="006600"/>
                </a:solidFill>
              </a:rPr>
              <a:t>System.out.println</a:t>
            </a:r>
            <a:r>
              <a:rPr lang="en-US" sz="2000" dirty="0" smtClean="0">
                <a:solidFill>
                  <a:srgbClr val="006600"/>
                </a:solidFill>
              </a:rPr>
              <a:t>(e);} </a:t>
            </a:r>
            <a:r>
              <a:rPr lang="en-US" sz="2000" dirty="0" smtClean="0"/>
              <a:t> </a:t>
            </a:r>
          </a:p>
          <a:p>
            <a:pPr>
              <a:buNone/>
            </a:pPr>
            <a:r>
              <a:rPr lang="en-US" sz="2000" dirty="0" smtClean="0"/>
              <a:t>     </a:t>
            </a:r>
            <a:endParaRPr lang="en-US" sz="2000" dirty="0"/>
          </a:p>
        </p:txBody>
      </p:sp>
      <p:sp>
        <p:nvSpPr>
          <p:cNvPr id="4" name="Content Placeholder 3"/>
          <p:cNvSpPr>
            <a:spLocks noGrp="1"/>
          </p:cNvSpPr>
          <p:nvPr>
            <p:ph sz="quarter" idx="2"/>
          </p:nvPr>
        </p:nvSpPr>
        <p:spPr>
          <a:xfrm>
            <a:off x="5105385" y="1589566"/>
            <a:ext cx="3625715" cy="5268433"/>
          </a:xfrm>
        </p:spPr>
        <p:style>
          <a:lnRef idx="2">
            <a:schemeClr val="accent3"/>
          </a:lnRef>
          <a:fillRef idx="1">
            <a:schemeClr val="lt1"/>
          </a:fillRef>
          <a:effectRef idx="0">
            <a:schemeClr val="accent3"/>
          </a:effectRef>
          <a:fontRef idx="minor">
            <a:schemeClr val="dk1"/>
          </a:fontRef>
        </p:style>
        <p:txBody>
          <a:bodyPr>
            <a:normAutofit/>
          </a:bodyPr>
          <a:lstStyle/>
          <a:p>
            <a:pPr>
              <a:buNone/>
            </a:pPr>
            <a:endParaRPr lang="en-US" sz="2400" dirty="0" smtClean="0"/>
          </a:p>
          <a:p>
            <a:pPr>
              <a:buNone/>
            </a:pPr>
            <a:r>
              <a:rPr lang="en-US" sz="2400" dirty="0" smtClean="0"/>
              <a:t>    </a:t>
            </a:r>
            <a:r>
              <a:rPr lang="en-US" sz="2400" dirty="0" err="1" smtClean="0"/>
              <a:t>System.out.println</a:t>
            </a:r>
            <a:r>
              <a:rPr lang="en-US" sz="2400" dirty="0" smtClean="0"/>
              <a:t>("other statement);  </a:t>
            </a:r>
          </a:p>
          <a:p>
            <a:pPr>
              <a:buNone/>
            </a:pPr>
            <a:r>
              <a:rPr lang="en-US" sz="2400" dirty="0" smtClean="0"/>
              <a:t>  }</a:t>
            </a:r>
            <a:r>
              <a:rPr lang="en-US" sz="2400" b="1" dirty="0" smtClean="0">
                <a:solidFill>
                  <a:srgbClr val="FF0000"/>
                </a:solidFill>
              </a:rPr>
              <a:t>catch</a:t>
            </a:r>
            <a:r>
              <a:rPr lang="en-US" sz="2400" dirty="0" smtClean="0">
                <a:solidFill>
                  <a:srgbClr val="FF0000"/>
                </a:solidFill>
              </a:rPr>
              <a:t>(Exception e){</a:t>
            </a:r>
            <a:r>
              <a:rPr lang="en-US" sz="2400" dirty="0" err="1" smtClean="0">
                <a:solidFill>
                  <a:srgbClr val="FF0000"/>
                </a:solidFill>
              </a:rPr>
              <a:t>System.out.println</a:t>
            </a:r>
            <a:r>
              <a:rPr lang="en-US" sz="2400" dirty="0" smtClean="0">
                <a:solidFill>
                  <a:srgbClr val="FF0000"/>
                </a:solidFill>
              </a:rPr>
              <a:t>("</a:t>
            </a:r>
            <a:r>
              <a:rPr lang="en-US" sz="2400" dirty="0" err="1" smtClean="0">
                <a:solidFill>
                  <a:srgbClr val="FF0000"/>
                </a:solidFill>
              </a:rPr>
              <a:t>handeled</a:t>
            </a:r>
            <a:r>
              <a:rPr lang="en-US" sz="2400" dirty="0" smtClean="0">
                <a:solidFill>
                  <a:srgbClr val="FF0000"/>
                </a:solidFill>
              </a:rPr>
              <a:t>");}</a:t>
            </a:r>
            <a:r>
              <a:rPr lang="en-US" sz="2400" dirty="0" smtClean="0"/>
              <a:t>  </a:t>
            </a:r>
          </a:p>
          <a:p>
            <a:pPr>
              <a:buNone/>
            </a:pPr>
            <a:r>
              <a:rPr lang="en-US" sz="2400" dirty="0" smtClean="0"/>
              <a:t>  </a:t>
            </a:r>
          </a:p>
          <a:p>
            <a:pPr>
              <a:buNone/>
            </a:pPr>
            <a:r>
              <a:rPr lang="en-US" sz="2400" dirty="0" smtClean="0"/>
              <a:t>  </a:t>
            </a:r>
            <a:r>
              <a:rPr lang="en-US" sz="2400" dirty="0" err="1" smtClean="0"/>
              <a:t>System.out.println</a:t>
            </a:r>
            <a:r>
              <a:rPr lang="en-US" sz="2400" dirty="0" smtClean="0"/>
              <a:t>("normal flow..");  </a:t>
            </a:r>
          </a:p>
          <a:p>
            <a:pPr>
              <a:buNone/>
            </a:pPr>
            <a:r>
              <a:rPr lang="en-US" sz="2400" dirty="0" smtClean="0"/>
              <a:t> }  </a:t>
            </a:r>
          </a:p>
          <a:p>
            <a:pPr>
              <a:buNone/>
            </a:pPr>
            <a:r>
              <a:rPr lang="en-US" sz="2400" dirty="0" smtClean="0"/>
              <a:t>}  </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Custom /user-defined exception</a:t>
            </a:r>
            <a:endParaRPr lang="en-US" dirty="0"/>
          </a:p>
        </p:txBody>
      </p:sp>
      <p:sp>
        <p:nvSpPr>
          <p:cNvPr id="3" name="Content Placeholder 2"/>
          <p:cNvSpPr>
            <a:spLocks noGrp="1"/>
          </p:cNvSpPr>
          <p:nvPr>
            <p:ph sz="quarter" idx="1"/>
          </p:nvPr>
        </p:nvSpPr>
        <p:spPr/>
        <p:txBody>
          <a:bodyPr/>
          <a:lstStyle/>
          <a:p>
            <a:r>
              <a:rPr lang="en-US" dirty="0" smtClean="0"/>
              <a:t>creating your own exception sub classes.</a:t>
            </a:r>
          </a:p>
          <a:p>
            <a:r>
              <a:rPr lang="en-US" b="1" dirty="0" smtClean="0"/>
              <a:t>Example</a:t>
            </a:r>
          </a:p>
          <a:p>
            <a:pPr>
              <a:buNone/>
            </a:pPr>
            <a:endParaRPr lang="en-US" dirty="0" smtClean="0"/>
          </a:p>
          <a:p>
            <a:pPr>
              <a:buNone/>
            </a:pPr>
            <a:r>
              <a:rPr lang="en-US" b="1" dirty="0" smtClean="0">
                <a:solidFill>
                  <a:srgbClr val="000099"/>
                </a:solidFill>
              </a:rPr>
              <a:t>class</a:t>
            </a:r>
            <a:r>
              <a:rPr lang="en-US" dirty="0" smtClean="0">
                <a:solidFill>
                  <a:srgbClr val="000099"/>
                </a:solidFill>
              </a:rPr>
              <a:t> </a:t>
            </a:r>
            <a:r>
              <a:rPr lang="en-US" dirty="0" err="1" smtClean="0">
                <a:solidFill>
                  <a:srgbClr val="000099"/>
                </a:solidFill>
              </a:rPr>
              <a:t>InvalidAgeException</a:t>
            </a:r>
            <a:r>
              <a:rPr lang="en-US" dirty="0" smtClean="0">
                <a:solidFill>
                  <a:srgbClr val="000099"/>
                </a:solidFill>
              </a:rPr>
              <a:t> </a:t>
            </a:r>
            <a:r>
              <a:rPr lang="en-US" b="1" dirty="0" smtClean="0">
                <a:solidFill>
                  <a:srgbClr val="000099"/>
                </a:solidFill>
              </a:rPr>
              <a:t>extends</a:t>
            </a:r>
            <a:r>
              <a:rPr lang="en-US" dirty="0" smtClean="0">
                <a:solidFill>
                  <a:srgbClr val="000099"/>
                </a:solidFill>
              </a:rPr>
              <a:t> Exception {  </a:t>
            </a:r>
          </a:p>
          <a:p>
            <a:pPr>
              <a:buNone/>
            </a:pPr>
            <a:r>
              <a:rPr lang="en-US" dirty="0" smtClean="0">
                <a:solidFill>
                  <a:srgbClr val="000099"/>
                </a:solidFill>
              </a:rPr>
              <a:t> </a:t>
            </a:r>
            <a:r>
              <a:rPr lang="en-US" dirty="0" err="1" smtClean="0">
                <a:solidFill>
                  <a:srgbClr val="000099"/>
                </a:solidFill>
              </a:rPr>
              <a:t>InvalidAgeException</a:t>
            </a:r>
            <a:r>
              <a:rPr lang="en-US" dirty="0" smtClean="0">
                <a:solidFill>
                  <a:srgbClr val="000099"/>
                </a:solidFill>
              </a:rPr>
              <a:t>(String s){  </a:t>
            </a:r>
          </a:p>
          <a:p>
            <a:pPr>
              <a:buNone/>
            </a:pPr>
            <a:r>
              <a:rPr lang="en-US" dirty="0" smtClean="0">
                <a:solidFill>
                  <a:srgbClr val="000099"/>
                </a:solidFill>
              </a:rPr>
              <a:t>  </a:t>
            </a:r>
            <a:r>
              <a:rPr lang="en-US" b="1" dirty="0" smtClean="0">
                <a:solidFill>
                  <a:srgbClr val="000099"/>
                </a:solidFill>
              </a:rPr>
              <a:t>super</a:t>
            </a:r>
            <a:r>
              <a:rPr lang="en-US" dirty="0" smtClean="0">
                <a:solidFill>
                  <a:srgbClr val="000099"/>
                </a:solidFill>
              </a:rPr>
              <a:t>(s);  </a:t>
            </a:r>
          </a:p>
          <a:p>
            <a:pPr>
              <a:buNone/>
            </a:pPr>
            <a:r>
              <a:rPr lang="en-US" dirty="0" smtClean="0">
                <a:solidFill>
                  <a:srgbClr val="000099"/>
                </a:solidFill>
              </a:rPr>
              <a:t> }  </a:t>
            </a:r>
          </a:p>
          <a:p>
            <a:pPr>
              <a:buNone/>
            </a:pPr>
            <a:r>
              <a:rPr lang="en-US" dirty="0" smtClean="0">
                <a:solidFill>
                  <a:srgbClr val="000099"/>
                </a:solidFill>
              </a:rPr>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506" y="609674"/>
            <a:ext cx="8000790" cy="532453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sz="2000" b="1" dirty="0" smtClean="0">
                <a:latin typeface="Cambria" pitchFamily="18" charset="0"/>
              </a:rPr>
              <a:t>class</a:t>
            </a:r>
            <a:r>
              <a:rPr lang="en-US" sz="2000" dirty="0" smtClean="0">
                <a:latin typeface="Cambria" pitchFamily="18" charset="0"/>
              </a:rPr>
              <a:t> TestCustomException1{  </a:t>
            </a:r>
          </a:p>
          <a:p>
            <a:pPr algn="l"/>
            <a:r>
              <a:rPr lang="en-US" sz="2000" dirty="0" smtClean="0">
                <a:latin typeface="Cambria" pitchFamily="18" charset="0"/>
              </a:rPr>
              <a:t>  </a:t>
            </a:r>
          </a:p>
          <a:p>
            <a:pPr algn="l"/>
            <a:r>
              <a:rPr lang="en-US" sz="2000" dirty="0" smtClean="0">
                <a:latin typeface="Cambria" pitchFamily="18" charset="0"/>
              </a:rPr>
              <a:t>   </a:t>
            </a:r>
            <a:r>
              <a:rPr lang="en-US" sz="2000" b="1" dirty="0" smtClean="0">
                <a:latin typeface="Cambria" pitchFamily="18" charset="0"/>
              </a:rPr>
              <a:t>static</a:t>
            </a:r>
            <a:r>
              <a:rPr lang="en-US" sz="2000" dirty="0" smtClean="0">
                <a:latin typeface="Cambria" pitchFamily="18" charset="0"/>
              </a:rPr>
              <a:t> </a:t>
            </a:r>
            <a:r>
              <a:rPr lang="en-US" sz="2000" b="1" dirty="0" smtClean="0">
                <a:latin typeface="Cambria" pitchFamily="18" charset="0"/>
              </a:rPr>
              <a:t>void</a:t>
            </a:r>
            <a:r>
              <a:rPr lang="en-US" sz="2000" dirty="0" smtClean="0">
                <a:latin typeface="Cambria" pitchFamily="18" charset="0"/>
              </a:rPr>
              <a:t> validate(</a:t>
            </a:r>
            <a:r>
              <a:rPr lang="en-US" sz="2000" b="1" dirty="0" err="1" smtClean="0">
                <a:latin typeface="Cambria" pitchFamily="18" charset="0"/>
              </a:rPr>
              <a:t>int</a:t>
            </a:r>
            <a:r>
              <a:rPr lang="en-US" sz="2000" dirty="0" smtClean="0">
                <a:latin typeface="Cambria" pitchFamily="18" charset="0"/>
              </a:rPr>
              <a:t> age)</a:t>
            </a:r>
            <a:r>
              <a:rPr lang="en-US" sz="2000" b="1" dirty="0" smtClean="0">
                <a:latin typeface="Cambria" pitchFamily="18" charset="0"/>
              </a:rPr>
              <a:t>throws</a:t>
            </a:r>
            <a:r>
              <a:rPr lang="en-US" sz="2000" dirty="0" smtClean="0">
                <a:latin typeface="Cambria" pitchFamily="18" charset="0"/>
              </a:rPr>
              <a:t> </a:t>
            </a:r>
            <a:r>
              <a:rPr lang="en-US" sz="2000" dirty="0" err="1" smtClean="0">
                <a:latin typeface="Cambria" pitchFamily="18" charset="0"/>
              </a:rPr>
              <a:t>InvalidAgeException</a:t>
            </a:r>
            <a:r>
              <a:rPr lang="en-US" sz="2000" dirty="0" smtClean="0">
                <a:latin typeface="Cambria" pitchFamily="18" charset="0"/>
              </a:rPr>
              <a:t>{  </a:t>
            </a:r>
          </a:p>
          <a:p>
            <a:pPr algn="l"/>
            <a:r>
              <a:rPr lang="en-US" sz="2000" dirty="0" smtClean="0">
                <a:latin typeface="Cambria" pitchFamily="18" charset="0"/>
              </a:rPr>
              <a:t>     </a:t>
            </a:r>
            <a:r>
              <a:rPr lang="en-US" sz="2000" b="1" dirty="0" smtClean="0">
                <a:latin typeface="Cambria" pitchFamily="18" charset="0"/>
              </a:rPr>
              <a:t>if</a:t>
            </a:r>
            <a:r>
              <a:rPr lang="en-US" sz="2000" dirty="0" smtClean="0">
                <a:latin typeface="Cambria" pitchFamily="18" charset="0"/>
              </a:rPr>
              <a:t>(age&lt;18)  </a:t>
            </a:r>
          </a:p>
          <a:p>
            <a:pPr algn="l"/>
            <a:r>
              <a:rPr lang="en-US" sz="2000" dirty="0" smtClean="0">
                <a:latin typeface="Cambria" pitchFamily="18" charset="0"/>
              </a:rPr>
              <a:t>      </a:t>
            </a:r>
            <a:r>
              <a:rPr lang="en-US" sz="2000" b="1" dirty="0" smtClean="0">
                <a:latin typeface="Cambria" pitchFamily="18" charset="0"/>
              </a:rPr>
              <a:t>throw</a:t>
            </a:r>
            <a:r>
              <a:rPr lang="en-US" sz="2000" dirty="0" smtClean="0">
                <a:latin typeface="Cambria" pitchFamily="18" charset="0"/>
              </a:rPr>
              <a:t> </a:t>
            </a:r>
            <a:r>
              <a:rPr lang="en-US" sz="2000" b="1" dirty="0" smtClean="0">
                <a:latin typeface="Cambria" pitchFamily="18" charset="0"/>
              </a:rPr>
              <a:t>new</a:t>
            </a:r>
            <a:r>
              <a:rPr lang="en-US" sz="2000" dirty="0" smtClean="0">
                <a:latin typeface="Cambria" pitchFamily="18" charset="0"/>
              </a:rPr>
              <a:t> </a:t>
            </a:r>
            <a:r>
              <a:rPr lang="en-US" sz="2000" dirty="0" err="1" smtClean="0">
                <a:latin typeface="Cambria" pitchFamily="18" charset="0"/>
              </a:rPr>
              <a:t>InvalidAgeException</a:t>
            </a:r>
            <a:r>
              <a:rPr lang="en-US" sz="2000" dirty="0" smtClean="0">
                <a:latin typeface="Cambria" pitchFamily="18" charset="0"/>
              </a:rPr>
              <a:t>("not valid");  </a:t>
            </a:r>
          </a:p>
          <a:p>
            <a:pPr algn="l"/>
            <a:r>
              <a:rPr lang="en-US" sz="2000" dirty="0" smtClean="0">
                <a:latin typeface="Cambria" pitchFamily="18" charset="0"/>
              </a:rPr>
              <a:t>     </a:t>
            </a:r>
            <a:r>
              <a:rPr lang="en-US" sz="2000" b="1" dirty="0" smtClean="0">
                <a:latin typeface="Cambria" pitchFamily="18" charset="0"/>
              </a:rPr>
              <a:t>else</a:t>
            </a:r>
            <a:r>
              <a:rPr lang="en-US" sz="2000" dirty="0" smtClean="0">
                <a:latin typeface="Cambria" pitchFamily="18" charset="0"/>
              </a:rPr>
              <a:t>  </a:t>
            </a:r>
          </a:p>
          <a:p>
            <a:pPr algn="l"/>
            <a:r>
              <a:rPr lang="en-US" sz="2000" dirty="0" smtClean="0">
                <a:latin typeface="Cambria" pitchFamily="18" charset="0"/>
              </a:rPr>
              <a:t>      </a:t>
            </a:r>
            <a:r>
              <a:rPr lang="en-US" sz="2000" dirty="0" err="1" smtClean="0">
                <a:latin typeface="Cambria" pitchFamily="18" charset="0"/>
              </a:rPr>
              <a:t>System.out.println</a:t>
            </a:r>
            <a:r>
              <a:rPr lang="en-US" sz="2000" dirty="0" smtClean="0">
                <a:latin typeface="Cambria" pitchFamily="18" charset="0"/>
              </a:rPr>
              <a:t>("welcome to vote");  </a:t>
            </a:r>
          </a:p>
          <a:p>
            <a:pPr algn="l"/>
            <a:r>
              <a:rPr lang="en-US" sz="2000" dirty="0" smtClean="0">
                <a:latin typeface="Cambria" pitchFamily="18" charset="0"/>
              </a:rPr>
              <a:t>   }  </a:t>
            </a:r>
          </a:p>
          <a:p>
            <a:pPr algn="l"/>
            <a:r>
              <a:rPr lang="en-US" sz="2000" dirty="0" smtClean="0">
                <a:latin typeface="Cambria" pitchFamily="18" charset="0"/>
              </a:rPr>
              <a:t>     </a:t>
            </a:r>
          </a:p>
          <a:p>
            <a:pPr algn="l"/>
            <a:r>
              <a:rPr lang="en-US" sz="2000" dirty="0" smtClean="0">
                <a:latin typeface="Cambria" pitchFamily="18" charset="0"/>
              </a:rPr>
              <a:t>   </a:t>
            </a:r>
            <a:r>
              <a:rPr lang="en-US" sz="2000" b="1" dirty="0" smtClean="0">
                <a:latin typeface="Cambria" pitchFamily="18" charset="0"/>
              </a:rPr>
              <a:t>public</a:t>
            </a:r>
            <a:r>
              <a:rPr lang="en-US" sz="2000" dirty="0" smtClean="0">
                <a:latin typeface="Cambria" pitchFamily="18" charset="0"/>
              </a:rPr>
              <a:t> </a:t>
            </a:r>
            <a:r>
              <a:rPr lang="en-US" sz="2000" b="1" dirty="0" smtClean="0">
                <a:latin typeface="Cambria" pitchFamily="18" charset="0"/>
              </a:rPr>
              <a:t>static</a:t>
            </a:r>
            <a:r>
              <a:rPr lang="en-US" sz="2000" dirty="0" smtClean="0">
                <a:latin typeface="Cambria" pitchFamily="18" charset="0"/>
              </a:rPr>
              <a:t> </a:t>
            </a:r>
            <a:r>
              <a:rPr lang="en-US" sz="2000" b="1" dirty="0" smtClean="0">
                <a:latin typeface="Cambria" pitchFamily="18" charset="0"/>
              </a:rPr>
              <a:t>void</a:t>
            </a:r>
            <a:r>
              <a:rPr lang="en-US" sz="2000" dirty="0" smtClean="0">
                <a:latin typeface="Cambria" pitchFamily="18" charset="0"/>
              </a:rPr>
              <a:t> main(String </a:t>
            </a:r>
            <a:r>
              <a:rPr lang="en-US" sz="2000" dirty="0" err="1" smtClean="0">
                <a:latin typeface="Cambria" pitchFamily="18" charset="0"/>
              </a:rPr>
              <a:t>args</a:t>
            </a:r>
            <a:r>
              <a:rPr lang="en-US" sz="2000" dirty="0" smtClean="0">
                <a:latin typeface="Cambria" pitchFamily="18" charset="0"/>
              </a:rPr>
              <a:t>[]){  </a:t>
            </a:r>
          </a:p>
          <a:p>
            <a:pPr algn="l"/>
            <a:r>
              <a:rPr lang="en-US" sz="2000" dirty="0" smtClean="0">
                <a:latin typeface="Cambria" pitchFamily="18" charset="0"/>
              </a:rPr>
              <a:t>      </a:t>
            </a:r>
            <a:r>
              <a:rPr lang="en-US" sz="2000" b="1" dirty="0" smtClean="0">
                <a:latin typeface="Cambria" pitchFamily="18" charset="0"/>
              </a:rPr>
              <a:t>try</a:t>
            </a:r>
            <a:r>
              <a:rPr lang="en-US" sz="2000" dirty="0" smtClean="0">
                <a:latin typeface="Cambria" pitchFamily="18" charset="0"/>
              </a:rPr>
              <a:t>{  </a:t>
            </a:r>
          </a:p>
          <a:p>
            <a:pPr algn="l"/>
            <a:r>
              <a:rPr lang="en-US" sz="2000" dirty="0" smtClean="0">
                <a:latin typeface="Cambria" pitchFamily="18" charset="0"/>
              </a:rPr>
              <a:t>      validate(13);  </a:t>
            </a:r>
          </a:p>
          <a:p>
            <a:pPr algn="l"/>
            <a:r>
              <a:rPr lang="en-US" sz="2000" dirty="0" smtClean="0">
                <a:latin typeface="Cambria" pitchFamily="18" charset="0"/>
              </a:rPr>
              <a:t>      }</a:t>
            </a:r>
            <a:r>
              <a:rPr lang="en-US" sz="2000" b="1" dirty="0" smtClean="0">
                <a:latin typeface="Cambria" pitchFamily="18" charset="0"/>
              </a:rPr>
              <a:t>catch</a:t>
            </a:r>
            <a:r>
              <a:rPr lang="en-US" sz="2000" dirty="0" smtClean="0">
                <a:latin typeface="Cambria" pitchFamily="18" charset="0"/>
              </a:rPr>
              <a:t>(Exception m){</a:t>
            </a:r>
            <a:r>
              <a:rPr lang="en-US" sz="2000" dirty="0" err="1" smtClean="0">
                <a:latin typeface="Cambria" pitchFamily="18" charset="0"/>
              </a:rPr>
              <a:t>System.out.println</a:t>
            </a:r>
            <a:r>
              <a:rPr lang="en-US" sz="2000" dirty="0" smtClean="0">
                <a:latin typeface="Cambria" pitchFamily="18" charset="0"/>
              </a:rPr>
              <a:t>("Exception </a:t>
            </a:r>
            <a:r>
              <a:rPr lang="en-US" sz="2000" dirty="0" err="1" smtClean="0">
                <a:latin typeface="Cambria" pitchFamily="18" charset="0"/>
              </a:rPr>
              <a:t>occured</a:t>
            </a:r>
            <a:r>
              <a:rPr lang="en-US" sz="2000" dirty="0" smtClean="0">
                <a:latin typeface="Cambria" pitchFamily="18" charset="0"/>
              </a:rPr>
              <a:t>: "+m);}  </a:t>
            </a:r>
          </a:p>
          <a:p>
            <a:pPr algn="l"/>
            <a:r>
              <a:rPr lang="en-US" sz="2000" dirty="0" smtClean="0">
                <a:latin typeface="Cambria" pitchFamily="18" charset="0"/>
              </a:rPr>
              <a:t>  </a:t>
            </a:r>
          </a:p>
          <a:p>
            <a:pPr algn="l"/>
            <a:r>
              <a:rPr lang="en-US" sz="2000" dirty="0" smtClean="0">
                <a:latin typeface="Cambria" pitchFamily="18" charset="0"/>
              </a:rPr>
              <a:t>      </a:t>
            </a:r>
            <a:r>
              <a:rPr lang="en-US" sz="2000" dirty="0" err="1" smtClean="0">
                <a:latin typeface="Cambria" pitchFamily="18" charset="0"/>
              </a:rPr>
              <a:t>System.out.println</a:t>
            </a:r>
            <a:r>
              <a:rPr lang="en-US" sz="2000" dirty="0" smtClean="0">
                <a:latin typeface="Cambria" pitchFamily="18" charset="0"/>
              </a:rPr>
              <a:t>("rest of the code...");  </a:t>
            </a:r>
          </a:p>
          <a:p>
            <a:pPr algn="l"/>
            <a:r>
              <a:rPr lang="en-US" sz="2000" dirty="0" smtClean="0">
                <a:latin typeface="Cambria" pitchFamily="18" charset="0"/>
              </a:rPr>
              <a:t>  }  </a:t>
            </a:r>
          </a:p>
          <a:p>
            <a:pPr algn="l"/>
            <a:r>
              <a:rPr lang="en-US" sz="2000" dirty="0" smtClean="0">
                <a:latin typeface="Cambria" pitchFamily="18" charset="0"/>
              </a:rPr>
              <a:t>}  </a:t>
            </a:r>
            <a:endParaRPr lang="en-US" sz="2000" dirty="0">
              <a:latin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Managing I/O</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Java uses the concept of stream to make I/O operation fast.</a:t>
            </a:r>
          </a:p>
          <a:p>
            <a:pPr>
              <a:lnSpc>
                <a:spcPct val="150000"/>
              </a:lnSpc>
            </a:pPr>
            <a:r>
              <a:rPr lang="en-US" dirty="0" smtClean="0">
                <a:solidFill>
                  <a:srgbClr val="FF0000"/>
                </a:solidFill>
              </a:rPr>
              <a:t>java.io</a:t>
            </a:r>
            <a:r>
              <a:rPr lang="en-US" dirty="0" smtClean="0"/>
              <a:t> package contains all the classes required for input and output operations.</a:t>
            </a:r>
          </a:p>
          <a:p>
            <a:pPr>
              <a:lnSpc>
                <a:spcPct val="150000"/>
              </a:lnSpc>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a:t>
            </a:r>
            <a:endParaRPr lang="en-US" dirty="0"/>
          </a:p>
        </p:txBody>
      </p:sp>
      <p:sp>
        <p:nvSpPr>
          <p:cNvPr id="3" name="Content Placeholder 2"/>
          <p:cNvSpPr>
            <a:spLocks noGrp="1"/>
          </p:cNvSpPr>
          <p:nvPr>
            <p:ph sz="quarter" idx="1"/>
          </p:nvPr>
        </p:nvSpPr>
        <p:spPr/>
        <p:txBody>
          <a:bodyPr/>
          <a:lstStyle/>
          <a:p>
            <a:r>
              <a:rPr lang="en-US" dirty="0" smtClean="0"/>
              <a:t>A stream is a sequence of data.</a:t>
            </a:r>
          </a:p>
          <a:p>
            <a:r>
              <a:rPr lang="en-US" dirty="0" smtClean="0"/>
              <a:t>A stream is composed of bytes.</a:t>
            </a:r>
          </a:p>
          <a:p>
            <a:pPr>
              <a:buNone/>
            </a:pPr>
            <a:endParaRPr lang="en-US" dirty="0" smtClean="0"/>
          </a:p>
          <a:p>
            <a:pPr>
              <a:buNone/>
            </a:pPr>
            <a:r>
              <a:rPr lang="en-US" dirty="0" smtClean="0"/>
              <a:t>Following are 3 predefined streams:</a:t>
            </a:r>
          </a:p>
          <a:p>
            <a:r>
              <a:rPr lang="en-US" dirty="0" smtClean="0"/>
              <a:t>All these streams are attached with console.</a:t>
            </a:r>
          </a:p>
          <a:p>
            <a:pPr marL="1263650" indent="-514350">
              <a:buFont typeface="+mj-lt"/>
              <a:buAutoNum type="arabicPeriod"/>
            </a:pPr>
            <a:r>
              <a:rPr lang="en-US" b="1" dirty="0" err="1" smtClean="0"/>
              <a:t>System.out</a:t>
            </a:r>
            <a:r>
              <a:rPr lang="en-US" b="1" dirty="0" smtClean="0"/>
              <a:t>: </a:t>
            </a:r>
            <a:r>
              <a:rPr lang="en-US" dirty="0" smtClean="0"/>
              <a:t>standard output stream</a:t>
            </a:r>
          </a:p>
          <a:p>
            <a:pPr marL="1263650" indent="-514350">
              <a:buFont typeface="+mj-lt"/>
              <a:buAutoNum type="arabicPeriod"/>
            </a:pPr>
            <a:r>
              <a:rPr lang="en-US" b="1" dirty="0" err="1" smtClean="0"/>
              <a:t>System.in</a:t>
            </a:r>
            <a:r>
              <a:rPr lang="en-US" b="1" dirty="0" smtClean="0"/>
              <a:t>: </a:t>
            </a:r>
            <a:r>
              <a:rPr lang="en-US" dirty="0" smtClean="0"/>
              <a:t>standard input stream</a:t>
            </a:r>
          </a:p>
          <a:p>
            <a:pPr marL="1263650" indent="-514350">
              <a:buFont typeface="+mj-lt"/>
              <a:buAutoNum type="arabicPeriod"/>
            </a:pPr>
            <a:r>
              <a:rPr lang="en-US" b="1" dirty="0" smtClean="0"/>
              <a:t>System.err: </a:t>
            </a:r>
            <a:r>
              <a:rPr lang="en-US" dirty="0" smtClean="0"/>
              <a:t>standard error stream</a:t>
            </a:r>
          </a:p>
          <a:p>
            <a:pPr marL="919163" indent="-514350">
              <a:buFont typeface="+mj-lt"/>
              <a:buAutoNum type="arabicPeriod"/>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a:t>
            </a:r>
            <a:endParaRPr lang="en-US" dirty="0"/>
          </a:p>
        </p:txBody>
      </p:sp>
      <p:sp>
        <p:nvSpPr>
          <p:cNvPr id="3" name="Content Placeholder 2"/>
          <p:cNvSpPr>
            <a:spLocks noGrp="1"/>
          </p:cNvSpPr>
          <p:nvPr>
            <p:ph sz="quarter" idx="1"/>
          </p:nvPr>
        </p:nvSpPr>
        <p:spPr/>
        <p:txBody>
          <a:bodyPr/>
          <a:lstStyle/>
          <a:p>
            <a:r>
              <a:rPr lang="en-US" dirty="0" err="1" smtClean="0"/>
              <a:t>System.out.println</a:t>
            </a:r>
            <a:r>
              <a:rPr lang="en-US" dirty="0" smtClean="0"/>
              <a:t>("simple message");  </a:t>
            </a:r>
          </a:p>
          <a:p>
            <a:r>
              <a:rPr lang="en-US" dirty="0" err="1" smtClean="0"/>
              <a:t>System.err.println</a:t>
            </a:r>
            <a:r>
              <a:rPr lang="en-US" dirty="0" smtClean="0"/>
              <a:t>("error message");  </a:t>
            </a:r>
          </a:p>
          <a:p>
            <a:pPr>
              <a:buNone/>
            </a:pPr>
            <a:endParaRPr lang="en-US" dirty="0" smtClean="0">
              <a:solidFill>
                <a:srgbClr val="FF0000"/>
              </a:solidFill>
            </a:endParaRPr>
          </a:p>
          <a:p>
            <a:pPr>
              <a:buNone/>
            </a:pPr>
            <a:r>
              <a:rPr lang="en-US" dirty="0" smtClean="0">
                <a:solidFill>
                  <a:srgbClr val="FF0000"/>
                </a:solidFill>
              </a:rPr>
              <a:t>The code to get </a:t>
            </a:r>
            <a:r>
              <a:rPr lang="en-US" b="1" dirty="0" smtClean="0">
                <a:solidFill>
                  <a:srgbClr val="FF0000"/>
                </a:solidFill>
              </a:rPr>
              <a:t>input</a:t>
            </a:r>
            <a:r>
              <a:rPr lang="en-US" dirty="0" smtClean="0">
                <a:solidFill>
                  <a:srgbClr val="FF0000"/>
                </a:solidFill>
              </a:rPr>
              <a:t> from console.</a:t>
            </a:r>
          </a:p>
          <a:p>
            <a:pPr>
              <a:buNone/>
            </a:pPr>
            <a:r>
              <a:rPr lang="en-US" b="1" dirty="0" err="1" smtClean="0"/>
              <a:t>int</a:t>
            </a:r>
            <a:r>
              <a:rPr lang="en-US" dirty="0" smtClean="0"/>
              <a:t> </a:t>
            </a:r>
            <a:r>
              <a:rPr lang="en-US" dirty="0" err="1" smtClean="0"/>
              <a:t>i</a:t>
            </a:r>
            <a:r>
              <a:rPr lang="en-US" dirty="0" smtClean="0"/>
              <a:t>=</a:t>
            </a:r>
            <a:r>
              <a:rPr lang="en-US" dirty="0" err="1" smtClean="0"/>
              <a:t>System.in.read</a:t>
            </a:r>
            <a:r>
              <a:rPr lang="en-US" sz="2400" dirty="0" smtClean="0"/>
              <a:t>();         							//returns ASCII code of 1st character  </a:t>
            </a:r>
            <a:endParaRPr lang="en-US" dirty="0" smtClean="0"/>
          </a:p>
          <a:p>
            <a:pPr>
              <a:buNone/>
            </a:pPr>
            <a:r>
              <a:rPr lang="en-US" dirty="0" err="1" smtClean="0"/>
              <a:t>System.out.println</a:t>
            </a:r>
            <a:r>
              <a:rPr lang="en-US" dirty="0" smtClean="0"/>
              <a:t>((</a:t>
            </a:r>
            <a:r>
              <a:rPr lang="en-US" b="1" dirty="0" smtClean="0"/>
              <a:t>char</a:t>
            </a:r>
            <a:r>
              <a:rPr lang="en-US" dirty="0" smtClean="0"/>
              <a:t>)</a:t>
            </a:r>
            <a:r>
              <a:rPr lang="en-US" dirty="0" err="1" smtClean="0"/>
              <a:t>i</a:t>
            </a:r>
            <a:r>
              <a:rPr lang="en-US" dirty="0" smtClean="0"/>
              <a:t>);</a:t>
            </a:r>
          </a:p>
          <a:p>
            <a:pPr>
              <a:buNone/>
            </a:pPr>
            <a:r>
              <a:rPr lang="en-US" dirty="0" smtClean="0"/>
              <a:t>					//will print the character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 Streams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sz="3100" dirty="0" smtClean="0">
                <a:latin typeface="Cambria" pitchFamily="18" charset="0"/>
                <a:hlinkClick r:id="rId2"/>
              </a:rPr>
              <a:t>Byte Streams</a:t>
            </a:r>
            <a:r>
              <a:rPr lang="en-US" sz="3100" dirty="0" smtClean="0">
                <a:latin typeface="Cambria" pitchFamily="18" charset="0"/>
              </a:rPr>
              <a:t> </a:t>
            </a:r>
          </a:p>
          <a:p>
            <a:r>
              <a:rPr lang="en-US" dirty="0" smtClean="0"/>
              <a:t>Handle I/O of raw binary data.</a:t>
            </a:r>
          </a:p>
          <a:p>
            <a:r>
              <a:rPr lang="en-US" b="1" dirty="0" smtClean="0"/>
              <a:t>can read or write the files containing ASCII characters </a:t>
            </a:r>
            <a:r>
              <a:rPr lang="en-US" dirty="0" smtClean="0"/>
              <a:t>that range from 0 to 255.</a:t>
            </a:r>
          </a:p>
          <a:p>
            <a:r>
              <a:rPr lang="en-US" dirty="0" smtClean="0"/>
              <a:t>byte streams can copy the files containing English letters only but not of other languages.</a:t>
            </a:r>
          </a:p>
          <a:p>
            <a:endParaRPr lang="en-US" dirty="0" smtClean="0"/>
          </a:p>
          <a:p>
            <a:pPr>
              <a:buNone/>
            </a:pPr>
            <a:r>
              <a:rPr lang="en-US" sz="3100" dirty="0" smtClean="0">
                <a:latin typeface="Cambria" pitchFamily="18" charset="0"/>
                <a:hlinkClick r:id="rId3"/>
              </a:rPr>
              <a:t>Character Streams</a:t>
            </a:r>
            <a:r>
              <a:rPr lang="en-US" sz="3100" dirty="0" smtClean="0">
                <a:latin typeface="Cambria" pitchFamily="18" charset="0"/>
                <a:hlinkClick r:id="rId2"/>
              </a:rPr>
              <a:t> </a:t>
            </a:r>
          </a:p>
          <a:p>
            <a:r>
              <a:rPr lang="en-US" dirty="0" smtClean="0"/>
              <a:t>Handle I/O of character data, automatically handling translation to and from the local character set.</a:t>
            </a:r>
          </a:p>
          <a:p>
            <a:r>
              <a:rPr lang="en-US" b="1" dirty="0" smtClean="0"/>
              <a:t>operate on Unicode characters</a:t>
            </a:r>
            <a:r>
              <a:rPr lang="en-US" dirty="0" smtClean="0"/>
              <a:t>. </a:t>
            </a:r>
          </a:p>
          <a:p>
            <a:r>
              <a:rPr lang="en-US" dirty="0" smtClean="0"/>
              <a:t>That is, character streams can read, write and copy the files containing other than English characters.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Byte streams and Character streams"/>
          <p:cNvPicPr>
            <a:picLocks noChangeAspect="1" noChangeArrowheads="1"/>
          </p:cNvPicPr>
          <p:nvPr/>
        </p:nvPicPr>
        <p:blipFill>
          <a:blip r:embed="rId2" cstate="print"/>
          <a:srcRect/>
          <a:stretch>
            <a:fillRect/>
          </a:stretch>
        </p:blipFill>
        <p:spPr bwMode="auto">
          <a:xfrm>
            <a:off x="609704" y="1600247"/>
            <a:ext cx="8153186" cy="5021171"/>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t>OutputStream</a:t>
            </a:r>
            <a:r>
              <a:rPr lang="en-US" b="1" dirty="0" smtClean="0"/>
              <a:t> Hierarchy</a:t>
            </a:r>
            <a:endParaRPr lang="en-US" dirty="0"/>
          </a:p>
        </p:txBody>
      </p:sp>
      <p:pic>
        <p:nvPicPr>
          <p:cNvPr id="107522" name="Picture 2" descr="Byte streams and Character streams"/>
          <p:cNvPicPr>
            <a:picLocks noChangeAspect="1" noChangeArrowheads="1"/>
          </p:cNvPicPr>
          <p:nvPr/>
        </p:nvPicPr>
        <p:blipFill>
          <a:blip r:embed="rId2" cstate="print"/>
          <a:srcRect/>
          <a:stretch>
            <a:fillRect/>
          </a:stretch>
        </p:blipFill>
        <p:spPr bwMode="auto">
          <a:xfrm>
            <a:off x="0" y="1524050"/>
            <a:ext cx="9144000" cy="53339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Input Stream Hierarchy</a:t>
            </a:r>
            <a:endParaRPr lang="en-US" dirty="0"/>
          </a:p>
        </p:txBody>
      </p:sp>
      <p:pic>
        <p:nvPicPr>
          <p:cNvPr id="106498" name="Picture 2" descr="Byte streams and Character streams"/>
          <p:cNvPicPr>
            <a:picLocks noChangeAspect="1" noChangeArrowheads="1"/>
          </p:cNvPicPr>
          <p:nvPr/>
        </p:nvPicPr>
        <p:blipFill>
          <a:blip r:embed="rId2" cstate="print"/>
          <a:srcRect/>
          <a:stretch>
            <a:fillRect/>
          </a:stretch>
        </p:blipFill>
        <p:spPr bwMode="auto">
          <a:xfrm>
            <a:off x="0" y="1467395"/>
            <a:ext cx="9144000" cy="539060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What is an exception?</a:t>
            </a:r>
          </a:p>
          <a:p>
            <a:pPr lvl="1">
              <a:lnSpc>
                <a:spcPct val="150000"/>
              </a:lnSpc>
            </a:pPr>
            <a:r>
              <a:rPr lang="en-US" dirty="0" smtClean="0"/>
              <a:t>It is an abnormal conditions that arises in a code sequence at a run time.</a:t>
            </a:r>
          </a:p>
          <a:p>
            <a:pPr lvl="1">
              <a:lnSpc>
                <a:spcPct val="150000"/>
              </a:lnSpc>
            </a:pPr>
            <a:endParaRPr lang="en-US" dirty="0" smtClean="0"/>
          </a:p>
          <a:p>
            <a:pPr lvl="1">
              <a:lnSpc>
                <a:spcPct val="150000"/>
              </a:lnSpc>
            </a:pPr>
            <a:r>
              <a:rPr lang="en-US" dirty="0" smtClean="0"/>
              <a:t>Exception is a run time error which arises during the execution of java program. This term is known as “exception event” in java.</a:t>
            </a:r>
          </a:p>
          <a:p>
            <a:pPr lvl="1"/>
            <a:endParaRPr lang="en-US" dirty="0" smtClean="0"/>
          </a:p>
          <a:p>
            <a:pPr lvl="1"/>
            <a:r>
              <a:rPr lang="en-US" dirty="0" smtClean="0"/>
              <a:t>Exception arise for many reasons: </a:t>
            </a:r>
            <a:r>
              <a:rPr lang="en-US" dirty="0" err="1" smtClean="0"/>
              <a:t>i.e</a:t>
            </a:r>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console Input</a:t>
            </a:r>
            <a:endParaRPr lang="en-US" dirty="0"/>
          </a:p>
        </p:txBody>
      </p:sp>
      <p:sp>
        <p:nvSpPr>
          <p:cNvPr id="3" name="Content Placeholder 2"/>
          <p:cNvSpPr>
            <a:spLocks noGrp="1"/>
          </p:cNvSpPr>
          <p:nvPr>
            <p:ph sz="quarter" idx="1"/>
          </p:nvPr>
        </p:nvSpPr>
        <p:spPr>
          <a:xfrm>
            <a:off x="228714" y="1600200"/>
            <a:ext cx="8686572" cy="4495800"/>
          </a:xfrm>
        </p:spPr>
        <p:txBody>
          <a:bodyPr>
            <a:normAutofit/>
          </a:bodyPr>
          <a:lstStyle/>
          <a:p>
            <a:pPr algn="just"/>
            <a:r>
              <a:rPr lang="en-US" b="1" dirty="0" err="1" smtClean="0"/>
              <a:t>System.in</a:t>
            </a:r>
            <a:r>
              <a:rPr lang="en-US" dirty="0" smtClean="0"/>
              <a:t> refers to standard input, which is the </a:t>
            </a:r>
            <a:r>
              <a:rPr lang="en-US" b="1" dirty="0" smtClean="0"/>
              <a:t>keyboard by default</a:t>
            </a:r>
            <a:r>
              <a:rPr lang="en-US" dirty="0" smtClean="0"/>
              <a:t>.</a:t>
            </a:r>
          </a:p>
          <a:p>
            <a:pPr algn="just"/>
            <a:r>
              <a:rPr lang="en-US" b="1" dirty="0" err="1" smtClean="0"/>
              <a:t>System.in</a:t>
            </a:r>
            <a:r>
              <a:rPr lang="en-US" dirty="0" smtClean="0"/>
              <a:t> is an object of type </a:t>
            </a:r>
            <a:r>
              <a:rPr lang="en-US" b="1" dirty="0" err="1" smtClean="0">
                <a:hlinkClick r:id="rId2"/>
              </a:rPr>
              <a:t>InputStream</a:t>
            </a:r>
            <a:r>
              <a:rPr lang="en-US" dirty="0" smtClean="0"/>
              <a:t>.</a:t>
            </a:r>
          </a:p>
          <a:p>
            <a:pPr algn="just"/>
            <a:r>
              <a:rPr lang="en-US" dirty="0" smtClean="0"/>
              <a:t>In Java, console input is accomplished by reading from </a:t>
            </a:r>
            <a:r>
              <a:rPr lang="en-US" b="1" dirty="0" err="1" smtClean="0"/>
              <a:t>System.in</a:t>
            </a:r>
            <a:r>
              <a:rPr lang="en-US" dirty="0" smtClean="0"/>
              <a:t>. </a:t>
            </a:r>
          </a:p>
          <a:p>
            <a:pPr algn="just">
              <a:buNone/>
            </a:pPr>
            <a:endParaRPr lang="en-US" dirty="0" smtClean="0"/>
          </a:p>
          <a:p>
            <a:pPr algn="just">
              <a:buNone/>
            </a:pPr>
            <a:r>
              <a:rPr lang="en-US" b="1" dirty="0" smtClean="0"/>
              <a:t>Syntax 1:</a:t>
            </a:r>
          </a:p>
          <a:p>
            <a:pPr algn="just">
              <a:buNone/>
            </a:pPr>
            <a:r>
              <a:rPr lang="en-US" sz="2400" b="1" dirty="0" err="1" smtClean="0"/>
              <a:t>BufferedReader</a:t>
            </a:r>
            <a:r>
              <a:rPr lang="en-US" sz="2400" dirty="0" smtClean="0"/>
              <a:t> </a:t>
            </a:r>
            <a:r>
              <a:rPr lang="en-US" sz="2400" dirty="0" err="1" smtClean="0"/>
              <a:t>bReader</a:t>
            </a:r>
            <a:r>
              <a:rPr lang="en-US" sz="2400" dirty="0" smtClean="0"/>
              <a:t>=new </a:t>
            </a:r>
            <a:r>
              <a:rPr lang="en-US" sz="2400" b="1" dirty="0" err="1" smtClean="0"/>
              <a:t>BufferedReader</a:t>
            </a:r>
            <a:r>
              <a:rPr lang="en-US" sz="2400" dirty="0" smtClean="0"/>
              <a:t>(new </a:t>
            </a:r>
            <a:r>
              <a:rPr lang="en-US" sz="2400" b="1" dirty="0" err="1" smtClean="0"/>
              <a:t>InputStreamReader</a:t>
            </a:r>
            <a:r>
              <a:rPr lang="en-US" sz="2400" dirty="0" smtClean="0"/>
              <a:t>(</a:t>
            </a:r>
            <a:r>
              <a:rPr lang="en-US" sz="2400" b="1" dirty="0" err="1" smtClean="0"/>
              <a:t>System.in</a:t>
            </a:r>
            <a:r>
              <a:rPr lang="en-US" sz="2400" dirty="0" smtClean="0"/>
              <a:t>));</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console Input</a:t>
            </a:r>
            <a:endParaRPr lang="en-US" dirty="0"/>
          </a:p>
        </p:txBody>
      </p:sp>
      <p:pic>
        <p:nvPicPr>
          <p:cNvPr id="108546" name="Picture 2" descr="input in Java"/>
          <p:cNvPicPr>
            <a:picLocks noChangeAspect="1" noChangeArrowheads="1"/>
          </p:cNvPicPr>
          <p:nvPr/>
        </p:nvPicPr>
        <p:blipFill>
          <a:blip r:embed="rId2" cstate="print"/>
          <a:srcRect/>
          <a:stretch>
            <a:fillRect/>
          </a:stretch>
        </p:blipFill>
        <p:spPr bwMode="auto">
          <a:xfrm>
            <a:off x="152516" y="1524049"/>
            <a:ext cx="8991484" cy="519725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Console Output</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err="1" smtClean="0"/>
              <a:t>System.out</a:t>
            </a:r>
            <a:r>
              <a:rPr lang="en-US" dirty="0" smtClean="0"/>
              <a:t> refers to standard output, which is the </a:t>
            </a:r>
            <a:r>
              <a:rPr lang="en-US" b="1" dirty="0" smtClean="0"/>
              <a:t>console by default</a:t>
            </a:r>
            <a:r>
              <a:rPr lang="en-US" dirty="0" smtClean="0"/>
              <a:t>.</a:t>
            </a:r>
          </a:p>
          <a:p>
            <a:r>
              <a:rPr lang="en-US" dirty="0" err="1" smtClean="0"/>
              <a:t>System.out</a:t>
            </a:r>
            <a:r>
              <a:rPr lang="en-US" dirty="0" smtClean="0"/>
              <a:t>, and System.err are objects of type </a:t>
            </a:r>
            <a:r>
              <a:rPr lang="en-US" dirty="0" err="1" smtClean="0"/>
              <a:t>OutputStream</a:t>
            </a:r>
            <a:r>
              <a:rPr lang="en-US" dirty="0" smtClean="0"/>
              <a:t>.</a:t>
            </a:r>
          </a:p>
          <a:p>
            <a:r>
              <a:rPr lang="en-US" dirty="0" smtClean="0"/>
              <a:t> print() and </a:t>
            </a:r>
            <a:r>
              <a:rPr lang="en-US" dirty="0" err="1" smtClean="0"/>
              <a:t>println</a:t>
            </a:r>
            <a:r>
              <a:rPr lang="en-US" dirty="0" smtClean="0"/>
              <a:t>() which are declared inside </a:t>
            </a:r>
            <a:r>
              <a:rPr lang="en-US" dirty="0" err="1" smtClean="0"/>
              <a:t>PrintStream</a:t>
            </a:r>
            <a:r>
              <a:rPr lang="en-US" dirty="0" smtClean="0"/>
              <a:t> class which is the type of the object referenced by </a:t>
            </a:r>
            <a:r>
              <a:rPr lang="en-US" dirty="0" err="1" smtClean="0"/>
              <a:t>System.out</a:t>
            </a:r>
            <a:r>
              <a:rPr lang="en-US" dirty="0" smtClean="0"/>
              <a:t>.</a:t>
            </a:r>
          </a:p>
          <a:p>
            <a:r>
              <a:rPr lang="en-US" dirty="0" err="1" smtClean="0"/>
              <a:t>PrintStream</a:t>
            </a:r>
            <a:r>
              <a:rPr lang="en-US" dirty="0" smtClean="0"/>
              <a:t> is an </a:t>
            </a:r>
            <a:r>
              <a:rPr lang="en-US" dirty="0" err="1" smtClean="0"/>
              <a:t>outputStream</a:t>
            </a:r>
            <a:r>
              <a:rPr lang="en-US" dirty="0" smtClean="0"/>
              <a:t> derived from </a:t>
            </a:r>
            <a:r>
              <a:rPr lang="en-US" dirty="0" err="1" smtClean="0"/>
              <a:t>OutputStream</a:t>
            </a:r>
            <a:endParaRPr lang="en-US" dirty="0" smtClean="0"/>
          </a:p>
          <a:p>
            <a:r>
              <a:rPr lang="en-US" b="1" u="sng" dirty="0" err="1" smtClean="0"/>
              <a:t>System.out</a:t>
            </a:r>
            <a:r>
              <a:rPr lang="en-US" u="sng" dirty="0" smtClean="0"/>
              <a:t> is an object of type </a:t>
            </a:r>
            <a:r>
              <a:rPr lang="en-US" b="1" u="sng" dirty="0" err="1" smtClean="0">
                <a:hlinkClick r:id="rId3"/>
              </a:rPr>
              <a:t>PrintStream</a:t>
            </a:r>
            <a:r>
              <a:rPr lang="en-US" u="sng" dirty="0" smtClean="0"/>
              <a:t>.</a:t>
            </a:r>
          </a:p>
          <a:p>
            <a:r>
              <a:rPr lang="en-US" dirty="0" smtClean="0"/>
              <a:t>Syntax</a:t>
            </a:r>
          </a:p>
          <a:p>
            <a:pPr algn="ctr">
              <a:buNone/>
            </a:pPr>
            <a:r>
              <a:rPr lang="en-US" dirty="0" err="1" smtClean="0">
                <a:solidFill>
                  <a:srgbClr val="000099"/>
                </a:solidFill>
              </a:rPr>
              <a:t>System.out.println</a:t>
            </a:r>
            <a:r>
              <a:rPr lang="en-US" dirty="0" smtClean="0">
                <a:solidFill>
                  <a:srgbClr val="000099"/>
                </a:solidFill>
              </a:rPr>
              <a:t>("Hello SIT");</a:t>
            </a:r>
            <a:endParaRPr lang="en-US" dirty="0">
              <a:solidFill>
                <a:srgbClr val="00009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Rectangle 4"/>
          <p:cNvSpPr/>
          <p:nvPr/>
        </p:nvSpPr>
        <p:spPr>
          <a:xfrm>
            <a:off x="381110" y="1595021"/>
            <a:ext cx="5638652" cy="5262979"/>
          </a:xfrm>
          <a:prstGeom prst="rect">
            <a:avLst/>
          </a:prstGeom>
        </p:spPr>
        <p:txBody>
          <a:bodyPr wrap="square">
            <a:spAutoFit/>
          </a:bodyPr>
          <a:lstStyle/>
          <a:p>
            <a:pPr algn="l"/>
            <a:r>
              <a:rPr lang="en-US" dirty="0" err="1" smtClean="0">
                <a:latin typeface="+mn-lt"/>
              </a:rPr>
              <a:t>mport</a:t>
            </a:r>
            <a:r>
              <a:rPr lang="en-US" dirty="0" smtClean="0">
                <a:latin typeface="+mn-lt"/>
              </a:rPr>
              <a:t> java.io.*;</a:t>
            </a:r>
            <a:br>
              <a:rPr lang="en-US" dirty="0" smtClean="0">
                <a:latin typeface="+mn-lt"/>
              </a:rPr>
            </a:br>
            <a:r>
              <a:rPr lang="en-US" dirty="0" smtClean="0">
                <a:latin typeface="+mn-lt"/>
              </a:rPr>
              <a:t>public class Main</a:t>
            </a:r>
            <a:br>
              <a:rPr lang="en-US" dirty="0" smtClean="0">
                <a:latin typeface="+mn-lt"/>
              </a:rPr>
            </a:br>
            <a:r>
              <a:rPr lang="en-US" dirty="0" smtClean="0">
                <a:latin typeface="+mn-lt"/>
              </a:rPr>
              <a:t>{</a:t>
            </a:r>
            <a:br>
              <a:rPr lang="en-US" dirty="0" smtClean="0">
                <a:latin typeface="+mn-lt"/>
              </a:rPr>
            </a:br>
            <a:r>
              <a:rPr lang="en-US" dirty="0" smtClean="0">
                <a:latin typeface="+mn-lt"/>
              </a:rPr>
              <a:t>public static void main(String[] </a:t>
            </a:r>
            <a:r>
              <a:rPr lang="en-US" dirty="0" err="1" smtClean="0">
                <a:latin typeface="+mn-lt"/>
              </a:rPr>
              <a:t>args</a:t>
            </a:r>
            <a:r>
              <a:rPr lang="en-US" dirty="0" smtClean="0">
                <a:latin typeface="+mn-lt"/>
              </a:rPr>
              <a:t>) throws </a:t>
            </a:r>
            <a:r>
              <a:rPr lang="en-US" dirty="0" err="1" smtClean="0">
                <a:latin typeface="+mn-lt"/>
              </a:rPr>
              <a:t>IOException</a:t>
            </a:r>
            <a:r>
              <a:rPr lang="en-US" dirty="0" smtClean="0">
                <a:latin typeface="+mn-lt"/>
              </a:rPr>
              <a:t/>
            </a:r>
            <a:br>
              <a:rPr lang="en-US" dirty="0" smtClean="0">
                <a:latin typeface="+mn-lt"/>
              </a:rPr>
            </a:br>
            <a:r>
              <a:rPr lang="en-US" dirty="0" smtClean="0">
                <a:latin typeface="+mn-lt"/>
              </a:rPr>
              <a:t>{ </a:t>
            </a:r>
            <a:br>
              <a:rPr lang="en-US" dirty="0" smtClean="0">
                <a:latin typeface="+mn-lt"/>
              </a:rPr>
            </a:br>
            <a:r>
              <a:rPr lang="en-US" dirty="0" err="1" smtClean="0">
                <a:latin typeface="+mn-lt"/>
              </a:rPr>
              <a:t>BufferedReader</a:t>
            </a:r>
            <a:r>
              <a:rPr lang="en-US" dirty="0" smtClean="0">
                <a:latin typeface="+mn-lt"/>
              </a:rPr>
              <a:t> </a:t>
            </a:r>
            <a:r>
              <a:rPr lang="en-US" dirty="0" err="1" smtClean="0">
                <a:latin typeface="+mn-lt"/>
              </a:rPr>
              <a:t>br</a:t>
            </a:r>
            <a:r>
              <a:rPr lang="en-US" dirty="0" smtClean="0">
                <a:latin typeface="+mn-lt"/>
              </a:rPr>
              <a:t>=new </a:t>
            </a:r>
            <a:r>
              <a:rPr lang="en-US" dirty="0" err="1" smtClean="0">
                <a:latin typeface="+mn-lt"/>
              </a:rPr>
              <a:t>BufferedReader</a:t>
            </a:r>
            <a:r>
              <a:rPr lang="en-US" dirty="0" smtClean="0">
                <a:latin typeface="+mn-lt"/>
              </a:rPr>
              <a:t>(new </a:t>
            </a:r>
            <a:r>
              <a:rPr lang="en-US" dirty="0" err="1" smtClean="0">
                <a:latin typeface="+mn-lt"/>
              </a:rPr>
              <a:t>InputStreamReader</a:t>
            </a:r>
            <a:r>
              <a:rPr lang="en-US" dirty="0" smtClean="0">
                <a:latin typeface="+mn-lt"/>
              </a:rPr>
              <a:t>(</a:t>
            </a:r>
            <a:r>
              <a:rPr lang="en-US" dirty="0" err="1" smtClean="0">
                <a:latin typeface="+mn-lt"/>
              </a:rPr>
              <a:t>System.in</a:t>
            </a:r>
            <a:r>
              <a:rPr lang="en-US" dirty="0" smtClean="0">
                <a:latin typeface="+mn-lt"/>
              </a:rPr>
              <a:t>));</a:t>
            </a:r>
            <a:br>
              <a:rPr lang="en-US" dirty="0" smtClean="0">
                <a:latin typeface="+mn-lt"/>
              </a:rPr>
            </a:br>
            <a:r>
              <a:rPr lang="en-US" dirty="0" err="1" smtClean="0">
                <a:latin typeface="+mn-lt"/>
              </a:rPr>
              <a:t>System.out.println</a:t>
            </a:r>
            <a:r>
              <a:rPr lang="en-US" dirty="0" smtClean="0">
                <a:latin typeface="+mn-lt"/>
              </a:rPr>
              <a:t>("Enter the number");</a:t>
            </a:r>
            <a:br>
              <a:rPr lang="en-US" dirty="0" smtClean="0">
                <a:latin typeface="+mn-lt"/>
              </a:rPr>
            </a:br>
            <a:r>
              <a:rPr lang="en-US" dirty="0" err="1" smtClean="0">
                <a:latin typeface="+mn-lt"/>
              </a:rPr>
              <a:t>int</a:t>
            </a:r>
            <a:r>
              <a:rPr lang="en-US" dirty="0" smtClean="0">
                <a:latin typeface="+mn-lt"/>
              </a:rPr>
              <a:t> a=</a:t>
            </a:r>
            <a:r>
              <a:rPr lang="en-US" dirty="0" err="1" smtClean="0">
                <a:latin typeface="+mn-lt"/>
              </a:rPr>
              <a:t>Integer.parseInt</a:t>
            </a:r>
            <a:r>
              <a:rPr lang="en-US" dirty="0" smtClean="0">
                <a:latin typeface="+mn-lt"/>
              </a:rPr>
              <a:t>(</a:t>
            </a:r>
            <a:r>
              <a:rPr lang="en-US" dirty="0" err="1" smtClean="0">
                <a:latin typeface="+mn-lt"/>
              </a:rPr>
              <a:t>br.readLine</a:t>
            </a:r>
            <a:r>
              <a:rPr lang="en-US" dirty="0" smtClean="0">
                <a:latin typeface="+mn-lt"/>
              </a:rPr>
              <a:t>());</a:t>
            </a:r>
            <a:br>
              <a:rPr lang="en-US" dirty="0" smtClean="0">
                <a:latin typeface="+mn-lt"/>
              </a:rPr>
            </a:br>
            <a:r>
              <a:rPr lang="en-US" dirty="0" err="1" smtClean="0">
                <a:latin typeface="+mn-lt"/>
              </a:rPr>
              <a:t>System.out.println</a:t>
            </a:r>
            <a:r>
              <a:rPr lang="en-US" dirty="0" smtClean="0">
                <a:latin typeface="+mn-lt"/>
              </a:rPr>
              <a:t>("The number is "+a);</a:t>
            </a:r>
            <a:br>
              <a:rPr lang="en-US" dirty="0" smtClean="0">
                <a:latin typeface="+mn-lt"/>
              </a:rPr>
            </a:br>
            <a:r>
              <a:rPr lang="en-US" dirty="0" smtClean="0">
                <a:latin typeface="+mn-lt"/>
              </a:rPr>
              <a:t>}</a:t>
            </a:r>
            <a:br>
              <a:rPr lang="en-US" dirty="0" smtClean="0">
                <a:latin typeface="+mn-lt"/>
              </a:rPr>
            </a:br>
            <a:r>
              <a:rPr lang="en-US" dirty="0" smtClean="0">
                <a:latin typeface="+mn-lt"/>
              </a:rPr>
              <a:t>}</a:t>
            </a:r>
          </a:p>
        </p:txBody>
      </p:sp>
      <p:sp>
        <p:nvSpPr>
          <p:cNvPr id="6" name="Rectangle 5"/>
          <p:cNvSpPr/>
          <p:nvPr/>
        </p:nvSpPr>
        <p:spPr>
          <a:xfrm>
            <a:off x="6172158" y="2362228"/>
            <a:ext cx="2743248"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dirty="0" smtClean="0"/>
              <a:t>OUTPUT:</a:t>
            </a:r>
            <a:br>
              <a:rPr lang="en-US" dirty="0" smtClean="0"/>
            </a:br>
            <a:r>
              <a:rPr lang="en-US" dirty="0" smtClean="0"/>
              <a:t/>
            </a:r>
            <a:br>
              <a:rPr lang="en-US" dirty="0" smtClean="0"/>
            </a:br>
            <a:r>
              <a:rPr lang="en-US" dirty="0" smtClean="0"/>
              <a:t>Enter the number</a:t>
            </a:r>
            <a:br>
              <a:rPr lang="en-US" dirty="0" smtClean="0"/>
            </a:br>
            <a:r>
              <a:rPr lang="en-US" dirty="0" smtClean="0"/>
              <a:t>10</a:t>
            </a:r>
            <a:br>
              <a:rPr lang="en-US" dirty="0" smtClean="0"/>
            </a:br>
            <a:r>
              <a:rPr lang="en-US" dirty="0" smtClean="0"/>
              <a:t>The number is 10</a:t>
            </a:r>
            <a:br>
              <a:rPr lang="en-US" dirty="0" smtClean="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Writer class</a:t>
            </a:r>
            <a:endParaRPr lang="en-US" dirty="0"/>
          </a:p>
        </p:txBody>
      </p:sp>
      <p:sp>
        <p:nvSpPr>
          <p:cNvPr id="3" name="Content Placeholder 2"/>
          <p:cNvSpPr>
            <a:spLocks noGrp="1"/>
          </p:cNvSpPr>
          <p:nvPr>
            <p:ph sz="quarter" idx="1"/>
          </p:nvPr>
        </p:nvSpPr>
        <p:spPr/>
        <p:txBody>
          <a:bodyPr/>
          <a:lstStyle/>
          <a:p>
            <a:r>
              <a:rPr lang="en-US" dirty="0" smtClean="0"/>
              <a:t>Java </a:t>
            </a:r>
            <a:r>
              <a:rPr lang="en-US" dirty="0" err="1" smtClean="0"/>
              <a:t>PrintWriter</a:t>
            </a:r>
            <a:r>
              <a:rPr lang="en-US" dirty="0" smtClean="0"/>
              <a:t> class is the implementation of Writer class.</a:t>
            </a:r>
          </a:p>
          <a:p>
            <a:r>
              <a:rPr lang="en-US" dirty="0" smtClean="0"/>
              <a:t>It is used to print the formatted representation of objects to the text-output stream.</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a:t>
            </a:r>
            <a:r>
              <a:rPr lang="en-US" dirty="0" err="1" smtClean="0"/>
              <a:t>PrintWriter</a:t>
            </a:r>
            <a:r>
              <a:rPr lang="en-US" dirty="0" smtClean="0"/>
              <a:t> class</a:t>
            </a:r>
            <a:endParaRPr lang="en-US" dirty="0"/>
          </a:p>
        </p:txBody>
      </p:sp>
      <p:graphicFrame>
        <p:nvGraphicFramePr>
          <p:cNvPr id="3" name="Table 2"/>
          <p:cNvGraphicFramePr>
            <a:graphicFrameLocks noGrp="1"/>
          </p:cNvGraphicFramePr>
          <p:nvPr/>
        </p:nvGraphicFramePr>
        <p:xfrm>
          <a:off x="304912" y="1524049"/>
          <a:ext cx="8457978" cy="5181464"/>
        </p:xfrm>
        <a:graphic>
          <a:graphicData uri="http://schemas.openxmlformats.org/drawingml/2006/table">
            <a:tbl>
              <a:tblPr/>
              <a:tblGrid>
                <a:gridCol w="3491826"/>
                <a:gridCol w="4966152"/>
              </a:tblGrid>
              <a:tr h="352105">
                <a:tc>
                  <a:txBody>
                    <a:bodyPr/>
                    <a:lstStyle/>
                    <a:p>
                      <a:pPr algn="ctr" fontAlgn="t"/>
                      <a:r>
                        <a:rPr lang="en-US" sz="1600" b="1" dirty="0">
                          <a:solidFill>
                            <a:srgbClr val="000000"/>
                          </a:solidFill>
                          <a:latin typeface="times new roman"/>
                        </a:rPr>
                        <a:t>Method</a:t>
                      </a:r>
                    </a:p>
                  </a:txBody>
                  <a:tcPr marL="33957" marR="33957" marT="33957" marB="33957">
                    <a:lnL w="9525" cap="flat" cmpd="sng" algn="ctr">
                      <a:solidFill>
                        <a:srgbClr val="C03EAB"/>
                      </a:solidFill>
                      <a:prstDash val="solid"/>
                      <a:round/>
                      <a:headEnd type="none" w="med" len="med"/>
                      <a:tailEnd type="none" w="med" len="med"/>
                    </a:lnL>
                    <a:lnR w="9525" cap="flat" cmpd="sng" algn="ctr">
                      <a:solidFill>
                        <a:srgbClr val="C03EAB"/>
                      </a:solidFill>
                      <a:prstDash val="solid"/>
                      <a:round/>
                      <a:headEnd type="none" w="med" len="med"/>
                      <a:tailEnd type="none" w="med" len="med"/>
                    </a:lnR>
                    <a:lnT w="9525" cap="flat" cmpd="sng" algn="ctr">
                      <a:solidFill>
                        <a:srgbClr val="C03EA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ctr" fontAlgn="t"/>
                      <a:r>
                        <a:rPr lang="en-US" sz="1600" b="1" dirty="0">
                          <a:solidFill>
                            <a:srgbClr val="000000"/>
                          </a:solidFill>
                          <a:latin typeface="times new roman"/>
                        </a:rPr>
                        <a:t>Description</a:t>
                      </a:r>
                    </a:p>
                  </a:txBody>
                  <a:tcPr marL="33957" marR="33957" marT="33957" marB="33957">
                    <a:lnL w="9525" cap="flat" cmpd="sng" algn="ctr">
                      <a:solidFill>
                        <a:srgbClr val="C03EAB"/>
                      </a:solidFill>
                      <a:prstDash val="solid"/>
                      <a:round/>
                      <a:headEnd type="none" w="med" len="med"/>
                      <a:tailEnd type="none" w="med" len="med"/>
                    </a:lnL>
                    <a:lnR w="9525" cap="flat" cmpd="sng" algn="ctr">
                      <a:solidFill>
                        <a:srgbClr val="C03EAB"/>
                      </a:solidFill>
                      <a:prstDash val="solid"/>
                      <a:round/>
                      <a:headEnd type="none" w="med" len="med"/>
                      <a:tailEnd type="none" w="med" len="med"/>
                    </a:lnR>
                    <a:lnT w="9525" cap="flat" cmpd="sng" algn="ctr">
                      <a:solidFill>
                        <a:srgbClr val="C03EA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83219">
                <a:tc>
                  <a:txBody>
                    <a:bodyPr/>
                    <a:lstStyle/>
                    <a:p>
                      <a:pPr algn="just" fontAlgn="t"/>
                      <a:r>
                        <a:rPr lang="en-US" sz="1600" b="0" i="0" dirty="0">
                          <a:solidFill>
                            <a:srgbClr val="000000"/>
                          </a:solidFill>
                          <a:latin typeface="verdana"/>
                        </a:rPr>
                        <a:t>void </a:t>
                      </a:r>
                      <a:r>
                        <a:rPr lang="en-US" sz="1600" b="0" i="0" dirty="0" err="1">
                          <a:solidFill>
                            <a:srgbClr val="000000"/>
                          </a:solidFill>
                          <a:latin typeface="verdana"/>
                        </a:rPr>
                        <a:t>println</a:t>
                      </a:r>
                      <a:r>
                        <a:rPr lang="en-US" sz="1600" b="0" i="0" dirty="0">
                          <a:solidFill>
                            <a:srgbClr val="000000"/>
                          </a:solidFill>
                          <a:latin typeface="verdana"/>
                        </a:rPr>
                        <a:t>(</a:t>
                      </a:r>
                      <a:r>
                        <a:rPr lang="en-US" sz="1600" b="0" i="0" dirty="0" err="1">
                          <a:solidFill>
                            <a:srgbClr val="000000"/>
                          </a:solidFill>
                          <a:latin typeface="verdana"/>
                        </a:rPr>
                        <a:t>boolean</a:t>
                      </a:r>
                      <a:r>
                        <a:rPr lang="en-US" sz="1600" b="0" i="0" dirty="0">
                          <a:solidFill>
                            <a:srgbClr val="000000"/>
                          </a:solidFill>
                          <a:latin typeface="verdana"/>
                        </a:rPr>
                        <a:t> x)</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print the </a:t>
                      </a:r>
                      <a:r>
                        <a:rPr lang="en-US" sz="1600" b="0" i="0" dirty="0" err="1">
                          <a:solidFill>
                            <a:srgbClr val="000000"/>
                          </a:solidFill>
                          <a:latin typeface="verdana"/>
                        </a:rPr>
                        <a:t>boolean</a:t>
                      </a:r>
                      <a:r>
                        <a:rPr lang="en-US" sz="1600" b="0" i="0" dirty="0">
                          <a:solidFill>
                            <a:srgbClr val="000000"/>
                          </a:solidFill>
                          <a:latin typeface="verdana"/>
                        </a:rPr>
                        <a:t> value.</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83219">
                <a:tc>
                  <a:txBody>
                    <a:bodyPr/>
                    <a:lstStyle/>
                    <a:p>
                      <a:pPr algn="just" fontAlgn="t"/>
                      <a:r>
                        <a:rPr lang="en-US" sz="1600" b="0" i="0" dirty="0">
                          <a:solidFill>
                            <a:srgbClr val="000000"/>
                          </a:solidFill>
                          <a:latin typeface="verdana"/>
                        </a:rPr>
                        <a:t>void </a:t>
                      </a:r>
                      <a:r>
                        <a:rPr lang="en-US" sz="1600" b="0" i="0" dirty="0" err="1">
                          <a:solidFill>
                            <a:srgbClr val="000000"/>
                          </a:solidFill>
                          <a:latin typeface="verdana"/>
                        </a:rPr>
                        <a:t>println</a:t>
                      </a:r>
                      <a:r>
                        <a:rPr lang="en-US" sz="1600" b="0" i="0" dirty="0">
                          <a:solidFill>
                            <a:srgbClr val="000000"/>
                          </a:solidFill>
                          <a:latin typeface="verdana"/>
                        </a:rPr>
                        <a:t>(char[] x)</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latin typeface="verdana"/>
                        </a:rPr>
                        <a:t>It is used to print an array of characters.</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34277">
                <a:tc>
                  <a:txBody>
                    <a:bodyPr/>
                    <a:lstStyle/>
                    <a:p>
                      <a:pPr algn="just" fontAlgn="t"/>
                      <a:r>
                        <a:rPr lang="en-US" sz="1600" b="0" i="0">
                          <a:solidFill>
                            <a:srgbClr val="000000"/>
                          </a:solidFill>
                          <a:latin typeface="verdana"/>
                        </a:rPr>
                        <a:t>void println(int x)</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print an integer.</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32161">
                <a:tc>
                  <a:txBody>
                    <a:bodyPr/>
                    <a:lstStyle/>
                    <a:p>
                      <a:pPr algn="just" fontAlgn="t"/>
                      <a:r>
                        <a:rPr lang="en-US" sz="1600" b="0" i="0">
                          <a:solidFill>
                            <a:srgbClr val="000000"/>
                          </a:solidFill>
                          <a:latin typeface="verdana"/>
                        </a:rPr>
                        <a:t>PrintWriter append(char c)</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latin typeface="verdana"/>
                        </a:rPr>
                        <a:t>It is used to append the specified character to the writer.</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32161">
                <a:tc>
                  <a:txBody>
                    <a:bodyPr/>
                    <a:lstStyle/>
                    <a:p>
                      <a:pPr algn="just" fontAlgn="t"/>
                      <a:r>
                        <a:rPr lang="en-US" sz="1600" b="0" i="0">
                          <a:solidFill>
                            <a:srgbClr val="000000"/>
                          </a:solidFill>
                          <a:latin typeface="verdana"/>
                        </a:rPr>
                        <a:t>PrintWriter append(CharSequence ch)</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append the specified character sequence to the writer.</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32161">
                <a:tc>
                  <a:txBody>
                    <a:bodyPr/>
                    <a:lstStyle/>
                    <a:p>
                      <a:pPr algn="just" fontAlgn="t"/>
                      <a:r>
                        <a:rPr lang="en-US" sz="1600" b="0" i="0">
                          <a:solidFill>
                            <a:srgbClr val="000000"/>
                          </a:solidFill>
                          <a:latin typeface="verdana"/>
                        </a:rPr>
                        <a:t>PrintWriter append(CharSequence ch, int start, int end)</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latin typeface="verdana"/>
                        </a:rPr>
                        <a:t>It is used to append a subsequence of specified character to the writer.</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32161">
                <a:tc>
                  <a:txBody>
                    <a:bodyPr/>
                    <a:lstStyle/>
                    <a:p>
                      <a:pPr algn="just" fontAlgn="t"/>
                      <a:r>
                        <a:rPr lang="en-US" sz="1600" b="0" i="0">
                          <a:solidFill>
                            <a:srgbClr val="000000"/>
                          </a:solidFill>
                          <a:latin typeface="verdana"/>
                        </a:rPr>
                        <a:t>boolean checkError()</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flushes the stream and check its error state.</a:t>
                      </a:r>
                    </a:p>
                  </a:txBody>
                  <a:tcPr marL="33957" marR="33957" marT="33957" marB="3395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PrintWriter</a:t>
            </a:r>
            <a:r>
              <a:rPr lang="en-US" dirty="0" smtClean="0"/>
              <a:t> class</a:t>
            </a:r>
            <a:endParaRPr lang="en-US" dirty="0"/>
          </a:p>
        </p:txBody>
      </p:sp>
      <p:graphicFrame>
        <p:nvGraphicFramePr>
          <p:cNvPr id="3" name="Table 2"/>
          <p:cNvGraphicFramePr>
            <a:graphicFrameLocks noGrp="1"/>
          </p:cNvGraphicFramePr>
          <p:nvPr/>
        </p:nvGraphicFramePr>
        <p:xfrm>
          <a:off x="533506" y="1776234"/>
          <a:ext cx="8305582" cy="4776883"/>
        </p:xfrm>
        <a:graphic>
          <a:graphicData uri="http://schemas.openxmlformats.org/drawingml/2006/table">
            <a:tbl>
              <a:tblPr/>
              <a:tblGrid>
                <a:gridCol w="3276514"/>
                <a:gridCol w="5029068"/>
              </a:tblGrid>
              <a:tr h="796147">
                <a:tc>
                  <a:txBody>
                    <a:bodyPr/>
                    <a:lstStyle/>
                    <a:p>
                      <a:pPr algn="just" fontAlgn="t"/>
                      <a:r>
                        <a:rPr lang="en-US" sz="1600" b="0" i="0" dirty="0">
                          <a:solidFill>
                            <a:srgbClr val="000000"/>
                          </a:solidFill>
                          <a:latin typeface="verdana"/>
                        </a:rPr>
                        <a:t>protected void </a:t>
                      </a:r>
                      <a:r>
                        <a:rPr lang="en-US" sz="1600" b="0" i="0" dirty="0" err="1">
                          <a:solidFill>
                            <a:srgbClr val="000000"/>
                          </a:solidFill>
                          <a:latin typeface="verdana"/>
                        </a:rPr>
                        <a:t>setError</a:t>
                      </a:r>
                      <a:r>
                        <a:rPr lang="en-US" sz="1600" b="0" i="0" dirty="0">
                          <a:solidFill>
                            <a:srgbClr val="000000"/>
                          </a:solidFill>
                          <a:latin typeface="verdana"/>
                        </a:rPr>
                        <a:t>()</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latin typeface="verdana"/>
                        </a:rPr>
                        <a:t>It is used to indicate that an error occurs.</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96147">
                <a:tc>
                  <a:txBody>
                    <a:bodyPr/>
                    <a:lstStyle/>
                    <a:p>
                      <a:pPr algn="just" fontAlgn="t"/>
                      <a:r>
                        <a:rPr lang="en-US" sz="1600" b="0" i="0" dirty="0">
                          <a:solidFill>
                            <a:srgbClr val="000000"/>
                          </a:solidFill>
                          <a:latin typeface="verdana"/>
                        </a:rPr>
                        <a:t>protected void </a:t>
                      </a:r>
                      <a:r>
                        <a:rPr lang="en-US" sz="1600" b="0" i="0" dirty="0" err="1">
                          <a:solidFill>
                            <a:srgbClr val="000000"/>
                          </a:solidFill>
                          <a:latin typeface="verdana"/>
                        </a:rPr>
                        <a:t>clearError</a:t>
                      </a:r>
                      <a:r>
                        <a:rPr lang="en-US" sz="1600" b="0" i="0" dirty="0">
                          <a:solidFill>
                            <a:srgbClr val="000000"/>
                          </a:solidFill>
                          <a:latin typeface="verdana"/>
                        </a:rPr>
                        <a:t>()</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latin typeface="verdana"/>
                        </a:rPr>
                        <a:t>It is used to clear the error state of a stream.</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474520">
                <a:tc>
                  <a:txBody>
                    <a:bodyPr/>
                    <a:lstStyle/>
                    <a:p>
                      <a:pPr algn="just" fontAlgn="t"/>
                      <a:r>
                        <a:rPr lang="en-US" sz="1600" b="0" i="0" dirty="0" err="1">
                          <a:solidFill>
                            <a:srgbClr val="000000"/>
                          </a:solidFill>
                          <a:latin typeface="verdana"/>
                        </a:rPr>
                        <a:t>PrintWriter</a:t>
                      </a:r>
                      <a:r>
                        <a:rPr lang="en-US" sz="1600" b="0" i="0" dirty="0">
                          <a:solidFill>
                            <a:srgbClr val="000000"/>
                          </a:solidFill>
                          <a:latin typeface="verdana"/>
                        </a:rPr>
                        <a:t> format(String format, Object... </a:t>
                      </a:r>
                      <a:r>
                        <a:rPr lang="en-US" sz="1600" b="0" i="0" dirty="0" err="1">
                          <a:solidFill>
                            <a:srgbClr val="000000"/>
                          </a:solidFill>
                          <a:latin typeface="verdana"/>
                        </a:rPr>
                        <a:t>args</a:t>
                      </a:r>
                      <a:r>
                        <a:rPr lang="en-US" sz="1600" b="0" i="0" dirty="0">
                          <a:solidFill>
                            <a:srgbClr val="000000"/>
                          </a:solidFill>
                          <a:latin typeface="verdana"/>
                        </a:rPr>
                        <a:t>)</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latin typeface="verdana"/>
                        </a:rPr>
                        <a:t>It is used to write a formatted string to the writer using specified arguments and format string.</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56961">
                <a:tc>
                  <a:txBody>
                    <a:bodyPr/>
                    <a:lstStyle/>
                    <a:p>
                      <a:pPr algn="just" fontAlgn="t"/>
                      <a:r>
                        <a:rPr lang="en-US" sz="1600" b="0" i="0">
                          <a:solidFill>
                            <a:srgbClr val="000000"/>
                          </a:solidFill>
                          <a:latin typeface="verdana"/>
                        </a:rPr>
                        <a:t>void print(Object obj)</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print an object.</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96147">
                <a:tc>
                  <a:txBody>
                    <a:bodyPr/>
                    <a:lstStyle/>
                    <a:p>
                      <a:pPr algn="just" fontAlgn="t"/>
                      <a:r>
                        <a:rPr lang="en-US" sz="1600" b="0" i="0">
                          <a:solidFill>
                            <a:srgbClr val="000000"/>
                          </a:solidFill>
                          <a:latin typeface="verdana"/>
                        </a:rPr>
                        <a:t>void flush()</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latin typeface="verdana"/>
                        </a:rPr>
                        <a:t>It is used to flushes the stream.</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56961">
                <a:tc>
                  <a:txBody>
                    <a:bodyPr/>
                    <a:lstStyle/>
                    <a:p>
                      <a:pPr algn="just" fontAlgn="t"/>
                      <a:r>
                        <a:rPr lang="en-US" sz="1600" b="0" i="0">
                          <a:solidFill>
                            <a:srgbClr val="000000"/>
                          </a:solidFill>
                          <a:latin typeface="verdana"/>
                        </a:rPr>
                        <a:t>void close()</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close the stream.</a:t>
                      </a:r>
                    </a:p>
                  </a:txBody>
                  <a:tcPr marL="40749" marR="40749" marT="40749" marB="4074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0" y="1676446"/>
            <a:ext cx="4648198" cy="489364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b="1" dirty="0" err="1" smtClean="0">
                <a:latin typeface="Aparajita" pitchFamily="34" charset="0"/>
                <a:cs typeface="Aparajita" pitchFamily="34" charset="0"/>
              </a:rPr>
              <a:t>mport</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java.io.File</a:t>
            </a:r>
            <a:r>
              <a:rPr lang="en-US" dirty="0" smtClean="0">
                <a:latin typeface="Aparajita" pitchFamily="34" charset="0"/>
                <a:cs typeface="Aparajita" pitchFamily="34" charset="0"/>
              </a:rPr>
              <a:t>;  </a:t>
            </a:r>
          </a:p>
          <a:p>
            <a:pPr algn="l"/>
            <a:r>
              <a:rPr lang="en-US" b="1" dirty="0" smtClean="0">
                <a:latin typeface="Aparajita" pitchFamily="34" charset="0"/>
                <a:cs typeface="Aparajita" pitchFamily="34" charset="0"/>
              </a:rPr>
              <a:t>import</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java.io.PrintWriter</a:t>
            </a:r>
            <a:r>
              <a:rPr lang="en-US" dirty="0" smtClean="0">
                <a:latin typeface="Aparajita" pitchFamily="34" charset="0"/>
                <a:cs typeface="Aparajita" pitchFamily="34" charset="0"/>
              </a:rPr>
              <a:t>;  </a:t>
            </a:r>
          </a:p>
          <a:p>
            <a:pPr algn="l"/>
            <a:r>
              <a:rPr lang="en-US" b="1" dirty="0" smtClean="0">
                <a:latin typeface="Aparajita" pitchFamily="34" charset="0"/>
                <a:cs typeface="Aparajita" pitchFamily="34" charset="0"/>
              </a:rPr>
              <a:t>public</a:t>
            </a:r>
            <a:r>
              <a:rPr lang="en-US" dirty="0" smtClean="0">
                <a:latin typeface="Aparajita" pitchFamily="34" charset="0"/>
                <a:cs typeface="Aparajita" pitchFamily="34" charset="0"/>
              </a:rPr>
              <a:t> </a:t>
            </a:r>
            <a:r>
              <a:rPr lang="en-US" b="1" dirty="0" smtClean="0">
                <a:latin typeface="Aparajita" pitchFamily="34" charset="0"/>
                <a:cs typeface="Aparajita" pitchFamily="34" charset="0"/>
              </a:rPr>
              <a:t>class</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PrintWriterExample</a:t>
            </a:r>
            <a:r>
              <a:rPr lang="en-US" dirty="0" smtClean="0">
                <a:latin typeface="Aparajita" pitchFamily="34" charset="0"/>
                <a:cs typeface="Aparajita" pitchFamily="34" charset="0"/>
              </a:rPr>
              <a:t> {  </a:t>
            </a:r>
          </a:p>
          <a:p>
            <a:pPr algn="l"/>
            <a:r>
              <a:rPr lang="en-US" dirty="0" smtClean="0">
                <a:latin typeface="Aparajita" pitchFamily="34" charset="0"/>
                <a:cs typeface="Aparajita" pitchFamily="34" charset="0"/>
              </a:rPr>
              <a:t>    </a:t>
            </a:r>
            <a:r>
              <a:rPr lang="en-US" b="1" dirty="0" smtClean="0">
                <a:latin typeface="Aparajita" pitchFamily="34" charset="0"/>
                <a:cs typeface="Aparajita" pitchFamily="34" charset="0"/>
              </a:rPr>
              <a:t>public</a:t>
            </a:r>
            <a:r>
              <a:rPr lang="en-US" dirty="0" smtClean="0">
                <a:latin typeface="Aparajita" pitchFamily="34" charset="0"/>
                <a:cs typeface="Aparajita" pitchFamily="34" charset="0"/>
              </a:rPr>
              <a:t> </a:t>
            </a:r>
            <a:r>
              <a:rPr lang="en-US" b="1" dirty="0" smtClean="0">
                <a:latin typeface="Aparajita" pitchFamily="34" charset="0"/>
                <a:cs typeface="Aparajita" pitchFamily="34" charset="0"/>
              </a:rPr>
              <a:t>static</a:t>
            </a:r>
            <a:r>
              <a:rPr lang="en-US" dirty="0" smtClean="0">
                <a:latin typeface="Aparajita" pitchFamily="34" charset="0"/>
                <a:cs typeface="Aparajita" pitchFamily="34" charset="0"/>
              </a:rPr>
              <a:t> </a:t>
            </a:r>
            <a:r>
              <a:rPr lang="en-US" b="1" dirty="0" smtClean="0">
                <a:latin typeface="Aparajita" pitchFamily="34" charset="0"/>
                <a:cs typeface="Aparajita" pitchFamily="34" charset="0"/>
              </a:rPr>
              <a:t>void</a:t>
            </a:r>
            <a:r>
              <a:rPr lang="en-US" dirty="0" smtClean="0">
                <a:latin typeface="Aparajita" pitchFamily="34" charset="0"/>
                <a:cs typeface="Aparajita" pitchFamily="34" charset="0"/>
              </a:rPr>
              <a:t> main(String[] </a:t>
            </a:r>
            <a:r>
              <a:rPr lang="en-US" dirty="0" err="1" smtClean="0">
                <a:latin typeface="Aparajita" pitchFamily="34" charset="0"/>
                <a:cs typeface="Aparajita" pitchFamily="34" charset="0"/>
              </a:rPr>
              <a:t>args</a:t>
            </a:r>
            <a:r>
              <a:rPr lang="en-US" dirty="0" smtClean="0">
                <a:latin typeface="Aparajita" pitchFamily="34" charset="0"/>
                <a:cs typeface="Aparajita" pitchFamily="34" charset="0"/>
              </a:rPr>
              <a:t>) </a:t>
            </a:r>
            <a:r>
              <a:rPr lang="en-US" b="1" dirty="0" smtClean="0">
                <a:latin typeface="Aparajita" pitchFamily="34" charset="0"/>
                <a:cs typeface="Aparajita" pitchFamily="34" charset="0"/>
              </a:rPr>
              <a:t>throws</a:t>
            </a:r>
            <a:r>
              <a:rPr lang="en-US" dirty="0" smtClean="0">
                <a:latin typeface="Aparajita" pitchFamily="34" charset="0"/>
                <a:cs typeface="Aparajita" pitchFamily="34" charset="0"/>
              </a:rPr>
              <a:t> Exception {  </a:t>
            </a:r>
          </a:p>
          <a:p>
            <a:pPr algn="l"/>
            <a:r>
              <a:rPr lang="en-US" sz="1800" dirty="0" smtClean="0">
                <a:latin typeface="Aparajita" pitchFamily="34" charset="0"/>
                <a:cs typeface="Aparajita" pitchFamily="34" charset="0"/>
              </a:rPr>
              <a:t> </a:t>
            </a:r>
            <a:r>
              <a:rPr lang="en-US" dirty="0" smtClean="0">
                <a:solidFill>
                  <a:srgbClr val="00B050"/>
                </a:solidFill>
                <a:latin typeface="Aparajita" pitchFamily="34" charset="0"/>
                <a:cs typeface="Aparajita" pitchFamily="34" charset="0"/>
              </a:rPr>
              <a:t>//Data to write on Console using </a:t>
            </a:r>
            <a:r>
              <a:rPr lang="en-US" dirty="0" err="1" smtClean="0">
                <a:solidFill>
                  <a:srgbClr val="00B050"/>
                </a:solidFill>
                <a:latin typeface="Aparajita" pitchFamily="34" charset="0"/>
                <a:cs typeface="Aparajita" pitchFamily="34" charset="0"/>
              </a:rPr>
              <a:t>PrintWriter</a:t>
            </a:r>
            <a:r>
              <a:rPr lang="en-US" dirty="0" smtClean="0">
                <a:solidFill>
                  <a:srgbClr val="00B050"/>
                </a:solidFill>
                <a:latin typeface="Aparajita" pitchFamily="34" charset="0"/>
                <a:cs typeface="Aparajita" pitchFamily="34" charset="0"/>
              </a:rPr>
              <a:t>         </a:t>
            </a:r>
          </a:p>
          <a:p>
            <a:pPr algn="l"/>
            <a:r>
              <a:rPr lang="en-US" dirty="0" smtClean="0">
                <a:latin typeface="Aparajita" pitchFamily="34" charset="0"/>
                <a:cs typeface="Aparajita" pitchFamily="34" charset="0"/>
              </a:rPr>
              <a:t> </a:t>
            </a:r>
            <a:r>
              <a:rPr lang="en-US" dirty="0" err="1" smtClean="0">
                <a:solidFill>
                  <a:srgbClr val="000099"/>
                </a:solidFill>
                <a:latin typeface="Aparajita" pitchFamily="34" charset="0"/>
                <a:cs typeface="Aparajita" pitchFamily="34" charset="0"/>
              </a:rPr>
              <a:t>PrintWriter</a:t>
            </a:r>
            <a:r>
              <a:rPr lang="en-US" dirty="0" smtClean="0">
                <a:solidFill>
                  <a:srgbClr val="000099"/>
                </a:solidFill>
                <a:latin typeface="Aparajita" pitchFamily="34" charset="0"/>
                <a:cs typeface="Aparajita" pitchFamily="34" charset="0"/>
              </a:rPr>
              <a:t> writer = </a:t>
            </a:r>
            <a:r>
              <a:rPr lang="en-US" b="1" dirty="0" smtClean="0">
                <a:solidFill>
                  <a:srgbClr val="000099"/>
                </a:solidFill>
                <a:latin typeface="Aparajita" pitchFamily="34" charset="0"/>
                <a:cs typeface="Aparajita" pitchFamily="34" charset="0"/>
              </a:rPr>
              <a:t>new</a:t>
            </a:r>
            <a:r>
              <a:rPr lang="en-US" dirty="0" smtClean="0">
                <a:solidFill>
                  <a:srgbClr val="000099"/>
                </a:solidFill>
                <a:latin typeface="Aparajita" pitchFamily="34" charset="0"/>
                <a:cs typeface="Aparajita" pitchFamily="34" charset="0"/>
              </a:rPr>
              <a:t> </a:t>
            </a:r>
            <a:r>
              <a:rPr lang="en-US" dirty="0" err="1" smtClean="0">
                <a:solidFill>
                  <a:srgbClr val="000099"/>
                </a:solidFill>
                <a:latin typeface="Aparajita" pitchFamily="34" charset="0"/>
                <a:cs typeface="Aparajita" pitchFamily="34" charset="0"/>
              </a:rPr>
              <a:t>PrintWriter</a:t>
            </a:r>
            <a:r>
              <a:rPr lang="en-US" dirty="0" smtClean="0">
                <a:solidFill>
                  <a:srgbClr val="000099"/>
                </a:solidFill>
                <a:latin typeface="Aparajita" pitchFamily="34" charset="0"/>
                <a:cs typeface="Aparajita" pitchFamily="34" charset="0"/>
              </a:rPr>
              <a:t>(</a:t>
            </a:r>
            <a:r>
              <a:rPr lang="en-US" dirty="0" err="1" smtClean="0">
                <a:solidFill>
                  <a:srgbClr val="000099"/>
                </a:solidFill>
                <a:latin typeface="Aparajita" pitchFamily="34" charset="0"/>
                <a:cs typeface="Aparajita" pitchFamily="34" charset="0"/>
              </a:rPr>
              <a:t>System.out</a:t>
            </a:r>
            <a:r>
              <a:rPr lang="en-US" dirty="0" smtClean="0">
                <a:solidFill>
                  <a:srgbClr val="000099"/>
                </a:solidFill>
                <a:latin typeface="Aparajita" pitchFamily="34" charset="0"/>
                <a:cs typeface="Aparajita" pitchFamily="34" charset="0"/>
              </a:rPr>
              <a:t>); </a:t>
            </a:r>
            <a:r>
              <a:rPr lang="en-US" dirty="0" smtClean="0">
                <a:latin typeface="Aparajita" pitchFamily="34" charset="0"/>
                <a:cs typeface="Aparajita" pitchFamily="34" charset="0"/>
              </a:rPr>
              <a:t>   </a:t>
            </a:r>
          </a:p>
          <a:p>
            <a:pPr algn="l"/>
            <a:r>
              <a:rPr lang="en-US" dirty="0" smtClean="0">
                <a:latin typeface="Aparajita" pitchFamily="34" charset="0"/>
                <a:cs typeface="Aparajita" pitchFamily="34" charset="0"/>
              </a:rPr>
              <a:t>      </a:t>
            </a:r>
            <a:r>
              <a:rPr lang="en-US" dirty="0" err="1" smtClean="0">
                <a:solidFill>
                  <a:srgbClr val="000099"/>
                </a:solidFill>
                <a:latin typeface="Aparajita" pitchFamily="34" charset="0"/>
                <a:cs typeface="Aparajita" pitchFamily="34" charset="0"/>
              </a:rPr>
              <a:t>writer.write</a:t>
            </a:r>
            <a:r>
              <a:rPr lang="en-US" dirty="0" smtClean="0">
                <a:solidFill>
                  <a:srgbClr val="000099"/>
                </a:solidFill>
                <a:latin typeface="Aparajita" pitchFamily="34" charset="0"/>
                <a:cs typeface="Aparajita" pitchFamily="34" charset="0"/>
              </a:rPr>
              <a:t>("</a:t>
            </a:r>
            <a:r>
              <a:rPr lang="en-US" dirty="0" err="1" smtClean="0">
                <a:solidFill>
                  <a:srgbClr val="000099"/>
                </a:solidFill>
                <a:latin typeface="Aparajita" pitchFamily="34" charset="0"/>
                <a:cs typeface="Aparajita" pitchFamily="34" charset="0"/>
              </a:rPr>
              <a:t>Javatpoint</a:t>
            </a:r>
            <a:r>
              <a:rPr lang="en-US" dirty="0" smtClean="0">
                <a:solidFill>
                  <a:srgbClr val="000099"/>
                </a:solidFill>
                <a:latin typeface="Aparajita" pitchFamily="34" charset="0"/>
                <a:cs typeface="Aparajita" pitchFamily="34" charset="0"/>
              </a:rPr>
              <a:t> provides tutorials of all technology.");  </a:t>
            </a:r>
            <a:r>
              <a:rPr lang="en-US" dirty="0" smtClean="0">
                <a:latin typeface="Aparajita" pitchFamily="34" charset="0"/>
                <a:cs typeface="Aparajita" pitchFamily="34" charset="0"/>
              </a:rPr>
              <a:t>      </a:t>
            </a:r>
          </a:p>
          <a:p>
            <a:pPr algn="l"/>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writer.flush</a:t>
            </a:r>
            <a:r>
              <a:rPr lang="en-US" dirty="0" smtClean="0">
                <a:latin typeface="Aparajita" pitchFamily="34" charset="0"/>
                <a:cs typeface="Aparajita" pitchFamily="34" charset="0"/>
              </a:rPr>
              <a:t>();  </a:t>
            </a:r>
          </a:p>
          <a:p>
            <a:pPr algn="l"/>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writer.close</a:t>
            </a:r>
            <a:r>
              <a:rPr lang="en-US" dirty="0" smtClean="0">
                <a:latin typeface="Aparajita" pitchFamily="34" charset="0"/>
                <a:cs typeface="Aparajita" pitchFamily="34" charset="0"/>
              </a:rPr>
              <a:t>();  </a:t>
            </a:r>
          </a:p>
        </p:txBody>
      </p:sp>
      <p:sp>
        <p:nvSpPr>
          <p:cNvPr id="4" name="Rectangle 3"/>
          <p:cNvSpPr/>
          <p:nvPr/>
        </p:nvSpPr>
        <p:spPr>
          <a:xfrm>
            <a:off x="4724396" y="1676446"/>
            <a:ext cx="4419604" cy="4524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dirty="0" smtClean="0">
                <a:solidFill>
                  <a:srgbClr val="00B050"/>
                </a:solidFill>
                <a:latin typeface="Aparajita" pitchFamily="34" charset="0"/>
                <a:ea typeface="+mn-ea"/>
                <a:cs typeface="Aparajita" pitchFamily="34" charset="0"/>
              </a:rPr>
              <a:t>//Data to write in File using </a:t>
            </a:r>
            <a:r>
              <a:rPr lang="en-US" dirty="0" err="1" smtClean="0">
                <a:solidFill>
                  <a:srgbClr val="00B050"/>
                </a:solidFill>
                <a:latin typeface="Aparajita" pitchFamily="34" charset="0"/>
                <a:ea typeface="+mn-ea"/>
                <a:cs typeface="Aparajita" pitchFamily="34" charset="0"/>
              </a:rPr>
              <a:t>PrintWriter</a:t>
            </a:r>
            <a:r>
              <a:rPr lang="en-US" dirty="0" smtClean="0">
                <a:solidFill>
                  <a:schemeClr val="dk1"/>
                </a:solidFill>
                <a:latin typeface="Aparajita" pitchFamily="34" charset="0"/>
                <a:ea typeface="+mn-ea"/>
                <a:cs typeface="Aparajita" pitchFamily="34" charset="0"/>
              </a:rPr>
              <a:t>       </a:t>
            </a:r>
          </a:p>
          <a:p>
            <a:pPr algn="l"/>
            <a:r>
              <a:rPr lang="en-US" dirty="0" smtClean="0">
                <a:solidFill>
                  <a:schemeClr val="dk1"/>
                </a:solidFill>
                <a:latin typeface="Aparajita" pitchFamily="34" charset="0"/>
                <a:ea typeface="+mn-ea"/>
                <a:cs typeface="Aparajita" pitchFamily="34" charset="0"/>
              </a:rPr>
              <a:t>      </a:t>
            </a:r>
            <a:r>
              <a:rPr lang="en-US" dirty="0" err="1" smtClean="0">
                <a:solidFill>
                  <a:schemeClr val="dk1"/>
                </a:solidFill>
                <a:latin typeface="Aparajita" pitchFamily="34" charset="0"/>
                <a:ea typeface="+mn-ea"/>
                <a:cs typeface="Aparajita" pitchFamily="34" charset="0"/>
              </a:rPr>
              <a:t>PrintWriter</a:t>
            </a:r>
            <a:r>
              <a:rPr lang="en-US" dirty="0" smtClean="0">
                <a:solidFill>
                  <a:schemeClr val="dk1"/>
                </a:solidFill>
                <a:latin typeface="Aparajita" pitchFamily="34" charset="0"/>
                <a:ea typeface="+mn-ea"/>
                <a:cs typeface="Aparajita" pitchFamily="34" charset="0"/>
              </a:rPr>
              <a:t> writer1 =null;      </a:t>
            </a:r>
          </a:p>
          <a:p>
            <a:pPr algn="l"/>
            <a:r>
              <a:rPr lang="en-US" dirty="0" smtClean="0">
                <a:solidFill>
                  <a:schemeClr val="dk1"/>
                </a:solidFill>
                <a:latin typeface="Aparajita" pitchFamily="34" charset="0"/>
                <a:ea typeface="+mn-ea"/>
                <a:cs typeface="Aparajita" pitchFamily="34" charset="0"/>
              </a:rPr>
              <a:t>         writer1 = new </a:t>
            </a:r>
            <a:r>
              <a:rPr lang="en-US" dirty="0" err="1" smtClean="0">
                <a:solidFill>
                  <a:schemeClr val="dk1"/>
                </a:solidFill>
                <a:latin typeface="Aparajita" pitchFamily="34" charset="0"/>
                <a:ea typeface="+mn-ea"/>
                <a:cs typeface="Aparajita" pitchFamily="34" charset="0"/>
              </a:rPr>
              <a:t>PrintWriter</a:t>
            </a:r>
            <a:r>
              <a:rPr lang="en-US" dirty="0" smtClean="0">
                <a:solidFill>
                  <a:schemeClr val="dk1"/>
                </a:solidFill>
                <a:latin typeface="Aparajita" pitchFamily="34" charset="0"/>
                <a:ea typeface="+mn-ea"/>
                <a:cs typeface="Aparajita" pitchFamily="34" charset="0"/>
              </a:rPr>
              <a:t>(new File("D:\\testout.txt"));  </a:t>
            </a:r>
          </a:p>
          <a:p>
            <a:pPr algn="l"/>
            <a:r>
              <a:rPr lang="en-US" dirty="0" smtClean="0">
                <a:solidFill>
                  <a:schemeClr val="dk1"/>
                </a:solidFill>
                <a:latin typeface="Aparajita" pitchFamily="34" charset="0"/>
                <a:ea typeface="+mn-ea"/>
                <a:cs typeface="Aparajita" pitchFamily="34" charset="0"/>
              </a:rPr>
              <a:t>         writer1.write("Like Java, Spring, Hibernate, Android, PHP etc.");                                                   </a:t>
            </a:r>
          </a:p>
          <a:p>
            <a:pPr algn="l"/>
            <a:r>
              <a:rPr lang="en-US" dirty="0" smtClean="0">
                <a:solidFill>
                  <a:schemeClr val="dk1"/>
                </a:solidFill>
                <a:latin typeface="Aparajita" pitchFamily="34" charset="0"/>
                <a:ea typeface="+mn-ea"/>
                <a:cs typeface="Aparajita" pitchFamily="34" charset="0"/>
              </a:rPr>
              <a:t>                         writer1.flush();  </a:t>
            </a:r>
          </a:p>
          <a:p>
            <a:pPr algn="l"/>
            <a:r>
              <a:rPr lang="en-US" dirty="0" smtClean="0">
                <a:solidFill>
                  <a:schemeClr val="dk1"/>
                </a:solidFill>
                <a:latin typeface="Aparajita" pitchFamily="34" charset="0"/>
                <a:ea typeface="+mn-ea"/>
                <a:cs typeface="Aparajita" pitchFamily="34" charset="0"/>
              </a:rPr>
              <a:t>         writer1.close();  </a:t>
            </a:r>
          </a:p>
          <a:p>
            <a:pPr algn="l"/>
            <a:r>
              <a:rPr lang="en-US" dirty="0" smtClean="0">
                <a:solidFill>
                  <a:schemeClr val="dk1"/>
                </a:solidFill>
                <a:latin typeface="Aparajita" pitchFamily="34" charset="0"/>
                <a:ea typeface="+mn-ea"/>
                <a:cs typeface="Aparajita" pitchFamily="34" charset="0"/>
              </a:rPr>
              <a:t>    }  </a:t>
            </a:r>
          </a:p>
          <a:p>
            <a:pPr algn="l"/>
            <a:r>
              <a:rPr lang="en-US" dirty="0" smtClean="0">
                <a:solidFill>
                  <a:schemeClr val="dk1"/>
                </a:solidFill>
                <a:latin typeface="Aparajita" pitchFamily="34" charset="0"/>
                <a:ea typeface="+mn-ea"/>
                <a:cs typeface="Aparajita" pitchFamily="34"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Special type of program that is </a:t>
            </a:r>
            <a:r>
              <a:rPr lang="en-US" u="sng" dirty="0" smtClean="0"/>
              <a:t>embedded in the webpage to generate the dynamic content</a:t>
            </a:r>
            <a:r>
              <a:rPr lang="en-US" dirty="0" smtClean="0"/>
              <a:t>. </a:t>
            </a:r>
          </a:p>
          <a:p>
            <a:pPr>
              <a:lnSpc>
                <a:spcPct val="200000"/>
              </a:lnSpc>
            </a:pPr>
            <a:r>
              <a:rPr lang="en-US" dirty="0" smtClean="0"/>
              <a:t>It runs inside </a:t>
            </a:r>
            <a:r>
              <a:rPr lang="en-US" dirty="0" smtClean="0">
                <a:solidFill>
                  <a:srgbClr val="000099"/>
                </a:solidFill>
              </a:rPr>
              <a:t>the browser and works at client side</a:t>
            </a:r>
            <a:r>
              <a:rPr lang="en-US" dirty="0" smtClean="0"/>
              <a: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sz="3500" dirty="0" smtClean="0"/>
              <a:t>Advantage of Applet</a:t>
            </a:r>
          </a:p>
          <a:p>
            <a:r>
              <a:rPr lang="en-US" sz="3500" dirty="0" smtClean="0"/>
              <a:t>It works at client side so less response time.</a:t>
            </a:r>
          </a:p>
          <a:p>
            <a:r>
              <a:rPr lang="en-US" sz="3500" dirty="0" smtClean="0"/>
              <a:t>Secured</a:t>
            </a:r>
          </a:p>
          <a:p>
            <a:r>
              <a:rPr lang="en-US" sz="3500" dirty="0" smtClean="0"/>
              <a:t>It can be executed by browsers running under many </a:t>
            </a:r>
            <a:r>
              <a:rPr lang="en-US" sz="3500" dirty="0" err="1" smtClean="0"/>
              <a:t>plateforms</a:t>
            </a:r>
            <a:r>
              <a:rPr lang="en-US" sz="3500" dirty="0" smtClean="0"/>
              <a:t>, including Linux, Windows, Mac Os etc.</a:t>
            </a:r>
          </a:p>
          <a:p>
            <a:pPr>
              <a:buNone/>
            </a:pPr>
            <a:endParaRPr lang="en-US" sz="3500" dirty="0" smtClean="0"/>
          </a:p>
          <a:p>
            <a:pPr>
              <a:buNone/>
            </a:pPr>
            <a:r>
              <a:rPr lang="en-US" sz="3500" dirty="0" smtClean="0"/>
              <a:t>Drawback of Applet</a:t>
            </a:r>
          </a:p>
          <a:p>
            <a:r>
              <a:rPr lang="en-US" sz="3500" dirty="0" err="1" smtClean="0"/>
              <a:t>Plugin</a:t>
            </a:r>
            <a:r>
              <a:rPr lang="en-US" sz="3500" dirty="0" smtClean="0"/>
              <a:t> is required at client browser to execute applet.</a:t>
            </a:r>
          </a:p>
          <a:p>
            <a:r>
              <a:rPr lang="en-US" sz="3500" dirty="0" smtClean="0"/>
              <a:t/>
            </a:r>
            <a:br>
              <a:rPr lang="en-US" sz="3500"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r>
              <a:rPr lang="en-US" dirty="0" err="1" smtClean="0"/>
              <a:t>Contd</a:t>
            </a:r>
            <a:r>
              <a:rPr lang="en-US" dirty="0" smtClean="0"/>
              <a:t>…</a:t>
            </a:r>
            <a:endParaRPr lang="en-US" dirty="0"/>
          </a:p>
        </p:txBody>
      </p:sp>
      <p:sp>
        <p:nvSpPr>
          <p:cNvPr id="3" name="Content Placeholder 2"/>
          <p:cNvSpPr>
            <a:spLocks noGrp="1"/>
          </p:cNvSpPr>
          <p:nvPr>
            <p:ph sz="quarter" idx="1"/>
          </p:nvPr>
        </p:nvSpPr>
        <p:spPr>
          <a:xfrm>
            <a:off x="457200" y="1600200"/>
            <a:ext cx="7848502" cy="4873752"/>
          </a:xfrm>
        </p:spPr>
        <p:txBody>
          <a:bodyPr>
            <a:normAutofit/>
          </a:bodyPr>
          <a:lstStyle/>
          <a:p>
            <a:r>
              <a:rPr lang="en-US" dirty="0" smtClean="0"/>
              <a:t>Exception can be generated by -  Java runtime system or they can be manually generated by code.</a:t>
            </a:r>
          </a:p>
          <a:p>
            <a:pPr>
              <a:buNone/>
            </a:pPr>
            <a:r>
              <a:rPr lang="en-US" dirty="0" smtClean="0"/>
              <a:t>such as</a:t>
            </a:r>
          </a:p>
          <a:p>
            <a:pPr marL="1312863" indent="-457200">
              <a:buFont typeface="Wingdings" pitchFamily="2" charset="2"/>
              <a:buChar char="q"/>
            </a:pPr>
            <a:r>
              <a:rPr lang="en-US" dirty="0" smtClean="0"/>
              <a:t>Run out of memory</a:t>
            </a:r>
          </a:p>
          <a:p>
            <a:pPr marL="1312863" indent="-457200">
              <a:buFont typeface="Wingdings" pitchFamily="2" charset="2"/>
              <a:buChar char="q"/>
            </a:pPr>
            <a:r>
              <a:rPr lang="en-US" dirty="0" smtClean="0"/>
              <a:t>Resource allocation Error</a:t>
            </a:r>
          </a:p>
          <a:p>
            <a:pPr marL="1312863" indent="-457200">
              <a:buFont typeface="Wingdings" pitchFamily="2" charset="2"/>
              <a:buChar char="q"/>
            </a:pPr>
            <a:r>
              <a:rPr lang="en-US" dirty="0" smtClean="0"/>
              <a:t>Inability to find a file</a:t>
            </a:r>
          </a:p>
          <a:p>
            <a:pPr marL="1312863" indent="-457200">
              <a:buFont typeface="Wingdings" pitchFamily="2" charset="2"/>
              <a:buChar char="q"/>
            </a:pPr>
            <a:r>
              <a:rPr lang="en-US" dirty="0" smtClean="0"/>
              <a:t>Problems in Network connectivity.</a:t>
            </a:r>
          </a:p>
          <a:p>
            <a:pPr marL="1312863" indent="-457200">
              <a:buNone/>
            </a:pPr>
            <a:endParaRPr lang="en-US" dirty="0"/>
          </a:p>
          <a:p>
            <a:pPr marL="0" indent="1588" algn="just">
              <a:buNone/>
            </a:pPr>
            <a:r>
              <a:rPr lang="en-US" dirty="0" smtClean="0">
                <a:solidFill>
                  <a:srgbClr val="000099"/>
                </a:solidFill>
              </a:rPr>
              <a:t>Exception Handling is a mechanism to handle runtime errors such as </a:t>
            </a:r>
            <a:r>
              <a:rPr lang="en-US" dirty="0" err="1" smtClean="0">
                <a:solidFill>
                  <a:srgbClr val="000099"/>
                </a:solidFill>
              </a:rPr>
              <a:t>ClassNotFound</a:t>
            </a:r>
            <a:r>
              <a:rPr lang="en-US" dirty="0" smtClean="0">
                <a:solidFill>
                  <a:srgbClr val="000099"/>
                </a:solidFill>
              </a:rPr>
              <a:t>, IO, SQL, Remote etc.</a:t>
            </a:r>
          </a:p>
        </p:txBody>
      </p:sp>
      <p:sp>
        <p:nvSpPr>
          <p:cNvPr id="4" name="Slide Number Placeholder 3"/>
          <p:cNvSpPr>
            <a:spLocks noGrp="1"/>
          </p:cNvSpPr>
          <p:nvPr>
            <p:ph type="sldNum" sz="quarter" idx="15"/>
          </p:nvPr>
        </p:nvSpPr>
        <p:spPr/>
        <p:txBody>
          <a:bodyPr/>
          <a:lstStyle/>
          <a:p>
            <a:fld id="{81118C7B-98AB-449A-8A07-D4B6B3875F9B}" type="slidenum">
              <a:rPr lang="en-US" smtClean="0">
                <a:solidFill>
                  <a:srgbClr val="464653"/>
                </a:solidFill>
              </a:rPr>
              <a:pPr/>
              <a:t>5</a:t>
            </a:fld>
            <a:endParaRPr lang="en-US">
              <a:solidFill>
                <a:srgbClr val="464653"/>
              </a:solidFill>
            </a:endParaRPr>
          </a:p>
        </p:txBody>
      </p:sp>
      <p:sp>
        <p:nvSpPr>
          <p:cNvPr id="5" name="Footer Placeholder 4"/>
          <p:cNvSpPr>
            <a:spLocks noGrp="1"/>
          </p:cNvSpPr>
          <p:nvPr>
            <p:ph type="ftr" sz="quarter" idx="16"/>
          </p:nvPr>
        </p:nvSpPr>
        <p:spPr/>
        <p:txBody>
          <a:bodyPr/>
          <a:lstStyle/>
          <a:p>
            <a:r>
              <a:rPr lang="en-US" smtClean="0">
                <a:solidFill>
                  <a:srgbClr val="575F6D"/>
                </a:solidFill>
              </a:rPr>
              <a:t>PPL UNIT - 2  SE(Computer)</a:t>
            </a:r>
            <a:endParaRPr lang="en-US">
              <a:solidFill>
                <a:srgbClr val="575F6D"/>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An applet is a Java class that extends the </a:t>
            </a:r>
            <a:r>
              <a:rPr lang="en-US" dirty="0" err="1" smtClean="0"/>
              <a:t>java.applet.Applet</a:t>
            </a:r>
            <a:r>
              <a:rPr lang="en-US" dirty="0" smtClean="0"/>
              <a:t> class.</a:t>
            </a:r>
          </a:p>
          <a:p>
            <a:pPr algn="just"/>
            <a:r>
              <a:rPr lang="en-US" dirty="0" smtClean="0"/>
              <a:t>A main() method is not invoked on an applet, and an applet class will not define main().</a:t>
            </a:r>
          </a:p>
          <a:p>
            <a:pPr algn="just"/>
            <a:r>
              <a:rPr lang="en-US" dirty="0" smtClean="0"/>
              <a:t>Applets are designed to be embedded within an HTML page.</a:t>
            </a:r>
          </a:p>
          <a:p>
            <a:pPr algn="just"/>
            <a:r>
              <a:rPr lang="en-US" dirty="0" smtClean="0"/>
              <a:t>When a user views an HTML page that contains an applet, the code for the applet is downloaded to the user's machine.</a:t>
            </a:r>
          </a:p>
          <a:p>
            <a:pPr algn="just"/>
            <a:r>
              <a:rPr lang="en-US" dirty="0" smtClean="0"/>
              <a:t>A JVM is required to view an applet. The JVM can be either a plug-in of the Web browser or a separate runtime environment.</a:t>
            </a:r>
          </a:p>
          <a:p>
            <a:pPr algn="just"/>
            <a:endParaRPr lang="en-US" dirty="0" smtClean="0"/>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JVM on the user's machine creates an instance of the applet class and invokes various methods during the applet's lifetime.</a:t>
            </a:r>
          </a:p>
          <a:p>
            <a:pPr algn="just"/>
            <a:r>
              <a:rPr lang="en-US" dirty="0" smtClean="0"/>
              <a:t>Applets have strict security rules that are enforced by the Web browser. The security of an applet is often referred to as sandbox security, comparing the applet to a child playing in a sandbox with various rules that must be followed.</a:t>
            </a:r>
          </a:p>
          <a:p>
            <a:pPr algn="just"/>
            <a:r>
              <a:rPr lang="en-US" dirty="0" smtClean="0"/>
              <a:t>Other classes that the applet needs can be downloaded in a single Java Archive (JAR) file.</a:t>
            </a:r>
          </a:p>
          <a:p>
            <a:pPr algn="just"/>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sp>
        <p:nvSpPr>
          <p:cNvPr id="3" name="Content Placeholder 2"/>
          <p:cNvSpPr>
            <a:spLocks noGrp="1"/>
          </p:cNvSpPr>
          <p:nvPr>
            <p:ph sz="quarter" idx="1"/>
          </p:nvPr>
        </p:nvSpPr>
        <p:spPr/>
        <p:txBody>
          <a:bodyPr/>
          <a:lstStyle/>
          <a:p>
            <a:r>
              <a:rPr lang="en-US" dirty="0" smtClean="0"/>
              <a:t>What is applet?</a:t>
            </a:r>
          </a:p>
          <a:p>
            <a:pPr lvl="1"/>
            <a:r>
              <a:rPr lang="en-US" dirty="0" smtClean="0"/>
              <a:t>Applets are used to provide interactive features to web applications that cannot be provided by </a:t>
            </a:r>
            <a:r>
              <a:rPr lang="en-US" dirty="0" smtClean="0">
                <a:hlinkClick r:id="rId2" tooltip="HTML"/>
              </a:rPr>
              <a:t>HTML</a:t>
            </a:r>
            <a:r>
              <a:rPr lang="en-US" dirty="0" smtClean="0"/>
              <a:t> alone</a:t>
            </a:r>
          </a:p>
          <a:p>
            <a:pPr lvl="1"/>
            <a:r>
              <a:rPr lang="en-US" dirty="0" smtClean="0"/>
              <a:t>Java programs that can be embedded in </a:t>
            </a:r>
            <a:r>
              <a:rPr lang="en-US" dirty="0" err="1" smtClean="0"/>
              <a:t>HyperText</a:t>
            </a:r>
            <a:r>
              <a:rPr lang="en-US" dirty="0" smtClean="0"/>
              <a:t> Markup Language (HTML) documents</a:t>
            </a:r>
          </a:p>
          <a:p>
            <a:pPr lvl="1"/>
            <a:r>
              <a:rPr lang="en-US" dirty="0" smtClean="0"/>
              <a:t>The browser that executes an applet is generically known as the applet container</a:t>
            </a:r>
          </a:p>
          <a:p>
            <a:pPr lvl="1"/>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Life Cycle of an Applet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a:t>
            </a:r>
            <a:r>
              <a:rPr lang="en-US" dirty="0" err="1" smtClean="0">
                <a:solidFill>
                  <a:srgbClr val="000099"/>
                </a:solidFill>
              </a:rPr>
              <a:t>java.applet.Applet</a:t>
            </a:r>
            <a:r>
              <a:rPr lang="en-US" dirty="0" smtClean="0">
                <a:solidFill>
                  <a:srgbClr val="000099"/>
                </a:solidFill>
              </a:rPr>
              <a:t> </a:t>
            </a:r>
            <a:r>
              <a:rPr lang="en-US" dirty="0" smtClean="0"/>
              <a:t>class 4 life cycle methods </a:t>
            </a:r>
            <a:r>
              <a:rPr lang="en-US" dirty="0" smtClean="0">
                <a:solidFill>
                  <a:srgbClr val="000099"/>
                </a:solidFill>
              </a:rPr>
              <a:t>and </a:t>
            </a:r>
            <a:r>
              <a:rPr lang="en-US" dirty="0" err="1" smtClean="0">
                <a:solidFill>
                  <a:srgbClr val="000099"/>
                </a:solidFill>
              </a:rPr>
              <a:t>java.awt.Component</a:t>
            </a:r>
            <a:r>
              <a:rPr lang="en-US" dirty="0" smtClean="0">
                <a:solidFill>
                  <a:srgbClr val="000099"/>
                </a:solidFill>
              </a:rPr>
              <a:t> </a:t>
            </a:r>
            <a:r>
              <a:rPr lang="en-US" dirty="0" smtClean="0"/>
              <a:t>class provides 1 life cycle methods for an applet.</a:t>
            </a:r>
          </a:p>
          <a:p>
            <a:r>
              <a:rPr lang="en-US" b="1" dirty="0" smtClean="0"/>
              <a:t>public void init():</a:t>
            </a:r>
            <a:r>
              <a:rPr lang="en-US" dirty="0" smtClean="0"/>
              <a:t> is used to initialized the Applet. It is invoked only once.</a:t>
            </a:r>
          </a:p>
          <a:p>
            <a:r>
              <a:rPr lang="en-US" b="1" dirty="0" smtClean="0"/>
              <a:t>public void start():</a:t>
            </a:r>
            <a:r>
              <a:rPr lang="en-US" dirty="0" smtClean="0"/>
              <a:t> is invoked after the init() method or browser is maximized. It is used to start the Applet.</a:t>
            </a:r>
          </a:p>
          <a:p>
            <a:r>
              <a:rPr lang="en-US" b="1" dirty="0" smtClean="0"/>
              <a:t>public void stop():</a:t>
            </a:r>
            <a:r>
              <a:rPr lang="en-US" dirty="0" smtClean="0"/>
              <a:t> is used to stop the Applet. It is invoked when Applet is stop or browser is minimized.</a:t>
            </a:r>
          </a:p>
          <a:p>
            <a:r>
              <a:rPr lang="en-US" b="1" dirty="0" smtClean="0"/>
              <a:t>public void destroy():</a:t>
            </a:r>
            <a:r>
              <a:rPr lang="en-US" dirty="0" smtClean="0"/>
              <a:t> is used to destroy the Applet. It is invoked only once.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err="1" smtClean="0"/>
              <a:t>java.awt.Component</a:t>
            </a:r>
            <a:r>
              <a:rPr lang="en-US" dirty="0" smtClean="0"/>
              <a:t> class</a:t>
            </a:r>
          </a:p>
          <a:p>
            <a:r>
              <a:rPr lang="en-US" dirty="0" smtClean="0"/>
              <a:t>The Component class provides 1 life cycle method of applet.</a:t>
            </a:r>
          </a:p>
          <a:p>
            <a:r>
              <a:rPr lang="en-US" b="1" dirty="0" smtClean="0"/>
              <a:t>public void paint(Graphics g):</a:t>
            </a:r>
            <a:r>
              <a:rPr lang="en-US" dirty="0" smtClean="0"/>
              <a:t> is used to paint the Applet. It provides Graphics class object that can be used for drawing oval, rectangle, arc etc.</a:t>
            </a:r>
          </a:p>
          <a:p>
            <a:pPr>
              <a:buNone/>
            </a:pPr>
            <a:r>
              <a:rPr lang="en-US" dirty="0" smtClean="0">
                <a:solidFill>
                  <a:srgbClr val="006600"/>
                </a:solidFill>
              </a:rPr>
              <a:t>Who is responsible to manage the life cycle of an applet?</a:t>
            </a:r>
          </a:p>
          <a:p>
            <a:r>
              <a:rPr lang="en-US" dirty="0" smtClean="0">
                <a:solidFill>
                  <a:srgbClr val="006600"/>
                </a:solidFill>
              </a:rPr>
              <a:t>Java Plug-in software</a:t>
            </a:r>
            <a:r>
              <a:rPr lang="en-US" dirty="0" smtClean="0"/>
              <a:t>.</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a:t>
            </a:r>
            <a:endParaRPr lang="en-US" dirty="0"/>
          </a:p>
        </p:txBody>
      </p:sp>
      <p:sp>
        <p:nvSpPr>
          <p:cNvPr id="3" name="Content Placeholder 2"/>
          <p:cNvSpPr>
            <a:spLocks noGrp="1"/>
          </p:cNvSpPr>
          <p:nvPr>
            <p:ph sz="quarter" idx="1"/>
          </p:nvPr>
        </p:nvSpPr>
        <p:spPr>
          <a:xfrm>
            <a:off x="0" y="1447800"/>
            <a:ext cx="4572000" cy="5181516"/>
          </a:xfrm>
        </p:spPr>
        <p:txBody>
          <a:bodyPr>
            <a:noAutofit/>
          </a:bodyPr>
          <a:lstStyle/>
          <a:p>
            <a:r>
              <a:rPr lang="en-US" sz="1800" dirty="0" smtClean="0"/>
              <a:t>This is first method called when applet loads. This method can be used to set applet attributes like color, fonts etc.</a:t>
            </a:r>
          </a:p>
          <a:p>
            <a:endParaRPr lang="en-US" sz="1800" dirty="0" smtClean="0"/>
          </a:p>
          <a:p>
            <a:r>
              <a:rPr lang="en-US" sz="1800" dirty="0" smtClean="0"/>
              <a:t>This method starts a thread in which it runs the paint method.</a:t>
            </a:r>
          </a:p>
          <a:p>
            <a:endParaRPr lang="en-US" sz="1800" dirty="0" smtClean="0"/>
          </a:p>
          <a:p>
            <a:r>
              <a:rPr lang="en-US" sz="1800" dirty="0" smtClean="0"/>
              <a:t>This method is called every time when an applet has to re-display.</a:t>
            </a:r>
          </a:p>
          <a:p>
            <a:endParaRPr lang="en-US" sz="1800" dirty="0" smtClean="0"/>
          </a:p>
          <a:p>
            <a:r>
              <a:rPr lang="en-US" sz="1800" dirty="0" smtClean="0"/>
              <a:t>It is called when the user goes to the other page.</a:t>
            </a:r>
          </a:p>
          <a:p>
            <a:endParaRPr lang="en-US" sz="1800" dirty="0" smtClean="0"/>
          </a:p>
          <a:p>
            <a:r>
              <a:rPr lang="en-US" sz="1800" dirty="0" smtClean="0"/>
              <a:t>This is called when the browser exits. We can use this method for cleaning non java resources.</a:t>
            </a:r>
          </a:p>
        </p:txBody>
      </p:sp>
      <p:pic>
        <p:nvPicPr>
          <p:cNvPr id="1026" name="Picture 2"/>
          <p:cNvPicPr>
            <a:picLocks noChangeAspect="1" noChangeArrowheads="1"/>
          </p:cNvPicPr>
          <p:nvPr/>
        </p:nvPicPr>
        <p:blipFill>
          <a:blip r:embed="rId2" cstate="print"/>
          <a:srcRect/>
          <a:stretch>
            <a:fillRect/>
          </a:stretch>
        </p:blipFill>
        <p:spPr bwMode="auto">
          <a:xfrm>
            <a:off x="4648200" y="1295400"/>
            <a:ext cx="4495800" cy="498263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computernotes.com/images/Applet-Life-cycle.jpg"/>
          <p:cNvPicPr>
            <a:picLocks noChangeAspect="1" noChangeArrowheads="1"/>
          </p:cNvPicPr>
          <p:nvPr/>
        </p:nvPicPr>
        <p:blipFill>
          <a:blip r:embed="rId2" cstate="print"/>
          <a:srcRect/>
          <a:stretch>
            <a:fillRect/>
          </a:stretch>
        </p:blipFill>
        <p:spPr bwMode="auto">
          <a:xfrm>
            <a:off x="609704" y="762070"/>
            <a:ext cx="7902889" cy="5105266"/>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New Born State/ init()</a:t>
            </a:r>
            <a:endParaRPr lang="en-US" dirty="0"/>
          </a:p>
        </p:txBody>
      </p:sp>
      <p:sp>
        <p:nvSpPr>
          <p:cNvPr id="3" name="Content Placeholder 2"/>
          <p:cNvSpPr>
            <a:spLocks noGrp="1"/>
          </p:cNvSpPr>
          <p:nvPr>
            <p:ph sz="quarter" idx="1"/>
          </p:nvPr>
        </p:nvSpPr>
        <p:spPr>
          <a:xfrm>
            <a:off x="457200" y="1600200"/>
            <a:ext cx="8308848" cy="5257800"/>
          </a:xfrm>
        </p:spPr>
        <p:txBody>
          <a:bodyPr>
            <a:normAutofit fontScale="85000" lnSpcReduction="10000"/>
          </a:bodyPr>
          <a:lstStyle/>
          <a:p>
            <a:r>
              <a:rPr lang="en-US" dirty="0" smtClean="0"/>
              <a:t>The life cycle of an applet is begin  on that time when the applet is first loaded into the browser and called the init() method.</a:t>
            </a:r>
          </a:p>
          <a:p>
            <a:r>
              <a:rPr lang="en-US" dirty="0" smtClean="0"/>
              <a:t>The init() method is called only one time in the life cycle on an applet.</a:t>
            </a:r>
          </a:p>
          <a:p>
            <a:r>
              <a:rPr lang="en-US" dirty="0" smtClean="0"/>
              <a:t>The init() method is basically called to read the PARAM tag in the html file.</a:t>
            </a:r>
          </a:p>
          <a:p>
            <a:r>
              <a:rPr lang="en-US" dirty="0" smtClean="0"/>
              <a:t>The init () method retrieve the passed parameter through the PARAM tag of html file using get Parameter() method .</a:t>
            </a:r>
          </a:p>
          <a:p>
            <a:r>
              <a:rPr lang="en-US" dirty="0" smtClean="0"/>
              <a:t>All the initialization such as initialization of variables and the objects like image, sound file are loaded in the init () method .</a:t>
            </a:r>
          </a:p>
          <a:p>
            <a:r>
              <a:rPr lang="en-US" dirty="0" smtClean="0"/>
              <a:t>After the initialization of the init() method user can interact  with the Applet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Running State/ start()</a:t>
            </a:r>
            <a:endParaRPr lang="en-US" dirty="0"/>
          </a:p>
        </p:txBody>
      </p:sp>
      <p:sp>
        <p:nvSpPr>
          <p:cNvPr id="3" name="Content Placeholder 2"/>
          <p:cNvSpPr>
            <a:spLocks noGrp="1"/>
          </p:cNvSpPr>
          <p:nvPr>
            <p:ph sz="quarter" idx="1"/>
          </p:nvPr>
        </p:nvSpPr>
        <p:spPr>
          <a:xfrm>
            <a:off x="304800" y="1600200"/>
            <a:ext cx="8610600" cy="5029200"/>
          </a:xfrm>
        </p:spPr>
        <p:txBody>
          <a:bodyPr>
            <a:normAutofit fontScale="77500" lnSpcReduction="20000"/>
          </a:bodyPr>
          <a:lstStyle/>
          <a:p>
            <a:r>
              <a:rPr lang="en-US" dirty="0" smtClean="0"/>
              <a:t>After initialization, this state will automatically occur by invoking the start method of applet class which again calls the run method and which calls the paint method.</a:t>
            </a:r>
          </a:p>
          <a:p>
            <a:r>
              <a:rPr lang="en-US" dirty="0" smtClean="0"/>
              <a:t>The running state also occurs from idle state when the applet is reloaded.</a:t>
            </a:r>
          </a:p>
          <a:p>
            <a:r>
              <a:rPr lang="en-US" dirty="0" smtClean="0"/>
              <a:t>This method may be called multiples time when the Applet needs to be started or restarted.</a:t>
            </a:r>
          </a:p>
          <a:p>
            <a:r>
              <a:rPr lang="en-US" dirty="0" smtClean="0"/>
              <a:t>For Example if the user wants to return to the Applet, in this situation the start Method() of an Applet will be called by the web browser and the user will be back on the applet.</a:t>
            </a:r>
          </a:p>
          <a:p>
            <a:r>
              <a:rPr lang="en-US" dirty="0" smtClean="0"/>
              <a:t>In the start method user can interact within the applet.</a:t>
            </a:r>
          </a:p>
          <a:p>
            <a:r>
              <a:rPr lang="en-US" u="sng" dirty="0" smtClean="0"/>
              <a:t>Syntax:</a:t>
            </a:r>
            <a:endParaRPr lang="en-US" dirty="0" smtClean="0"/>
          </a:p>
          <a:p>
            <a:r>
              <a:rPr lang="en-US" b="1" dirty="0" smtClean="0"/>
              <a:t>public void start()</a:t>
            </a:r>
            <a:br>
              <a:rPr lang="en-US" b="1" dirty="0" smtClean="0"/>
            </a:br>
            <a:r>
              <a:rPr lang="en-US" b="1" dirty="0" smtClean="0"/>
              <a:t>{</a:t>
            </a:r>
            <a:br>
              <a:rPr lang="en-US" b="1" dirty="0" smtClean="0"/>
            </a:br>
            <a:r>
              <a:rPr lang="en-US" b="1" dirty="0" smtClean="0"/>
              <a:t>                       Statements</a:t>
            </a:r>
            <a:br>
              <a:rPr lang="en-US" b="1" dirty="0" smtClean="0"/>
            </a:b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Idle State / stop()</a:t>
            </a:r>
            <a:endParaRPr lang="en-US" dirty="0"/>
          </a:p>
        </p:txBody>
      </p:sp>
      <p:sp>
        <p:nvSpPr>
          <p:cNvPr id="3" name="Content Placeholder 2"/>
          <p:cNvSpPr>
            <a:spLocks noGrp="1"/>
          </p:cNvSpPr>
          <p:nvPr>
            <p:ph sz="quarter" idx="1"/>
          </p:nvPr>
        </p:nvSpPr>
        <p:spPr>
          <a:xfrm>
            <a:off x="152400" y="1600200"/>
            <a:ext cx="8613648" cy="5257800"/>
          </a:xfrm>
        </p:spPr>
        <p:txBody>
          <a:bodyPr>
            <a:normAutofit fontScale="77500" lnSpcReduction="20000"/>
          </a:bodyPr>
          <a:lstStyle/>
          <a:p>
            <a:r>
              <a:rPr lang="en-US" dirty="0" smtClean="0"/>
              <a:t>The idle state will make the execution of the applet to be halted temporarily.</a:t>
            </a:r>
          </a:p>
          <a:p>
            <a:r>
              <a:rPr lang="en-US" dirty="0" smtClean="0"/>
              <a:t>Applet moves to this state when the currently executed applet is minimized or when the user switches over to another page.</a:t>
            </a:r>
          </a:p>
          <a:p>
            <a:r>
              <a:rPr lang="en-US" dirty="0" smtClean="0"/>
              <a:t>At this point the stop method is invoked.</a:t>
            </a:r>
          </a:p>
          <a:p>
            <a:r>
              <a:rPr lang="en-US" dirty="0" smtClean="0"/>
              <a:t>From the idle state the applet can move to the running state.</a:t>
            </a:r>
          </a:p>
          <a:p>
            <a:r>
              <a:rPr lang="en-US" dirty="0" smtClean="0"/>
              <a:t>The stop() method can be called multiple times in the life cycle of applet  Or should be called at least one time. </a:t>
            </a:r>
          </a:p>
          <a:p>
            <a:r>
              <a:rPr lang="en-US" dirty="0" smtClean="0"/>
              <a:t>For example the stop() method is called by the web browser on that time When the user leaves one applet to go another applet</a:t>
            </a:r>
          </a:p>
          <a:p>
            <a:r>
              <a:rPr lang="en-US" u="sng" dirty="0" smtClean="0"/>
              <a:t>Syntax:</a:t>
            </a:r>
            <a:endParaRPr lang="en-US" dirty="0" smtClean="0"/>
          </a:p>
          <a:p>
            <a:r>
              <a:rPr lang="en-US" b="1" dirty="0" smtClean="0"/>
              <a:t>public void stop()</a:t>
            </a:r>
            <a:br>
              <a:rPr lang="en-US" b="1" dirty="0" smtClean="0"/>
            </a:br>
            <a:r>
              <a:rPr lang="en-US" b="1" dirty="0" smtClean="0"/>
              <a:t>{</a:t>
            </a:r>
            <a:br>
              <a:rPr lang="en-US" b="1" dirty="0" smtClean="0"/>
            </a:br>
            <a:r>
              <a:rPr lang="en-US" b="1" dirty="0" smtClean="0"/>
              <a:t>                       Statements</a:t>
            </a:r>
            <a:br>
              <a:rPr lang="en-US" b="1" dirty="0" smtClean="0"/>
            </a:b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of exception handling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Invalid data entry</a:t>
            </a:r>
          </a:p>
          <a:p>
            <a:r>
              <a:rPr lang="en-US" dirty="0" smtClean="0"/>
              <a:t>A file that needs to be opened cannot be found.</a:t>
            </a:r>
          </a:p>
          <a:p>
            <a:r>
              <a:rPr lang="en-US" dirty="0" smtClean="0"/>
              <a:t>A network connection has been lost in the middle of communication.</a:t>
            </a:r>
          </a:p>
          <a:p>
            <a:r>
              <a:rPr lang="en-US" dirty="0" smtClean="0"/>
              <a:t>JVM has run out of memory.</a:t>
            </a:r>
          </a:p>
          <a:p>
            <a:endParaRPr lang="en-US" dirty="0" smtClean="0"/>
          </a:p>
          <a:p>
            <a:pPr algn="just"/>
            <a:r>
              <a:rPr lang="en-US" dirty="0" smtClean="0">
                <a:solidFill>
                  <a:srgbClr val="000099"/>
                </a:solidFill>
              </a:rPr>
              <a:t>“if the exception object not handled properly, the interpreter will display the error and will terminate the program.”</a:t>
            </a:r>
          </a:p>
          <a:p>
            <a:pPr algn="just"/>
            <a:r>
              <a:rPr lang="en-US" b="1" dirty="0" smtClean="0">
                <a:solidFill>
                  <a:srgbClr val="000099"/>
                </a:solidFill>
              </a:rPr>
              <a:t>To maintain the normal flow of the application</a:t>
            </a:r>
            <a:r>
              <a:rPr lang="en-US" dirty="0" smtClean="0">
                <a:solidFill>
                  <a:srgbClr val="000099"/>
                </a:solidFill>
              </a:rPr>
              <a:t>.</a:t>
            </a:r>
            <a:endParaRPr lang="en-US" dirty="0">
              <a:solidFill>
                <a:srgbClr val="00009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Dead State/ destroy()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the applet programs terminate, the destroy function is invoked which makes an applet to be in dead state.</a:t>
            </a:r>
          </a:p>
          <a:p>
            <a:r>
              <a:rPr lang="en-US" dirty="0" smtClean="0"/>
              <a:t>The destroy() method is called  only one time in the life cycle of Applet like init() method.</a:t>
            </a:r>
          </a:p>
          <a:p>
            <a:r>
              <a:rPr lang="en-US" u="sng" dirty="0" smtClean="0"/>
              <a:t>Syntax:</a:t>
            </a:r>
            <a:endParaRPr lang="en-US" dirty="0" smtClean="0"/>
          </a:p>
          <a:p>
            <a:r>
              <a:rPr lang="en-US" b="1" dirty="0" smtClean="0"/>
              <a:t>public void destroy()</a:t>
            </a:r>
            <a:br>
              <a:rPr lang="en-US" b="1" dirty="0" smtClean="0"/>
            </a:br>
            <a:r>
              <a:rPr lang="en-US" b="1" dirty="0" smtClean="0"/>
              <a:t>{</a:t>
            </a:r>
            <a:br>
              <a:rPr lang="en-US" b="1" dirty="0" smtClean="0"/>
            </a:br>
            <a:r>
              <a:rPr lang="en-US" b="1" dirty="0" smtClean="0"/>
              <a:t>                       Statements</a:t>
            </a:r>
            <a:br>
              <a:rPr lang="en-US" b="1" dirty="0" smtClean="0"/>
            </a:b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Display State</a:t>
            </a:r>
            <a:endParaRPr lang="en-US" dirty="0"/>
          </a:p>
        </p:txBody>
      </p:sp>
      <p:sp>
        <p:nvSpPr>
          <p:cNvPr id="3" name="Content Placeholder 2"/>
          <p:cNvSpPr>
            <a:spLocks noGrp="1"/>
          </p:cNvSpPr>
          <p:nvPr>
            <p:ph sz="quarter" idx="1"/>
          </p:nvPr>
        </p:nvSpPr>
        <p:spPr>
          <a:xfrm>
            <a:off x="304800" y="1600200"/>
            <a:ext cx="8610600" cy="5029200"/>
          </a:xfrm>
        </p:spPr>
        <p:txBody>
          <a:bodyPr>
            <a:normAutofit fontScale="85000" lnSpcReduction="20000"/>
          </a:bodyPr>
          <a:lstStyle/>
          <a:p>
            <a:r>
              <a:rPr lang="en-US" dirty="0" smtClean="0"/>
              <a:t>The applet is said to be in display state when the paint method is called.</a:t>
            </a:r>
          </a:p>
          <a:p>
            <a:r>
              <a:rPr lang="en-US" dirty="0" smtClean="0"/>
              <a:t>This method can be used when we want to display output in the screen.</a:t>
            </a:r>
          </a:p>
          <a:p>
            <a:r>
              <a:rPr lang="en-US" dirty="0" smtClean="0"/>
              <a:t>This method can be called any number of times.</a:t>
            </a:r>
          </a:p>
          <a:p>
            <a:r>
              <a:rPr lang="en-US" dirty="0" smtClean="0"/>
              <a:t>paint() method is must in all applets when we want to draw something on the applet window.</a:t>
            </a:r>
          </a:p>
          <a:p>
            <a:r>
              <a:rPr lang="en-US" dirty="0" smtClean="0"/>
              <a:t>paint() method takes Graphics object as argument</a:t>
            </a:r>
          </a:p>
          <a:p>
            <a:r>
              <a:rPr lang="en-US" u="sng" dirty="0" smtClean="0"/>
              <a:t>Syntax:</a:t>
            </a:r>
            <a:endParaRPr lang="en-US" dirty="0" smtClean="0"/>
          </a:p>
          <a:p>
            <a:r>
              <a:rPr lang="en-US" b="1" dirty="0" smtClean="0"/>
              <a:t>public void paint(Graphics g)</a:t>
            </a:r>
            <a:br>
              <a:rPr lang="en-US" b="1" dirty="0" smtClean="0"/>
            </a:br>
            <a:r>
              <a:rPr lang="en-US" b="1" dirty="0" smtClean="0"/>
              <a:t>{</a:t>
            </a:r>
            <a:br>
              <a:rPr lang="en-US" b="1" dirty="0" smtClean="0"/>
            </a:br>
            <a:r>
              <a:rPr lang="en-US" b="1" dirty="0" smtClean="0"/>
              <a:t>                       Statements</a:t>
            </a:r>
            <a:br>
              <a:rPr lang="en-US" b="1" dirty="0" smtClean="0"/>
            </a:b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applet</a:t>
            </a:r>
            <a:endParaRPr lang="en-US" dirty="0"/>
          </a:p>
        </p:txBody>
      </p:sp>
      <p:sp>
        <p:nvSpPr>
          <p:cNvPr id="3" name="Content Placeholder 2"/>
          <p:cNvSpPr>
            <a:spLocks noGrp="1"/>
          </p:cNvSpPr>
          <p:nvPr>
            <p:ph sz="quarter" idx="1"/>
          </p:nvPr>
        </p:nvSpPr>
        <p:spPr/>
        <p:txBody>
          <a:bodyPr/>
          <a:lstStyle/>
          <a:p>
            <a:r>
              <a:rPr lang="en-US" dirty="0" smtClean="0"/>
              <a:t>Step1: Create a .java file</a:t>
            </a:r>
          </a:p>
          <a:p>
            <a:pPr lvl="1"/>
            <a:r>
              <a:rPr lang="en-US" dirty="0" smtClean="0"/>
              <a:t>Create . Class file  </a:t>
            </a:r>
          </a:p>
          <a:p>
            <a:r>
              <a:rPr lang="en-US" dirty="0" smtClean="0"/>
              <a:t>Step2: Create a HTML file</a:t>
            </a:r>
          </a:p>
          <a:p>
            <a:pPr lvl="1"/>
            <a:r>
              <a:rPr lang="en-US" dirty="0" smtClean="0"/>
              <a:t>Give .class file name in &lt;applet&gt; &lt;/applet&gt; tag with filename, width and height.</a:t>
            </a:r>
          </a:p>
          <a:p>
            <a:r>
              <a:rPr lang="en-US" dirty="0" smtClean="0"/>
              <a:t>Step3:  Run your HTML page</a:t>
            </a:r>
          </a:p>
          <a:p>
            <a:endParaRPr lang="en-US" dirty="0" smtClean="0"/>
          </a:p>
          <a:p>
            <a:r>
              <a:rPr lang="en-US" dirty="0" smtClean="0"/>
              <a:t>Note: Keep HTML and JAVA file in same folder.</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28800"/>
            <a:ext cx="8153400" cy="4191000"/>
          </a:xfrm>
        </p:spPr>
        <p:txBody>
          <a:bodyPr>
            <a:normAutofit lnSpcReduction="10000"/>
          </a:bodyPr>
          <a:lstStyle/>
          <a:p>
            <a:pPr>
              <a:buNone/>
            </a:pPr>
            <a:r>
              <a:rPr lang="en-US" dirty="0" smtClean="0"/>
              <a:t>import </a:t>
            </a:r>
            <a:r>
              <a:rPr lang="en-US" dirty="0" err="1" smtClean="0"/>
              <a:t>java.applet</a:t>
            </a:r>
            <a:r>
              <a:rPr lang="en-US" dirty="0" smtClean="0"/>
              <a:t>.*;</a:t>
            </a:r>
          </a:p>
          <a:p>
            <a:pPr>
              <a:buNone/>
            </a:pPr>
            <a:r>
              <a:rPr lang="en-US" dirty="0" smtClean="0"/>
              <a:t>import java.awt.*;</a:t>
            </a:r>
          </a:p>
          <a:p>
            <a:pPr>
              <a:buNone/>
            </a:pPr>
            <a:endParaRPr lang="en-US" dirty="0" smtClean="0"/>
          </a:p>
          <a:p>
            <a:pPr>
              <a:buNone/>
            </a:pPr>
            <a:r>
              <a:rPr lang="en-US" dirty="0" smtClean="0"/>
              <a:t>public class Main extends Applet{</a:t>
            </a:r>
          </a:p>
          <a:p>
            <a:pPr>
              <a:buNone/>
            </a:pPr>
            <a:r>
              <a:rPr lang="en-US" dirty="0" smtClean="0"/>
              <a:t>   public void paint(Graphics g){</a:t>
            </a:r>
          </a:p>
          <a:p>
            <a:pPr>
              <a:buNone/>
            </a:pPr>
            <a:r>
              <a:rPr lang="en-US" dirty="0" smtClean="0"/>
              <a:t>      </a:t>
            </a:r>
            <a:r>
              <a:rPr lang="en-US" dirty="0" err="1" smtClean="0"/>
              <a:t>g.drawString</a:t>
            </a:r>
            <a:r>
              <a:rPr lang="en-US" dirty="0" smtClean="0"/>
              <a:t>("Welcome in Java Applet.",40,20);</a:t>
            </a:r>
          </a:p>
          <a:p>
            <a:pPr>
              <a:buNone/>
            </a:pPr>
            <a:r>
              <a:rPr lang="en-US" dirty="0" smtClean="0"/>
              <a:t>   }</a:t>
            </a:r>
          </a:p>
          <a:p>
            <a:pPr>
              <a:buNone/>
            </a:pPr>
            <a:r>
              <a:rPr lang="en-US" dirty="0" smtClean="0"/>
              <a:t>}</a:t>
            </a:r>
            <a:endParaRPr lang="en-US" dirty="0"/>
          </a:p>
        </p:txBody>
      </p:sp>
      <p:sp>
        <p:nvSpPr>
          <p:cNvPr id="6" name="Title 1"/>
          <p:cNvSpPr>
            <a:spLocks noGrp="1"/>
          </p:cNvSpPr>
          <p:nvPr>
            <p:ph type="title"/>
          </p:nvPr>
        </p:nvSpPr>
        <p:spPr>
          <a:xfrm>
            <a:off x="612648" y="228600"/>
            <a:ext cx="8153400" cy="990600"/>
          </a:xfrm>
        </p:spPr>
        <p:txBody>
          <a:bodyPr/>
          <a:lstStyle/>
          <a:p>
            <a:r>
              <a:rPr lang="en-US" dirty="0" smtClean="0"/>
              <a:t>Creation of Java file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HTML file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&lt;HTML&gt;</a:t>
            </a:r>
          </a:p>
          <a:p>
            <a:pPr>
              <a:buNone/>
            </a:pPr>
            <a:r>
              <a:rPr lang="en-US" dirty="0" smtClean="0"/>
              <a:t>&lt;BODY&gt;</a:t>
            </a:r>
          </a:p>
          <a:p>
            <a:pPr>
              <a:buNone/>
            </a:pPr>
            <a:r>
              <a:rPr lang="en-US" dirty="0" smtClean="0"/>
              <a:t>&lt;div &gt;</a:t>
            </a:r>
          </a:p>
          <a:p>
            <a:pPr>
              <a:buNone/>
            </a:pPr>
            <a:r>
              <a:rPr lang="en-US" dirty="0" smtClean="0"/>
              <a:t>&lt;APPLET CODE="</a:t>
            </a:r>
            <a:r>
              <a:rPr lang="en-US" dirty="0" err="1" smtClean="0"/>
              <a:t>Main.class</a:t>
            </a:r>
            <a:r>
              <a:rPr lang="en-US" dirty="0" smtClean="0"/>
              <a:t>" WIDTH="800" HEIGHT="500"&gt;</a:t>
            </a:r>
          </a:p>
          <a:p>
            <a:pPr>
              <a:buNone/>
            </a:pPr>
            <a:r>
              <a:rPr lang="en-US" dirty="0" smtClean="0"/>
              <a:t>&lt;/APPLET&gt;</a:t>
            </a:r>
          </a:p>
          <a:p>
            <a:pPr>
              <a:buNone/>
            </a:pPr>
            <a:r>
              <a:rPr lang="en-US" dirty="0" smtClean="0"/>
              <a:t>&lt;/div&gt;</a:t>
            </a:r>
          </a:p>
          <a:p>
            <a:pPr>
              <a:buNone/>
            </a:pPr>
            <a:r>
              <a:rPr lang="en-US" dirty="0" smtClean="0"/>
              <a:t>&lt;/BODY&gt;</a:t>
            </a:r>
          </a:p>
          <a:p>
            <a:pPr>
              <a:buNone/>
            </a:pPr>
            <a:r>
              <a:rPr lang="en-US" dirty="0" smtClean="0"/>
              <a:t>&lt;/HTML&gt;</a:t>
            </a:r>
            <a:endParaRPr lang="en-US" dirty="0"/>
          </a:p>
        </p:txBody>
      </p:sp>
      <p:sp>
        <p:nvSpPr>
          <p:cNvPr id="4" name="Rectangle 3"/>
          <p:cNvSpPr/>
          <p:nvPr/>
        </p:nvSpPr>
        <p:spPr>
          <a:xfrm>
            <a:off x="4114800" y="5257800"/>
            <a:ext cx="4424481" cy="461665"/>
          </a:xfrm>
          <a:prstGeom prst="rect">
            <a:avLst/>
          </a:prstGeom>
        </p:spPr>
        <p:txBody>
          <a:bodyPr wrap="none">
            <a:spAutoFit/>
          </a:bodyPr>
          <a:lstStyle/>
          <a:p>
            <a:pPr algn="l" fontAlgn="auto">
              <a:spcBef>
                <a:spcPts val="0"/>
              </a:spcBef>
              <a:spcAft>
                <a:spcPts val="0"/>
              </a:spcAft>
            </a:pPr>
            <a:r>
              <a:rPr lang="en-US" dirty="0" smtClean="0">
                <a:solidFill>
                  <a:prstClr val="black"/>
                </a:solidFill>
                <a:latin typeface="Tw Cen MT"/>
                <a:ea typeface="+mn-ea"/>
              </a:rPr>
              <a:t>Output:   Welcome in Java Applet.</a:t>
            </a:r>
            <a:endParaRPr lang="en-US" dirty="0">
              <a:solidFill>
                <a:prstClr val="black"/>
              </a:solidFill>
              <a:latin typeface="Tw Cen M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of Java.awt</a:t>
            </a:r>
            <a:endParaRPr lang="en-US" dirty="0"/>
          </a:p>
        </p:txBody>
      </p:sp>
      <p:sp>
        <p:nvSpPr>
          <p:cNvPr id="3" name="Content Placeholder 2"/>
          <p:cNvSpPr>
            <a:spLocks noGrp="1"/>
          </p:cNvSpPr>
          <p:nvPr>
            <p:ph sz="quarter" idx="1"/>
          </p:nvPr>
        </p:nvSpPr>
        <p:spPr/>
        <p:txBody>
          <a:bodyPr>
            <a:normAutofit fontScale="92500" lnSpcReduction="20000"/>
          </a:bodyPr>
          <a:lstStyle/>
          <a:p>
            <a:pPr lvl="1"/>
            <a:r>
              <a:rPr lang="en-US" b="1" dirty="0" smtClean="0"/>
              <a:t>Abstract Window Toolkit</a:t>
            </a:r>
            <a:r>
              <a:rPr lang="en-US" dirty="0" smtClean="0"/>
              <a:t> (AWT)</a:t>
            </a:r>
          </a:p>
          <a:p>
            <a:pPr lvl="1"/>
            <a:endParaRPr lang="en-US" dirty="0" smtClean="0"/>
          </a:p>
          <a:p>
            <a:pPr lvl="1"/>
            <a:r>
              <a:rPr lang="en-US" dirty="0" smtClean="0"/>
              <a:t>It’s a standard </a:t>
            </a:r>
            <a:r>
              <a:rPr lang="en-US" dirty="0" smtClean="0">
                <a:hlinkClick r:id="rId2" tooltip="Application programming interface"/>
              </a:rPr>
              <a:t>API</a:t>
            </a:r>
            <a:r>
              <a:rPr lang="en-US" dirty="0" smtClean="0"/>
              <a:t> for providing a </a:t>
            </a:r>
            <a:r>
              <a:rPr lang="en-US" dirty="0" smtClean="0">
                <a:hlinkClick r:id="rId3" tooltip="Graphical user interface"/>
              </a:rPr>
              <a:t>graphical user interface</a:t>
            </a:r>
            <a:r>
              <a:rPr lang="en-US" dirty="0" smtClean="0"/>
              <a:t> (GUI) for a Java program (</a:t>
            </a:r>
            <a:r>
              <a:rPr lang="en-US" b="1" dirty="0" smtClean="0"/>
              <a:t>application programming interface</a:t>
            </a:r>
            <a:r>
              <a:rPr lang="en-US" dirty="0" smtClean="0"/>
              <a:t> (</a:t>
            </a:r>
            <a:r>
              <a:rPr lang="en-US" b="1" dirty="0" smtClean="0"/>
              <a:t>API</a:t>
            </a:r>
            <a:r>
              <a:rPr lang="en-US" dirty="0" smtClean="0"/>
              <a:t>))</a:t>
            </a:r>
          </a:p>
          <a:p>
            <a:pPr lvl="1"/>
            <a:endParaRPr lang="en-US" dirty="0" smtClean="0"/>
          </a:p>
          <a:p>
            <a:pPr lvl="1"/>
            <a:r>
              <a:rPr lang="en-US" dirty="0" smtClean="0"/>
              <a:t>Contains all of the classes for creating user interfaces and for painting graphics and images. </a:t>
            </a:r>
          </a:p>
          <a:p>
            <a:pPr lvl="1"/>
            <a:endParaRPr lang="en-US" dirty="0" smtClean="0"/>
          </a:p>
          <a:p>
            <a:pPr lvl="1"/>
            <a:r>
              <a:rPr lang="en-US" dirty="0" smtClean="0"/>
              <a:t>AWT is also the GUI toolkit for a number of </a:t>
            </a:r>
            <a:r>
              <a:rPr lang="en-US" dirty="0" smtClean="0">
                <a:hlinkClick r:id="rId4" tooltip="Java Platform, Micro Edition"/>
              </a:rPr>
              <a:t>Java ME</a:t>
            </a:r>
            <a:r>
              <a:rPr lang="en-US" dirty="0" smtClean="0"/>
              <a:t> profiles. For example, </a:t>
            </a:r>
            <a:r>
              <a:rPr lang="en-US" dirty="0" smtClean="0">
                <a:hlinkClick r:id="rId5" tooltip="Connected Device Configuration"/>
              </a:rPr>
              <a:t>Connected Device Configuration</a:t>
            </a:r>
            <a:r>
              <a:rPr lang="en-US" dirty="0" smtClean="0"/>
              <a:t> profiles require Java runtimes on </a:t>
            </a:r>
            <a:r>
              <a:rPr lang="en-US" dirty="0" smtClean="0">
                <a:hlinkClick r:id="rId6" tooltip="Mobile telephone"/>
              </a:rPr>
              <a:t>mobile telephones</a:t>
            </a:r>
            <a:r>
              <a:rPr lang="en-US" dirty="0" smtClean="0"/>
              <a:t> to support AWT.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java.applet</a:t>
            </a:r>
            <a:endParaRPr lang="en-US" dirty="0"/>
          </a:p>
        </p:txBody>
      </p:sp>
      <p:sp>
        <p:nvSpPr>
          <p:cNvPr id="3" name="Content Placeholder 2"/>
          <p:cNvSpPr>
            <a:spLocks noGrp="1"/>
          </p:cNvSpPr>
          <p:nvPr>
            <p:ph sz="quarter" idx="1"/>
          </p:nvPr>
        </p:nvSpPr>
        <p:spPr/>
        <p:txBody>
          <a:bodyPr/>
          <a:lstStyle/>
          <a:p>
            <a:r>
              <a:rPr lang="en-US" dirty="0" smtClean="0"/>
              <a:t>Provides the classes necessary to create an applet and the classes an applet uses to communicate with its applet context.</a:t>
            </a:r>
          </a:p>
          <a:p>
            <a:endParaRPr lang="en-US" dirty="0" smtClean="0"/>
          </a:p>
          <a:p>
            <a:r>
              <a:rPr lang="en-US" dirty="0" smtClean="0"/>
              <a:t>Java applets can be part of a </a:t>
            </a:r>
            <a:r>
              <a:rPr lang="en-US" dirty="0" smtClean="0">
                <a:hlinkClick r:id="rId2" tooltip="Web page"/>
              </a:rPr>
              <a:t>web page</a:t>
            </a:r>
            <a:r>
              <a:rPr lang="en-US" dirty="0" smtClean="0"/>
              <a:t> and executed by the </a:t>
            </a:r>
            <a:r>
              <a:rPr lang="en-US" dirty="0" smtClean="0">
                <a:hlinkClick r:id="rId3" tooltip="Java Virtual Machine"/>
              </a:rPr>
              <a:t>Java Virtual Machine</a:t>
            </a:r>
            <a:r>
              <a:rPr lang="en-US" dirty="0" smtClean="0"/>
              <a:t> (JVM) in a </a:t>
            </a:r>
            <a:r>
              <a:rPr lang="en-US" dirty="0" smtClean="0">
                <a:hlinkClick r:id="rId4" tooltip="Process (computing)"/>
              </a:rPr>
              <a:t>process</a:t>
            </a:r>
            <a:r>
              <a:rPr lang="en-US" dirty="0" smtClean="0"/>
              <a:t> separate from the </a:t>
            </a:r>
            <a:r>
              <a:rPr lang="en-US" dirty="0" smtClean="0">
                <a:hlinkClick r:id="rId5" tooltip="Web browser"/>
              </a:rPr>
              <a:t>web browser</a:t>
            </a:r>
            <a:r>
              <a:rPr lang="en-US" dirty="0" smtClean="0"/>
              <a:t>, or run in </a:t>
            </a:r>
            <a:r>
              <a:rPr lang="en-US" dirty="0" smtClean="0">
                <a:hlinkClick r:id="rId6" tooltip="Sun Microsystems"/>
              </a:rPr>
              <a:t>Sun</a:t>
            </a:r>
            <a:r>
              <a:rPr lang="en-US" dirty="0" smtClean="0"/>
              <a:t>'s </a:t>
            </a:r>
            <a:r>
              <a:rPr lang="en-US" dirty="0" err="1" smtClean="0">
                <a:hlinkClick r:id="rId7" tooltip="AppletViewer"/>
              </a:rPr>
              <a:t>AppletViewer</a:t>
            </a:r>
            <a:r>
              <a:rPr lang="en-US" dirty="0" smtClean="0"/>
              <a:t>, a stand-alone tool for testing applets.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html tags</a:t>
            </a:r>
            <a:endParaRPr lang="en-US" dirty="0"/>
          </a:p>
        </p:txBody>
      </p:sp>
      <p:sp>
        <p:nvSpPr>
          <p:cNvPr id="3" name="Content Placeholder 2"/>
          <p:cNvSpPr>
            <a:spLocks noGrp="1"/>
          </p:cNvSpPr>
          <p:nvPr>
            <p:ph sz="quarter" idx="1"/>
          </p:nvPr>
        </p:nvSpPr>
        <p:spPr/>
        <p:txBody>
          <a:bodyPr/>
          <a:lstStyle/>
          <a:p>
            <a:r>
              <a:rPr lang="en-US" dirty="0" smtClean="0"/>
              <a:t>An HTML tag is a special piece of text that tells a web browser how to display things to the reader. </a:t>
            </a:r>
          </a:p>
          <a:p>
            <a:endParaRPr lang="en-US" dirty="0" smtClean="0"/>
          </a:p>
          <a:p>
            <a:r>
              <a:rPr lang="en-US" dirty="0" smtClean="0"/>
              <a:t>All HTML tags begin with the character "&lt;" and end with the character "&gt;". </a:t>
            </a:r>
          </a:p>
          <a:p>
            <a:endParaRPr lang="en-US" dirty="0" smtClean="0"/>
          </a:p>
          <a:p>
            <a:r>
              <a:rPr lang="en-US" dirty="0" smtClean="0"/>
              <a:t>An ending tag is just a repeat of the tag with a "/" in it. For instance, &lt;/B&gt; is the closing for the &lt;B&gt; tag.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US" b="1" dirty="0" smtClean="0"/>
              <a:t>&lt;html&gt;&lt;/html&gt; </a:t>
            </a:r>
            <a:r>
              <a:rPr lang="en-US" dirty="0" smtClean="0"/>
              <a:t>---begins and ends web document, tells the browser that the document is in HTML</a:t>
            </a:r>
          </a:p>
          <a:p>
            <a:endParaRPr lang="en-US" b="1" dirty="0" smtClean="0"/>
          </a:p>
          <a:p>
            <a:r>
              <a:rPr lang="en-US" b="1" dirty="0" smtClean="0"/>
              <a:t>&lt;title&gt;&lt;/title&gt; </a:t>
            </a:r>
            <a:r>
              <a:rPr lang="en-US" dirty="0" smtClean="0"/>
              <a:t>---located within header container </a:t>
            </a:r>
          </a:p>
          <a:p>
            <a:endParaRPr lang="en-US" b="1" dirty="0" smtClean="0"/>
          </a:p>
          <a:p>
            <a:r>
              <a:rPr lang="en-US" b="1" dirty="0" smtClean="0"/>
              <a:t>&lt;body&gt;&lt;/body&gt; </a:t>
            </a:r>
            <a:r>
              <a:rPr lang="en-US" dirty="0" smtClean="0"/>
              <a:t>---creates the body of the document</a:t>
            </a:r>
          </a:p>
          <a:p>
            <a:endParaRPr lang="en-US" dirty="0" smtClean="0"/>
          </a:p>
          <a:p>
            <a:r>
              <a:rPr lang="en-US" b="1" dirty="0" smtClean="0"/>
              <a:t>&lt;div&gt;&lt;/div&gt; </a:t>
            </a:r>
            <a:r>
              <a:rPr lang="en-US" dirty="0" smtClean="0"/>
              <a:t>-- Specifies a logical division within a document. Use it to separate or identify chunks of content that are not otherwise distinguished naturally using other tags.</a:t>
            </a:r>
          </a:p>
          <a:p>
            <a:endParaRPr lang="en-US" dirty="0" smtClean="0"/>
          </a:p>
          <a:p>
            <a:r>
              <a:rPr lang="en-US" b="1" dirty="0" smtClean="0"/>
              <a:t>&lt;applet&gt;&lt;/applet&gt; </a:t>
            </a:r>
            <a:r>
              <a:rPr lang="en-US" dirty="0" smtClean="0"/>
              <a:t>--This tells the viewer or browser to load the applet whose compiled code is in </a:t>
            </a:r>
            <a:r>
              <a:rPr lang="en-US" dirty="0" err="1" smtClean="0"/>
              <a:t>MyApplet.class</a:t>
            </a:r>
            <a:r>
              <a:rPr lang="en-US" dirty="0" smtClean="0"/>
              <a:t> (in the same directory as the current HTML document), and to set the initial size of the applet to 100 pixels wide and 140 pixels high. </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applet to draw a shapes</a:t>
            </a:r>
            <a:endParaRPr lang="en-US" dirty="0"/>
          </a:p>
        </p:txBody>
      </p:sp>
      <p:sp>
        <p:nvSpPr>
          <p:cNvPr id="3" name="Content Placeholder 2"/>
          <p:cNvSpPr>
            <a:spLocks noGrp="1"/>
          </p:cNvSpPr>
          <p:nvPr>
            <p:ph sz="quarter" idx="1"/>
          </p:nvPr>
        </p:nvSpPr>
        <p:spPr>
          <a:xfrm>
            <a:off x="304800" y="1589566"/>
            <a:ext cx="4191000" cy="4963633"/>
          </a:xfrm>
        </p:spPr>
        <p:txBody>
          <a:bodyPr>
            <a:normAutofit fontScale="70000" lnSpcReduction="20000"/>
          </a:bodyPr>
          <a:lstStyle/>
          <a:p>
            <a:pPr>
              <a:buNone/>
            </a:pPr>
            <a:r>
              <a:rPr lang="en-US" dirty="0" smtClean="0"/>
              <a:t>import </a:t>
            </a:r>
            <a:r>
              <a:rPr lang="en-US" dirty="0" err="1" smtClean="0"/>
              <a:t>java.applet</a:t>
            </a:r>
            <a:r>
              <a:rPr lang="en-US" dirty="0" smtClean="0"/>
              <a:t>.*;</a:t>
            </a:r>
          </a:p>
          <a:p>
            <a:pPr>
              <a:buNone/>
            </a:pPr>
            <a:r>
              <a:rPr lang="en-US" dirty="0" smtClean="0"/>
              <a:t>import java.awt.*;</a:t>
            </a:r>
          </a:p>
          <a:p>
            <a:pPr>
              <a:buNone/>
            </a:pPr>
            <a:r>
              <a:rPr lang="en-US" dirty="0" smtClean="0"/>
              <a:t>public class  </a:t>
            </a:r>
            <a:r>
              <a:rPr lang="en-US" dirty="0" err="1" smtClean="0"/>
              <a:t>CircleLine</a:t>
            </a:r>
            <a:r>
              <a:rPr lang="en-US" dirty="0" smtClean="0"/>
              <a:t> extends Applet{</a:t>
            </a:r>
          </a:p>
          <a:p>
            <a:pPr>
              <a:buNone/>
            </a:pPr>
            <a:r>
              <a:rPr lang="en-US" dirty="0" smtClean="0"/>
              <a:t>  </a:t>
            </a:r>
            <a:r>
              <a:rPr lang="en-US" dirty="0" err="1" smtClean="0"/>
              <a:t>int</a:t>
            </a:r>
            <a:r>
              <a:rPr lang="en-US" dirty="0" smtClean="0"/>
              <a:t> x=300,y=100,r=50;</a:t>
            </a:r>
          </a:p>
          <a:p>
            <a:pPr>
              <a:buNone/>
            </a:pPr>
            <a:endParaRPr lang="en-US" dirty="0" smtClean="0"/>
          </a:p>
          <a:p>
            <a:pPr>
              <a:buNone/>
            </a:pPr>
            <a:r>
              <a:rPr lang="en-US" dirty="0" smtClean="0"/>
              <a:t>  public void paint(Graphics g){</a:t>
            </a:r>
          </a:p>
          <a:p>
            <a:pPr>
              <a:buNone/>
            </a:pPr>
            <a:r>
              <a:rPr lang="en-US" dirty="0" smtClean="0"/>
              <a:t>  </a:t>
            </a:r>
            <a:r>
              <a:rPr lang="en-US" dirty="0" err="1" smtClean="0"/>
              <a:t>g.drawLine</a:t>
            </a:r>
            <a:r>
              <a:rPr lang="en-US" dirty="0" smtClean="0"/>
              <a:t>(3,300,200,10);</a:t>
            </a:r>
          </a:p>
          <a:p>
            <a:pPr>
              <a:buNone/>
            </a:pPr>
            <a:r>
              <a:rPr lang="en-US" dirty="0" smtClean="0"/>
              <a:t>  </a:t>
            </a:r>
            <a:r>
              <a:rPr lang="en-US" dirty="0" err="1" smtClean="0"/>
              <a:t>g.drawString</a:t>
            </a:r>
            <a:r>
              <a:rPr lang="en-US" dirty="0" smtClean="0"/>
              <a:t>("Line",100,100);</a:t>
            </a:r>
          </a:p>
          <a:p>
            <a:pPr>
              <a:buNone/>
            </a:pPr>
            <a:r>
              <a:rPr lang="en-US" dirty="0" smtClean="0"/>
              <a:t>  </a:t>
            </a:r>
            <a:r>
              <a:rPr lang="en-US" dirty="0" err="1" smtClean="0"/>
              <a:t>g.drawOval</a:t>
            </a:r>
            <a:r>
              <a:rPr lang="en-US" dirty="0" smtClean="0"/>
              <a:t>(x-r,y-r,100,100);</a:t>
            </a:r>
          </a:p>
          <a:p>
            <a:pPr>
              <a:buNone/>
            </a:pPr>
            <a:r>
              <a:rPr lang="en-US" dirty="0" smtClean="0"/>
              <a:t>  </a:t>
            </a:r>
            <a:r>
              <a:rPr lang="en-US" dirty="0" err="1" smtClean="0"/>
              <a:t>g.drawString</a:t>
            </a:r>
            <a:r>
              <a:rPr lang="en-US" dirty="0" smtClean="0"/>
              <a:t>("Circle",275,100);</a:t>
            </a:r>
          </a:p>
          <a:p>
            <a:pPr>
              <a:buNone/>
            </a:pPr>
            <a:r>
              <a:rPr lang="en-US" dirty="0" smtClean="0"/>
              <a:t>  </a:t>
            </a:r>
            <a:r>
              <a:rPr lang="en-US" dirty="0" err="1" smtClean="0"/>
              <a:t>g.drawRect</a:t>
            </a:r>
            <a:r>
              <a:rPr lang="en-US" dirty="0" smtClean="0"/>
              <a:t>(400,50,200,100);</a:t>
            </a:r>
          </a:p>
          <a:p>
            <a:pPr>
              <a:buNone/>
            </a:pPr>
            <a:r>
              <a:rPr lang="en-US" dirty="0" smtClean="0"/>
              <a:t>  </a:t>
            </a:r>
            <a:r>
              <a:rPr lang="en-US" dirty="0" err="1" smtClean="0"/>
              <a:t>g.drawString</a:t>
            </a:r>
            <a:r>
              <a:rPr lang="en-US" dirty="0" smtClean="0"/>
              <a:t>("Rectangel",450,100);</a:t>
            </a:r>
          </a:p>
          <a:p>
            <a:pPr>
              <a:buNone/>
            </a:pPr>
            <a:r>
              <a:rPr lang="en-US" dirty="0" smtClean="0"/>
              <a:t>  }</a:t>
            </a:r>
          </a:p>
          <a:p>
            <a:pPr>
              <a:buNone/>
            </a:pPr>
            <a:r>
              <a:rPr lang="en-US" dirty="0" smtClean="0"/>
              <a:t>}</a:t>
            </a:r>
            <a:endParaRPr lang="en-US" dirty="0"/>
          </a:p>
        </p:txBody>
      </p:sp>
      <p:sp>
        <p:nvSpPr>
          <p:cNvPr id="4" name="Content Placeholder 3"/>
          <p:cNvSpPr>
            <a:spLocks noGrp="1"/>
          </p:cNvSpPr>
          <p:nvPr>
            <p:ph sz="quarter" idx="2"/>
          </p:nvPr>
        </p:nvSpPr>
        <p:spPr>
          <a:xfrm>
            <a:off x="4844900" y="1295400"/>
            <a:ext cx="4299099" cy="5039833"/>
          </a:xfrm>
        </p:spPr>
        <p:txBody>
          <a:bodyPr>
            <a:noAutofit/>
          </a:bodyPr>
          <a:lstStyle/>
          <a:p>
            <a:pPr>
              <a:buNone/>
            </a:pPr>
            <a:r>
              <a:rPr lang="en-US" sz="2400" dirty="0" smtClean="0"/>
              <a:t>&lt;HTML&gt;</a:t>
            </a:r>
          </a:p>
          <a:p>
            <a:pPr>
              <a:buNone/>
            </a:pPr>
            <a:r>
              <a:rPr lang="en-US" sz="2400" dirty="0" smtClean="0"/>
              <a:t>&lt;BODY&gt;</a:t>
            </a:r>
          </a:p>
          <a:p>
            <a:pPr>
              <a:buNone/>
            </a:pPr>
            <a:r>
              <a:rPr lang="en-US" sz="2400" dirty="0" smtClean="0"/>
              <a:t>&lt;div align="center"&gt;</a:t>
            </a:r>
          </a:p>
          <a:p>
            <a:pPr>
              <a:buNone/>
            </a:pPr>
            <a:r>
              <a:rPr lang="en-US" sz="2400" dirty="0" smtClean="0"/>
              <a:t>&lt;APPLET CODE="</a:t>
            </a:r>
            <a:r>
              <a:rPr lang="en-US" sz="2400" dirty="0" err="1" smtClean="0"/>
              <a:t>CircleLine.class</a:t>
            </a:r>
            <a:r>
              <a:rPr lang="en-US" sz="2400" dirty="0" smtClean="0"/>
              <a:t>" WIDTH="800" HEIGHT="500"&gt;&lt;/APPLET&gt; </a:t>
            </a:r>
          </a:p>
          <a:p>
            <a:pPr>
              <a:buNone/>
            </a:pPr>
            <a:r>
              <a:rPr lang="en-US" sz="2400" dirty="0" smtClean="0"/>
              <a:t>&lt;/div&gt;</a:t>
            </a:r>
          </a:p>
          <a:p>
            <a:pPr>
              <a:buNone/>
            </a:pPr>
            <a:r>
              <a:rPr lang="en-US" sz="2400" dirty="0" smtClean="0"/>
              <a:t>&lt;/BODY&gt;</a:t>
            </a:r>
          </a:p>
          <a:p>
            <a:pPr>
              <a:buNone/>
            </a:pPr>
            <a:r>
              <a:rPr lang="en-US" sz="2400" dirty="0" smtClean="0"/>
              <a:t>&lt;/HTML&gt;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 </a:t>
            </a:r>
            <a:endParaRPr lang="en-US" dirty="0"/>
          </a:p>
        </p:txBody>
      </p:sp>
      <p:sp>
        <p:nvSpPr>
          <p:cNvPr id="3" name="Content Placeholder 2"/>
          <p:cNvSpPr>
            <a:spLocks noGrp="1"/>
          </p:cNvSpPr>
          <p:nvPr>
            <p:ph sz="quarter" idx="1"/>
          </p:nvPr>
        </p:nvSpPr>
        <p:spPr>
          <a:xfrm>
            <a:off x="533506" y="1600248"/>
            <a:ext cx="8153400" cy="5562536"/>
          </a:xfrm>
        </p:spPr>
        <p:txBody>
          <a:bodyPr>
            <a:normAutofit fontScale="77500" lnSpcReduction="20000"/>
          </a:bodyPr>
          <a:lstStyle/>
          <a:p>
            <a:pPr algn="just"/>
            <a:r>
              <a:rPr lang="en-US" b="1" dirty="0" smtClean="0">
                <a:solidFill>
                  <a:srgbClr val="000099"/>
                </a:solidFill>
                <a:latin typeface="Cambria" pitchFamily="18" charset="0"/>
              </a:rPr>
              <a:t>Checked exception: </a:t>
            </a:r>
          </a:p>
          <a:p>
            <a:pPr lvl="1" algn="just"/>
            <a:r>
              <a:rPr lang="en-US" dirty="0" smtClean="0">
                <a:latin typeface="Cambria" pitchFamily="18" charset="0"/>
              </a:rPr>
              <a:t>Checked exceptions </a:t>
            </a:r>
            <a:r>
              <a:rPr lang="en-US" i="1" dirty="0" smtClean="0">
                <a:latin typeface="Cambria" pitchFamily="18" charset="0"/>
              </a:rPr>
              <a:t>are subject</a:t>
            </a:r>
            <a:r>
              <a:rPr lang="en-US" dirty="0" smtClean="0">
                <a:latin typeface="Cambria" pitchFamily="18" charset="0"/>
              </a:rPr>
              <a:t> to the Catch or Specify Requirement.</a:t>
            </a:r>
          </a:p>
          <a:p>
            <a:pPr lvl="1" algn="just"/>
            <a:r>
              <a:rPr lang="en-US" dirty="0" smtClean="0"/>
              <a:t>Checked exceptions are checked at </a:t>
            </a:r>
            <a:r>
              <a:rPr lang="en-US" dirty="0" smtClean="0">
                <a:solidFill>
                  <a:srgbClr val="FF0000"/>
                </a:solidFill>
              </a:rPr>
              <a:t>compile-time</a:t>
            </a:r>
            <a:r>
              <a:rPr lang="en-US" dirty="0" smtClean="0"/>
              <a:t>.</a:t>
            </a:r>
            <a:r>
              <a:rPr lang="en-US" dirty="0" smtClean="0">
                <a:latin typeface="Cambria" pitchFamily="18" charset="0"/>
              </a:rPr>
              <a:t> </a:t>
            </a:r>
          </a:p>
          <a:p>
            <a:pPr lvl="1" algn="just"/>
            <a:r>
              <a:rPr lang="en-US" dirty="0" smtClean="0">
                <a:latin typeface="Cambria" pitchFamily="18" charset="0"/>
              </a:rPr>
              <a:t>All exceptions are checked exceptions, except for those indicated by Error, </a:t>
            </a:r>
            <a:r>
              <a:rPr lang="en-US" dirty="0" err="1" smtClean="0">
                <a:latin typeface="Cambria" pitchFamily="18" charset="0"/>
              </a:rPr>
              <a:t>RuntimeException</a:t>
            </a:r>
            <a:r>
              <a:rPr lang="en-US" dirty="0" smtClean="0">
                <a:latin typeface="Cambria" pitchFamily="18" charset="0"/>
              </a:rPr>
              <a:t>, and their subclasses.</a:t>
            </a:r>
            <a:endParaRPr lang="en-US" i="1" dirty="0" smtClean="0">
              <a:latin typeface="Cambria" pitchFamily="18" charset="0"/>
            </a:endParaRPr>
          </a:p>
          <a:p>
            <a:pPr algn="just"/>
            <a:r>
              <a:rPr lang="en-US" b="1" dirty="0" smtClean="0">
                <a:solidFill>
                  <a:srgbClr val="000099"/>
                </a:solidFill>
                <a:latin typeface="Cambria" pitchFamily="18" charset="0"/>
              </a:rPr>
              <a:t>Error</a:t>
            </a:r>
          </a:p>
          <a:p>
            <a:pPr lvl="1" algn="just"/>
            <a:r>
              <a:rPr lang="en-US" dirty="0" smtClean="0">
                <a:latin typeface="Cambria" pitchFamily="18" charset="0"/>
              </a:rPr>
              <a:t>Checked exceptions </a:t>
            </a:r>
            <a:r>
              <a:rPr lang="en-US" i="1" dirty="0" smtClean="0">
                <a:latin typeface="Cambria" pitchFamily="18" charset="0"/>
              </a:rPr>
              <a:t>are subject</a:t>
            </a:r>
            <a:r>
              <a:rPr lang="en-US" dirty="0" smtClean="0">
                <a:latin typeface="Cambria" pitchFamily="18" charset="0"/>
              </a:rPr>
              <a:t> to the Catch or Specify Requirement. </a:t>
            </a:r>
          </a:p>
          <a:p>
            <a:pPr lvl="1" algn="just"/>
            <a:r>
              <a:rPr lang="en-US" dirty="0" smtClean="0">
                <a:latin typeface="Cambria" pitchFamily="18" charset="0"/>
              </a:rPr>
              <a:t>All exceptions are checked exceptions, except for those indicated by Error, </a:t>
            </a:r>
            <a:r>
              <a:rPr lang="en-US" dirty="0" err="1" smtClean="0">
                <a:latin typeface="Cambria" pitchFamily="18" charset="0"/>
              </a:rPr>
              <a:t>RuntimeException</a:t>
            </a:r>
            <a:r>
              <a:rPr lang="en-US" dirty="0" smtClean="0">
                <a:latin typeface="Cambria" pitchFamily="18" charset="0"/>
              </a:rPr>
              <a:t>, and their subclasses.</a:t>
            </a:r>
            <a:endParaRPr lang="en-US" i="1" dirty="0" smtClean="0">
              <a:latin typeface="Cambria" pitchFamily="18" charset="0"/>
            </a:endParaRPr>
          </a:p>
          <a:p>
            <a:pPr algn="just"/>
            <a:r>
              <a:rPr lang="en-US" b="1" dirty="0" smtClean="0">
                <a:solidFill>
                  <a:srgbClr val="000099"/>
                </a:solidFill>
                <a:latin typeface="Cambria" pitchFamily="18" charset="0"/>
              </a:rPr>
              <a:t>Runtime exception</a:t>
            </a:r>
          </a:p>
          <a:p>
            <a:pPr lvl="1" algn="just"/>
            <a:r>
              <a:rPr lang="en-US" dirty="0" smtClean="0">
                <a:latin typeface="Cambria" pitchFamily="18" charset="0"/>
              </a:rPr>
              <a:t>These are exceptional conditions that are internal to the application, and that the application usually cannot anticipate or recover from. </a:t>
            </a:r>
          </a:p>
          <a:p>
            <a:pPr lvl="1" algn="just"/>
            <a:r>
              <a:rPr lang="en-US" dirty="0" smtClean="0">
                <a:latin typeface="Cambria" pitchFamily="18" charset="0"/>
              </a:rPr>
              <a:t>These usually indicate programming bugs, such as logic errors or improper use of an API</a:t>
            </a:r>
          </a:p>
          <a:p>
            <a:pPr lvl="1" algn="just"/>
            <a:r>
              <a:rPr lang="en-US" dirty="0" smtClean="0"/>
              <a:t>checked at </a:t>
            </a:r>
            <a:r>
              <a:rPr lang="en-US" dirty="0" smtClean="0">
                <a:solidFill>
                  <a:srgbClr val="FF0000"/>
                </a:solidFill>
              </a:rPr>
              <a:t>runtime.</a:t>
            </a:r>
            <a:endParaRPr lang="en-US" dirty="0">
              <a:solidFill>
                <a:srgbClr val="FF0000"/>
              </a:solidFill>
              <a:latin typeface="Cambria"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152400" y="228600"/>
            <a:ext cx="8763000" cy="5867400"/>
          </a:xfrm>
        </p:spPr>
        <p:txBody>
          <a:bodyPr>
            <a:normAutofit lnSpcReduction="10000"/>
          </a:bodyPr>
          <a:lstStyle/>
          <a:p>
            <a:r>
              <a:rPr lang="en-US" sz="2400" dirty="0" smtClean="0"/>
              <a:t>The </a:t>
            </a:r>
            <a:r>
              <a:rPr lang="en-US" sz="2400" dirty="0" err="1" smtClean="0"/>
              <a:t>drawLine</a:t>
            </a:r>
            <a:r>
              <a:rPr lang="en-US" sz="2400" dirty="0" smtClean="0"/>
              <a:t>() method has been used in the program to draw the line in the applet. Here is the syntax for the </a:t>
            </a:r>
            <a:r>
              <a:rPr lang="en-US" sz="2400" dirty="0" err="1" smtClean="0"/>
              <a:t>drawLine</a:t>
            </a:r>
            <a:r>
              <a:rPr lang="en-US" sz="2400" dirty="0" smtClean="0"/>
              <a:t>() method : </a:t>
            </a:r>
            <a:br>
              <a:rPr lang="en-US" sz="2400" dirty="0" smtClean="0"/>
            </a:br>
            <a:r>
              <a:rPr lang="en-US" sz="1700" dirty="0" err="1" smtClean="0">
                <a:solidFill>
                  <a:srgbClr val="C00000"/>
                </a:solidFill>
              </a:rPr>
              <a:t>drawLine</a:t>
            </a:r>
            <a:r>
              <a:rPr lang="en-US" sz="1700" dirty="0" smtClean="0">
                <a:solidFill>
                  <a:srgbClr val="C00000"/>
                </a:solidFill>
              </a:rPr>
              <a:t>(</a:t>
            </a:r>
            <a:r>
              <a:rPr lang="en-US" sz="1700" dirty="0" err="1" smtClean="0">
                <a:solidFill>
                  <a:srgbClr val="C00000"/>
                </a:solidFill>
              </a:rPr>
              <a:t>int</a:t>
            </a:r>
            <a:r>
              <a:rPr lang="en-US" sz="1700" dirty="0" smtClean="0">
                <a:solidFill>
                  <a:srgbClr val="C00000"/>
                </a:solidFill>
              </a:rPr>
              <a:t> </a:t>
            </a:r>
            <a:r>
              <a:rPr lang="en-US" sz="1700" dirty="0" err="1" smtClean="0">
                <a:solidFill>
                  <a:srgbClr val="C00000"/>
                </a:solidFill>
              </a:rPr>
              <a:t>X_from_coordinate</a:t>
            </a:r>
            <a:r>
              <a:rPr lang="en-US" sz="1700" dirty="0" smtClean="0">
                <a:solidFill>
                  <a:srgbClr val="C00000"/>
                </a:solidFill>
              </a:rPr>
              <a:t>, </a:t>
            </a:r>
            <a:r>
              <a:rPr lang="en-US" sz="1700" dirty="0" err="1" smtClean="0">
                <a:solidFill>
                  <a:srgbClr val="C00000"/>
                </a:solidFill>
              </a:rPr>
              <a:t>int</a:t>
            </a:r>
            <a:r>
              <a:rPr lang="en-US" sz="1700" dirty="0" smtClean="0">
                <a:solidFill>
                  <a:srgbClr val="C00000"/>
                </a:solidFill>
              </a:rPr>
              <a:t> </a:t>
            </a:r>
            <a:r>
              <a:rPr lang="en-US" sz="1700" dirty="0" err="1" smtClean="0">
                <a:solidFill>
                  <a:srgbClr val="C00000"/>
                </a:solidFill>
              </a:rPr>
              <a:t>Y_from_coordinate</a:t>
            </a:r>
            <a:r>
              <a:rPr lang="en-US" sz="1700" dirty="0" smtClean="0">
                <a:solidFill>
                  <a:srgbClr val="C00000"/>
                </a:solidFill>
              </a:rPr>
              <a:t>, </a:t>
            </a:r>
            <a:r>
              <a:rPr lang="en-US" sz="1700" dirty="0" err="1" smtClean="0">
                <a:solidFill>
                  <a:srgbClr val="C00000"/>
                </a:solidFill>
              </a:rPr>
              <a:t>int</a:t>
            </a:r>
            <a:r>
              <a:rPr lang="en-US" sz="1700" dirty="0" smtClean="0">
                <a:solidFill>
                  <a:srgbClr val="C00000"/>
                </a:solidFill>
              </a:rPr>
              <a:t> </a:t>
            </a:r>
            <a:r>
              <a:rPr lang="en-US" sz="1700" dirty="0" err="1" smtClean="0">
                <a:solidFill>
                  <a:srgbClr val="C00000"/>
                </a:solidFill>
              </a:rPr>
              <a:t>X_to_coordinate</a:t>
            </a:r>
            <a:r>
              <a:rPr lang="en-US" sz="1700" dirty="0" smtClean="0">
                <a:solidFill>
                  <a:srgbClr val="C00000"/>
                </a:solidFill>
              </a:rPr>
              <a:t>, </a:t>
            </a:r>
            <a:r>
              <a:rPr lang="en-US" sz="1700" dirty="0" err="1" smtClean="0">
                <a:solidFill>
                  <a:srgbClr val="C00000"/>
                </a:solidFill>
              </a:rPr>
              <a:t>int</a:t>
            </a:r>
            <a:r>
              <a:rPr lang="en-US" sz="1700" dirty="0" smtClean="0">
                <a:solidFill>
                  <a:srgbClr val="C00000"/>
                </a:solidFill>
              </a:rPr>
              <a:t> </a:t>
            </a:r>
            <a:r>
              <a:rPr lang="en-US" sz="1700" dirty="0" err="1" smtClean="0">
                <a:solidFill>
                  <a:srgbClr val="C00000"/>
                </a:solidFill>
              </a:rPr>
              <a:t>Y_to_coordinate</a:t>
            </a:r>
            <a:r>
              <a:rPr lang="en-US" sz="1700" dirty="0" smtClean="0">
                <a:solidFill>
                  <a:srgbClr val="C00000"/>
                </a:solidFill>
              </a:rPr>
              <a:t>);</a:t>
            </a:r>
          </a:p>
          <a:p>
            <a:endParaRPr lang="en-US" sz="1700" dirty="0" smtClean="0">
              <a:solidFill>
                <a:srgbClr val="C00000"/>
              </a:solidFill>
            </a:endParaRPr>
          </a:p>
          <a:p>
            <a:r>
              <a:rPr lang="en-US" sz="2400" dirty="0" smtClean="0"/>
              <a:t>The </a:t>
            </a:r>
            <a:r>
              <a:rPr lang="en-US" sz="2400" dirty="0" err="1" smtClean="0"/>
              <a:t>drawSring</a:t>
            </a:r>
            <a:r>
              <a:rPr lang="en-US" sz="2400" dirty="0" smtClean="0"/>
              <a:t>() method draws the given string as the parameter. Here is the syntax of the </a:t>
            </a:r>
            <a:r>
              <a:rPr lang="en-US" sz="2400" dirty="0" err="1" smtClean="0"/>
              <a:t>drawString</a:t>
            </a:r>
            <a:r>
              <a:rPr lang="en-US" sz="2400" dirty="0" smtClean="0"/>
              <a:t>() method :</a:t>
            </a:r>
            <a:br>
              <a:rPr lang="en-US" sz="2400" dirty="0" smtClean="0"/>
            </a:br>
            <a:r>
              <a:rPr lang="en-US" sz="2400" dirty="0" err="1" smtClean="0">
                <a:solidFill>
                  <a:srgbClr val="C00000"/>
                </a:solidFill>
              </a:rPr>
              <a:t>drawString</a:t>
            </a:r>
            <a:r>
              <a:rPr lang="en-US" sz="2400" dirty="0" smtClean="0">
                <a:solidFill>
                  <a:srgbClr val="C00000"/>
                </a:solidFill>
              </a:rPr>
              <a:t>(String </a:t>
            </a:r>
            <a:r>
              <a:rPr lang="en-US" sz="2400" dirty="0" err="1" smtClean="0">
                <a:solidFill>
                  <a:srgbClr val="C00000"/>
                </a:solidFill>
              </a:rPr>
              <a:t>string</a:t>
            </a:r>
            <a:r>
              <a:rPr lang="en-US" sz="2400" dirty="0" smtClean="0">
                <a:solidFill>
                  <a:srgbClr val="C00000"/>
                </a:solidFill>
              </a:rPr>
              <a:t>, </a:t>
            </a:r>
            <a:r>
              <a:rPr lang="en-US" sz="2400" dirty="0" err="1" smtClean="0">
                <a:solidFill>
                  <a:srgbClr val="C00000"/>
                </a:solidFill>
              </a:rPr>
              <a:t>int</a:t>
            </a:r>
            <a:r>
              <a:rPr lang="en-US" sz="2400" dirty="0" smtClean="0">
                <a:solidFill>
                  <a:srgbClr val="C00000"/>
                </a:solidFill>
              </a:rPr>
              <a:t> </a:t>
            </a:r>
            <a:r>
              <a:rPr lang="en-US" sz="2400" dirty="0" err="1" smtClean="0">
                <a:solidFill>
                  <a:srgbClr val="C00000"/>
                </a:solidFill>
              </a:rPr>
              <a:t>X_coordinate</a:t>
            </a:r>
            <a:r>
              <a:rPr lang="en-US" sz="2400" dirty="0" smtClean="0">
                <a:solidFill>
                  <a:srgbClr val="C00000"/>
                </a:solidFill>
              </a:rPr>
              <a:t>, </a:t>
            </a:r>
            <a:r>
              <a:rPr lang="en-US" sz="2400" dirty="0" err="1" smtClean="0">
                <a:solidFill>
                  <a:srgbClr val="C00000"/>
                </a:solidFill>
              </a:rPr>
              <a:t>int</a:t>
            </a:r>
            <a:r>
              <a:rPr lang="en-US" sz="2400" dirty="0" smtClean="0">
                <a:solidFill>
                  <a:srgbClr val="C00000"/>
                </a:solidFill>
              </a:rPr>
              <a:t> </a:t>
            </a:r>
            <a:r>
              <a:rPr lang="en-US" sz="2400" dirty="0" err="1" smtClean="0">
                <a:solidFill>
                  <a:srgbClr val="C00000"/>
                </a:solidFill>
              </a:rPr>
              <a:t>Y_coordinate</a:t>
            </a:r>
            <a:r>
              <a:rPr lang="en-US" sz="2400" dirty="0" smtClean="0">
                <a:solidFill>
                  <a:srgbClr val="C00000"/>
                </a:solidFill>
              </a:rPr>
              <a:t>);</a:t>
            </a:r>
          </a:p>
          <a:p>
            <a:endParaRPr lang="en-US" sz="2400" dirty="0" smtClean="0">
              <a:solidFill>
                <a:srgbClr val="C00000"/>
              </a:solidFill>
            </a:endParaRPr>
          </a:p>
          <a:p>
            <a:r>
              <a:rPr lang="en-US" sz="2400" dirty="0" smtClean="0"/>
              <a:t>The </a:t>
            </a:r>
            <a:r>
              <a:rPr lang="en-US" sz="2400" dirty="0" err="1" smtClean="0"/>
              <a:t>drawOval</a:t>
            </a:r>
            <a:r>
              <a:rPr lang="en-US" sz="2400" dirty="0" smtClean="0"/>
              <a:t>() method draws the circle. Here is the syntax of the </a:t>
            </a:r>
            <a:r>
              <a:rPr lang="en-US" sz="2400" dirty="0" err="1" smtClean="0"/>
              <a:t>drawOval</a:t>
            </a:r>
            <a:r>
              <a:rPr lang="en-US" sz="2400" dirty="0" smtClean="0"/>
              <a:t>() method :</a:t>
            </a:r>
            <a:br>
              <a:rPr lang="en-US" sz="2400" dirty="0" smtClean="0"/>
            </a:br>
            <a:r>
              <a:rPr lang="en-US" sz="2400" dirty="0" err="1" smtClean="0">
                <a:solidFill>
                  <a:srgbClr val="FF0000"/>
                </a:solidFill>
              </a:rPr>
              <a:t>g.drawOval</a:t>
            </a:r>
            <a:r>
              <a:rPr lang="en-US" sz="2400" dirty="0" smtClean="0">
                <a:solidFill>
                  <a:srgbClr val="FF0000"/>
                </a:solidFill>
              </a:rPr>
              <a:t>(</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X_coordinate</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Y_coordinate</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Wdth</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height);</a:t>
            </a:r>
          </a:p>
          <a:p>
            <a:endParaRPr lang="en-US" sz="2400" dirty="0" smtClean="0"/>
          </a:p>
          <a:p>
            <a:r>
              <a:rPr lang="en-US" sz="2400" b="1" dirty="0" err="1" smtClean="0"/>
              <a:t>Graphics.</a:t>
            </a:r>
            <a:r>
              <a:rPr lang="en-US" sz="2400" dirty="0" err="1" smtClean="0"/>
              <a:t>drawRect</a:t>
            </a:r>
            <a:r>
              <a:rPr lang="en-US" sz="2400" dirty="0" smtClean="0"/>
              <a:t>() </a:t>
            </a:r>
            <a:r>
              <a:rPr lang="en-US" sz="2400" b="1" dirty="0" smtClean="0"/>
              <a:t>: </a:t>
            </a:r>
            <a:r>
              <a:rPr lang="en-US" sz="2400" dirty="0" smtClean="0"/>
              <a:t>The </a:t>
            </a:r>
            <a:r>
              <a:rPr lang="en-US" sz="2400" dirty="0" err="1" smtClean="0"/>
              <a:t>drawRect</a:t>
            </a:r>
            <a:r>
              <a:rPr lang="en-US" sz="2400" dirty="0" smtClean="0"/>
              <a:t>() method draws the rectangle. Here is the syntax of the </a:t>
            </a:r>
            <a:r>
              <a:rPr lang="en-US" sz="2400" dirty="0" err="1" smtClean="0"/>
              <a:t>drawRect</a:t>
            </a:r>
            <a:r>
              <a:rPr lang="en-US" sz="2400" dirty="0" smtClean="0"/>
              <a:t>() method : </a:t>
            </a:r>
          </a:p>
          <a:p>
            <a:pPr>
              <a:buNone/>
            </a:pPr>
            <a:r>
              <a:rPr lang="en-US" sz="2400" dirty="0" smtClean="0"/>
              <a:t>    </a:t>
            </a:r>
            <a:r>
              <a:rPr lang="en-US" sz="2400" dirty="0" err="1" smtClean="0">
                <a:solidFill>
                  <a:srgbClr val="FF0000"/>
                </a:solidFill>
              </a:rPr>
              <a:t>g.drawRect</a:t>
            </a:r>
            <a:r>
              <a:rPr lang="en-US" sz="2400" dirty="0" smtClean="0">
                <a:solidFill>
                  <a:srgbClr val="FF0000"/>
                </a:solidFill>
              </a:rPr>
              <a:t>(</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X_coordinate</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Y_coordinate</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Wdth</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height)</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output</a:t>
            </a:r>
            <a:endParaRPr lang="en-US"/>
          </a:p>
        </p:txBody>
      </p:sp>
      <p:sp>
        <p:nvSpPr>
          <p:cNvPr id="6" name="Content Placeholder 5"/>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600200"/>
            <a:ext cx="84582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2</a:t>
            </a:r>
            <a:endParaRPr lang="en-US" dirty="0"/>
          </a:p>
        </p:txBody>
      </p:sp>
      <p:sp>
        <p:nvSpPr>
          <p:cNvPr id="3" name="Content Placeholder 2"/>
          <p:cNvSpPr>
            <a:spLocks noGrp="1"/>
          </p:cNvSpPr>
          <p:nvPr>
            <p:ph sz="quarter" idx="1"/>
          </p:nvPr>
        </p:nvSpPr>
        <p:spPr>
          <a:xfrm>
            <a:off x="0" y="1589567"/>
            <a:ext cx="4495800" cy="4572000"/>
          </a:xfrm>
        </p:spPr>
        <p:txBody>
          <a:bodyPr>
            <a:noAutofit/>
          </a:bodyPr>
          <a:lstStyle/>
          <a:p>
            <a:pPr>
              <a:buNone/>
            </a:pPr>
            <a:r>
              <a:rPr lang="en-US" sz="2000" dirty="0" smtClean="0"/>
              <a:t>import </a:t>
            </a:r>
            <a:r>
              <a:rPr lang="en-US" sz="2000" dirty="0" err="1" smtClean="0"/>
              <a:t>java.applet</a:t>
            </a:r>
            <a:r>
              <a:rPr lang="en-US" sz="2000" dirty="0" smtClean="0"/>
              <a:t>.*;</a:t>
            </a:r>
          </a:p>
          <a:p>
            <a:pPr>
              <a:buNone/>
            </a:pPr>
            <a:r>
              <a:rPr lang="en-US" sz="2000" dirty="0" smtClean="0"/>
              <a:t>import java.awt.*;</a:t>
            </a:r>
          </a:p>
          <a:p>
            <a:pPr>
              <a:buNone/>
            </a:pPr>
            <a:r>
              <a:rPr lang="en-US" sz="2000" dirty="0" smtClean="0"/>
              <a:t>public class </a:t>
            </a:r>
            <a:r>
              <a:rPr lang="en-US" sz="2000" dirty="0" err="1" smtClean="0"/>
              <a:t>SimpleApplet</a:t>
            </a:r>
            <a:r>
              <a:rPr lang="en-US" sz="2000" dirty="0" smtClean="0"/>
              <a:t> extends Applet{</a:t>
            </a:r>
          </a:p>
          <a:p>
            <a:pPr>
              <a:buNone/>
            </a:pPr>
            <a:r>
              <a:rPr lang="en-US" sz="2000" dirty="0" smtClean="0"/>
              <a:t>  String text = "I'm a simple applet";</a:t>
            </a:r>
          </a:p>
          <a:p>
            <a:pPr>
              <a:buNone/>
            </a:pPr>
            <a:r>
              <a:rPr lang="en-US" sz="2000" dirty="0" smtClean="0"/>
              <a:t>  public void init() {</a:t>
            </a:r>
          </a:p>
          <a:p>
            <a:pPr>
              <a:buNone/>
            </a:pPr>
            <a:r>
              <a:rPr lang="en-US" sz="2000" dirty="0" smtClean="0"/>
              <a:t>        text = "I'm a simple applet";</a:t>
            </a:r>
          </a:p>
          <a:p>
            <a:pPr>
              <a:buNone/>
            </a:pPr>
            <a:r>
              <a:rPr lang="en-US" sz="2000" dirty="0" smtClean="0"/>
              <a:t>        </a:t>
            </a:r>
            <a:r>
              <a:rPr lang="en-US" sz="2000" dirty="0" err="1" smtClean="0"/>
              <a:t>setBackground</a:t>
            </a:r>
            <a:r>
              <a:rPr lang="en-US" sz="2000" dirty="0" smtClean="0"/>
              <a:t>(</a:t>
            </a:r>
            <a:r>
              <a:rPr lang="en-US" sz="2000" dirty="0" err="1" smtClean="0"/>
              <a:t>Color.cyan</a:t>
            </a:r>
            <a:r>
              <a:rPr lang="en-US" sz="2000" dirty="0" smtClean="0"/>
              <a:t>);</a:t>
            </a:r>
          </a:p>
          <a:p>
            <a:pPr>
              <a:buNone/>
            </a:pPr>
            <a:r>
              <a:rPr lang="en-US" sz="2000" dirty="0" smtClean="0"/>
              <a:t>  }</a:t>
            </a:r>
          </a:p>
          <a:p>
            <a:pPr>
              <a:buNone/>
            </a:pPr>
            <a:r>
              <a:rPr lang="en-US" sz="2000" dirty="0" smtClean="0"/>
              <a:t>  public void start() {</a:t>
            </a:r>
          </a:p>
          <a:p>
            <a:pPr>
              <a:buNone/>
            </a:pPr>
            <a:r>
              <a:rPr lang="en-US" sz="2000" dirty="0" smtClean="0"/>
              <a:t>        System.out.println("starting...");</a:t>
            </a:r>
          </a:p>
          <a:p>
            <a:pPr>
              <a:buNone/>
            </a:pPr>
            <a:r>
              <a:rPr lang="en-US" sz="2000" dirty="0" smtClean="0"/>
              <a:t>  }</a:t>
            </a:r>
          </a:p>
          <a:p>
            <a:pPr>
              <a:buNone/>
            </a:pPr>
            <a:r>
              <a:rPr lang="en-US" sz="2000" dirty="0" smtClean="0"/>
              <a:t>  </a:t>
            </a:r>
          </a:p>
          <a:p>
            <a:pPr>
              <a:buNone/>
            </a:pPr>
            <a:endParaRPr lang="en-US" sz="2000" dirty="0" smtClean="0"/>
          </a:p>
          <a:p>
            <a:pPr>
              <a:buNone/>
            </a:pPr>
            <a:endParaRPr lang="en-US" sz="2000" dirty="0" smtClean="0"/>
          </a:p>
          <a:p>
            <a:pPr>
              <a:buNone/>
            </a:pPr>
            <a:endParaRPr lang="en-US" sz="2000" dirty="0"/>
          </a:p>
        </p:txBody>
      </p:sp>
      <p:sp>
        <p:nvSpPr>
          <p:cNvPr id="4" name="Content Placeholder 3"/>
          <p:cNvSpPr>
            <a:spLocks noGrp="1"/>
          </p:cNvSpPr>
          <p:nvPr>
            <p:ph sz="quarter" idx="2"/>
          </p:nvPr>
        </p:nvSpPr>
        <p:spPr/>
        <p:txBody>
          <a:bodyPr>
            <a:normAutofit fontScale="62500" lnSpcReduction="20000"/>
          </a:bodyPr>
          <a:lstStyle/>
          <a:p>
            <a:pPr>
              <a:buNone/>
            </a:pPr>
            <a:r>
              <a:rPr lang="en-US" sz="3200" dirty="0" smtClean="0"/>
              <a:t>public void stop() {</a:t>
            </a:r>
          </a:p>
          <a:p>
            <a:pPr>
              <a:buNone/>
            </a:pPr>
            <a:r>
              <a:rPr lang="en-US" sz="3200" dirty="0" smtClean="0"/>
              <a:t>        System.out.println("stopping...");</a:t>
            </a:r>
          </a:p>
          <a:p>
            <a:pPr>
              <a:buNone/>
            </a:pPr>
            <a:r>
              <a:rPr lang="en-US" sz="3200" dirty="0" smtClean="0"/>
              <a:t>  }</a:t>
            </a:r>
          </a:p>
          <a:p>
            <a:pPr>
              <a:buNone/>
            </a:pPr>
            <a:r>
              <a:rPr lang="en-US" sz="3200" dirty="0" smtClean="0"/>
              <a:t>  public void destroy() {</a:t>
            </a:r>
          </a:p>
          <a:p>
            <a:pPr>
              <a:buNone/>
            </a:pPr>
            <a:r>
              <a:rPr lang="en-US" sz="3200" dirty="0" smtClean="0"/>
              <a:t>        System.out.println("preparing to unload...");</a:t>
            </a:r>
          </a:p>
          <a:p>
            <a:pPr>
              <a:buNone/>
            </a:pPr>
            <a:r>
              <a:rPr lang="en-US" sz="3200" dirty="0" smtClean="0"/>
              <a:t>  }</a:t>
            </a:r>
          </a:p>
          <a:p>
            <a:pPr>
              <a:buNone/>
            </a:pPr>
            <a:r>
              <a:rPr lang="en-US" sz="3200" dirty="0" smtClean="0"/>
              <a:t>  public void paint(){</a:t>
            </a:r>
          </a:p>
          <a:p>
            <a:pPr>
              <a:buNone/>
            </a:pPr>
            <a:r>
              <a:rPr lang="en-US" sz="3200" dirty="0" smtClean="0"/>
              <a:t>	System.out.println("Your can create -graphics in paint...");       </a:t>
            </a:r>
          </a:p>
          <a:p>
            <a:pPr>
              <a:buNone/>
            </a:pPr>
            <a:r>
              <a:rPr lang="en-US" sz="3200" dirty="0" smtClean="0"/>
              <a:t>  }</a:t>
            </a:r>
          </a:p>
          <a:p>
            <a:pPr>
              <a:buNone/>
            </a:pPr>
            <a:r>
              <a:rPr lang="en-US" sz="3200"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sz="3200" dirty="0" smtClean="0"/>
              <a:t>&lt;HTML&gt;</a:t>
            </a:r>
          </a:p>
          <a:p>
            <a:pPr>
              <a:buNone/>
            </a:pPr>
            <a:r>
              <a:rPr lang="en-US" sz="3200" dirty="0" smtClean="0"/>
              <a:t>&lt;BODY&gt;</a:t>
            </a:r>
          </a:p>
          <a:p>
            <a:pPr>
              <a:buNone/>
            </a:pPr>
            <a:r>
              <a:rPr lang="en-US" sz="3200" dirty="0" smtClean="0"/>
              <a:t>&lt;div align="center"&gt;</a:t>
            </a:r>
          </a:p>
          <a:p>
            <a:pPr>
              <a:buNone/>
            </a:pPr>
            <a:r>
              <a:rPr lang="en-US" sz="3200" dirty="0" smtClean="0"/>
              <a:t>&lt;APPLET CODE=“</a:t>
            </a:r>
            <a:r>
              <a:rPr lang="en-US" sz="3200" dirty="0" err="1" smtClean="0"/>
              <a:t>SimpleApplet.class</a:t>
            </a:r>
            <a:r>
              <a:rPr lang="en-US" sz="3200" dirty="0" smtClean="0"/>
              <a:t>" WIDTH="800" HEIGHT="500"&gt;&lt;/APPLET&gt; </a:t>
            </a:r>
          </a:p>
          <a:p>
            <a:pPr>
              <a:buNone/>
            </a:pPr>
            <a:r>
              <a:rPr lang="en-US" sz="3200" dirty="0" smtClean="0"/>
              <a:t>&lt;/div&gt;</a:t>
            </a:r>
          </a:p>
          <a:p>
            <a:pPr>
              <a:buNone/>
            </a:pPr>
            <a:r>
              <a:rPr lang="en-US" sz="3200" dirty="0" smtClean="0"/>
              <a:t>&lt;/BODY&gt;</a:t>
            </a:r>
          </a:p>
          <a:p>
            <a:pPr>
              <a:buNone/>
            </a:pPr>
            <a:r>
              <a:rPr lang="en-US" sz="3200" dirty="0" smtClean="0"/>
              <a:t>&lt;/HTML&gt;</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repainting</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Applet must quickly return control to the AWT run-time system..</a:t>
            </a:r>
          </a:p>
          <a:p>
            <a:r>
              <a:rPr lang="en-US" dirty="0" smtClean="0"/>
              <a:t>So to change a particular information itself, we can not make a loop in the paint method that repeatedly updates it.</a:t>
            </a:r>
          </a:p>
          <a:p>
            <a:r>
              <a:rPr lang="en-US" dirty="0" smtClean="0"/>
              <a:t>whenever your applet needs to update the information displayed in its window, it simply calls </a:t>
            </a:r>
            <a:r>
              <a:rPr lang="en-US" b="1" dirty="0" smtClean="0"/>
              <a:t>repaint()</a:t>
            </a:r>
            <a:r>
              <a:rPr lang="en-US" dirty="0" smtClean="0"/>
              <a:t>.</a:t>
            </a:r>
          </a:p>
          <a:p>
            <a:pPr>
              <a:buNone/>
            </a:pPr>
            <a:endParaRPr lang="en-US" dirty="0" smtClean="0"/>
          </a:p>
          <a:p>
            <a:pPr marL="1146175" indent="0">
              <a:buNone/>
            </a:pPr>
            <a:r>
              <a:rPr lang="en-US" dirty="0" smtClean="0">
                <a:solidFill>
                  <a:srgbClr val="00B0F0"/>
                </a:solidFill>
              </a:rPr>
              <a:t>void repaint() </a:t>
            </a:r>
            <a:r>
              <a:rPr lang="en-US" dirty="0" smtClean="0"/>
              <a:t>		            //entire window</a:t>
            </a:r>
          </a:p>
          <a:p>
            <a:pPr marL="1146175" indent="0">
              <a:buNone/>
            </a:pPr>
            <a:r>
              <a:rPr lang="en-US" dirty="0" smtClean="0"/>
              <a:t>           or</a:t>
            </a:r>
          </a:p>
          <a:p>
            <a:pPr marL="1146175" indent="0">
              <a:buNone/>
            </a:pPr>
            <a:r>
              <a:rPr lang="en-US" dirty="0" smtClean="0">
                <a:solidFill>
                  <a:srgbClr val="00B0F0"/>
                </a:solidFill>
              </a:rPr>
              <a:t>void repaint(</a:t>
            </a:r>
            <a:r>
              <a:rPr lang="en-US" dirty="0" err="1" smtClean="0">
                <a:solidFill>
                  <a:srgbClr val="00B0F0"/>
                </a:solidFill>
              </a:rPr>
              <a:t>int</a:t>
            </a:r>
            <a:r>
              <a:rPr lang="en-US" dirty="0" smtClean="0">
                <a:solidFill>
                  <a:srgbClr val="00B0F0"/>
                </a:solidFill>
              </a:rPr>
              <a:t> </a:t>
            </a:r>
            <a:r>
              <a:rPr lang="en-US" i="1" dirty="0" smtClean="0">
                <a:solidFill>
                  <a:srgbClr val="00B0F0"/>
                </a:solidFill>
              </a:rPr>
              <a:t>left</a:t>
            </a:r>
            <a:r>
              <a:rPr lang="en-US" dirty="0" smtClean="0">
                <a:solidFill>
                  <a:srgbClr val="00B0F0"/>
                </a:solidFill>
              </a:rPr>
              <a:t>, </a:t>
            </a:r>
            <a:r>
              <a:rPr lang="en-US" dirty="0" err="1" smtClean="0">
                <a:solidFill>
                  <a:srgbClr val="00B0F0"/>
                </a:solidFill>
              </a:rPr>
              <a:t>int</a:t>
            </a:r>
            <a:r>
              <a:rPr lang="en-US" dirty="0" smtClean="0">
                <a:solidFill>
                  <a:srgbClr val="00B0F0"/>
                </a:solidFill>
              </a:rPr>
              <a:t> </a:t>
            </a:r>
            <a:r>
              <a:rPr lang="en-US" i="1" dirty="0" smtClean="0">
                <a:solidFill>
                  <a:srgbClr val="00B0F0"/>
                </a:solidFill>
              </a:rPr>
              <a:t>top</a:t>
            </a:r>
            <a:r>
              <a:rPr lang="en-US" dirty="0" smtClean="0">
                <a:solidFill>
                  <a:srgbClr val="00B0F0"/>
                </a:solidFill>
              </a:rPr>
              <a:t>, </a:t>
            </a:r>
            <a:r>
              <a:rPr lang="en-US" dirty="0" err="1" smtClean="0">
                <a:solidFill>
                  <a:srgbClr val="00B0F0"/>
                </a:solidFill>
              </a:rPr>
              <a:t>int</a:t>
            </a:r>
            <a:r>
              <a:rPr lang="en-US" dirty="0" smtClean="0">
                <a:solidFill>
                  <a:srgbClr val="00B0F0"/>
                </a:solidFill>
              </a:rPr>
              <a:t> </a:t>
            </a:r>
            <a:r>
              <a:rPr lang="en-US" i="1" dirty="0" smtClean="0">
                <a:solidFill>
                  <a:srgbClr val="00B0F0"/>
                </a:solidFill>
              </a:rPr>
              <a:t>width, </a:t>
            </a:r>
            <a:r>
              <a:rPr lang="en-US" dirty="0" err="1" smtClean="0">
                <a:solidFill>
                  <a:srgbClr val="00B0F0"/>
                </a:solidFill>
              </a:rPr>
              <a:t>int</a:t>
            </a:r>
            <a:r>
              <a:rPr lang="en-US" dirty="0" smtClean="0">
                <a:solidFill>
                  <a:srgbClr val="00B0F0"/>
                </a:solidFill>
              </a:rPr>
              <a:t> </a:t>
            </a:r>
            <a:r>
              <a:rPr lang="en-US" i="1" dirty="0" smtClean="0">
                <a:solidFill>
                  <a:srgbClr val="00B0F0"/>
                </a:solidFill>
              </a:rPr>
              <a:t>height</a:t>
            </a:r>
            <a:r>
              <a:rPr lang="en-US" dirty="0" smtClean="0">
                <a:solidFill>
                  <a:srgbClr val="00B0F0"/>
                </a:solidFill>
              </a:rPr>
              <a:t>) </a:t>
            </a:r>
          </a:p>
          <a:p>
            <a:pPr marL="1146175" indent="0">
              <a:buNone/>
            </a:pPr>
            <a:r>
              <a:rPr lang="en-US" dirty="0" smtClean="0"/>
              <a:t>                     // specifies region to be repainted</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paint () method can be called explicitly whenever the applet window needs to be redrawn, using the repaint () method.</a:t>
            </a:r>
          </a:p>
          <a:p>
            <a:r>
              <a:rPr lang="en-US" dirty="0" smtClean="0"/>
              <a:t>repaint() requests an erase and redraw (update) after a small time delay.</a:t>
            </a:r>
          </a:p>
          <a:p>
            <a:r>
              <a:rPr lang="en-US" dirty="0" smtClean="0"/>
              <a:t>The repaint () method causes the AWT runtime system to execute the update () method of the Component class which clears the window with the background color of the applet and then calls the paint () method.</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Window</a:t>
            </a:r>
            <a:endParaRPr lang="en-US" dirty="0"/>
          </a:p>
        </p:txBody>
      </p:sp>
      <p:sp>
        <p:nvSpPr>
          <p:cNvPr id="3" name="Content Placeholder 2"/>
          <p:cNvSpPr>
            <a:spLocks noGrp="1"/>
          </p:cNvSpPr>
          <p:nvPr>
            <p:ph sz="quarter" idx="1"/>
          </p:nvPr>
        </p:nvSpPr>
        <p:spPr/>
        <p:txBody>
          <a:bodyPr>
            <a:normAutofit/>
          </a:bodyPr>
          <a:lstStyle/>
          <a:p>
            <a:r>
              <a:rPr lang="en-US" dirty="0" smtClean="0"/>
              <a:t>Applet can also output a message to the status window of the browser or applet viewer on which it is running.</a:t>
            </a:r>
          </a:p>
          <a:p>
            <a:r>
              <a:rPr lang="en-US" dirty="0" smtClean="0"/>
              <a:t>The status </a:t>
            </a:r>
            <a:r>
              <a:rPr lang="en-US" smtClean="0"/>
              <a:t>window gives the </a:t>
            </a:r>
            <a:r>
              <a:rPr lang="en-US" dirty="0" smtClean="0"/>
              <a:t>user feedback about what is occurring in the applet, suggest options, or possibly report some types of errors. </a:t>
            </a:r>
          </a:p>
          <a:p>
            <a:r>
              <a:rPr lang="en-US" dirty="0" smtClean="0"/>
              <a:t>call </a:t>
            </a:r>
            <a:r>
              <a:rPr lang="en-US" b="1" dirty="0" err="1" smtClean="0"/>
              <a:t>showStatus</a:t>
            </a:r>
            <a:r>
              <a:rPr lang="en-US" b="1" dirty="0" smtClean="0"/>
              <a:t>( ), </a:t>
            </a:r>
            <a:r>
              <a:rPr lang="en-US" dirty="0" smtClean="0"/>
              <a:t>which is defined by </a:t>
            </a:r>
            <a:r>
              <a:rPr lang="en-US" b="1" dirty="0" smtClean="0"/>
              <a:t>Applet</a:t>
            </a:r>
          </a:p>
          <a:p>
            <a:pPr marL="1320800" indent="-319088">
              <a:buNone/>
            </a:pPr>
            <a:r>
              <a:rPr lang="en-US" dirty="0" smtClean="0">
                <a:solidFill>
                  <a:srgbClr val="00B0F0"/>
                </a:solidFill>
              </a:rPr>
              <a:t>void </a:t>
            </a:r>
            <a:r>
              <a:rPr lang="en-US" dirty="0" err="1" smtClean="0">
                <a:solidFill>
                  <a:srgbClr val="00B0F0"/>
                </a:solidFill>
              </a:rPr>
              <a:t>showStatus</a:t>
            </a:r>
            <a:r>
              <a:rPr lang="en-US" dirty="0" smtClean="0">
                <a:solidFill>
                  <a:srgbClr val="00B0F0"/>
                </a:solidFill>
              </a:rPr>
              <a:t>(String </a:t>
            </a:r>
            <a:r>
              <a:rPr lang="en-US" i="1" dirty="0" err="1" smtClean="0">
                <a:solidFill>
                  <a:srgbClr val="00B0F0"/>
                </a:solidFill>
              </a:rPr>
              <a:t>msg</a:t>
            </a:r>
            <a:r>
              <a:rPr lang="en-US" dirty="0" smtClean="0">
                <a:solidFill>
                  <a:srgbClr val="00B0F0"/>
                </a:solidFill>
              </a:rPr>
              <a:t>)</a:t>
            </a:r>
          </a:p>
          <a:p>
            <a:r>
              <a:rPr lang="en-US" dirty="0" smtClean="0"/>
              <a:t>Here, </a:t>
            </a:r>
            <a:r>
              <a:rPr lang="en-US" i="1" dirty="0" err="1" smtClean="0"/>
              <a:t>msg</a:t>
            </a:r>
            <a:r>
              <a:rPr lang="en-US" dirty="0" smtClean="0"/>
              <a:t> is the string to be displayed.</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applications </a:t>
            </a:r>
            <a:endParaRPr lang="en-US" dirty="0"/>
          </a:p>
        </p:txBody>
      </p:sp>
      <p:sp>
        <p:nvSpPr>
          <p:cNvPr id="3" name="Content Placeholder 2"/>
          <p:cNvSpPr>
            <a:spLocks noGrp="1"/>
          </p:cNvSpPr>
          <p:nvPr>
            <p:ph sz="quarter" idx="1"/>
          </p:nvPr>
        </p:nvSpPr>
        <p:spPr/>
        <p:txBody>
          <a:bodyPr>
            <a:normAutofit/>
          </a:bodyPr>
          <a:lstStyle/>
          <a:p>
            <a:r>
              <a:rPr lang="en-US" dirty="0" smtClean="0"/>
              <a:t>What is mean by application?</a:t>
            </a:r>
          </a:p>
          <a:p>
            <a:pPr lvl="1"/>
            <a:r>
              <a:rPr lang="en-US" dirty="0" smtClean="0"/>
              <a:t>application runs stand-alone, with the support of a virtual machine.</a:t>
            </a:r>
          </a:p>
          <a:p>
            <a:pPr lvl="1"/>
            <a:r>
              <a:rPr lang="en-US" dirty="0" smtClean="0"/>
              <a:t>Programs written in Java to carry out certain tasks on a stand alone local </a:t>
            </a:r>
            <a:r>
              <a:rPr lang="en-US" dirty="0" smtClean="0">
                <a:hlinkClick r:id="rId2" tooltip="Computer"/>
              </a:rPr>
              <a:t>Computer</a:t>
            </a:r>
            <a:r>
              <a:rPr lang="en-US" dirty="0" smtClean="0"/>
              <a:t>. Executing stand alone java programs involves two steps </a:t>
            </a:r>
          </a:p>
          <a:p>
            <a:pPr lvl="2"/>
            <a:r>
              <a:rPr lang="en-US" sz="2900" dirty="0" smtClean="0"/>
              <a:t>Compiling through </a:t>
            </a:r>
            <a:r>
              <a:rPr lang="en-US" sz="2900" b="1" dirty="0" err="1" smtClean="0"/>
              <a:t>javac</a:t>
            </a:r>
            <a:r>
              <a:rPr lang="en-US" sz="2900" b="1" dirty="0" smtClean="0"/>
              <a:t> </a:t>
            </a:r>
            <a:r>
              <a:rPr lang="en-US" sz="2900" dirty="0" smtClean="0"/>
              <a:t>compiler.</a:t>
            </a:r>
          </a:p>
          <a:p>
            <a:pPr lvl="2"/>
            <a:r>
              <a:rPr lang="en-US" sz="3200" dirty="0" smtClean="0"/>
              <a:t>Executing the byte code using </a:t>
            </a:r>
            <a:r>
              <a:rPr lang="en-US" sz="3200" b="1" dirty="0" smtClean="0"/>
              <a:t>java </a:t>
            </a:r>
            <a:r>
              <a:rPr lang="en-US" sz="3200" dirty="0" smtClean="0"/>
              <a:t>interpreter.</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Difference between applet and application</a:t>
            </a:r>
            <a:endParaRPr lang="en-US" sz="3600" dirty="0"/>
          </a:p>
        </p:txBody>
      </p:sp>
      <p:graphicFrame>
        <p:nvGraphicFramePr>
          <p:cNvPr id="4" name="Content Placeholder 3"/>
          <p:cNvGraphicFramePr>
            <a:graphicFrameLocks noGrp="1"/>
          </p:cNvGraphicFramePr>
          <p:nvPr>
            <p:ph sz="quarter" idx="1"/>
          </p:nvPr>
        </p:nvGraphicFramePr>
        <p:xfrm>
          <a:off x="304796" y="1143000"/>
          <a:ext cx="8686804" cy="4693920"/>
        </p:xfrm>
        <a:graphic>
          <a:graphicData uri="http://schemas.openxmlformats.org/drawingml/2006/table">
            <a:tbl>
              <a:tblPr firstRow="1" bandRow="1">
                <a:tableStyleId>{5C22544A-7EE6-4342-B048-85BDC9FD1C3A}</a:tableStyleId>
              </a:tblPr>
              <a:tblGrid>
                <a:gridCol w="4343402"/>
                <a:gridCol w="4343402"/>
              </a:tblGrid>
              <a:tr h="370840">
                <a:tc>
                  <a:txBody>
                    <a:bodyPr/>
                    <a:lstStyle/>
                    <a:p>
                      <a:r>
                        <a:rPr lang="en-US" sz="2000" dirty="0" smtClean="0"/>
                        <a:t>Applet</a:t>
                      </a:r>
                      <a:endParaRPr lang="en-US" sz="2000" dirty="0"/>
                    </a:p>
                  </a:txBody>
                  <a:tcPr/>
                </a:tc>
                <a:tc>
                  <a:txBody>
                    <a:bodyPr/>
                    <a:lstStyle/>
                    <a:p>
                      <a:r>
                        <a:rPr lang="en-US" sz="2000" dirty="0" smtClean="0"/>
                        <a:t>application</a:t>
                      </a:r>
                      <a:endParaRPr lang="en-US" sz="2000" dirty="0"/>
                    </a:p>
                  </a:txBody>
                  <a:tcPr/>
                </a:tc>
              </a:tr>
              <a:tr h="370840">
                <a:tc>
                  <a:txBody>
                    <a:bodyPr/>
                    <a:lstStyle/>
                    <a:p>
                      <a:r>
                        <a:rPr lang="en-US" sz="2000" dirty="0" smtClean="0"/>
                        <a:t>Applets must have GUI</a:t>
                      </a:r>
                      <a:endParaRPr lang="en-US" sz="2000" dirty="0"/>
                    </a:p>
                  </a:txBody>
                  <a:tcPr/>
                </a:tc>
                <a:tc>
                  <a:txBody>
                    <a:bodyPr/>
                    <a:lstStyle/>
                    <a:p>
                      <a:r>
                        <a:rPr lang="en-US" sz="2000" dirty="0" smtClean="0"/>
                        <a:t>Applications </a:t>
                      </a:r>
                      <a:r>
                        <a:rPr lang="en-US" sz="2000" dirty="0" err="1" smtClean="0"/>
                        <a:t>mayn,t</a:t>
                      </a:r>
                      <a:r>
                        <a:rPr lang="en-US" sz="2000" dirty="0" smtClean="0"/>
                        <a:t> have GUI.</a:t>
                      </a:r>
                      <a:endParaRPr lang="en-US" sz="2000" dirty="0"/>
                    </a:p>
                  </a:txBody>
                  <a:tcPr/>
                </a:tc>
              </a:tr>
              <a:tr h="370840">
                <a:tc>
                  <a:txBody>
                    <a:bodyPr/>
                    <a:lstStyle/>
                    <a:p>
                      <a:r>
                        <a:rPr lang="en-US" sz="2000" dirty="0" smtClean="0"/>
                        <a:t>Applet starts execution after init() method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Applications start execution after main() method.</a:t>
                      </a:r>
                      <a:endParaRPr lang="en-US" sz="2000" dirty="0"/>
                    </a:p>
                  </a:txBody>
                  <a:tcPr/>
                </a:tc>
              </a:tr>
              <a:tr h="370840">
                <a:tc>
                  <a:txBody>
                    <a:bodyPr/>
                    <a:lstStyle/>
                    <a:p>
                      <a:r>
                        <a:rPr lang="en-US" sz="2000" dirty="0" smtClean="0"/>
                        <a:t>Applets can be embedded in HTML pages and downloaded over the Internet </a:t>
                      </a:r>
                      <a:endParaRPr lang="en-US" sz="2000" dirty="0"/>
                    </a:p>
                  </a:txBody>
                  <a:tcPr/>
                </a:tc>
                <a:tc>
                  <a:txBody>
                    <a:bodyPr/>
                    <a:lstStyle/>
                    <a:p>
                      <a:r>
                        <a:rPr lang="en-US" sz="2000" dirty="0" smtClean="0"/>
                        <a:t>Applications have no special support in HTML for embedding or downloading.</a:t>
                      </a:r>
                      <a:endParaRPr lang="en-US" sz="2000" dirty="0"/>
                    </a:p>
                  </a:txBody>
                  <a:tcPr/>
                </a:tc>
              </a:tr>
              <a:tr h="370840">
                <a:tc>
                  <a:txBody>
                    <a:bodyPr/>
                    <a:lstStyle/>
                    <a:p>
                      <a:r>
                        <a:rPr lang="en-US" sz="2000" dirty="0" smtClean="0"/>
                        <a:t>Applets can only be executed inside a java compatible container, such as a browser or applet viewer</a:t>
                      </a:r>
                      <a:endParaRPr lang="en-US" sz="2000" dirty="0"/>
                    </a:p>
                  </a:txBody>
                  <a:tcPr/>
                </a:tc>
                <a:tc>
                  <a:txBody>
                    <a:bodyPr/>
                    <a:lstStyle/>
                    <a:p>
                      <a:r>
                        <a:rPr lang="en-US" sz="2000" dirty="0" smtClean="0"/>
                        <a:t>Applications are executed at command line by java.exe or jview.exe.</a:t>
                      </a:r>
                      <a:endParaRPr lang="en-US" sz="2000" dirty="0"/>
                    </a:p>
                  </a:txBody>
                  <a:tcPr/>
                </a:tc>
              </a:tr>
              <a:tr h="370840">
                <a:tc>
                  <a:txBody>
                    <a:bodyPr/>
                    <a:lstStyle/>
                    <a:p>
                      <a:r>
                        <a:rPr lang="en-US" sz="2000" dirty="0" smtClean="0"/>
                        <a:t>Applets  are the small programs.</a:t>
                      </a:r>
                      <a:endParaRPr lang="en-US" sz="2000" dirty="0"/>
                    </a:p>
                  </a:txBody>
                  <a:tcPr/>
                </a:tc>
                <a:tc>
                  <a:txBody>
                    <a:bodyPr/>
                    <a:lstStyle/>
                    <a:p>
                      <a:r>
                        <a:rPr lang="en-US" sz="2000" dirty="0" smtClean="0"/>
                        <a:t>applications are larger programs</a:t>
                      </a:r>
                      <a:endParaRPr lang="en-US" sz="2000" dirty="0"/>
                    </a:p>
                  </a:txBody>
                  <a:tcPr/>
                </a:tc>
              </a:tr>
              <a:tr h="370840">
                <a:tc>
                  <a:txBody>
                    <a:bodyPr/>
                    <a:lstStyle/>
                    <a:p>
                      <a:r>
                        <a:rPr lang="en-US" sz="2000" dirty="0" smtClean="0"/>
                        <a:t>Applets are designed just for handling the client site problems. </a:t>
                      </a:r>
                      <a:endParaRPr lang="en-US" sz="2000" dirty="0"/>
                    </a:p>
                  </a:txBody>
                  <a:tcPr/>
                </a:tc>
                <a:tc>
                  <a:txBody>
                    <a:bodyPr/>
                    <a:lstStyle/>
                    <a:p>
                      <a:r>
                        <a:rPr lang="en-US" sz="2000" dirty="0" smtClean="0"/>
                        <a:t>java applications are designed to work with the client as well as server. </a:t>
                      </a:r>
                      <a:endParaRPr lang="en-US" sz="2000" dirty="0"/>
                    </a:p>
                  </a:txBody>
                  <a:tcPr/>
                </a:tc>
              </a:tr>
              <a:tr h="370840">
                <a:tc>
                  <a:txBody>
                    <a:bodyPr/>
                    <a:lstStyle/>
                    <a:p>
                      <a:endParaRPr lang="en-US" sz="2000"/>
                    </a:p>
                  </a:txBody>
                  <a:tcPr/>
                </a:tc>
                <a:tc>
                  <a:txBody>
                    <a:bodyPr/>
                    <a:lstStyle/>
                    <a:p>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78" y="3809990"/>
            <a:ext cx="6172126" cy="990600"/>
          </a:xfrm>
        </p:spPr>
        <p:txBody>
          <a:bodyPr>
            <a:normAutofit/>
          </a:bodyPr>
          <a:lstStyle/>
          <a:p>
            <a:r>
              <a:rPr lang="en-US" sz="5400" b="1" dirty="0" smtClean="0">
                <a:solidFill>
                  <a:srgbClr val="000099"/>
                </a:solidFill>
              </a:rPr>
              <a:t>Thank You</a:t>
            </a:r>
            <a:endParaRPr lang="en-US" sz="5400" b="1" dirty="0">
              <a:solidFill>
                <a:srgbClr val="000099"/>
              </a:solidFill>
            </a:endParaRPr>
          </a:p>
        </p:txBody>
      </p:sp>
      <p:sp>
        <p:nvSpPr>
          <p:cNvPr id="3" name="Subtitle 2"/>
          <p:cNvSpPr>
            <a:spLocks noGrp="1"/>
          </p:cNvSpPr>
          <p:nvPr>
            <p:ph type="subTitle" idx="1"/>
          </p:nvPr>
        </p:nvSpPr>
        <p:spPr/>
        <p:txBody>
          <a:bodyPr/>
          <a:lstStyle/>
          <a:p>
            <a:r>
              <a:rPr lang="en-US" dirty="0" smtClean="0"/>
              <a:t>By </a:t>
            </a:r>
            <a:r>
              <a:rPr lang="en-US" dirty="0" err="1" smtClean="0"/>
              <a:t>Madhuri</a:t>
            </a:r>
            <a:r>
              <a:rPr lang="en-US" dirty="0" smtClean="0"/>
              <a:t> Kumbhar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 </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An error means fault and there are two types of error as follows:</a:t>
            </a:r>
          </a:p>
          <a:p>
            <a:pPr marL="514350" indent="-514350"/>
            <a:r>
              <a:rPr lang="en-US" b="1" dirty="0" smtClean="0"/>
              <a:t>Compile time errors </a:t>
            </a:r>
            <a:r>
              <a:rPr lang="en-US" dirty="0" smtClean="0"/>
              <a:t>like</a:t>
            </a:r>
            <a:endParaRPr lang="en-US" b="1" dirty="0" smtClean="0"/>
          </a:p>
          <a:p>
            <a:pPr marL="514350" indent="-4763">
              <a:buNone/>
            </a:pPr>
            <a:r>
              <a:rPr lang="en-US" dirty="0" smtClean="0"/>
              <a:t>Missing braces, Missing semicolon, Missing double quote in string, = instead of == operator And so on.</a:t>
            </a:r>
          </a:p>
          <a:p>
            <a:pPr marL="514350" indent="-514350"/>
            <a:r>
              <a:rPr lang="en-US" b="1" dirty="0" smtClean="0"/>
              <a:t>Run time errors </a:t>
            </a:r>
            <a:r>
              <a:rPr lang="en-US" dirty="0" smtClean="0"/>
              <a:t>like</a:t>
            </a:r>
          </a:p>
          <a:p>
            <a:pPr marL="798513" indent="-319088">
              <a:buFont typeface="Wingdings" pitchFamily="2" charset="2"/>
              <a:buChar char="Ø"/>
            </a:pPr>
            <a:r>
              <a:rPr lang="en-US" dirty="0" smtClean="0"/>
              <a:t>Divide by zero</a:t>
            </a:r>
          </a:p>
          <a:p>
            <a:pPr marL="798513" indent="-319088">
              <a:buFont typeface="Wingdings" pitchFamily="2" charset="2"/>
              <a:buChar char="Ø"/>
            </a:pPr>
            <a:r>
              <a:rPr lang="en-US" dirty="0" smtClean="0"/>
              <a:t>Conversion of invalid string to number</a:t>
            </a:r>
          </a:p>
          <a:p>
            <a:pPr marL="798513" indent="-319088">
              <a:buFont typeface="Wingdings" pitchFamily="2" charset="2"/>
              <a:buChar char="Ø"/>
            </a:pPr>
            <a:r>
              <a:rPr lang="en-US" dirty="0" smtClean="0"/>
              <a:t>access the element that is out of bound of an array</a:t>
            </a:r>
          </a:p>
          <a:p>
            <a:pPr marL="798513" indent="-319088">
              <a:buFont typeface="Wingdings" pitchFamily="2" charset="2"/>
              <a:buChar char="Ø"/>
            </a:pPr>
            <a:r>
              <a:rPr lang="en-US" dirty="0" smtClean="0"/>
              <a:t>Passing the parameters……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Java Exception classes</a:t>
            </a:r>
            <a:endParaRPr lang="en-US" dirty="0"/>
          </a:p>
        </p:txBody>
      </p:sp>
      <p:pic>
        <p:nvPicPr>
          <p:cNvPr id="46082" name="Picture 2" descr="hierarchy of exception handling"/>
          <p:cNvPicPr>
            <a:picLocks noChangeAspect="1" noChangeArrowheads="1"/>
          </p:cNvPicPr>
          <p:nvPr/>
        </p:nvPicPr>
        <p:blipFill>
          <a:blip r:embed="rId2" cstate="print"/>
          <a:srcRect/>
          <a:stretch>
            <a:fillRect/>
          </a:stretch>
        </p:blipFill>
        <p:spPr bwMode="auto">
          <a:xfrm>
            <a:off x="990694" y="1524050"/>
            <a:ext cx="7848394" cy="53339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el">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Media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2835</TotalTime>
  <Pages>0</Pages>
  <Words>3938</Words>
  <Characters>0</Characters>
  <Application>Microsoft Office PowerPoint</Application>
  <DocSecurity>0</DocSecurity>
  <PresentationFormat>On-screen Show (4:3)</PresentationFormat>
  <Lines>0</Lines>
  <Paragraphs>703</Paragraphs>
  <Slides>79</Slides>
  <Notes>5</Notes>
  <HiddenSlides>0</HiddenSlides>
  <MMClips>0</MMClips>
  <ScaleCrop>false</ScaleCrop>
  <HeadingPairs>
    <vt:vector size="4" baseType="variant">
      <vt:variant>
        <vt:lpstr>Theme</vt:lpstr>
      </vt:variant>
      <vt:variant>
        <vt:i4>4</vt:i4>
      </vt:variant>
      <vt:variant>
        <vt:lpstr>Slide Titles</vt:lpstr>
      </vt:variant>
      <vt:variant>
        <vt:i4>79</vt:i4>
      </vt:variant>
    </vt:vector>
  </HeadingPairs>
  <TitlesOfParts>
    <vt:vector size="83" baseType="lpstr">
      <vt:lpstr>1_Origin</vt:lpstr>
      <vt:lpstr>Oriel</vt:lpstr>
      <vt:lpstr>CTD_Lesson_template_2008-v1</vt:lpstr>
      <vt:lpstr>Median</vt:lpstr>
      <vt:lpstr>Exception Handling in Java </vt:lpstr>
      <vt:lpstr>Syllabus </vt:lpstr>
      <vt:lpstr>Exception Handing-Introduction</vt:lpstr>
      <vt:lpstr>Exception Handling</vt:lpstr>
      <vt:lpstr>Exception Handling…Contd…</vt:lpstr>
      <vt:lpstr>Reason of exception handling </vt:lpstr>
      <vt:lpstr>Types of exception </vt:lpstr>
      <vt:lpstr>Types of exception </vt:lpstr>
      <vt:lpstr>Hierarchy of Java Exception classes</vt:lpstr>
      <vt:lpstr>Exception handling fundamentals</vt:lpstr>
      <vt:lpstr>try…catch</vt:lpstr>
      <vt:lpstr>try…catch</vt:lpstr>
      <vt:lpstr>Using Multiple catch Blocks</vt:lpstr>
      <vt:lpstr>Finally block</vt:lpstr>
      <vt:lpstr>Finally block</vt:lpstr>
      <vt:lpstr>Key points</vt:lpstr>
      <vt:lpstr>Key points</vt:lpstr>
      <vt:lpstr>syntax</vt:lpstr>
      <vt:lpstr>Example </vt:lpstr>
      <vt:lpstr>Multiple catch</vt:lpstr>
      <vt:lpstr>Finally </vt:lpstr>
      <vt:lpstr>Predefined Exception in java</vt:lpstr>
      <vt:lpstr>Throw</vt:lpstr>
      <vt:lpstr>throw</vt:lpstr>
      <vt:lpstr>Example</vt:lpstr>
      <vt:lpstr>throws</vt:lpstr>
      <vt:lpstr>Syntax </vt:lpstr>
      <vt:lpstr>throw VS throws</vt:lpstr>
      <vt:lpstr>Nested Try Block</vt:lpstr>
      <vt:lpstr>Example</vt:lpstr>
      <vt:lpstr>Java Custom /user-defined exception</vt:lpstr>
      <vt:lpstr>Slide 32</vt:lpstr>
      <vt:lpstr>Managing I/O</vt:lpstr>
      <vt:lpstr>Stream</vt:lpstr>
      <vt:lpstr>Stream</vt:lpstr>
      <vt:lpstr>I/O Streams</vt:lpstr>
      <vt:lpstr>I/O Streams</vt:lpstr>
      <vt:lpstr>OutputStream Hierarchy</vt:lpstr>
      <vt:lpstr>Input Stream Hierarchy</vt:lpstr>
      <vt:lpstr>Reading console Input</vt:lpstr>
      <vt:lpstr>Reading console Input</vt:lpstr>
      <vt:lpstr>Writing Console Output</vt:lpstr>
      <vt:lpstr>Example</vt:lpstr>
      <vt:lpstr>Print Writer class</vt:lpstr>
      <vt:lpstr>Methods of PrintWriter class</vt:lpstr>
      <vt:lpstr>Methods of PrintWriter class</vt:lpstr>
      <vt:lpstr>Example</vt:lpstr>
      <vt:lpstr>Applet</vt:lpstr>
      <vt:lpstr>Applet</vt:lpstr>
      <vt:lpstr>Applet</vt:lpstr>
      <vt:lpstr>Applet</vt:lpstr>
      <vt:lpstr>Applet life cycle</vt:lpstr>
      <vt:lpstr>Life Cycle of an Applet</vt:lpstr>
      <vt:lpstr>Cont…</vt:lpstr>
      <vt:lpstr>Life cycle</vt:lpstr>
      <vt:lpstr>Slide 56</vt:lpstr>
      <vt:lpstr>New Born State/ init()</vt:lpstr>
      <vt:lpstr>Running State/ start()</vt:lpstr>
      <vt:lpstr>Idle State / stop()</vt:lpstr>
      <vt:lpstr>Dead State/ destroy()</vt:lpstr>
      <vt:lpstr>Display State</vt:lpstr>
      <vt:lpstr>How to create a applet</vt:lpstr>
      <vt:lpstr>Creation of Java file</vt:lpstr>
      <vt:lpstr>Create a HTML file</vt:lpstr>
      <vt:lpstr>Use of Java.awt</vt:lpstr>
      <vt:lpstr>Use of java.applet</vt:lpstr>
      <vt:lpstr>Use of html tags</vt:lpstr>
      <vt:lpstr>Use </vt:lpstr>
      <vt:lpstr>Create a applet to draw a shapes</vt:lpstr>
      <vt:lpstr>Slide 70</vt:lpstr>
      <vt:lpstr>output</vt:lpstr>
      <vt:lpstr>Example 2</vt:lpstr>
      <vt:lpstr>Slide 73</vt:lpstr>
      <vt:lpstr>Requesting repainting</vt:lpstr>
      <vt:lpstr>repaint()</vt:lpstr>
      <vt:lpstr>Status Window</vt:lpstr>
      <vt:lpstr>Java applications </vt:lpstr>
      <vt:lpstr>Difference between applet and application</vt:lpstr>
      <vt:lpstr>Thank You</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UNIT- I</dc:title>
  <dc:creator>madhu</dc:creator>
  <cp:lastModifiedBy>madhu</cp:lastModifiedBy>
  <cp:revision>720</cp:revision>
  <cp:lastPrinted>1899-12-30T00:00:00Z</cp:lastPrinted>
  <dcterms:created xsi:type="dcterms:W3CDTF">2007-04-02T02:11:51Z</dcterms:created>
  <dcterms:modified xsi:type="dcterms:W3CDTF">2017-12-06T07:21:19Z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