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1"/>
  </p:notesMasterIdLst>
  <p:sldIdLst>
    <p:sldId id="256" r:id="rId2"/>
    <p:sldId id="403" r:id="rId3"/>
    <p:sldId id="262" r:id="rId4"/>
    <p:sldId id="263" r:id="rId5"/>
    <p:sldId id="264" r:id="rId6"/>
    <p:sldId id="266" r:id="rId7"/>
    <p:sldId id="267" r:id="rId8"/>
    <p:sldId id="400" r:id="rId9"/>
    <p:sldId id="401" r:id="rId10"/>
    <p:sldId id="402" r:id="rId11"/>
    <p:sldId id="269" r:id="rId12"/>
    <p:sldId id="276" r:id="rId13"/>
    <p:sldId id="270" r:id="rId14"/>
    <p:sldId id="271" r:id="rId15"/>
    <p:sldId id="272" r:id="rId16"/>
    <p:sldId id="274" r:id="rId17"/>
    <p:sldId id="275" r:id="rId18"/>
    <p:sldId id="281" r:id="rId19"/>
    <p:sldId id="283" r:id="rId20"/>
    <p:sldId id="284" r:id="rId21"/>
    <p:sldId id="285" r:id="rId22"/>
    <p:sldId id="286" r:id="rId23"/>
    <p:sldId id="288" r:id="rId24"/>
    <p:sldId id="290" r:id="rId25"/>
    <p:sldId id="291" r:id="rId26"/>
    <p:sldId id="292" r:id="rId27"/>
    <p:sldId id="404" r:id="rId28"/>
    <p:sldId id="408" r:id="rId29"/>
    <p:sldId id="405" r:id="rId30"/>
    <p:sldId id="406" r:id="rId31"/>
    <p:sldId id="407" r:id="rId32"/>
    <p:sldId id="293" r:id="rId33"/>
    <p:sldId id="295" r:id="rId34"/>
    <p:sldId id="296" r:id="rId35"/>
    <p:sldId id="297" r:id="rId36"/>
    <p:sldId id="298" r:id="rId37"/>
    <p:sldId id="409" r:id="rId38"/>
    <p:sldId id="300" r:id="rId39"/>
    <p:sldId id="302" r:id="rId40"/>
    <p:sldId id="303" r:id="rId41"/>
    <p:sldId id="410" r:id="rId42"/>
    <p:sldId id="304" r:id="rId43"/>
    <p:sldId id="305" r:id="rId44"/>
    <p:sldId id="306" r:id="rId45"/>
    <p:sldId id="307" r:id="rId46"/>
    <p:sldId id="308" r:id="rId47"/>
    <p:sldId id="309" r:id="rId48"/>
    <p:sldId id="310" r:id="rId49"/>
    <p:sldId id="413" r:id="rId50"/>
    <p:sldId id="414" r:id="rId51"/>
    <p:sldId id="416" r:id="rId52"/>
    <p:sldId id="311" r:id="rId53"/>
    <p:sldId id="411" r:id="rId54"/>
    <p:sldId id="312" r:id="rId55"/>
    <p:sldId id="412" r:id="rId56"/>
    <p:sldId id="418" r:id="rId57"/>
    <p:sldId id="417" r:id="rId58"/>
    <p:sldId id="314" r:id="rId59"/>
    <p:sldId id="315" r:id="rId60"/>
    <p:sldId id="316" r:id="rId61"/>
    <p:sldId id="394" r:id="rId62"/>
    <p:sldId id="317" r:id="rId63"/>
    <p:sldId id="318" r:id="rId64"/>
    <p:sldId id="320" r:id="rId65"/>
    <p:sldId id="321" r:id="rId66"/>
    <p:sldId id="322" r:id="rId67"/>
    <p:sldId id="323" r:id="rId68"/>
    <p:sldId id="324" r:id="rId69"/>
    <p:sldId id="327" r:id="rId70"/>
    <p:sldId id="325" r:id="rId71"/>
    <p:sldId id="326" r:id="rId72"/>
    <p:sldId id="395"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96" r:id="rId86"/>
    <p:sldId id="340" r:id="rId87"/>
    <p:sldId id="341" r:id="rId88"/>
    <p:sldId id="342" r:id="rId89"/>
    <p:sldId id="344" r:id="rId90"/>
    <p:sldId id="345" r:id="rId91"/>
    <p:sldId id="343" r:id="rId92"/>
    <p:sldId id="346" r:id="rId93"/>
    <p:sldId id="397" r:id="rId94"/>
    <p:sldId id="347" r:id="rId95"/>
    <p:sldId id="349" r:id="rId96"/>
    <p:sldId id="348"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5" r:id="rId111"/>
    <p:sldId id="363" r:id="rId112"/>
    <p:sldId id="398" r:id="rId113"/>
    <p:sldId id="364" r:id="rId114"/>
    <p:sldId id="366" r:id="rId115"/>
    <p:sldId id="367" r:id="rId116"/>
    <p:sldId id="368" r:id="rId117"/>
    <p:sldId id="370" r:id="rId118"/>
    <p:sldId id="369" r:id="rId119"/>
    <p:sldId id="371" r:id="rId120"/>
    <p:sldId id="372" r:id="rId121"/>
    <p:sldId id="374" r:id="rId122"/>
    <p:sldId id="373"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CC"/>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66" d="100"/>
          <a:sy n="66" d="100"/>
        </p:scale>
        <p:origin x="-1074" y="-19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1652916-DBF8-43F6-88A7-A179AB45260E}" type="datetimeFigureOut">
              <a:rPr lang="en-US"/>
              <a:pPr>
                <a:defRPr/>
              </a:pPr>
              <a:t>3/22/2017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5E6ADBA2-2FB2-452D-B09F-40863ACB81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E6ADBA2-2FB2-452D-B09F-40863ACB8148}" type="slidenum">
              <a:rPr lang="en-US" smtClean="0"/>
              <a:pPr>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E6ADBA2-2FB2-452D-B09F-40863ACB8148}" type="slidenum">
              <a:rPr lang="en-US" smtClean="0"/>
              <a:pPr>
                <a:defRPr/>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For example, if an object is holding some non-Java resource such as a file handle or window character font, then you might want to make sure these resources are freed before an object is destroyed.</a:t>
            </a:r>
          </a:p>
        </p:txBody>
      </p:sp>
      <p:sp>
        <p:nvSpPr>
          <p:cNvPr id="151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E14A5E-73AF-49F6-A071-323958E78A7A}" type="slidenum">
              <a:rPr lang="en-US" smtClean="0">
                <a:latin typeface="Arial" pitchFamily="34" charset="0"/>
              </a:rPr>
              <a:pPr/>
              <a:t>33</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1288" y="125413"/>
            <a:ext cx="1682750" cy="1090612"/>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5" name="Date Placeholder 3"/>
          <p:cNvSpPr>
            <a:spLocks noGrp="1"/>
          </p:cNvSpPr>
          <p:nvPr>
            <p:ph type="dt" sz="half" idx="10"/>
          </p:nvPr>
        </p:nvSpPr>
        <p:spPr/>
        <p:txBody>
          <a:bodyPr/>
          <a:lstStyle>
            <a:lvl1pPr>
              <a:defRPr/>
            </a:lvl1pPr>
          </a:lstStyle>
          <a:p>
            <a:pPr>
              <a:defRPr/>
            </a:pPr>
            <a:fld id="{73B9B20B-F86C-41AF-8AFE-77ED75EE4AFF}" type="datetime1">
              <a:rPr lang="en-IN"/>
              <a:pPr>
                <a:defRPr/>
              </a:pPr>
              <a:t>22-03-2017</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7" name="Slide Number Placeholder 5"/>
          <p:cNvSpPr>
            <a:spLocks noGrp="1"/>
          </p:cNvSpPr>
          <p:nvPr>
            <p:ph type="sldNum" sz="quarter" idx="12"/>
          </p:nvPr>
        </p:nvSpPr>
        <p:spPr/>
        <p:txBody>
          <a:bodyPr/>
          <a:lstStyle>
            <a:lvl1pPr>
              <a:defRPr/>
            </a:lvl1pPr>
          </a:lstStyle>
          <a:p>
            <a:pPr>
              <a:defRPr/>
            </a:pPr>
            <a:fld id="{17A94ED3-9940-4704-B994-119A8DA166C7}"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CA481ABD-78F8-4601-B35F-0C17D530BDB7}" type="datetime1">
              <a:rPr lang="en-IN"/>
              <a:pPr>
                <a:defRPr/>
              </a:pPr>
              <a:t>22-03-2017</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lvl1pPr>
              <a:defRPr/>
            </a:lvl1pPr>
          </a:lstStyle>
          <a:p>
            <a:pPr>
              <a:defRPr/>
            </a:pPr>
            <a:fld id="{6861D9EE-0649-4F0F-825A-E1A068E8C930}"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D4C9A5E3-BB6C-4BE1-8AD7-E2720790CDEB}" type="datetime1">
              <a:rPr lang="en-IN"/>
              <a:pPr>
                <a:defRPr/>
              </a:pPr>
              <a:t>22-03-2017</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lvl1pPr>
              <a:defRPr/>
            </a:lvl1pPr>
          </a:lstStyle>
          <a:p>
            <a:pPr>
              <a:defRPr/>
            </a:pPr>
            <a:fld id="{5D6F0827-E4CF-4A08-9396-FFBEF2DCA759}"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Public\Pictures\Sample Pictures\STES.jpg"/>
          <p:cNvPicPr>
            <a:picLocks noChangeAspect="1" noChangeArrowheads="1"/>
          </p:cNvPicPr>
          <p:nvPr userDrawn="1"/>
        </p:nvPicPr>
        <p:blipFill>
          <a:blip r:embed="rId2" cstate="print"/>
          <a:srcRect/>
          <a:stretch>
            <a:fillRect/>
          </a:stretch>
        </p:blipFill>
        <p:spPr bwMode="auto">
          <a:xfrm>
            <a:off x="179388" y="306388"/>
            <a:ext cx="1679575" cy="1089025"/>
          </a:xfrm>
          <a:prstGeom prst="rect">
            <a:avLst/>
          </a:prstGeom>
          <a:noFill/>
          <a:ln w="9525">
            <a:noFill/>
            <a:miter lim="800000"/>
            <a:headEnd/>
            <a:tailEnd/>
          </a:ln>
        </p:spPr>
      </p:pic>
      <p:sp>
        <p:nvSpPr>
          <p:cNvPr id="2" name="Title 1"/>
          <p:cNvSpPr>
            <a:spLocks noGrp="1"/>
          </p:cNvSpPr>
          <p:nvPr>
            <p:ph type="title"/>
          </p:nvPr>
        </p:nvSpPr>
        <p:spPr>
          <a:xfrm>
            <a:off x="1907704" y="260648"/>
            <a:ext cx="6768752" cy="1143000"/>
          </a:xfrm>
        </p:spPr>
        <p:txBody>
          <a:bodyPr>
            <a:normAutofit/>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3"/>
          <p:cNvSpPr>
            <a:spLocks noGrp="1"/>
          </p:cNvSpPr>
          <p:nvPr>
            <p:ph type="dt" sz="half" idx="10"/>
          </p:nvPr>
        </p:nvSpPr>
        <p:spPr/>
        <p:txBody>
          <a:bodyPr/>
          <a:lstStyle>
            <a:lvl1pPr>
              <a:defRPr/>
            </a:lvl1pPr>
          </a:lstStyle>
          <a:p>
            <a:pPr>
              <a:defRPr/>
            </a:pPr>
            <a:fld id="{CCDEB059-0556-4DC9-B8BB-ADA6B4BB63B3}" type="datetime1">
              <a:rPr lang="en-IN"/>
              <a:pPr>
                <a:defRPr/>
              </a:pPr>
              <a:t>22-03-2017</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7" name="Slide Number Placeholder 5"/>
          <p:cNvSpPr>
            <a:spLocks noGrp="1"/>
          </p:cNvSpPr>
          <p:nvPr>
            <p:ph type="sldNum" sz="quarter" idx="12"/>
          </p:nvPr>
        </p:nvSpPr>
        <p:spPr/>
        <p:txBody>
          <a:bodyPr/>
          <a:lstStyle>
            <a:lvl1pPr>
              <a:defRPr/>
            </a:lvl1pPr>
          </a:lstStyle>
          <a:p>
            <a:pPr>
              <a:defRPr/>
            </a:pPr>
            <a:fld id="{836586A6-029A-4730-BA2C-120CCC7821BA}"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D323576-CAAC-472A-93AB-333EF60BD2FD}" type="datetime1">
              <a:rPr lang="en-IN"/>
              <a:pPr>
                <a:defRPr/>
              </a:pPr>
              <a:t>22-03-2017</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lvl1pPr>
              <a:defRPr/>
            </a:lvl1pPr>
          </a:lstStyle>
          <a:p>
            <a:pPr>
              <a:defRPr/>
            </a:pPr>
            <a:fld id="{292BE784-E124-444E-AE96-DD04F0AC7D5E}"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A043C8DF-3C3D-4B72-913E-95542D28AEB2}" type="datetime1">
              <a:rPr lang="en-IN"/>
              <a:pPr>
                <a:defRPr/>
              </a:pPr>
              <a:t>22-03-2017</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7" name="Slide Number Placeholder 5"/>
          <p:cNvSpPr>
            <a:spLocks noGrp="1"/>
          </p:cNvSpPr>
          <p:nvPr>
            <p:ph type="sldNum" sz="quarter" idx="12"/>
          </p:nvPr>
        </p:nvSpPr>
        <p:spPr/>
        <p:txBody>
          <a:bodyPr/>
          <a:lstStyle>
            <a:lvl1pPr>
              <a:defRPr/>
            </a:lvl1pPr>
          </a:lstStyle>
          <a:p>
            <a:pPr>
              <a:defRPr/>
            </a:pPr>
            <a:fld id="{644F23BC-FD56-4605-AB30-1726B76F600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FA987C4D-4FC6-4DDE-BBDD-62733E9B280A}" type="datetime1">
              <a:rPr lang="en-IN"/>
              <a:pPr>
                <a:defRPr/>
              </a:pPr>
              <a:t>22-03-2017</a:t>
            </a:fld>
            <a:endParaRPr lang="en-IN"/>
          </a:p>
        </p:txBody>
      </p:sp>
      <p:sp>
        <p:nvSpPr>
          <p:cNvPr id="8"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9" name="Slide Number Placeholder 5"/>
          <p:cNvSpPr>
            <a:spLocks noGrp="1"/>
          </p:cNvSpPr>
          <p:nvPr>
            <p:ph type="sldNum" sz="quarter" idx="12"/>
          </p:nvPr>
        </p:nvSpPr>
        <p:spPr/>
        <p:txBody>
          <a:bodyPr/>
          <a:lstStyle>
            <a:lvl1pPr>
              <a:defRPr/>
            </a:lvl1pPr>
          </a:lstStyle>
          <a:p>
            <a:pPr>
              <a:defRPr/>
            </a:pPr>
            <a:fld id="{A67BAC60-ED18-4593-8473-07CB92B3CE59}"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849144D-D564-472C-AD67-50480F4B8D55}" type="datetime1">
              <a:rPr lang="en-IN"/>
              <a:pPr>
                <a:defRPr/>
              </a:pPr>
              <a:t>22-03-2017</a:t>
            </a:fld>
            <a:endParaRPr lang="en-IN"/>
          </a:p>
        </p:txBody>
      </p:sp>
      <p:sp>
        <p:nvSpPr>
          <p:cNvPr id="4"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5" name="Slide Number Placeholder 5"/>
          <p:cNvSpPr>
            <a:spLocks noGrp="1"/>
          </p:cNvSpPr>
          <p:nvPr>
            <p:ph type="sldNum" sz="quarter" idx="12"/>
          </p:nvPr>
        </p:nvSpPr>
        <p:spPr/>
        <p:txBody>
          <a:bodyPr/>
          <a:lstStyle>
            <a:lvl1pPr>
              <a:defRPr/>
            </a:lvl1pPr>
          </a:lstStyle>
          <a:p>
            <a:pPr>
              <a:defRPr/>
            </a:pPr>
            <a:fld id="{EDC138F3-C481-4F4B-B152-B80238878EC3}"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76E059-F8DB-466D-9C51-5B5CEAAC1BD9}" type="datetime1">
              <a:rPr lang="en-IN"/>
              <a:pPr>
                <a:defRPr/>
              </a:pPr>
              <a:t>22-03-2017</a:t>
            </a:fld>
            <a:endParaRPr lang="en-IN"/>
          </a:p>
        </p:txBody>
      </p:sp>
      <p:sp>
        <p:nvSpPr>
          <p:cNvPr id="3"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4" name="Slide Number Placeholder 5"/>
          <p:cNvSpPr>
            <a:spLocks noGrp="1"/>
          </p:cNvSpPr>
          <p:nvPr>
            <p:ph type="sldNum" sz="quarter" idx="12"/>
          </p:nvPr>
        </p:nvSpPr>
        <p:spPr/>
        <p:txBody>
          <a:bodyPr/>
          <a:lstStyle>
            <a:lvl1pPr>
              <a:defRPr/>
            </a:lvl1pPr>
          </a:lstStyle>
          <a:p>
            <a:pPr>
              <a:defRPr/>
            </a:pPr>
            <a:fld id="{487604E3-F4A6-43F9-9B6C-C0F3B803336F}"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AD292-F674-4614-A0EA-43B7B02FB1AF}" type="datetime1">
              <a:rPr lang="en-IN"/>
              <a:pPr>
                <a:defRPr/>
              </a:pPr>
              <a:t>22-03-2017</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7" name="Slide Number Placeholder 5"/>
          <p:cNvSpPr>
            <a:spLocks noGrp="1"/>
          </p:cNvSpPr>
          <p:nvPr>
            <p:ph type="sldNum" sz="quarter" idx="12"/>
          </p:nvPr>
        </p:nvSpPr>
        <p:spPr/>
        <p:txBody>
          <a:bodyPr/>
          <a:lstStyle>
            <a:lvl1pPr>
              <a:defRPr/>
            </a:lvl1pPr>
          </a:lstStyle>
          <a:p>
            <a:pPr>
              <a:defRPr/>
            </a:pPr>
            <a:fld id="{31256588-4C65-4CDF-AD4A-A0B7B096DE15}"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C:\Users\Public\Pictures\Sample Pictures\STES.jpg"/>
          <p:cNvPicPr>
            <a:picLocks noChangeAspect="1" noChangeArrowheads="1"/>
          </p:cNvPicPr>
          <p:nvPr userDrawn="1"/>
        </p:nvPicPr>
        <p:blipFill>
          <a:blip r:embed="rId2" cstate="print"/>
          <a:srcRect/>
          <a:stretch>
            <a:fillRect/>
          </a:stretch>
        </p:blipFill>
        <p:spPr bwMode="auto">
          <a:xfrm>
            <a:off x="128588" y="74613"/>
            <a:ext cx="1419225" cy="920750"/>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0BDF62B4-A37F-471D-8CBC-0358E89D8851}" type="datetime1">
              <a:rPr lang="en-IN"/>
              <a:pPr>
                <a:defRPr/>
              </a:pPr>
              <a:t>22-03-2017</a:t>
            </a:fld>
            <a:endParaRPr lang="en-IN"/>
          </a:p>
        </p:txBody>
      </p:sp>
      <p:sp>
        <p:nvSpPr>
          <p:cNvPr id="7" name="Footer Placeholder 5"/>
          <p:cNvSpPr>
            <a:spLocks noGrp="1"/>
          </p:cNvSpPr>
          <p:nvPr>
            <p:ph type="ftr" sz="quarter" idx="11"/>
          </p:nvPr>
        </p:nvSpPr>
        <p:spPr/>
        <p:txBody>
          <a:bodyPr/>
          <a:lstStyle>
            <a:lvl1pPr>
              <a:defRPr/>
            </a:lvl1pPr>
          </a:lstStyle>
          <a:p>
            <a:pPr>
              <a:defRPr/>
            </a:pPr>
            <a:r>
              <a:rPr lang="en-US"/>
              <a:t>PPL Unit5 -Inheritance,polymorphism &amp; Encapsulation using Java</a:t>
            </a:r>
            <a:endParaRPr lang="en-IN"/>
          </a:p>
        </p:txBody>
      </p:sp>
      <p:sp>
        <p:nvSpPr>
          <p:cNvPr id="8" name="Slide Number Placeholder 6"/>
          <p:cNvSpPr>
            <a:spLocks noGrp="1"/>
          </p:cNvSpPr>
          <p:nvPr>
            <p:ph type="sldNum" sz="quarter" idx="12"/>
          </p:nvPr>
        </p:nvSpPr>
        <p:spPr/>
        <p:txBody>
          <a:bodyPr/>
          <a:lstStyle>
            <a:lvl1pPr>
              <a:defRPr/>
            </a:lvl1pPr>
          </a:lstStyle>
          <a:p>
            <a:pPr>
              <a:defRPr/>
            </a:pPr>
            <a:fld id="{E9AA981D-148E-468C-A128-620779F5F14E}"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7F9A572-38EA-4D13-9B11-5B6DAD739B7E}" type="datetime1">
              <a:rPr lang="en-IN"/>
              <a:pPr>
                <a:defRPr/>
              </a:pPr>
              <a:t>22-03-2017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PPL Unit5 -Inheritance,polymorphism &amp; Encapsulation using Java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7C121C2-7A53-4A1D-B30B-AC7E0BFEE098}"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50" r:id="rId3"/>
    <p:sldLayoutId id="2147483751" r:id="rId4"/>
    <p:sldLayoutId id="2147483752" r:id="rId5"/>
    <p:sldLayoutId id="2147483753" r:id="rId6"/>
    <p:sldLayoutId id="2147483754" r:id="rId7"/>
    <p:sldLayoutId id="2147483755" r:id="rId8"/>
    <p:sldLayoutId id="2147483760" r:id="rId9"/>
    <p:sldLayoutId id="2147483756" r:id="rId10"/>
    <p:sldLayoutId id="2147483757"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11560" y="1628800"/>
            <a:ext cx="8143875" cy="1771749"/>
          </a:xfrm>
        </p:spPr>
        <p:txBody>
          <a:bodyPr/>
          <a:lstStyle/>
          <a:p>
            <a:pPr eaLnBrk="1" hangingPunct="1"/>
            <a:r>
              <a:rPr lang="en-US" b="1" dirty="0" smtClean="0"/>
              <a:t>Unit-5</a:t>
            </a:r>
            <a:br>
              <a:rPr lang="en-US" b="1" dirty="0" smtClean="0"/>
            </a:br>
            <a:r>
              <a:rPr lang="en-US" b="1" dirty="0" smtClean="0"/>
              <a:t> </a:t>
            </a:r>
            <a:r>
              <a:rPr lang="en-US" b="1" dirty="0" smtClean="0">
                <a:solidFill>
                  <a:srgbClr val="7030A0"/>
                </a:solidFill>
                <a:latin typeface="Bookman Old Style" pitchFamily="18" charset="0"/>
              </a:rPr>
              <a:t>Inheritance, Polymorphism, Encapsulation Using Java </a:t>
            </a:r>
            <a:r>
              <a:rPr lang="en-US" b="1" dirty="0" smtClean="0"/>
              <a:t>	</a:t>
            </a:r>
          </a:p>
        </p:txBody>
      </p:sp>
      <p:sp>
        <p:nvSpPr>
          <p:cNvPr id="3" name="Subtitle 2"/>
          <p:cNvSpPr>
            <a:spLocks noGrp="1"/>
          </p:cNvSpPr>
          <p:nvPr>
            <p:ph type="subTitle" idx="1"/>
          </p:nvPr>
        </p:nvSpPr>
        <p:spPr>
          <a:xfrm>
            <a:off x="1043608" y="4365104"/>
            <a:ext cx="7643813" cy="1752600"/>
          </a:xfrm>
        </p:spPr>
        <p:txBody>
          <a:bodyPr rtlCol="0">
            <a:normAutofit/>
          </a:bodyPr>
          <a:lstStyle/>
          <a:p>
            <a:pPr eaLnBrk="1" hangingPunct="1">
              <a:buFont typeface="Arial" charset="0"/>
              <a:buNone/>
              <a:defRPr/>
            </a:pPr>
            <a:r>
              <a:rPr lang="en-US" dirty="0" smtClean="0">
                <a:solidFill>
                  <a:schemeClr val="tx1"/>
                </a:solidFill>
              </a:rPr>
              <a:t>Department of Computer Engineering</a:t>
            </a:r>
          </a:p>
          <a:p>
            <a:pPr eaLnBrk="1" fontAlgn="auto" hangingPunct="1">
              <a:spcAft>
                <a:spcPts val="0"/>
              </a:spcAft>
              <a:defRPr/>
            </a:pPr>
            <a:r>
              <a:rPr lang="en-US" dirty="0" err="1" smtClean="0">
                <a:solidFill>
                  <a:schemeClr val="tx1"/>
                </a:solidFill>
              </a:rPr>
              <a:t>Sinhgad</a:t>
            </a:r>
            <a:r>
              <a:rPr lang="en-US" dirty="0" smtClean="0">
                <a:solidFill>
                  <a:schemeClr val="tx1"/>
                </a:solidFill>
              </a:rPr>
              <a:t> Institute of Technology, </a:t>
            </a:r>
            <a:r>
              <a:rPr lang="en-US" dirty="0" err="1" smtClean="0">
                <a:solidFill>
                  <a:schemeClr val="tx1"/>
                </a:solidFill>
              </a:rPr>
              <a:t>Lonavala</a:t>
            </a:r>
            <a:endParaRPr lang="en-IN" dirty="0">
              <a:solidFill>
                <a:schemeClr val="tx1"/>
              </a:solidFill>
            </a:endParaRPr>
          </a:p>
        </p:txBody>
      </p:sp>
      <p:sp>
        <p:nvSpPr>
          <p:cNvPr id="4" name="Date Placeholder 3"/>
          <p:cNvSpPr>
            <a:spLocks noGrp="1"/>
          </p:cNvSpPr>
          <p:nvPr>
            <p:ph type="dt" sz="quarter" idx="10"/>
          </p:nvPr>
        </p:nvSpPr>
        <p:spPr/>
        <p:txBody>
          <a:bodyPr/>
          <a:lstStyle/>
          <a:p>
            <a:pPr>
              <a:defRPr/>
            </a:pPr>
            <a:fld id="{0C363BC0-3E8E-4807-8B27-E41F46733861}"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B0DA59A9-7D99-41BF-B8CE-E3E09FBF3B5D}" type="slidenum">
              <a:rPr lang="en-IN" smtClean="0"/>
              <a:pPr>
                <a:defRPr/>
              </a:pPr>
              <a:t>1</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08175" y="260350"/>
            <a:ext cx="6767513" cy="1143000"/>
          </a:xfrm>
        </p:spPr>
        <p:txBody>
          <a:bodyPr/>
          <a:lstStyle/>
          <a:p>
            <a:r>
              <a:rPr lang="en-US" b="1" smtClean="0"/>
              <a:t>Assigning Object Reference Variables</a:t>
            </a:r>
            <a:endParaRPr lang="en-US" smtClean="0"/>
          </a:p>
        </p:txBody>
      </p:sp>
      <p:sp>
        <p:nvSpPr>
          <p:cNvPr id="21507" name="Content Placeholder 2"/>
          <p:cNvSpPr>
            <a:spLocks noGrp="1"/>
          </p:cNvSpPr>
          <p:nvPr>
            <p:ph idx="1"/>
          </p:nvPr>
        </p:nvSpPr>
        <p:spPr/>
        <p:txBody>
          <a:bodyPr/>
          <a:lstStyle/>
          <a:p>
            <a:pPr>
              <a:buFont typeface="Wingdings" pitchFamily="2" charset="2"/>
              <a:buChar char="Ø"/>
            </a:pPr>
            <a:r>
              <a:rPr lang="en-US" sz="2000" dirty="0" smtClean="0"/>
              <a:t>It simply makes </a:t>
            </a:r>
            <a:r>
              <a:rPr lang="en-US" sz="2000" b="1" dirty="0" smtClean="0"/>
              <a:t>b2 refer to the same object as </a:t>
            </a:r>
            <a:r>
              <a:rPr lang="en-US" sz="2000" dirty="0" smtClean="0"/>
              <a:t>does </a:t>
            </a:r>
            <a:r>
              <a:rPr lang="en-US" sz="2000" b="1" dirty="0" smtClean="0"/>
              <a:t>b1.</a:t>
            </a:r>
          </a:p>
          <a:p>
            <a:pPr>
              <a:buFont typeface="Arial" pitchFamily="34" charset="0"/>
              <a:buNone/>
            </a:pPr>
            <a:endParaRPr lang="en-US" sz="2000" b="1" dirty="0" smtClean="0"/>
          </a:p>
          <a:p>
            <a:pPr>
              <a:buFont typeface="Wingdings" pitchFamily="2" charset="2"/>
              <a:buChar char="Ø"/>
            </a:pPr>
            <a:r>
              <a:rPr lang="en-US" sz="2000" b="1" dirty="0" smtClean="0"/>
              <a:t> Thus</a:t>
            </a:r>
            <a:r>
              <a:rPr lang="en-US" sz="2000" b="1" u="sng" dirty="0" smtClean="0">
                <a:solidFill>
                  <a:srgbClr val="7030A0"/>
                </a:solidFill>
              </a:rPr>
              <a:t>, any changes made to the object through b2 will affect the object to </a:t>
            </a:r>
            <a:r>
              <a:rPr lang="en-US" sz="2000" u="sng" dirty="0" smtClean="0">
                <a:solidFill>
                  <a:srgbClr val="7030A0"/>
                </a:solidFill>
              </a:rPr>
              <a:t>which </a:t>
            </a:r>
            <a:r>
              <a:rPr lang="en-US" sz="2000" b="1" u="sng" dirty="0" smtClean="0">
                <a:solidFill>
                  <a:srgbClr val="7030A0"/>
                </a:solidFill>
              </a:rPr>
              <a:t>b1 is referring,</a:t>
            </a:r>
            <a:r>
              <a:rPr lang="en-US" sz="2000" b="1" dirty="0" smtClean="0"/>
              <a:t> since they are the same object.</a:t>
            </a:r>
          </a:p>
          <a:p>
            <a:pPr>
              <a:buFont typeface="Arial" pitchFamily="34" charset="0"/>
              <a:buNone/>
            </a:pPr>
            <a:endParaRPr lang="en-US" sz="2000" dirty="0" smtClean="0"/>
          </a:p>
          <a:p>
            <a:pPr>
              <a:buFont typeface="Arial" pitchFamily="34" charset="0"/>
              <a:buNone/>
            </a:pPr>
            <a:endParaRPr lang="en-US" dirty="0"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6814DFF-AB61-40C4-93C7-60D5F955D41E}" type="slidenum">
              <a:rPr lang="en-IN" smtClean="0"/>
              <a:pPr>
                <a:defRPr/>
              </a:pPr>
              <a:t>10</a:t>
            </a:fld>
            <a:endParaRPr lang="en-IN"/>
          </a:p>
        </p:txBody>
      </p:sp>
      <p:pic>
        <p:nvPicPr>
          <p:cNvPr id="21511" name="Picture 3"/>
          <p:cNvPicPr>
            <a:picLocks noChangeAspect="1" noChangeArrowheads="1"/>
          </p:cNvPicPr>
          <p:nvPr/>
        </p:nvPicPr>
        <p:blipFill>
          <a:blip r:embed="rId2" cstate="print"/>
          <a:srcRect/>
          <a:stretch>
            <a:fillRect/>
          </a:stretch>
        </p:blipFill>
        <p:spPr bwMode="auto">
          <a:xfrm>
            <a:off x="1928813" y="3143250"/>
            <a:ext cx="5214937" cy="1857375"/>
          </a:xfrm>
          <a:prstGeom prst="rect">
            <a:avLst/>
          </a:prstGeom>
          <a:noFill/>
          <a:ln w="9525">
            <a:noFill/>
            <a:miter lim="800000"/>
            <a:headEnd/>
            <a:tailEnd/>
          </a:ln>
        </p:spPr>
      </p:pic>
      <p:sp>
        <p:nvSpPr>
          <p:cNvPr id="28680" name="TextBox 8"/>
          <p:cNvSpPr txBox="1">
            <a:spLocks noChangeArrowheads="1"/>
          </p:cNvSpPr>
          <p:nvPr/>
        </p:nvSpPr>
        <p:spPr bwMode="auto">
          <a:xfrm>
            <a:off x="1571625" y="5143500"/>
            <a:ext cx="4214813" cy="400050"/>
          </a:xfrm>
          <a:prstGeom prst="rect">
            <a:avLst/>
          </a:prstGeom>
          <a:noFill/>
          <a:ln w="9525">
            <a:noFill/>
            <a:miter lim="800000"/>
            <a:headEnd/>
            <a:tailEnd/>
          </a:ln>
        </p:spPr>
        <p:txBody>
          <a:bodyPr>
            <a:spAutoFit/>
          </a:bodyPr>
          <a:lstStyle/>
          <a:p>
            <a:pPr>
              <a:defRPr/>
            </a:pPr>
            <a:r>
              <a:rPr lang="en-US" sz="2000" b="1" dirty="0">
                <a:latin typeface="+mj-lt"/>
              </a:rPr>
              <a:t>Figure 1.2 : Assigning  Objects </a:t>
            </a:r>
          </a:p>
        </p:txBody>
      </p:sp>
      <p:sp>
        <p:nvSpPr>
          <p:cNvPr id="21513" name="TextBox 8"/>
          <p:cNvSpPr txBox="1">
            <a:spLocks noChangeArrowheads="1"/>
          </p:cNvSpPr>
          <p:nvPr/>
        </p:nvSpPr>
        <p:spPr bwMode="auto">
          <a:xfrm>
            <a:off x="5500688" y="5214938"/>
            <a:ext cx="3143250" cy="523875"/>
          </a:xfrm>
          <a:prstGeom prst="rect">
            <a:avLst/>
          </a:prstGeom>
          <a:noFill/>
          <a:ln w="9525">
            <a:noFill/>
            <a:miter lim="800000"/>
            <a:headEnd/>
            <a:tailEnd/>
          </a:ln>
        </p:spPr>
        <p:txBody>
          <a:bodyPr>
            <a:spAutoFit/>
          </a:bodyPr>
          <a:lstStyle/>
          <a:p>
            <a:r>
              <a:rPr lang="en-US" sz="1400">
                <a:latin typeface="Callibri"/>
              </a:rPr>
              <a:t>Refer From Herbert Shield Complete Reference Java</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1908175" y="260350"/>
            <a:ext cx="6767513" cy="1143000"/>
          </a:xfrm>
        </p:spPr>
        <p:txBody>
          <a:bodyPr/>
          <a:lstStyle/>
          <a:p>
            <a:r>
              <a:rPr lang="en-US" b="1" smtClean="0">
                <a:latin typeface="erdana"/>
              </a:rPr>
              <a:t>Abstract class in Java</a:t>
            </a:r>
            <a:endParaRPr lang="en-US" smtClean="0"/>
          </a:p>
        </p:txBody>
      </p:sp>
      <p:sp>
        <p:nvSpPr>
          <p:cNvPr id="109571" name="Content Placeholder 2"/>
          <p:cNvSpPr>
            <a:spLocks noGrp="1"/>
          </p:cNvSpPr>
          <p:nvPr>
            <p:ph idx="1"/>
          </p:nvPr>
        </p:nvSpPr>
        <p:spPr/>
        <p:txBody>
          <a:bodyPr/>
          <a:lstStyle/>
          <a:p>
            <a:pPr>
              <a:buFont typeface="Wingdings" pitchFamily="2" charset="2"/>
              <a:buChar char="Ø"/>
            </a:pPr>
            <a:r>
              <a:rPr lang="en-US" sz="2000" smtClean="0"/>
              <a:t>A class that is declared with </a:t>
            </a:r>
            <a:r>
              <a:rPr lang="en-US" sz="2000" b="1" smtClean="0"/>
              <a:t>abstract keyword</a:t>
            </a:r>
            <a:r>
              <a:rPr lang="en-US" sz="2000" smtClean="0"/>
              <a:t>, is known as abstract class in java.</a:t>
            </a:r>
          </a:p>
          <a:p>
            <a:pPr>
              <a:buFont typeface="Arial" pitchFamily="34" charset="0"/>
              <a:buNone/>
            </a:pPr>
            <a:endParaRPr lang="en-US" sz="2000" smtClean="0"/>
          </a:p>
          <a:p>
            <a:pPr>
              <a:buFont typeface="Wingdings" pitchFamily="2" charset="2"/>
              <a:buChar char="Ø"/>
            </a:pPr>
            <a:r>
              <a:rPr lang="en-US" sz="2000" smtClean="0"/>
              <a:t> It can have </a:t>
            </a:r>
            <a:r>
              <a:rPr lang="en-US" sz="2000" b="1" smtClean="0"/>
              <a:t>abstract and non-abstract methods </a:t>
            </a:r>
            <a:r>
              <a:rPr lang="en-US" sz="2000" smtClean="0"/>
              <a:t>(method with body).</a:t>
            </a:r>
          </a:p>
          <a:p>
            <a:pPr>
              <a:buFont typeface="Arial" pitchFamily="34" charset="0"/>
              <a:buNone/>
            </a:pPr>
            <a:endParaRPr lang="en-US" sz="2000" smtClean="0"/>
          </a:p>
          <a:p>
            <a:pPr>
              <a:buFont typeface="Wingdings" pitchFamily="2" charset="2"/>
              <a:buChar char="Ø"/>
            </a:pPr>
            <a:r>
              <a:rPr lang="en-US" sz="2000" smtClean="0"/>
              <a:t>Before learning java abstract class, let's recall  the abstraction in java first.</a:t>
            </a:r>
          </a:p>
          <a:p>
            <a:pPr>
              <a:buFont typeface="Arial" pitchFamily="34" charset="0"/>
              <a:buNone/>
            </a:pPr>
            <a:endParaRPr lang="en-US" sz="2000" smtClean="0"/>
          </a:p>
          <a:p>
            <a:pPr algn="just">
              <a:buFont typeface="Arial" pitchFamily="34" charset="0"/>
              <a:buNone/>
            </a:pPr>
            <a:r>
              <a:rPr lang="en-US" sz="2000" b="1" smtClean="0">
                <a:solidFill>
                  <a:srgbClr val="610B38"/>
                </a:solidFill>
                <a:latin typeface="erdana"/>
              </a:rPr>
              <a:t>Abstraction in Java</a:t>
            </a:r>
          </a:p>
          <a:p>
            <a:pPr algn="just">
              <a:buFont typeface="Arial" pitchFamily="34" charset="0"/>
              <a:buNone/>
            </a:pPr>
            <a:endParaRPr lang="en-US" sz="2000" b="1" smtClean="0">
              <a:solidFill>
                <a:srgbClr val="610B38"/>
              </a:solidFill>
              <a:latin typeface="erdana"/>
            </a:endParaRPr>
          </a:p>
          <a:p>
            <a:pPr algn="just">
              <a:buFont typeface="Wingdings" pitchFamily="2" charset="2"/>
              <a:buChar char="Ø"/>
            </a:pPr>
            <a:r>
              <a:rPr lang="en-US" sz="2000" b="1" smtClean="0">
                <a:solidFill>
                  <a:srgbClr val="000000"/>
                </a:solidFill>
                <a:latin typeface="Callibri(Body)"/>
              </a:rPr>
              <a:t>Abstraction</a:t>
            </a:r>
            <a:r>
              <a:rPr lang="en-US" sz="2000" smtClean="0">
                <a:solidFill>
                  <a:srgbClr val="000000"/>
                </a:solidFill>
                <a:latin typeface="Callibri(Body)"/>
              </a:rPr>
              <a:t> is a process of hiding the implementation details and showing only functionality to the user.</a:t>
            </a:r>
          </a:p>
          <a:p>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09A9947-25A4-47A3-825A-DA7C74D16DDC}" type="slidenum">
              <a:rPr lang="en-IN" smtClean="0"/>
              <a:pPr>
                <a:defRPr/>
              </a:pPr>
              <a:t>100</a:t>
            </a:fld>
            <a:endParaRPr lang="en-I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1908175" y="260350"/>
            <a:ext cx="6767513" cy="1143000"/>
          </a:xfrm>
        </p:spPr>
        <p:txBody>
          <a:bodyPr/>
          <a:lstStyle/>
          <a:p>
            <a:r>
              <a:rPr lang="en-US" b="1" smtClean="0">
                <a:latin typeface="erdana"/>
              </a:rPr>
              <a:t>Abstract class in Java</a:t>
            </a:r>
            <a:endParaRPr lang="en-US" smtClean="0"/>
          </a:p>
        </p:txBody>
      </p:sp>
      <p:sp>
        <p:nvSpPr>
          <p:cNvPr id="3" name="Content Placeholder 2"/>
          <p:cNvSpPr>
            <a:spLocks noGrp="1"/>
          </p:cNvSpPr>
          <p:nvPr>
            <p:ph idx="1"/>
          </p:nvPr>
        </p:nvSpPr>
        <p:spPr/>
        <p:txBody>
          <a:bodyPr>
            <a:normAutofit fontScale="92500" lnSpcReduction="10000"/>
          </a:bodyPr>
          <a:lstStyle/>
          <a:p>
            <a:pPr algn="just">
              <a:lnSpc>
                <a:spcPct val="150000"/>
              </a:lnSpc>
              <a:buFont typeface="Wingdings" pitchFamily="2" charset="2"/>
              <a:buChar char="Ø"/>
              <a:defRPr/>
            </a:pPr>
            <a:r>
              <a:rPr lang="en-US" sz="2000" dirty="0" smtClean="0">
                <a:solidFill>
                  <a:srgbClr val="000000"/>
                </a:solidFill>
                <a:latin typeface="Callibri(Body)"/>
              </a:rPr>
              <a:t>Abstraction lets you focus on what the object does instead of how it does it.</a:t>
            </a:r>
          </a:p>
          <a:p>
            <a:pPr>
              <a:lnSpc>
                <a:spcPct val="135000"/>
              </a:lnSpc>
              <a:buFont typeface="Wingdings" pitchFamily="2" charset="2"/>
              <a:buChar char="Ø"/>
              <a:defRPr/>
            </a:pPr>
            <a:r>
              <a:rPr lang="en-US" sz="2000" dirty="0" smtClean="0">
                <a:latin typeface="Callibri(Body)"/>
              </a:rPr>
              <a:t> If there is even a single method in a class which is abstract, the class must be abstract. However, not all methods in the abstract class must be abstract. There can be some concrete methods as well. </a:t>
            </a:r>
          </a:p>
          <a:p>
            <a:pPr algn="just">
              <a:lnSpc>
                <a:spcPct val="150000"/>
              </a:lnSpc>
              <a:buFont typeface="Arial" pitchFamily="34" charset="0"/>
              <a:buNone/>
              <a:defRPr/>
            </a:pPr>
            <a:r>
              <a:rPr lang="en-US" sz="2400" b="1" dirty="0" smtClean="0">
                <a:solidFill>
                  <a:srgbClr val="610B4B"/>
                </a:solidFill>
                <a:latin typeface="Callibri(Body)"/>
              </a:rPr>
              <a:t>Ways to achieve Abstraction</a:t>
            </a:r>
          </a:p>
          <a:p>
            <a:pPr algn="just">
              <a:lnSpc>
                <a:spcPct val="150000"/>
              </a:lnSpc>
              <a:buFont typeface="Arial" pitchFamily="34" charset="0"/>
              <a:buNone/>
              <a:defRPr/>
            </a:pPr>
            <a:r>
              <a:rPr lang="en-US" sz="2000" dirty="0" smtClean="0">
                <a:solidFill>
                  <a:srgbClr val="000000"/>
                </a:solidFill>
                <a:latin typeface="Callibri(Body)"/>
              </a:rPr>
              <a:t>There are two ways to achieve abstraction in java</a:t>
            </a:r>
          </a:p>
          <a:p>
            <a:pPr algn="just">
              <a:lnSpc>
                <a:spcPct val="150000"/>
              </a:lnSpc>
              <a:buFont typeface="Calibri" pitchFamily="34" charset="0"/>
              <a:buAutoNum type="arabicPeriod"/>
              <a:defRPr/>
            </a:pPr>
            <a:r>
              <a:rPr lang="en-US" sz="2000" b="1" dirty="0" smtClean="0">
                <a:solidFill>
                  <a:srgbClr val="000000"/>
                </a:solidFill>
                <a:latin typeface="Callibri(Body)"/>
              </a:rPr>
              <a:t>Abstract class (0 to 100%)</a:t>
            </a:r>
          </a:p>
          <a:p>
            <a:pPr algn="just">
              <a:lnSpc>
                <a:spcPct val="150000"/>
              </a:lnSpc>
              <a:buFont typeface="Calibri" pitchFamily="34" charset="0"/>
              <a:buAutoNum type="arabicPeriod"/>
              <a:defRPr/>
            </a:pPr>
            <a:r>
              <a:rPr lang="en-US" sz="2000" b="1" dirty="0" smtClean="0">
                <a:solidFill>
                  <a:srgbClr val="000000"/>
                </a:solidFill>
                <a:latin typeface="Callibri(Body)"/>
              </a:rPr>
              <a:t>Interface (100%)</a:t>
            </a:r>
          </a:p>
          <a:p>
            <a:pPr>
              <a:defRPr/>
            </a:pPr>
            <a:endParaRPr lang="en-US" dirty="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E240B96-01CB-4428-8463-45A9E4395162}" type="slidenum">
              <a:rPr lang="en-IN" smtClean="0"/>
              <a:pPr>
                <a:defRPr/>
              </a:pPr>
              <a:t>101</a:t>
            </a:fld>
            <a:endParaRPr lang="en-I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1908175" y="260350"/>
            <a:ext cx="6767513" cy="1143000"/>
          </a:xfrm>
        </p:spPr>
        <p:txBody>
          <a:bodyPr/>
          <a:lstStyle/>
          <a:p>
            <a:r>
              <a:rPr lang="en-US" b="1" smtClean="0">
                <a:latin typeface="erdana"/>
              </a:rPr>
              <a:t>Abstract class in Java</a:t>
            </a:r>
            <a:endParaRPr lang="en-US" smtClean="0"/>
          </a:p>
        </p:txBody>
      </p:sp>
      <p:sp>
        <p:nvSpPr>
          <p:cNvPr id="111619" name="Content Placeholder 2"/>
          <p:cNvSpPr>
            <a:spLocks noGrp="1"/>
          </p:cNvSpPr>
          <p:nvPr>
            <p:ph idx="1"/>
          </p:nvPr>
        </p:nvSpPr>
        <p:spPr/>
        <p:txBody>
          <a:bodyPr/>
          <a:lstStyle/>
          <a:p>
            <a:pPr>
              <a:buFont typeface="Wingdings" pitchFamily="2" charset="2"/>
              <a:buChar char="Ø"/>
            </a:pPr>
            <a:r>
              <a:rPr lang="en-US" sz="2000" smtClean="0">
                <a:latin typeface="Callibri(Body)"/>
              </a:rPr>
              <a:t>A class that is declared as abstract is known as </a:t>
            </a:r>
            <a:r>
              <a:rPr lang="en-US" sz="2000" b="1" smtClean="0">
                <a:latin typeface="Callibri(Body)"/>
              </a:rPr>
              <a:t>abstract class</a:t>
            </a:r>
            <a:r>
              <a:rPr lang="en-US" sz="2000" smtClean="0">
                <a:latin typeface="Callibri(Body)"/>
              </a:rPr>
              <a:t>.</a:t>
            </a:r>
          </a:p>
          <a:p>
            <a:pPr>
              <a:buFont typeface="Wingdings" pitchFamily="2" charset="2"/>
              <a:buChar char="Ø"/>
            </a:pPr>
            <a:r>
              <a:rPr lang="en-US" sz="2000" smtClean="0">
                <a:latin typeface="Callibri(Body)"/>
              </a:rPr>
              <a:t> It needs to be extended and its method implemented. It cannot be instantiated.</a:t>
            </a:r>
          </a:p>
          <a:p>
            <a:pPr algn="just">
              <a:buFont typeface="Arial" pitchFamily="34" charset="0"/>
              <a:buNone/>
            </a:pPr>
            <a:r>
              <a:rPr lang="en-US" sz="2000" b="1" smtClean="0">
                <a:solidFill>
                  <a:srgbClr val="610B4B"/>
                </a:solidFill>
                <a:latin typeface="Callibri(Body)"/>
              </a:rPr>
              <a:t>Example abstract class</a:t>
            </a:r>
          </a:p>
          <a:p>
            <a:pPr algn="just">
              <a:buFont typeface="Arial" pitchFamily="34" charset="0"/>
              <a:buNone/>
            </a:pPr>
            <a:r>
              <a:rPr lang="en-US" sz="2000" b="1" smtClean="0">
                <a:latin typeface="Callibri(Body)"/>
              </a:rPr>
              <a:t>            </a:t>
            </a:r>
            <a:endParaRPr lang="en-US" sz="2000" smtClean="0">
              <a:latin typeface="Callibri(Body)"/>
            </a:endParaRPr>
          </a:p>
          <a:p>
            <a:pPr algn="just">
              <a:buFont typeface="Arial" pitchFamily="34" charset="0"/>
              <a:buNone/>
            </a:pPr>
            <a:endParaRPr lang="en-US" sz="2000" b="1" smtClean="0">
              <a:solidFill>
                <a:srgbClr val="610B38"/>
              </a:solidFill>
              <a:latin typeface="Callibri(Body)"/>
            </a:endParaRPr>
          </a:p>
          <a:p>
            <a:pPr algn="just">
              <a:buFont typeface="Arial" pitchFamily="34" charset="0"/>
              <a:buNone/>
            </a:pPr>
            <a:r>
              <a:rPr lang="en-US" sz="2000" b="1" smtClean="0">
                <a:solidFill>
                  <a:srgbClr val="610B38"/>
                </a:solidFill>
                <a:latin typeface="Callibri(Body)"/>
              </a:rPr>
              <a:t>abstract method</a:t>
            </a:r>
          </a:p>
          <a:p>
            <a:pPr algn="just">
              <a:buFont typeface="Wingdings" pitchFamily="2" charset="2"/>
              <a:buChar char="Ø"/>
            </a:pPr>
            <a:r>
              <a:rPr lang="en-US" sz="2000" smtClean="0">
                <a:solidFill>
                  <a:srgbClr val="000000"/>
                </a:solidFill>
                <a:latin typeface="Callibri(Body)"/>
              </a:rPr>
              <a:t>A method that is declared as abstract and does not have implementation is known as abstract method.</a:t>
            </a:r>
          </a:p>
          <a:p>
            <a:pPr algn="just">
              <a:buFont typeface="Arial" pitchFamily="34" charset="0"/>
              <a:buNone/>
            </a:pPr>
            <a:r>
              <a:rPr lang="en-US" sz="2000" b="1" smtClean="0">
                <a:solidFill>
                  <a:srgbClr val="610B4B"/>
                </a:solidFill>
                <a:latin typeface="Callibri(Body)"/>
              </a:rPr>
              <a:t>Example abstract method</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04E3001-0A5F-417C-A707-D518A03423B9}" type="slidenum">
              <a:rPr lang="en-IN" smtClean="0"/>
              <a:pPr>
                <a:defRPr/>
              </a:pPr>
              <a:t>102</a:t>
            </a:fld>
            <a:endParaRPr lang="en-IN"/>
          </a:p>
        </p:txBody>
      </p:sp>
      <p:sp>
        <p:nvSpPr>
          <p:cNvPr id="7" name="Rounded Rectangle 6"/>
          <p:cNvSpPr/>
          <p:nvPr/>
        </p:nvSpPr>
        <p:spPr>
          <a:xfrm>
            <a:off x="3214688" y="3143250"/>
            <a:ext cx="2571750" cy="50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abstract</a:t>
            </a:r>
            <a:r>
              <a:rPr lang="en-US" dirty="0"/>
              <a:t> </a:t>
            </a:r>
            <a:r>
              <a:rPr lang="en-US" b="1" dirty="0"/>
              <a:t>class</a:t>
            </a:r>
            <a:r>
              <a:rPr lang="en-US" dirty="0"/>
              <a:t> A{</a:t>
            </a:r>
          </a:p>
          <a:p>
            <a:pPr algn="ctr">
              <a:defRPr/>
            </a:pPr>
            <a:r>
              <a:rPr lang="en-US" dirty="0"/>
              <a:t>}</a:t>
            </a:r>
          </a:p>
        </p:txBody>
      </p:sp>
      <p:sp>
        <p:nvSpPr>
          <p:cNvPr id="8" name="Rounded Rectangle 7"/>
          <p:cNvSpPr/>
          <p:nvPr/>
        </p:nvSpPr>
        <p:spPr>
          <a:xfrm>
            <a:off x="1285875" y="5214938"/>
            <a:ext cx="6215063"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abstract</a:t>
            </a:r>
            <a:r>
              <a:rPr lang="en-US" dirty="0"/>
              <a:t> </a:t>
            </a:r>
            <a:r>
              <a:rPr lang="en-US" b="1" dirty="0"/>
              <a:t>void</a:t>
            </a:r>
            <a:r>
              <a:rPr lang="en-US" dirty="0"/>
              <a:t> </a:t>
            </a:r>
            <a:r>
              <a:rPr lang="en-US" dirty="0" err="1"/>
              <a:t>printStatus</a:t>
            </a:r>
            <a:r>
              <a:rPr lang="en-US" dirty="0"/>
              <a:t>();                    //no body and abstract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1908175" y="260350"/>
            <a:ext cx="6767513" cy="1143000"/>
          </a:xfrm>
        </p:spPr>
        <p:txBody>
          <a:bodyPr/>
          <a:lstStyle/>
          <a:p>
            <a:r>
              <a:rPr lang="en-US" b="1" smtClean="0">
                <a:latin typeface="erdana"/>
              </a:rPr>
              <a:t>Abstract class in Java</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A23F73E8-FC1E-4F23-9D7D-4C3466799700}" type="slidenum">
              <a:rPr lang="en-IN" smtClean="0"/>
              <a:pPr>
                <a:defRPr/>
              </a:pPr>
              <a:t>103</a:t>
            </a:fld>
            <a:endParaRPr lang="en-IN"/>
          </a:p>
        </p:txBody>
      </p:sp>
      <p:sp>
        <p:nvSpPr>
          <p:cNvPr id="112646" name="Rectangle 6"/>
          <p:cNvSpPr>
            <a:spLocks noChangeArrowheads="1"/>
          </p:cNvSpPr>
          <p:nvPr/>
        </p:nvSpPr>
        <p:spPr bwMode="auto">
          <a:xfrm>
            <a:off x="571500" y="1500188"/>
            <a:ext cx="7786688" cy="4278312"/>
          </a:xfrm>
          <a:prstGeom prst="rect">
            <a:avLst/>
          </a:prstGeom>
          <a:noFill/>
          <a:ln w="9525">
            <a:noFill/>
            <a:miter lim="800000"/>
            <a:headEnd/>
            <a:tailEnd/>
          </a:ln>
        </p:spPr>
        <p:txBody>
          <a:bodyPr>
            <a:spAutoFit/>
          </a:bodyPr>
          <a:lstStyle/>
          <a:p>
            <a:r>
              <a:rPr lang="en-US" sz="1600" b="1" dirty="0">
                <a:latin typeface="Callibri(Body)"/>
              </a:rPr>
              <a:t>/* </a:t>
            </a:r>
            <a:r>
              <a:rPr lang="en-US" sz="1600" b="1" dirty="0">
                <a:solidFill>
                  <a:srgbClr val="000000"/>
                </a:solidFill>
                <a:latin typeface="Callibri(Body)"/>
              </a:rPr>
              <a:t>In this example, Bike the abstract class that contains only one abstract method run. It implementation is provided by the Honda class.*/</a:t>
            </a:r>
          </a:p>
          <a:p>
            <a:endParaRPr lang="en-US" sz="1600" b="1" dirty="0">
              <a:latin typeface="Callibri(Body)"/>
            </a:endParaRPr>
          </a:p>
          <a:p>
            <a:r>
              <a:rPr lang="en-US" sz="1600" b="1" dirty="0">
                <a:latin typeface="Callibri(Body)"/>
              </a:rPr>
              <a:t>abstract</a:t>
            </a:r>
            <a:r>
              <a:rPr lang="en-US" sz="1600" dirty="0">
                <a:latin typeface="Callibri(Body)"/>
              </a:rPr>
              <a:t> </a:t>
            </a:r>
            <a:r>
              <a:rPr lang="en-US" sz="1600" b="1" dirty="0">
                <a:latin typeface="Callibri(Body)"/>
              </a:rPr>
              <a:t>class</a:t>
            </a:r>
            <a:r>
              <a:rPr lang="en-US" sz="1600" dirty="0">
                <a:latin typeface="Callibri(Body)"/>
              </a:rPr>
              <a:t> Bike{  </a:t>
            </a:r>
          </a:p>
          <a:p>
            <a:r>
              <a:rPr lang="en-US" sz="1600" dirty="0">
                <a:latin typeface="Callibri(Body)"/>
              </a:rPr>
              <a:t>  </a:t>
            </a:r>
            <a:r>
              <a:rPr lang="en-US" sz="1600" b="1" dirty="0">
                <a:latin typeface="Callibri(Body)"/>
              </a:rPr>
              <a:t>abstract</a:t>
            </a:r>
            <a:r>
              <a:rPr lang="en-US" sz="1600" dirty="0">
                <a:latin typeface="Callibri(Body)"/>
              </a:rPr>
              <a:t> </a:t>
            </a:r>
            <a:r>
              <a:rPr lang="en-US" sz="1600" b="1" dirty="0">
                <a:latin typeface="Callibri(Body)"/>
              </a:rPr>
              <a:t>void</a:t>
            </a:r>
            <a:r>
              <a:rPr lang="en-US" sz="1600" dirty="0">
                <a:latin typeface="Callibri(Body)"/>
              </a:rPr>
              <a:t> run();  </a:t>
            </a:r>
          </a:p>
          <a:p>
            <a:r>
              <a:rPr lang="en-US" sz="1600" dirty="0">
                <a:latin typeface="Callibri(Body)"/>
              </a:rPr>
              <a:t>}  </a:t>
            </a:r>
          </a:p>
          <a:p>
            <a:r>
              <a:rPr lang="en-US" sz="1600" b="1" dirty="0">
                <a:latin typeface="Callibri(Body)"/>
              </a:rPr>
              <a:t>class</a:t>
            </a:r>
            <a:r>
              <a:rPr lang="en-US" sz="1600" dirty="0">
                <a:latin typeface="Callibri(Body)"/>
              </a:rPr>
              <a:t> Honda4 </a:t>
            </a:r>
            <a:r>
              <a:rPr lang="en-US" sz="1600" b="1" dirty="0">
                <a:latin typeface="Callibri(Body)"/>
              </a:rPr>
              <a:t>extends</a:t>
            </a:r>
            <a:r>
              <a:rPr lang="en-US" sz="1600" dirty="0">
                <a:latin typeface="Callibri(Body)"/>
              </a:rPr>
              <a:t> Bike{  </a:t>
            </a:r>
          </a:p>
          <a:p>
            <a:r>
              <a:rPr lang="en-US" sz="1600" b="1" dirty="0">
                <a:latin typeface="Callibri(Body)"/>
              </a:rPr>
              <a:t>void</a:t>
            </a:r>
            <a:r>
              <a:rPr lang="en-US" sz="1600" dirty="0">
                <a:latin typeface="Callibri(Body)"/>
              </a:rPr>
              <a:t> run()</a:t>
            </a:r>
          </a:p>
          <a:p>
            <a:r>
              <a:rPr lang="en-US" sz="1600" dirty="0">
                <a:latin typeface="Callibri(Body)"/>
              </a:rPr>
              <a:t>{</a:t>
            </a:r>
          </a:p>
          <a:p>
            <a:r>
              <a:rPr lang="en-US" sz="1600" dirty="0" err="1">
                <a:latin typeface="Callibri(Body)"/>
              </a:rPr>
              <a:t>System.out.println</a:t>
            </a:r>
            <a:r>
              <a:rPr lang="en-US" sz="1600" dirty="0">
                <a:latin typeface="Callibri(Body)"/>
              </a:rPr>
              <a:t>("running safely..");</a:t>
            </a:r>
          </a:p>
          <a:p>
            <a:r>
              <a:rPr lang="en-US" sz="1600" dirty="0">
                <a:latin typeface="Callibri(Body)"/>
              </a:rPr>
              <a:t>}  </a:t>
            </a:r>
          </a:p>
          <a:p>
            <a:r>
              <a:rPr lang="en-US" sz="1600" b="1" dirty="0">
                <a:latin typeface="Callibri(Body)"/>
              </a:rPr>
              <a:t>public</a:t>
            </a:r>
            <a:r>
              <a:rPr lang="en-US" sz="1600" dirty="0">
                <a:latin typeface="Callibri(Body)"/>
              </a:rPr>
              <a:t> </a:t>
            </a:r>
            <a:r>
              <a:rPr lang="en-US" sz="1600" b="1" dirty="0">
                <a:latin typeface="Callibri(Body)"/>
              </a:rPr>
              <a:t>static</a:t>
            </a:r>
            <a:r>
              <a:rPr lang="en-US" sz="1600" dirty="0">
                <a:latin typeface="Callibri(Body)"/>
              </a:rPr>
              <a:t> </a:t>
            </a:r>
            <a:r>
              <a:rPr lang="en-US" sz="1600" b="1" dirty="0">
                <a:latin typeface="Callibri(Body)"/>
              </a:rPr>
              <a:t>void</a:t>
            </a:r>
            <a:r>
              <a:rPr lang="en-US" sz="1600" dirty="0">
                <a:latin typeface="Callibri(Body)"/>
              </a:rPr>
              <a:t> main(String </a:t>
            </a:r>
            <a:r>
              <a:rPr lang="en-US" sz="1600" dirty="0" err="1">
                <a:latin typeface="Callibri(Body)"/>
              </a:rPr>
              <a:t>args</a:t>
            </a:r>
            <a:r>
              <a:rPr lang="en-US" sz="1600" dirty="0">
                <a:latin typeface="Callibri(Body)"/>
              </a:rPr>
              <a:t>[])</a:t>
            </a:r>
          </a:p>
          <a:p>
            <a:r>
              <a:rPr lang="en-US" sz="1600" dirty="0">
                <a:latin typeface="Callibri(Body)"/>
              </a:rPr>
              <a:t>{  </a:t>
            </a:r>
          </a:p>
          <a:p>
            <a:r>
              <a:rPr lang="en-US" sz="1600" dirty="0">
                <a:latin typeface="Callibri(Body)"/>
              </a:rPr>
              <a:t> Bike </a:t>
            </a:r>
            <a:r>
              <a:rPr lang="en-US" sz="1600" dirty="0" err="1">
                <a:latin typeface="Callibri(Body)"/>
              </a:rPr>
              <a:t>obj</a:t>
            </a:r>
            <a:r>
              <a:rPr lang="en-US" sz="1600" dirty="0">
                <a:latin typeface="Callibri(Body)"/>
              </a:rPr>
              <a:t> = </a:t>
            </a:r>
            <a:r>
              <a:rPr lang="en-US" sz="1600" b="1" dirty="0">
                <a:latin typeface="Callibri(Body)"/>
              </a:rPr>
              <a:t>new</a:t>
            </a:r>
            <a:r>
              <a:rPr lang="en-US" sz="1600" dirty="0">
                <a:latin typeface="Callibri(Body)"/>
              </a:rPr>
              <a:t> Honda4();  </a:t>
            </a:r>
          </a:p>
          <a:p>
            <a:r>
              <a:rPr lang="en-US" sz="1600" dirty="0">
                <a:latin typeface="Callibri(Body)"/>
              </a:rPr>
              <a:t> </a:t>
            </a:r>
            <a:r>
              <a:rPr lang="en-US" sz="1600" dirty="0" err="1">
                <a:latin typeface="Callibri(Body)"/>
              </a:rPr>
              <a:t>obj.run</a:t>
            </a:r>
            <a:r>
              <a:rPr lang="en-US" sz="1600" dirty="0">
                <a:latin typeface="Callibri(Body)"/>
              </a:rPr>
              <a:t>();  </a:t>
            </a:r>
          </a:p>
          <a:p>
            <a:r>
              <a:rPr lang="en-US" sz="1600" dirty="0">
                <a:latin typeface="Callibri(Body)"/>
              </a:rPr>
              <a:t>}  </a:t>
            </a:r>
          </a:p>
          <a:p>
            <a:r>
              <a:rPr lang="en-US" sz="1600" dirty="0">
                <a:latin typeface="Callibri(Body)"/>
              </a:rPr>
              <a:t>}  </a:t>
            </a:r>
          </a:p>
        </p:txBody>
      </p:sp>
      <p:sp>
        <p:nvSpPr>
          <p:cNvPr id="9" name="Rounded Rectangle 8"/>
          <p:cNvSpPr/>
          <p:nvPr/>
        </p:nvSpPr>
        <p:spPr>
          <a:xfrm>
            <a:off x="6072188" y="4286250"/>
            <a:ext cx="2143125"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a:t>
            </a:r>
          </a:p>
          <a:p>
            <a:pPr>
              <a:defRPr/>
            </a:pPr>
            <a:r>
              <a:rPr lang="en-US" b="1" dirty="0"/>
              <a:t>running safely..</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1908175" y="260350"/>
            <a:ext cx="6767513" cy="1143000"/>
          </a:xfrm>
        </p:spPr>
        <p:txBody>
          <a:bodyPr/>
          <a:lstStyle/>
          <a:p>
            <a:r>
              <a:rPr lang="en-US" b="1" smtClean="0">
                <a:latin typeface="Callibri(Body)"/>
              </a:rPr>
              <a:t>Object class in Java</a:t>
            </a:r>
            <a:endParaRPr lang="en-US" smtClean="0">
              <a:latin typeface="Callibri(Body)"/>
            </a:endParaRPr>
          </a:p>
        </p:txBody>
      </p:sp>
      <p:sp>
        <p:nvSpPr>
          <p:cNvPr id="113667" name="Content Placeholder 2"/>
          <p:cNvSpPr>
            <a:spLocks noGrp="1"/>
          </p:cNvSpPr>
          <p:nvPr>
            <p:ph idx="1"/>
          </p:nvPr>
        </p:nvSpPr>
        <p:spPr/>
        <p:txBody>
          <a:bodyPr/>
          <a:lstStyle/>
          <a:p>
            <a:pPr>
              <a:buFont typeface="Wingdings" pitchFamily="2" charset="2"/>
              <a:buChar char="Ø"/>
            </a:pPr>
            <a:endParaRPr lang="en-US" sz="2000" smtClean="0"/>
          </a:p>
          <a:p>
            <a:pPr>
              <a:buFont typeface="Wingdings" pitchFamily="2" charset="2"/>
              <a:buChar char="Ø"/>
            </a:pPr>
            <a:r>
              <a:rPr lang="en-US" sz="2000" smtClean="0"/>
              <a:t>The </a:t>
            </a:r>
            <a:r>
              <a:rPr lang="en-US" sz="2000" b="1" smtClean="0"/>
              <a:t>Object class</a:t>
            </a:r>
            <a:r>
              <a:rPr lang="en-US" sz="2000" smtClean="0"/>
              <a:t> is the parent class of all the classes in java by default.</a:t>
            </a:r>
          </a:p>
          <a:p>
            <a:pPr>
              <a:buFont typeface="Arial" pitchFamily="34" charset="0"/>
              <a:buNone/>
            </a:pPr>
            <a:endParaRPr lang="en-US" sz="2000" smtClean="0"/>
          </a:p>
          <a:p>
            <a:pPr>
              <a:buFont typeface="Wingdings" pitchFamily="2" charset="2"/>
              <a:buChar char="Ø"/>
            </a:pPr>
            <a:r>
              <a:rPr lang="en-US" sz="2000" smtClean="0"/>
              <a:t> In other words, it is the </a:t>
            </a:r>
            <a:r>
              <a:rPr lang="en-US" sz="2000" b="1" smtClean="0"/>
              <a:t>topmost class of java</a:t>
            </a:r>
            <a:r>
              <a:rPr lang="en-US" sz="2000" smtClean="0"/>
              <a:t>.</a:t>
            </a:r>
          </a:p>
          <a:p>
            <a:pPr>
              <a:buFont typeface="Arial" pitchFamily="34" charset="0"/>
              <a:buNone/>
            </a:pPr>
            <a:endParaRPr lang="en-US" sz="2000" smtClean="0"/>
          </a:p>
          <a:p>
            <a:pPr>
              <a:buFont typeface="Wingdings" pitchFamily="2" charset="2"/>
              <a:buChar char="Ø"/>
            </a:pPr>
            <a:r>
              <a:rPr lang="en-US" sz="2000" smtClean="0"/>
              <a:t>The </a:t>
            </a:r>
            <a:r>
              <a:rPr lang="en-US" sz="2000" b="1" smtClean="0"/>
              <a:t>Object class is beneficial if you want to refer any object whose type you don't know</a:t>
            </a:r>
            <a:r>
              <a:rPr lang="en-US" sz="2000" smtClean="0"/>
              <a:t>. </a:t>
            </a:r>
          </a:p>
          <a:p>
            <a:pPr>
              <a:buFont typeface="Arial" pitchFamily="34" charset="0"/>
              <a:buNone/>
            </a:pPr>
            <a:endParaRPr lang="en-US" sz="2000" smtClean="0"/>
          </a:p>
          <a:p>
            <a:pPr>
              <a:buFont typeface="Wingdings" pitchFamily="2" charset="2"/>
              <a:buChar char="Ø"/>
            </a:pPr>
            <a:r>
              <a:rPr lang="en-US" sz="2000" smtClean="0"/>
              <a:t>Notice that parent class reference variable can refer the child class object, know as</a:t>
            </a:r>
            <a:r>
              <a:rPr lang="en-US" sz="2000" b="1" smtClean="0"/>
              <a:t> upcasting</a:t>
            </a:r>
            <a:r>
              <a:rPr lang="en-US" sz="2000" smtClean="0"/>
              <a:t>.</a:t>
            </a:r>
          </a:p>
          <a:p>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E24F7BC7-9148-41A2-BE55-52EA6FCE778D}" type="slidenum">
              <a:rPr lang="en-IN" smtClean="0"/>
              <a:pPr>
                <a:defRPr/>
              </a:pPr>
              <a:t>104</a:t>
            </a:fld>
            <a:endParaRPr lang="en-I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1908175" y="260350"/>
            <a:ext cx="6767513" cy="1143000"/>
          </a:xfrm>
        </p:spPr>
        <p:txBody>
          <a:bodyPr/>
          <a:lstStyle/>
          <a:p>
            <a:r>
              <a:rPr lang="en-US" b="1" smtClean="0">
                <a:latin typeface="Callibri(Body)"/>
              </a:rPr>
              <a:t>Object class in Java</a:t>
            </a:r>
            <a:endParaRPr lang="en-US" smtClean="0"/>
          </a:p>
        </p:txBody>
      </p:sp>
      <p:sp>
        <p:nvSpPr>
          <p:cNvPr id="114691" name="Content Placeholder 2"/>
          <p:cNvSpPr>
            <a:spLocks noGrp="1"/>
          </p:cNvSpPr>
          <p:nvPr>
            <p:ph idx="1"/>
          </p:nvPr>
        </p:nvSpPr>
        <p:spPr/>
        <p:txBody>
          <a:bodyPr/>
          <a:lstStyle/>
          <a:p>
            <a:pPr>
              <a:lnSpc>
                <a:spcPct val="150000"/>
              </a:lnSpc>
              <a:buFont typeface="Wingdings" pitchFamily="2" charset="2"/>
              <a:buChar char="Ø"/>
            </a:pPr>
            <a:r>
              <a:rPr lang="en-US" sz="2000" smtClean="0"/>
              <a:t>Let's take an example, there is </a:t>
            </a:r>
            <a:r>
              <a:rPr lang="en-US" sz="2000" b="1" smtClean="0"/>
              <a:t>getObject() </a:t>
            </a:r>
            <a:r>
              <a:rPr lang="en-US" sz="2000" smtClean="0"/>
              <a:t>method that returns an object but it can be of any type like Employee, Student etc, we can use Object class reference to refer that object. </a:t>
            </a:r>
          </a:p>
          <a:p>
            <a:pPr>
              <a:lnSpc>
                <a:spcPct val="150000"/>
              </a:lnSpc>
              <a:buFont typeface="Arial" pitchFamily="34" charset="0"/>
              <a:buNone/>
            </a:pPr>
            <a:r>
              <a:rPr lang="en-US" sz="2000" b="1" smtClean="0"/>
              <a:t>For example</a:t>
            </a:r>
          </a:p>
          <a:p>
            <a:pPr>
              <a:lnSpc>
                <a:spcPct val="150000"/>
              </a:lnSpc>
              <a:buFont typeface="Arial" pitchFamily="34" charset="0"/>
              <a:buNone/>
            </a:pPr>
            <a:r>
              <a:rPr lang="en-US" sz="2000" smtClean="0"/>
              <a:t>	</a:t>
            </a:r>
            <a:r>
              <a:rPr lang="en-US" sz="2000" b="1" smtClean="0"/>
              <a:t>Object obj=getObject();</a:t>
            </a:r>
          </a:p>
          <a:p>
            <a:pPr>
              <a:lnSpc>
                <a:spcPct val="150000"/>
              </a:lnSpc>
              <a:buFont typeface="Arial" pitchFamily="34" charset="0"/>
              <a:buNone/>
            </a:pPr>
            <a:r>
              <a:rPr lang="en-US" sz="2000" b="1" smtClean="0"/>
              <a:t>	//we don't know what object will be returned from this method:</a:t>
            </a:r>
          </a:p>
          <a:p>
            <a:pPr>
              <a:lnSpc>
                <a:spcPct val="150000"/>
              </a:lnSpc>
              <a:buFont typeface="Wingdings" pitchFamily="2" charset="2"/>
              <a:buChar char="Ø"/>
            </a:pPr>
            <a:r>
              <a:rPr lang="en-US" sz="2000" smtClean="0"/>
              <a:t>The Object class provides some common behaviors to all the objects such as object can be compared, object can be cloned, object can be notified etc.</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AF5E7CF-C064-4894-B179-E6CB8D1095C0}" type="slidenum">
              <a:rPr lang="en-IN" smtClean="0"/>
              <a:pPr>
                <a:defRPr/>
              </a:pPr>
              <a:t>105</a:t>
            </a:fld>
            <a:endParaRPr lang="en-I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1908175" y="260350"/>
            <a:ext cx="6767513" cy="1143000"/>
          </a:xfrm>
        </p:spPr>
        <p:txBody>
          <a:bodyPr/>
          <a:lstStyle/>
          <a:p>
            <a:r>
              <a:rPr lang="en-US" b="1" smtClean="0">
                <a:latin typeface="Callibri(Body)"/>
              </a:rPr>
              <a:t>Object class in Java</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773F1064-4A7E-446A-9D30-A0FBD9EEAD69}" type="slidenum">
              <a:rPr lang="en-IN" smtClean="0"/>
              <a:pPr>
                <a:defRPr/>
              </a:pPr>
              <a:t>106</a:t>
            </a:fld>
            <a:endParaRPr lang="en-IN"/>
          </a:p>
        </p:txBody>
      </p:sp>
      <p:graphicFrame>
        <p:nvGraphicFramePr>
          <p:cNvPr id="7" name="Table 6"/>
          <p:cNvGraphicFramePr>
            <a:graphicFrameLocks noGrp="1"/>
          </p:cNvGraphicFramePr>
          <p:nvPr/>
        </p:nvGraphicFramePr>
        <p:xfrm>
          <a:off x="714375" y="2143125"/>
          <a:ext cx="7686725" cy="3528520"/>
        </p:xfrm>
        <a:graphic>
          <a:graphicData uri="http://schemas.openxmlformats.org/drawingml/2006/table">
            <a:tbl>
              <a:tblPr/>
              <a:tblGrid>
                <a:gridCol w="3884420"/>
                <a:gridCol w="3802305"/>
              </a:tblGrid>
              <a:tr h="274962">
                <a:tc>
                  <a:txBody>
                    <a:bodyPr/>
                    <a:lstStyle/>
                    <a:p>
                      <a:pPr algn="l" fontAlgn="t"/>
                      <a:r>
                        <a:rPr lang="en-US" sz="1800" b="1" dirty="0">
                          <a:solidFill>
                            <a:srgbClr val="000000"/>
                          </a:solidFill>
                          <a:latin typeface="times new roman"/>
                        </a:rPr>
                        <a:t>Method</a:t>
                      </a:r>
                    </a:p>
                  </a:txBody>
                  <a:tcPr marL="14350" marR="14350" marT="14350" marB="14350">
                    <a:lnL w="9525" cap="flat" cmpd="sng" algn="ctr">
                      <a:solidFill>
                        <a:srgbClr val="808140"/>
                      </a:solidFill>
                      <a:prstDash val="solid"/>
                      <a:round/>
                      <a:headEnd type="none" w="med" len="med"/>
                      <a:tailEnd type="none" w="med" len="med"/>
                    </a:lnL>
                    <a:lnR w="9525" cap="flat" cmpd="sng" algn="ctr">
                      <a:solidFill>
                        <a:srgbClr val="808140"/>
                      </a:solidFill>
                      <a:prstDash val="solid"/>
                      <a:round/>
                      <a:headEnd type="none" w="med" len="med"/>
                      <a:tailEnd type="none" w="med" len="med"/>
                    </a:lnR>
                    <a:lnT w="9525" cap="flat" cmpd="sng" algn="ctr">
                      <a:solidFill>
                        <a:srgbClr val="80814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b="1" dirty="0">
                          <a:solidFill>
                            <a:srgbClr val="000000"/>
                          </a:solidFill>
                          <a:latin typeface="times new roman"/>
                        </a:rPr>
                        <a:t>Description</a:t>
                      </a:r>
                    </a:p>
                  </a:txBody>
                  <a:tcPr marL="14350" marR="14350" marT="14350" marB="14350">
                    <a:lnL w="9525" cap="flat" cmpd="sng" algn="ctr">
                      <a:solidFill>
                        <a:srgbClr val="808140"/>
                      </a:solidFill>
                      <a:prstDash val="solid"/>
                      <a:round/>
                      <a:headEnd type="none" w="med" len="med"/>
                      <a:tailEnd type="none" w="med" len="med"/>
                    </a:lnL>
                    <a:lnR w="9525" cap="flat" cmpd="sng" algn="ctr">
                      <a:solidFill>
                        <a:srgbClr val="808140"/>
                      </a:solidFill>
                      <a:prstDash val="solid"/>
                      <a:round/>
                      <a:headEnd type="none" w="med" len="med"/>
                      <a:tailEnd type="none" w="med" len="med"/>
                    </a:lnR>
                    <a:lnT w="9525" cap="flat" cmpd="sng" algn="ctr">
                      <a:solidFill>
                        <a:srgbClr val="80814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023411">
                <a:tc>
                  <a:txBody>
                    <a:bodyPr/>
                    <a:lstStyle/>
                    <a:p>
                      <a:pPr algn="just" fontAlgn="t"/>
                      <a:r>
                        <a:rPr lang="en-US" sz="1400" b="0" i="0">
                          <a:solidFill>
                            <a:srgbClr val="000000"/>
                          </a:solidFill>
                          <a:latin typeface="verdana"/>
                        </a:rPr>
                        <a:t>public final Class getClass()</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latin typeface="verdana"/>
                        </a:rPr>
                        <a:t>returns the Class </a:t>
                      </a:r>
                      <a:r>
                        <a:rPr lang="en-US" sz="1400" b="0" i="0" dirty="0" err="1">
                          <a:solidFill>
                            <a:srgbClr val="000000"/>
                          </a:solidFill>
                          <a:latin typeface="verdana"/>
                        </a:rPr>
                        <a:t>class</a:t>
                      </a:r>
                      <a:r>
                        <a:rPr lang="en-US" sz="1400" b="0" i="0" dirty="0">
                          <a:solidFill>
                            <a:srgbClr val="000000"/>
                          </a:solidFill>
                          <a:latin typeface="verdana"/>
                        </a:rPr>
                        <a:t> object of this object. The Class </a:t>
                      </a:r>
                      <a:r>
                        <a:rPr lang="en-US" sz="1400" b="0" i="0" dirty="0" err="1">
                          <a:solidFill>
                            <a:srgbClr val="000000"/>
                          </a:solidFill>
                          <a:latin typeface="verdana"/>
                        </a:rPr>
                        <a:t>class</a:t>
                      </a:r>
                      <a:r>
                        <a:rPr lang="en-US" sz="1400" b="0" i="0" dirty="0">
                          <a:solidFill>
                            <a:srgbClr val="000000"/>
                          </a:solidFill>
                          <a:latin typeface="verdana"/>
                        </a:rPr>
                        <a:t> can further be used to get the metadata of this class.</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67340">
                <a:tc>
                  <a:txBody>
                    <a:bodyPr/>
                    <a:lstStyle/>
                    <a:p>
                      <a:pPr algn="just" fontAlgn="t"/>
                      <a:r>
                        <a:rPr lang="en-US" sz="1400" b="0" i="0">
                          <a:solidFill>
                            <a:srgbClr val="000000"/>
                          </a:solidFill>
                          <a:latin typeface="verdana"/>
                        </a:rPr>
                        <a:t>public int hashCode()</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latin typeface="verdana"/>
                        </a:rPr>
                        <a:t>returns the </a:t>
                      </a:r>
                      <a:r>
                        <a:rPr lang="en-US" sz="1400" b="0" i="0" dirty="0" err="1">
                          <a:solidFill>
                            <a:srgbClr val="000000"/>
                          </a:solidFill>
                          <a:latin typeface="verdana"/>
                        </a:rPr>
                        <a:t>hashcode</a:t>
                      </a:r>
                      <a:r>
                        <a:rPr lang="en-US" sz="1400" b="0" i="0" dirty="0">
                          <a:solidFill>
                            <a:srgbClr val="000000"/>
                          </a:solidFill>
                          <a:latin typeface="verdana"/>
                        </a:rPr>
                        <a:t> number for this object.</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67340">
                <a:tc>
                  <a:txBody>
                    <a:bodyPr/>
                    <a:lstStyle/>
                    <a:p>
                      <a:pPr algn="just" fontAlgn="t"/>
                      <a:r>
                        <a:rPr lang="en-US" sz="1400" b="0" i="0">
                          <a:solidFill>
                            <a:srgbClr val="000000"/>
                          </a:solidFill>
                          <a:latin typeface="verdana"/>
                        </a:rPr>
                        <a:t>public boolean equals(Object obj)</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latin typeface="verdana"/>
                        </a:rPr>
                        <a:t>compares the given object to this object.</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067409">
                <a:tc>
                  <a:txBody>
                    <a:bodyPr/>
                    <a:lstStyle/>
                    <a:p>
                      <a:pPr algn="just" fontAlgn="t"/>
                      <a:r>
                        <a:rPr lang="en-US" sz="1400" b="0" i="0">
                          <a:solidFill>
                            <a:srgbClr val="000000"/>
                          </a:solidFill>
                          <a:latin typeface="verdana"/>
                        </a:rPr>
                        <a:t>protected Object clone() throws CloneNotSupportedException</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latin typeface="verdana"/>
                        </a:rPr>
                        <a:t>creates and returns the exact copy (clone) of this object.</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
        <p:nvSpPr>
          <p:cNvPr id="115741" name="Rectangle 7"/>
          <p:cNvSpPr>
            <a:spLocks noChangeArrowheads="1"/>
          </p:cNvSpPr>
          <p:nvPr/>
        </p:nvSpPr>
        <p:spPr bwMode="auto">
          <a:xfrm>
            <a:off x="785813" y="1571625"/>
            <a:ext cx="4071937" cy="461963"/>
          </a:xfrm>
          <a:prstGeom prst="rect">
            <a:avLst/>
          </a:prstGeom>
          <a:noFill/>
          <a:ln w="9525">
            <a:noFill/>
            <a:miter lim="800000"/>
            <a:headEnd/>
            <a:tailEnd/>
          </a:ln>
        </p:spPr>
        <p:txBody>
          <a:bodyPr>
            <a:spAutoFit/>
          </a:bodyPr>
          <a:lstStyle/>
          <a:p>
            <a:pPr algn="just"/>
            <a:r>
              <a:rPr lang="en-US" sz="2400" b="1">
                <a:solidFill>
                  <a:srgbClr val="610B38"/>
                </a:solidFill>
                <a:latin typeface="Callibri(Body)"/>
              </a:rPr>
              <a:t>Methods of Object class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1908175" y="260350"/>
            <a:ext cx="6767513" cy="1143000"/>
          </a:xfrm>
        </p:spPr>
        <p:txBody>
          <a:bodyPr/>
          <a:lstStyle/>
          <a:p>
            <a:r>
              <a:rPr lang="en-US" b="1" smtClean="0">
                <a:latin typeface="Callibri(Body)"/>
              </a:rPr>
              <a:t>Methods of Object class</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AA1F3586-27EA-4593-9BAB-393D41B51CEF}" type="slidenum">
              <a:rPr lang="en-IN" smtClean="0"/>
              <a:pPr>
                <a:defRPr/>
              </a:pPr>
              <a:t>107</a:t>
            </a:fld>
            <a:endParaRPr lang="en-IN"/>
          </a:p>
        </p:txBody>
      </p:sp>
      <p:graphicFrame>
        <p:nvGraphicFramePr>
          <p:cNvPr id="7" name="Table 6"/>
          <p:cNvGraphicFramePr>
            <a:graphicFrameLocks noGrp="1"/>
          </p:cNvGraphicFramePr>
          <p:nvPr/>
        </p:nvGraphicFramePr>
        <p:xfrm>
          <a:off x="1214438" y="2000250"/>
          <a:ext cx="7262842" cy="3967506"/>
        </p:xfrm>
        <a:graphic>
          <a:graphicData uri="http://schemas.openxmlformats.org/drawingml/2006/table">
            <a:tbl>
              <a:tblPr/>
              <a:tblGrid>
                <a:gridCol w="3670215"/>
                <a:gridCol w="3592627"/>
              </a:tblGrid>
              <a:tr h="831217">
                <a:tc>
                  <a:txBody>
                    <a:bodyPr/>
                    <a:lstStyle/>
                    <a:p>
                      <a:pPr algn="just" fontAlgn="t"/>
                      <a:r>
                        <a:rPr lang="en-US" sz="1400" b="0" i="0" dirty="0" smtClean="0">
                          <a:solidFill>
                            <a:srgbClr val="000000"/>
                          </a:solidFill>
                          <a:latin typeface="verdana"/>
                        </a:rPr>
                        <a:t> </a:t>
                      </a:r>
                    </a:p>
                    <a:p>
                      <a:pPr algn="just" fontAlgn="t"/>
                      <a:r>
                        <a:rPr lang="en-US" sz="1400" b="0" i="0" dirty="0" smtClean="0">
                          <a:solidFill>
                            <a:srgbClr val="000000"/>
                          </a:solidFill>
                          <a:latin typeface="verdana"/>
                        </a:rPr>
                        <a:t>public </a:t>
                      </a:r>
                      <a:r>
                        <a:rPr lang="en-US" sz="1400" b="0" i="0" dirty="0">
                          <a:solidFill>
                            <a:srgbClr val="000000"/>
                          </a:solidFill>
                          <a:latin typeface="verdana"/>
                        </a:rPr>
                        <a:t>String </a:t>
                      </a:r>
                      <a:r>
                        <a:rPr lang="en-US" sz="1400" b="0" i="0" dirty="0" err="1">
                          <a:solidFill>
                            <a:srgbClr val="000000"/>
                          </a:solidFill>
                          <a:latin typeface="verdana"/>
                        </a:rPr>
                        <a:t>toString</a:t>
                      </a:r>
                      <a:r>
                        <a:rPr lang="en-US" sz="1400" b="0" i="0" dirty="0">
                          <a:solidFill>
                            <a:srgbClr val="000000"/>
                          </a:solidFill>
                          <a:latin typeface="verdana"/>
                        </a:rPr>
                        <a:t>()</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latin typeface="verdana"/>
                        </a:rPr>
                        <a:t>returns the string representation of this object.</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31217">
                <a:tc>
                  <a:txBody>
                    <a:bodyPr/>
                    <a:lstStyle/>
                    <a:p>
                      <a:pPr algn="just" fontAlgn="t"/>
                      <a:r>
                        <a:rPr lang="en-US" sz="1400" b="0" i="0" dirty="0">
                          <a:solidFill>
                            <a:srgbClr val="000000"/>
                          </a:solidFill>
                          <a:latin typeface="verdana"/>
                        </a:rPr>
                        <a:t>public final void notify()</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latin typeface="verdana"/>
                        </a:rPr>
                        <a:t>wakes up single thread, waiting on this object's monitor.</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95020">
                <a:tc>
                  <a:txBody>
                    <a:bodyPr/>
                    <a:lstStyle/>
                    <a:p>
                      <a:pPr algn="just" fontAlgn="t"/>
                      <a:r>
                        <a:rPr lang="en-US" sz="1400" b="0" i="0" dirty="0">
                          <a:solidFill>
                            <a:srgbClr val="000000"/>
                          </a:solidFill>
                          <a:latin typeface="verdana"/>
                        </a:rPr>
                        <a:t>public final void </a:t>
                      </a:r>
                      <a:r>
                        <a:rPr lang="en-US" sz="1400" b="0" i="0" dirty="0" err="1">
                          <a:solidFill>
                            <a:srgbClr val="000000"/>
                          </a:solidFill>
                          <a:latin typeface="verdana"/>
                        </a:rPr>
                        <a:t>notifyAll</a:t>
                      </a:r>
                      <a:r>
                        <a:rPr lang="en-US" sz="1400" b="0" i="0" dirty="0">
                          <a:solidFill>
                            <a:srgbClr val="000000"/>
                          </a:solidFill>
                          <a:latin typeface="verdana"/>
                        </a:rPr>
                        <a:t>()</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latin typeface="verdana"/>
                        </a:rPr>
                        <a:t>wakes up all the threads, waiting on this object's monitor.</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610052">
                <a:tc>
                  <a:txBody>
                    <a:bodyPr/>
                    <a:lstStyle/>
                    <a:p>
                      <a:pPr algn="just" fontAlgn="t"/>
                      <a:r>
                        <a:rPr lang="en-US" sz="1400" b="0" i="0">
                          <a:solidFill>
                            <a:srgbClr val="000000"/>
                          </a:solidFill>
                          <a:latin typeface="verdana"/>
                        </a:rPr>
                        <a:t>public final void wait(long timeout)throws InterruptedException</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latin typeface="verdana"/>
                        </a:rPr>
                        <a:t>causes the current thread to wait for the specified milliseconds, until another thread notifies (invokes notify() or </a:t>
                      </a:r>
                      <a:r>
                        <a:rPr lang="en-US" sz="1400" b="0" i="0" dirty="0" err="1">
                          <a:solidFill>
                            <a:srgbClr val="000000"/>
                          </a:solidFill>
                          <a:latin typeface="verdana"/>
                        </a:rPr>
                        <a:t>notifyAll</a:t>
                      </a:r>
                      <a:r>
                        <a:rPr lang="en-US" sz="1400" b="0" i="0" dirty="0">
                          <a:solidFill>
                            <a:srgbClr val="000000"/>
                          </a:solidFill>
                          <a:latin typeface="verdana"/>
                        </a:rPr>
                        <a:t>() method).</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graphicFrame>
        <p:nvGraphicFramePr>
          <p:cNvPr id="8" name="Table 7"/>
          <p:cNvGraphicFramePr>
            <a:graphicFrameLocks noGrp="1"/>
          </p:cNvGraphicFramePr>
          <p:nvPr/>
        </p:nvGraphicFramePr>
        <p:xfrm>
          <a:off x="1214438" y="1643063"/>
          <a:ext cx="7286675" cy="303020"/>
        </p:xfrm>
        <a:graphic>
          <a:graphicData uri="http://schemas.openxmlformats.org/drawingml/2006/table">
            <a:tbl>
              <a:tblPr/>
              <a:tblGrid>
                <a:gridCol w="3682259"/>
                <a:gridCol w="3604416"/>
              </a:tblGrid>
              <a:tr h="274962">
                <a:tc>
                  <a:txBody>
                    <a:bodyPr/>
                    <a:lstStyle/>
                    <a:p>
                      <a:pPr algn="l" fontAlgn="t"/>
                      <a:r>
                        <a:rPr lang="en-US" sz="1800" b="1" dirty="0">
                          <a:solidFill>
                            <a:srgbClr val="000000"/>
                          </a:solidFill>
                          <a:latin typeface="times new roman"/>
                        </a:rPr>
                        <a:t>Method</a:t>
                      </a:r>
                    </a:p>
                  </a:txBody>
                  <a:tcPr marL="14350" marR="14350" marT="14350" marB="14350">
                    <a:lnL w="9525" cap="flat" cmpd="sng" algn="ctr">
                      <a:solidFill>
                        <a:srgbClr val="808140"/>
                      </a:solidFill>
                      <a:prstDash val="solid"/>
                      <a:round/>
                      <a:headEnd type="none" w="med" len="med"/>
                      <a:tailEnd type="none" w="med" len="med"/>
                    </a:lnL>
                    <a:lnR w="9525" cap="flat" cmpd="sng" algn="ctr">
                      <a:solidFill>
                        <a:srgbClr val="808140"/>
                      </a:solidFill>
                      <a:prstDash val="solid"/>
                      <a:round/>
                      <a:headEnd type="none" w="med" len="med"/>
                      <a:tailEnd type="none" w="med" len="med"/>
                    </a:lnR>
                    <a:lnT w="9525" cap="flat" cmpd="sng" algn="ctr">
                      <a:solidFill>
                        <a:srgbClr val="80814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b="1" dirty="0">
                          <a:solidFill>
                            <a:srgbClr val="000000"/>
                          </a:solidFill>
                          <a:latin typeface="times new roman"/>
                        </a:rPr>
                        <a:t>Description</a:t>
                      </a:r>
                    </a:p>
                  </a:txBody>
                  <a:tcPr marL="14350" marR="14350" marT="14350" marB="14350">
                    <a:lnL w="9525" cap="flat" cmpd="sng" algn="ctr">
                      <a:solidFill>
                        <a:srgbClr val="808140"/>
                      </a:solidFill>
                      <a:prstDash val="solid"/>
                      <a:round/>
                      <a:headEnd type="none" w="med" len="med"/>
                      <a:tailEnd type="none" w="med" len="med"/>
                    </a:lnL>
                    <a:lnR w="9525" cap="flat" cmpd="sng" algn="ctr">
                      <a:solidFill>
                        <a:srgbClr val="808140"/>
                      </a:solidFill>
                      <a:prstDash val="solid"/>
                      <a:round/>
                      <a:headEnd type="none" w="med" len="med"/>
                      <a:tailEnd type="none" w="med" len="med"/>
                    </a:lnR>
                    <a:lnT w="9525" cap="flat" cmpd="sng" algn="ctr">
                      <a:solidFill>
                        <a:srgbClr val="80814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1908175" y="260350"/>
            <a:ext cx="6767513" cy="1143000"/>
          </a:xfrm>
        </p:spPr>
        <p:txBody>
          <a:bodyPr/>
          <a:lstStyle/>
          <a:p>
            <a:r>
              <a:rPr lang="en-US" b="1" smtClean="0">
                <a:latin typeface="Callibri(Body)"/>
              </a:rPr>
              <a:t>Methods of Object class</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DF80A8EC-D3F1-4AAE-B67D-FBB616B03156}" type="slidenum">
              <a:rPr lang="en-IN" smtClean="0"/>
              <a:pPr>
                <a:defRPr/>
              </a:pPr>
              <a:t>108</a:t>
            </a:fld>
            <a:endParaRPr lang="en-IN"/>
          </a:p>
        </p:txBody>
      </p:sp>
      <p:graphicFrame>
        <p:nvGraphicFramePr>
          <p:cNvPr id="7" name="Table 6"/>
          <p:cNvGraphicFramePr>
            <a:graphicFrameLocks noGrp="1"/>
          </p:cNvGraphicFramePr>
          <p:nvPr/>
        </p:nvGraphicFramePr>
        <p:xfrm>
          <a:off x="714375" y="2214563"/>
          <a:ext cx="7924800" cy="3286148"/>
        </p:xfrm>
        <a:graphic>
          <a:graphicData uri="http://schemas.openxmlformats.org/drawingml/2006/table">
            <a:tbl>
              <a:tblPr/>
              <a:tblGrid>
                <a:gridCol w="3505200"/>
                <a:gridCol w="4419600"/>
              </a:tblGrid>
              <a:tr h="1058766">
                <a:tc>
                  <a:txBody>
                    <a:bodyPr/>
                    <a:lstStyle/>
                    <a:p>
                      <a:pPr algn="just" fontAlgn="t"/>
                      <a:r>
                        <a:rPr lang="en-US" sz="1400" b="0" i="0" dirty="0">
                          <a:solidFill>
                            <a:srgbClr val="000000"/>
                          </a:solidFill>
                          <a:latin typeface="verdana"/>
                        </a:rPr>
                        <a:t>public final void wait(long </a:t>
                      </a:r>
                      <a:r>
                        <a:rPr lang="en-US" sz="1400" b="0" i="0" dirty="0" err="1">
                          <a:solidFill>
                            <a:srgbClr val="000000"/>
                          </a:solidFill>
                          <a:latin typeface="verdana"/>
                        </a:rPr>
                        <a:t>timeout,int</a:t>
                      </a:r>
                      <a:r>
                        <a:rPr lang="en-US" sz="1400" b="0" i="0" dirty="0">
                          <a:solidFill>
                            <a:srgbClr val="000000"/>
                          </a:solidFill>
                          <a:latin typeface="verdana"/>
                        </a:rPr>
                        <a:t> </a:t>
                      </a:r>
                      <a:r>
                        <a:rPr lang="en-US" sz="1400" b="0" i="0" dirty="0" err="1">
                          <a:solidFill>
                            <a:srgbClr val="000000"/>
                          </a:solidFill>
                          <a:latin typeface="verdana"/>
                        </a:rPr>
                        <a:t>nanos</a:t>
                      </a:r>
                      <a:r>
                        <a:rPr lang="en-US" sz="1400" b="0" i="0" dirty="0">
                          <a:solidFill>
                            <a:srgbClr val="000000"/>
                          </a:solidFill>
                          <a:latin typeface="verdana"/>
                        </a:rPr>
                        <a:t>)throws </a:t>
                      </a:r>
                      <a:r>
                        <a:rPr lang="en-US" sz="1400" b="0" i="0" dirty="0" err="1">
                          <a:solidFill>
                            <a:srgbClr val="000000"/>
                          </a:solidFill>
                          <a:latin typeface="verdana"/>
                        </a:rPr>
                        <a:t>InterruptedException</a:t>
                      </a:r>
                      <a:endParaRPr lang="en-US" sz="1400" b="0" i="0" dirty="0">
                        <a:solidFill>
                          <a:srgbClr val="000000"/>
                        </a:solidFill>
                        <a:latin typeface="verdana"/>
                      </a:endParaRP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latin typeface="verdana"/>
                        </a:rPr>
                        <a:t>causes the current thread to wait for the specified milliseconds and nanoseconds, until another thread notifies (invokes notify() or </a:t>
                      </a:r>
                      <a:r>
                        <a:rPr lang="en-US" sz="1400" b="0" i="0" dirty="0" err="1">
                          <a:solidFill>
                            <a:srgbClr val="000000"/>
                          </a:solidFill>
                          <a:latin typeface="verdana"/>
                        </a:rPr>
                        <a:t>notifyAll</a:t>
                      </a:r>
                      <a:r>
                        <a:rPr lang="en-US" sz="1400" b="0" i="0" dirty="0">
                          <a:solidFill>
                            <a:srgbClr val="000000"/>
                          </a:solidFill>
                          <a:latin typeface="verdana"/>
                        </a:rPr>
                        <a:t>() method).</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998266">
                <a:tc>
                  <a:txBody>
                    <a:bodyPr/>
                    <a:lstStyle/>
                    <a:p>
                      <a:pPr algn="just" fontAlgn="t"/>
                      <a:r>
                        <a:rPr lang="en-US" sz="1400" b="0" i="0" dirty="0">
                          <a:solidFill>
                            <a:srgbClr val="000000"/>
                          </a:solidFill>
                          <a:latin typeface="verdana"/>
                        </a:rPr>
                        <a:t>public final void wait()throws </a:t>
                      </a:r>
                      <a:r>
                        <a:rPr lang="en-US" sz="1400" b="0" i="0" dirty="0" err="1">
                          <a:solidFill>
                            <a:srgbClr val="000000"/>
                          </a:solidFill>
                          <a:latin typeface="verdana"/>
                        </a:rPr>
                        <a:t>InterruptedException</a:t>
                      </a:r>
                      <a:endParaRPr lang="en-US" sz="1400" b="0" i="0" dirty="0">
                        <a:solidFill>
                          <a:srgbClr val="000000"/>
                        </a:solidFill>
                        <a:latin typeface="verdana"/>
                      </a:endParaRP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latin typeface="verdana"/>
                        </a:rPr>
                        <a:t>causes the current thread to wait, until another thread notifies (invokes notify() or </a:t>
                      </a:r>
                      <a:r>
                        <a:rPr lang="en-US" sz="1400" b="0" i="0" dirty="0" err="1">
                          <a:solidFill>
                            <a:srgbClr val="000000"/>
                          </a:solidFill>
                          <a:latin typeface="verdana"/>
                        </a:rPr>
                        <a:t>notifyAll</a:t>
                      </a:r>
                      <a:r>
                        <a:rPr lang="en-US" sz="1400" b="0" i="0" dirty="0">
                          <a:solidFill>
                            <a:srgbClr val="000000"/>
                          </a:solidFill>
                          <a:latin typeface="verdana"/>
                        </a:rPr>
                        <a:t>() method).</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229116">
                <a:tc>
                  <a:txBody>
                    <a:bodyPr/>
                    <a:lstStyle/>
                    <a:p>
                      <a:pPr algn="just" fontAlgn="t"/>
                      <a:r>
                        <a:rPr lang="en-US" sz="1400" b="0" i="0">
                          <a:solidFill>
                            <a:srgbClr val="000000"/>
                          </a:solidFill>
                          <a:latin typeface="verdana"/>
                        </a:rPr>
                        <a:t>protected void finalize()throws Throwable</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latin typeface="verdana"/>
                        </a:rPr>
                        <a:t>is invoked by the garbage collector before object is being garbage collected.</a:t>
                      </a:r>
                    </a:p>
                  </a:txBody>
                  <a:tcPr marL="14350" marR="14350" marT="14350" marB="14350">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nvGraphicFramePr>
        <p:xfrm>
          <a:off x="785813" y="1857375"/>
          <a:ext cx="7858180" cy="303020"/>
        </p:xfrm>
        <a:graphic>
          <a:graphicData uri="http://schemas.openxmlformats.org/drawingml/2006/table">
            <a:tbl>
              <a:tblPr/>
              <a:tblGrid>
                <a:gridCol w="3500462"/>
                <a:gridCol w="4357718"/>
              </a:tblGrid>
              <a:tr h="274962">
                <a:tc>
                  <a:txBody>
                    <a:bodyPr/>
                    <a:lstStyle/>
                    <a:p>
                      <a:pPr algn="l" fontAlgn="t"/>
                      <a:r>
                        <a:rPr lang="en-US" sz="1800" b="1" dirty="0">
                          <a:solidFill>
                            <a:srgbClr val="000000"/>
                          </a:solidFill>
                          <a:latin typeface="times new roman"/>
                        </a:rPr>
                        <a:t>Method</a:t>
                      </a:r>
                    </a:p>
                  </a:txBody>
                  <a:tcPr marL="14350" marR="14350" marT="14350" marB="14350">
                    <a:lnL w="9525" cap="flat" cmpd="sng" algn="ctr">
                      <a:solidFill>
                        <a:srgbClr val="808140"/>
                      </a:solidFill>
                      <a:prstDash val="solid"/>
                      <a:round/>
                      <a:headEnd type="none" w="med" len="med"/>
                      <a:tailEnd type="none" w="med" len="med"/>
                    </a:lnL>
                    <a:lnR w="9525" cap="flat" cmpd="sng" algn="ctr">
                      <a:solidFill>
                        <a:srgbClr val="808140"/>
                      </a:solidFill>
                      <a:prstDash val="solid"/>
                      <a:round/>
                      <a:headEnd type="none" w="med" len="med"/>
                      <a:tailEnd type="none" w="med" len="med"/>
                    </a:lnR>
                    <a:lnT w="9525" cap="flat" cmpd="sng" algn="ctr">
                      <a:solidFill>
                        <a:srgbClr val="80814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b="1" dirty="0">
                          <a:solidFill>
                            <a:srgbClr val="000000"/>
                          </a:solidFill>
                          <a:latin typeface="times new roman"/>
                        </a:rPr>
                        <a:t>Description</a:t>
                      </a:r>
                    </a:p>
                  </a:txBody>
                  <a:tcPr marL="14350" marR="14350" marT="14350" marB="14350">
                    <a:lnL w="9525" cap="flat" cmpd="sng" algn="ctr">
                      <a:solidFill>
                        <a:srgbClr val="808140"/>
                      </a:solidFill>
                      <a:prstDash val="solid"/>
                      <a:round/>
                      <a:headEnd type="none" w="med" len="med"/>
                      <a:tailEnd type="none" w="med" len="med"/>
                    </a:lnL>
                    <a:lnR w="9525" cap="flat" cmpd="sng" algn="ctr">
                      <a:solidFill>
                        <a:srgbClr val="808140"/>
                      </a:solidFill>
                      <a:prstDash val="solid"/>
                      <a:round/>
                      <a:headEnd type="none" w="med" len="med"/>
                      <a:tailEnd type="none" w="med" len="med"/>
                    </a:lnR>
                    <a:lnT w="9525" cap="flat" cmpd="sng" algn="ctr">
                      <a:solidFill>
                        <a:srgbClr val="80814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1908175" y="260350"/>
            <a:ext cx="6767513" cy="1143000"/>
          </a:xfrm>
        </p:spPr>
        <p:txBody>
          <a:bodyPr/>
          <a:lstStyle/>
          <a:p>
            <a:r>
              <a:rPr lang="en-US" b="1" smtClean="0"/>
              <a:t>Packages in Java</a:t>
            </a:r>
          </a:p>
        </p:txBody>
      </p:sp>
      <p:sp>
        <p:nvSpPr>
          <p:cNvPr id="118787" name="Content Placeholder 2"/>
          <p:cNvSpPr>
            <a:spLocks noGrp="1"/>
          </p:cNvSpPr>
          <p:nvPr>
            <p:ph idx="1"/>
          </p:nvPr>
        </p:nvSpPr>
        <p:spPr/>
        <p:txBody>
          <a:bodyPr/>
          <a:lstStyle/>
          <a:p>
            <a:pPr>
              <a:buFont typeface="Wingdings" pitchFamily="2" charset="2"/>
              <a:buChar char="Ø"/>
            </a:pPr>
            <a:r>
              <a:rPr lang="en-US" sz="2000" b="1" smtClean="0"/>
              <a:t>Java provides a mechanism </a:t>
            </a:r>
            <a:r>
              <a:rPr lang="en-US" sz="2000" smtClean="0"/>
              <a:t>for partitioning the class name space into more manageable chunks. </a:t>
            </a:r>
            <a:r>
              <a:rPr lang="en-US" sz="2000" b="1" smtClean="0"/>
              <a:t>This mechanism is the package.</a:t>
            </a:r>
          </a:p>
          <a:p>
            <a:pPr>
              <a:buFont typeface="Arial" pitchFamily="34" charset="0"/>
              <a:buNone/>
            </a:pPr>
            <a:endParaRPr lang="en-US" sz="2000" b="1" smtClean="0"/>
          </a:p>
          <a:p>
            <a:pPr>
              <a:buFont typeface="Wingdings" pitchFamily="2" charset="2"/>
              <a:buChar char="Ø"/>
            </a:pPr>
            <a:r>
              <a:rPr lang="en-US" sz="2000" smtClean="0"/>
              <a:t> This is the general form of the </a:t>
            </a:r>
            <a:r>
              <a:rPr lang="en-US" sz="2000" b="1" smtClean="0"/>
              <a:t>package statement:</a:t>
            </a:r>
          </a:p>
          <a:p>
            <a:pPr>
              <a:buFont typeface="Wingdings" pitchFamily="2" charset="2"/>
              <a:buChar char="Ø"/>
            </a:pPr>
            <a:endParaRPr lang="en-US" sz="2000" b="1" smtClean="0"/>
          </a:p>
          <a:p>
            <a:pPr>
              <a:buFont typeface="Arial" pitchFamily="34" charset="0"/>
              <a:buNone/>
            </a:pPr>
            <a:endParaRPr lang="en-US" sz="2000" b="1" smtClean="0"/>
          </a:p>
          <a:p>
            <a:pPr>
              <a:buFont typeface="Wingdings" pitchFamily="2" charset="2"/>
              <a:buChar char="Ø"/>
            </a:pPr>
            <a:r>
              <a:rPr lang="en-US" sz="2000" smtClean="0"/>
              <a:t>Here, </a:t>
            </a:r>
            <a:r>
              <a:rPr lang="en-US" sz="2000" i="1" smtClean="0"/>
              <a:t>pkg is the name of the package. For example, the following statement creates a </a:t>
            </a:r>
            <a:r>
              <a:rPr lang="en-US" sz="2000" smtClean="0"/>
              <a:t>package called </a:t>
            </a:r>
            <a:r>
              <a:rPr lang="en-US" sz="2000" b="1" smtClean="0"/>
              <a:t>MyPackage.</a:t>
            </a:r>
          </a:p>
          <a:p>
            <a:pPr>
              <a:buFont typeface="Arial" pitchFamily="34" charset="0"/>
              <a:buNone/>
            </a:pPr>
            <a:endParaRPr lang="en-US" sz="2000" b="1" smtClean="0"/>
          </a:p>
          <a:p>
            <a:pPr>
              <a:buFont typeface="Arial" pitchFamily="34" charset="0"/>
              <a:buNone/>
            </a:pPr>
            <a:r>
              <a:rPr lang="en-US" sz="2000" smtClean="0"/>
              <a:t>		</a:t>
            </a:r>
            <a:endParaRPr lang="en-US" sz="2000" i="1" smtClean="0"/>
          </a:p>
          <a:p>
            <a:pPr>
              <a:buFont typeface="Arial" pitchFamily="34" charset="0"/>
              <a:buNone/>
            </a:pPr>
            <a:endParaRPr lang="en-US" b="1" smtClean="0"/>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E1AC4315-41FC-4154-AD7E-304BDF70CA48}" type="slidenum">
              <a:rPr lang="en-IN" smtClean="0"/>
              <a:pPr>
                <a:defRPr/>
              </a:pPr>
              <a:t>109</a:t>
            </a:fld>
            <a:endParaRPr lang="en-IN"/>
          </a:p>
        </p:txBody>
      </p:sp>
      <p:sp>
        <p:nvSpPr>
          <p:cNvPr id="7" name="Rounded Rectangle 6"/>
          <p:cNvSpPr/>
          <p:nvPr/>
        </p:nvSpPr>
        <p:spPr>
          <a:xfrm>
            <a:off x="2571750" y="3214688"/>
            <a:ext cx="2286000"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package </a:t>
            </a:r>
            <a:r>
              <a:rPr lang="en-US" i="1" dirty="0" err="1"/>
              <a:t>pkg</a:t>
            </a:r>
            <a:r>
              <a:rPr lang="en-US" i="1" dirty="0"/>
              <a:t>;</a:t>
            </a:r>
            <a:endParaRPr lang="en-US" dirty="0"/>
          </a:p>
        </p:txBody>
      </p:sp>
      <p:sp>
        <p:nvSpPr>
          <p:cNvPr id="8" name="Rounded Rectangle 7"/>
          <p:cNvSpPr/>
          <p:nvPr/>
        </p:nvSpPr>
        <p:spPr>
          <a:xfrm>
            <a:off x="2643188" y="4786313"/>
            <a:ext cx="2214562" cy="500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package </a:t>
            </a:r>
            <a:r>
              <a:rPr lang="en-US" dirty="0" err="1"/>
              <a:t>MyPack</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08175" y="260350"/>
            <a:ext cx="6767513" cy="1143000"/>
          </a:xfrm>
        </p:spPr>
        <p:txBody>
          <a:bodyPr/>
          <a:lstStyle/>
          <a:p>
            <a:pPr eaLnBrk="1" hangingPunct="1"/>
            <a:r>
              <a:rPr lang="en-US" b="1" smtClean="0"/>
              <a:t>The General Form of a Class</a:t>
            </a:r>
            <a:endParaRPr lang="en-US" smtClean="0"/>
          </a:p>
        </p:txBody>
      </p:sp>
      <p:sp>
        <p:nvSpPr>
          <p:cNvPr id="22531" name="Content Placeholder 2"/>
          <p:cNvSpPr>
            <a:spLocks noGrp="1"/>
          </p:cNvSpPr>
          <p:nvPr>
            <p:ph idx="1"/>
          </p:nvPr>
        </p:nvSpPr>
        <p:spPr>
          <a:xfrm>
            <a:off x="428625" y="1500188"/>
            <a:ext cx="8229600" cy="4525962"/>
          </a:xfrm>
        </p:spPr>
        <p:txBody>
          <a:bodyPr/>
          <a:lstStyle/>
          <a:p>
            <a:pPr eaLnBrk="1" hangingPunct="1">
              <a:buFont typeface="Wingdings" pitchFamily="2" charset="2"/>
              <a:buChar char="Ø"/>
            </a:pPr>
            <a:r>
              <a:rPr lang="en-US" sz="2000" smtClean="0"/>
              <a:t>A class is declared by use of the </a:t>
            </a:r>
            <a:r>
              <a:rPr lang="en-US" sz="2000" b="1" smtClean="0"/>
              <a:t>class keyword</a:t>
            </a:r>
          </a:p>
          <a:p>
            <a:pPr eaLnBrk="1" hangingPunct="1">
              <a:buFont typeface="Wingdings" pitchFamily="2" charset="2"/>
              <a:buChar char="Ø"/>
            </a:pPr>
            <a:r>
              <a:rPr lang="en-US" sz="2000" smtClean="0"/>
              <a:t>The data, or variables, defined within a </a:t>
            </a:r>
            <a:r>
              <a:rPr lang="en-US" sz="2000" b="1" smtClean="0"/>
              <a:t>class are called </a:t>
            </a:r>
            <a:r>
              <a:rPr lang="en-US" sz="2000" b="1" i="1" smtClean="0"/>
              <a:t>instance variables</a:t>
            </a:r>
          </a:p>
          <a:p>
            <a:pPr eaLnBrk="1" hangingPunct="1">
              <a:buFont typeface="Wingdings" pitchFamily="2" charset="2"/>
              <a:buChar char="Ø"/>
            </a:pPr>
            <a:r>
              <a:rPr lang="en-US" sz="2000" smtClean="0"/>
              <a:t>The general form of a </a:t>
            </a:r>
            <a:r>
              <a:rPr lang="en-US" sz="2000" b="1" smtClean="0"/>
              <a:t>class definition is shown here</a:t>
            </a:r>
          </a:p>
          <a:p>
            <a:pPr eaLnBrk="1" hangingPunct="1">
              <a:buFont typeface="Arial" pitchFamily="34" charset="0"/>
              <a:buNone/>
            </a:pPr>
            <a:endParaRPr lang="en-US" smtClean="0"/>
          </a:p>
        </p:txBody>
      </p:sp>
      <p:sp>
        <p:nvSpPr>
          <p:cNvPr id="6" name="TextBox 5"/>
          <p:cNvSpPr txBox="1"/>
          <p:nvPr/>
        </p:nvSpPr>
        <p:spPr>
          <a:xfrm>
            <a:off x="1500188" y="2714625"/>
            <a:ext cx="5143500" cy="341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b="1" dirty="0">
                <a:latin typeface="+mj-lt"/>
              </a:rPr>
              <a:t>class </a:t>
            </a:r>
            <a:r>
              <a:rPr lang="en-US" b="1" i="1" dirty="0" err="1">
                <a:latin typeface="+mj-lt"/>
              </a:rPr>
              <a:t>classname</a:t>
            </a:r>
            <a:r>
              <a:rPr lang="en-US" b="1" i="1" dirty="0">
                <a:latin typeface="+mj-lt"/>
              </a:rPr>
              <a:t> {</a:t>
            </a:r>
          </a:p>
          <a:p>
            <a:pPr>
              <a:defRPr/>
            </a:pPr>
            <a:r>
              <a:rPr lang="en-US" b="1" i="1" dirty="0">
                <a:latin typeface="+mj-lt"/>
              </a:rPr>
              <a:t>type instance-variable1;</a:t>
            </a:r>
          </a:p>
          <a:p>
            <a:pPr>
              <a:defRPr/>
            </a:pPr>
            <a:r>
              <a:rPr lang="en-US" b="1" i="1" dirty="0">
                <a:latin typeface="+mj-lt"/>
              </a:rPr>
              <a:t>type instance-variable2;</a:t>
            </a:r>
          </a:p>
          <a:p>
            <a:pPr>
              <a:defRPr/>
            </a:pPr>
            <a:r>
              <a:rPr lang="en-US" b="1" dirty="0">
                <a:latin typeface="+mj-lt"/>
              </a:rPr>
              <a:t>// ...</a:t>
            </a:r>
          </a:p>
          <a:p>
            <a:pPr>
              <a:defRPr/>
            </a:pPr>
            <a:r>
              <a:rPr lang="en-US" b="1" i="1" dirty="0">
                <a:latin typeface="+mj-lt"/>
              </a:rPr>
              <a:t>type instance-</a:t>
            </a:r>
            <a:r>
              <a:rPr lang="en-US" b="1" i="1" dirty="0" err="1">
                <a:latin typeface="+mj-lt"/>
              </a:rPr>
              <a:t>variableN</a:t>
            </a:r>
            <a:r>
              <a:rPr lang="en-US" b="1" i="1" dirty="0">
                <a:latin typeface="+mj-lt"/>
              </a:rPr>
              <a:t>;</a:t>
            </a:r>
          </a:p>
          <a:p>
            <a:pPr>
              <a:defRPr/>
            </a:pPr>
            <a:r>
              <a:rPr lang="en-US" b="1" i="1" dirty="0">
                <a:latin typeface="+mj-lt"/>
              </a:rPr>
              <a:t>type methodname1(parameter-list) {</a:t>
            </a:r>
          </a:p>
          <a:p>
            <a:pPr>
              <a:defRPr/>
            </a:pPr>
            <a:r>
              <a:rPr lang="en-US" b="1" dirty="0">
                <a:latin typeface="+mj-lt"/>
              </a:rPr>
              <a:t>// body of method</a:t>
            </a:r>
          </a:p>
          <a:p>
            <a:pPr>
              <a:defRPr/>
            </a:pPr>
            <a:r>
              <a:rPr lang="en-US" b="1" dirty="0">
                <a:latin typeface="+mj-lt"/>
              </a:rPr>
              <a:t>}</a:t>
            </a:r>
          </a:p>
          <a:p>
            <a:pPr>
              <a:defRPr/>
            </a:pPr>
            <a:r>
              <a:rPr lang="en-US" b="1" dirty="0">
                <a:latin typeface="+mj-lt"/>
              </a:rPr>
              <a:t>// ...</a:t>
            </a:r>
          </a:p>
          <a:p>
            <a:pPr>
              <a:defRPr/>
            </a:pPr>
            <a:r>
              <a:rPr lang="en-US" b="1" i="1" dirty="0">
                <a:latin typeface="+mj-lt"/>
              </a:rPr>
              <a:t>type </a:t>
            </a:r>
            <a:r>
              <a:rPr lang="en-US" b="1" i="1" dirty="0" err="1">
                <a:latin typeface="+mj-lt"/>
              </a:rPr>
              <a:t>methodnameN</a:t>
            </a:r>
            <a:r>
              <a:rPr lang="en-US" b="1" i="1" dirty="0">
                <a:latin typeface="+mj-lt"/>
              </a:rPr>
              <a:t>(parameter-list) {</a:t>
            </a:r>
          </a:p>
          <a:p>
            <a:pPr>
              <a:defRPr/>
            </a:pPr>
            <a:r>
              <a:rPr lang="en-US" b="1" dirty="0">
                <a:latin typeface="+mj-lt"/>
              </a:rPr>
              <a:t>// body of method</a:t>
            </a:r>
          </a:p>
          <a:p>
            <a:pPr>
              <a:defRPr/>
            </a:pPr>
            <a:r>
              <a:rPr lang="en-US" b="1" dirty="0">
                <a:latin typeface="+mj-lt"/>
              </a:rPr>
              <a:t>}   }</a:t>
            </a:r>
            <a:endParaRPr lang="en-US" dirty="0">
              <a:latin typeface="+mj-lt"/>
            </a:endParaRPr>
          </a:p>
        </p:txBody>
      </p:sp>
      <p:sp>
        <p:nvSpPr>
          <p:cNvPr id="5" name="Date Placeholder 4"/>
          <p:cNvSpPr>
            <a:spLocks noGrp="1"/>
          </p:cNvSpPr>
          <p:nvPr>
            <p:ph type="dt" sz="quarter" idx="10"/>
          </p:nvPr>
        </p:nvSpPr>
        <p:spPr/>
        <p:txBody>
          <a:bodyPr/>
          <a:lstStyle/>
          <a:p>
            <a:pPr>
              <a:defRPr/>
            </a:pPr>
            <a:fld id="{42A551D1-659C-4326-92DD-242D195BB096}" type="datetime1">
              <a:rPr lang="en-IN"/>
              <a:pPr>
                <a:defRPr/>
              </a:pPr>
              <a:t>22-03-2017</a:t>
            </a:fld>
            <a:endParaRPr lang="en-IN"/>
          </a:p>
        </p:txBody>
      </p:sp>
      <p:sp>
        <p:nvSpPr>
          <p:cNvPr id="7" name="Slide Number Placeholder 6"/>
          <p:cNvSpPr>
            <a:spLocks noGrp="1"/>
          </p:cNvSpPr>
          <p:nvPr>
            <p:ph type="sldNum" sz="quarter" idx="12"/>
          </p:nvPr>
        </p:nvSpPr>
        <p:spPr/>
        <p:txBody>
          <a:bodyPr/>
          <a:lstStyle/>
          <a:p>
            <a:pPr>
              <a:defRPr/>
            </a:pPr>
            <a:fld id="{321DDF6B-ADC1-4D13-89D2-A0AEBED35041}" type="slidenum">
              <a:rPr lang="en-IN" smtClean="0"/>
              <a:pPr>
                <a:defRPr/>
              </a:pPr>
              <a:t>11</a:t>
            </a:fld>
            <a:endParaRPr lang="en-IN"/>
          </a:p>
        </p:txBody>
      </p:sp>
      <p:sp>
        <p:nvSpPr>
          <p:cNvPr id="8" name="Footer Placeholder 7"/>
          <p:cNvSpPr>
            <a:spLocks noGrp="1"/>
          </p:cNvSpPr>
          <p:nvPr>
            <p:ph type="ftr" sz="quarter" idx="11"/>
          </p:nvPr>
        </p:nvSpPr>
        <p:spPr/>
        <p:txBody>
          <a:bodyPr/>
          <a:lstStyle/>
          <a:p>
            <a:pPr>
              <a:defRPr/>
            </a:pPr>
            <a:r>
              <a:rPr lang="en-US"/>
              <a:t>PPL Unit5 -Inheritance,polymorphism &amp; Encapsulation using Java</a:t>
            </a:r>
            <a:endParaRPr lang="en-I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1908175" y="260350"/>
            <a:ext cx="6767513" cy="1143000"/>
          </a:xfrm>
        </p:spPr>
        <p:txBody>
          <a:bodyPr/>
          <a:lstStyle/>
          <a:p>
            <a:r>
              <a:rPr lang="en-US" b="1" smtClean="0"/>
              <a:t>Packages in Java</a:t>
            </a:r>
            <a:endParaRPr lang="en-US" smtClean="0"/>
          </a:p>
        </p:txBody>
      </p:sp>
      <p:sp>
        <p:nvSpPr>
          <p:cNvPr id="119811" name="Content Placeholder 2"/>
          <p:cNvSpPr>
            <a:spLocks noGrp="1"/>
          </p:cNvSpPr>
          <p:nvPr>
            <p:ph idx="1"/>
          </p:nvPr>
        </p:nvSpPr>
        <p:spPr/>
        <p:txBody>
          <a:bodyPr/>
          <a:lstStyle/>
          <a:p>
            <a:pPr>
              <a:buFont typeface="Wingdings" pitchFamily="2" charset="2"/>
              <a:buChar char="Ø"/>
            </a:pPr>
            <a:r>
              <a:rPr lang="en-US" sz="2000" smtClean="0"/>
              <a:t>You can create a hie</a:t>
            </a:r>
            <a:r>
              <a:rPr lang="en-US" sz="2000" b="1" smtClean="0"/>
              <a:t>rarchy of packages</a:t>
            </a:r>
            <a:r>
              <a:rPr lang="en-US" sz="2000" smtClean="0"/>
              <a:t>. To do so, simply separate each package name from the one above it by use of a period. The general form of a multileveled package statement is shown here:</a:t>
            </a:r>
          </a:p>
          <a:p>
            <a:pPr>
              <a:buFont typeface="Wingdings" pitchFamily="2" charset="2"/>
              <a:buChar char="Ø"/>
            </a:pPr>
            <a:endParaRPr lang="en-US" sz="2000" smtClean="0"/>
          </a:p>
          <a:p>
            <a:pPr>
              <a:buFont typeface="Arial" pitchFamily="34" charset="0"/>
              <a:buNone/>
            </a:pPr>
            <a:endParaRPr lang="en-US" sz="2000"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522456A-53DD-418A-A7DB-6AD6A325627A}" type="slidenum">
              <a:rPr lang="en-IN" smtClean="0"/>
              <a:pPr>
                <a:defRPr/>
              </a:pPr>
              <a:t>110</a:t>
            </a:fld>
            <a:endParaRPr lang="en-IN"/>
          </a:p>
        </p:txBody>
      </p:sp>
      <p:sp>
        <p:nvSpPr>
          <p:cNvPr id="7" name="Rounded Rectangle 6"/>
          <p:cNvSpPr/>
          <p:nvPr/>
        </p:nvSpPr>
        <p:spPr>
          <a:xfrm>
            <a:off x="2000250" y="4071938"/>
            <a:ext cx="4143375" cy="642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import </a:t>
            </a:r>
            <a:r>
              <a:rPr lang="en-US" i="1" dirty="0"/>
              <a:t>pkg1[.pkg2].(</a:t>
            </a:r>
            <a:r>
              <a:rPr lang="en-US" i="1" dirty="0" err="1"/>
              <a:t>classname</a:t>
            </a:r>
            <a:r>
              <a:rPr lang="en-US" i="1" dirty="0"/>
              <a:t>|*);</a:t>
            </a:r>
            <a:endParaRPr lang="en-US" dirty="0"/>
          </a:p>
        </p:txBody>
      </p:sp>
      <p:sp>
        <p:nvSpPr>
          <p:cNvPr id="8" name="Rounded Rectangle 7"/>
          <p:cNvSpPr/>
          <p:nvPr/>
        </p:nvSpPr>
        <p:spPr>
          <a:xfrm>
            <a:off x="1928813" y="3143250"/>
            <a:ext cx="4143375" cy="642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package </a:t>
            </a:r>
            <a:r>
              <a:rPr lang="en-US" i="1" dirty="0"/>
              <a:t>pkg1[.pkg2[.pkg3]];</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1908175" y="260350"/>
            <a:ext cx="6767513" cy="1143000"/>
          </a:xfrm>
        </p:spPr>
        <p:txBody>
          <a:bodyPr/>
          <a:lstStyle/>
          <a:p>
            <a:r>
              <a:rPr lang="en-US" b="1" smtClean="0"/>
              <a:t>Packages in Java</a:t>
            </a:r>
            <a:endParaRPr lang="en-US" smtClean="0"/>
          </a:p>
        </p:txBody>
      </p:sp>
      <p:sp>
        <p:nvSpPr>
          <p:cNvPr id="120835" name="Content Placeholder 2"/>
          <p:cNvSpPr>
            <a:spLocks noGrp="1"/>
          </p:cNvSpPr>
          <p:nvPr>
            <p:ph idx="1"/>
          </p:nvPr>
        </p:nvSpPr>
        <p:spPr/>
        <p:txBody>
          <a:bodyPr/>
          <a:lstStyle/>
          <a:p>
            <a:pPr algn="just">
              <a:buFont typeface="Wingdings" pitchFamily="2" charset="2"/>
              <a:buChar char="Ø"/>
            </a:pPr>
            <a:endParaRPr lang="en-US" sz="2000" smtClean="0"/>
          </a:p>
          <a:p>
            <a:pPr algn="just">
              <a:buFont typeface="Wingdings" pitchFamily="2" charset="2"/>
              <a:buChar char="Ø"/>
            </a:pPr>
            <a:r>
              <a:rPr lang="en-US" sz="2000" smtClean="0"/>
              <a:t>Packages are used in Java</a:t>
            </a:r>
            <a:r>
              <a:rPr lang="en-US" sz="2000" b="1" smtClean="0"/>
              <a:t> in order to prevent naming conflicts, to control access, to make searching/locating and usage of classes</a:t>
            </a:r>
            <a:r>
              <a:rPr lang="en-US" sz="2000" smtClean="0"/>
              <a:t>, interfaces, enumerations and annotations easier, etc.</a:t>
            </a:r>
          </a:p>
          <a:p>
            <a:pPr algn="just">
              <a:buFont typeface="Arial" pitchFamily="34" charset="0"/>
              <a:buNone/>
            </a:pPr>
            <a:endParaRPr lang="en-US" sz="2000" smtClean="0"/>
          </a:p>
          <a:p>
            <a:pPr algn="just">
              <a:buFont typeface="Wingdings" pitchFamily="2" charset="2"/>
              <a:buChar char="Ø"/>
            </a:pPr>
            <a:r>
              <a:rPr lang="en-US" sz="2000" smtClean="0"/>
              <a:t>A </a:t>
            </a:r>
            <a:r>
              <a:rPr lang="en-US" sz="2000" b="1" smtClean="0"/>
              <a:t>Package</a:t>
            </a:r>
            <a:r>
              <a:rPr lang="en-US" sz="2000" smtClean="0"/>
              <a:t> can be defined as a </a:t>
            </a:r>
            <a:r>
              <a:rPr lang="en-US" sz="2000" b="1" smtClean="0"/>
              <a:t>grouping of related types </a:t>
            </a:r>
            <a:r>
              <a:rPr lang="en-US" sz="2000" smtClean="0"/>
              <a:t>(classes, interfaces, enumerations and annotations ) providing access protection and namespace management.</a:t>
            </a:r>
          </a:p>
          <a:p>
            <a:pPr algn="just"/>
            <a:endParaRPr lang="en-US" sz="2000" smtClean="0"/>
          </a:p>
          <a:p>
            <a:endParaRPr lang="en-US" sz="2000" smtClean="0"/>
          </a:p>
          <a:p>
            <a:endParaRPr lang="en-US" sz="2000"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734C222C-8C44-49B9-AC5A-F37CAFAB1FDD}" type="slidenum">
              <a:rPr lang="en-IN" smtClean="0"/>
              <a:pPr>
                <a:defRPr/>
              </a:pPr>
              <a:t>111</a:t>
            </a:fld>
            <a:endParaRPr lang="en-I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1908175" y="260350"/>
            <a:ext cx="6767513" cy="1143000"/>
          </a:xfrm>
        </p:spPr>
        <p:txBody>
          <a:bodyPr/>
          <a:lstStyle/>
          <a:p>
            <a:r>
              <a:rPr lang="en-US" b="1" smtClean="0"/>
              <a:t>Packages in Java</a:t>
            </a:r>
            <a:endParaRPr lang="en-US" smtClean="0"/>
          </a:p>
        </p:txBody>
      </p:sp>
      <p:sp>
        <p:nvSpPr>
          <p:cNvPr id="121859" name="Content Placeholder 2"/>
          <p:cNvSpPr>
            <a:spLocks noGrp="1"/>
          </p:cNvSpPr>
          <p:nvPr>
            <p:ph idx="1"/>
          </p:nvPr>
        </p:nvSpPr>
        <p:spPr/>
        <p:txBody>
          <a:bodyPr/>
          <a:lstStyle/>
          <a:p>
            <a:pPr algn="just">
              <a:buFont typeface="Arial" pitchFamily="34" charset="0"/>
              <a:buNone/>
            </a:pPr>
            <a:endParaRPr lang="en-US" sz="2000" smtClean="0">
              <a:solidFill>
                <a:srgbClr val="000000"/>
              </a:solidFill>
            </a:endParaRPr>
          </a:p>
          <a:p>
            <a:pPr algn="just">
              <a:buFont typeface="Arial" pitchFamily="34" charset="0"/>
              <a:buNone/>
            </a:pPr>
            <a:r>
              <a:rPr lang="en-US" sz="2000" smtClean="0">
                <a:solidFill>
                  <a:srgbClr val="000000"/>
                </a:solidFill>
              </a:rPr>
              <a:t>Some of the existing packages in Java are −</a:t>
            </a:r>
          </a:p>
          <a:p>
            <a:pPr algn="just">
              <a:buFont typeface="Wingdings" pitchFamily="2" charset="2"/>
              <a:buChar char="q"/>
            </a:pPr>
            <a:r>
              <a:rPr lang="en-US" sz="2000" b="1" smtClean="0">
                <a:solidFill>
                  <a:srgbClr val="000000"/>
                </a:solidFill>
              </a:rPr>
              <a:t>java.lang</a:t>
            </a:r>
            <a:r>
              <a:rPr lang="en-US" sz="2000" smtClean="0">
                <a:solidFill>
                  <a:srgbClr val="000000"/>
                </a:solidFill>
              </a:rPr>
              <a:t> − bundles the fundamental classes</a:t>
            </a:r>
          </a:p>
          <a:p>
            <a:pPr algn="just">
              <a:buFont typeface="Wingdings" pitchFamily="2" charset="2"/>
              <a:buChar char="q"/>
            </a:pPr>
            <a:r>
              <a:rPr lang="en-US" sz="2000" b="1" smtClean="0">
                <a:solidFill>
                  <a:srgbClr val="000000"/>
                </a:solidFill>
              </a:rPr>
              <a:t>java.io</a:t>
            </a:r>
            <a:r>
              <a:rPr lang="en-US" sz="2000" smtClean="0">
                <a:solidFill>
                  <a:srgbClr val="000000"/>
                </a:solidFill>
              </a:rPr>
              <a:t> − classes for input , output functions are bundled in this package</a:t>
            </a:r>
          </a:p>
          <a:p>
            <a:pPr algn="just">
              <a:buFont typeface="Wingdings" pitchFamily="2" charset="2"/>
              <a:buChar char="q"/>
            </a:pPr>
            <a:endParaRPr lang="en-US" sz="2000" smtClean="0">
              <a:solidFill>
                <a:srgbClr val="000000"/>
              </a:solidFill>
            </a:endParaRPr>
          </a:p>
          <a:p>
            <a:pPr algn="just">
              <a:buFont typeface="Wingdings" pitchFamily="2" charset="2"/>
              <a:buChar char="Ø"/>
            </a:pPr>
            <a:endParaRPr lang="en-US" sz="2000" smtClean="0"/>
          </a:p>
          <a:p>
            <a:pPr algn="just">
              <a:buFont typeface="Wingdings" pitchFamily="2" charset="2"/>
              <a:buChar char="Ø"/>
            </a:pPr>
            <a:r>
              <a:rPr lang="en-US" sz="2000" smtClean="0"/>
              <a:t>While creating a package, you should choose a name for the package and include a </a:t>
            </a:r>
            <a:r>
              <a:rPr lang="en-US" sz="2000" b="1" smtClean="0"/>
              <a:t>package</a:t>
            </a:r>
            <a:r>
              <a:rPr lang="en-US" sz="2000" smtClean="0"/>
              <a:t> statement along with that name at the top of every source file that contains the classes, interfaces, enumerations, and annotation types that you want to include in the package.</a:t>
            </a:r>
          </a:p>
          <a:p>
            <a:pPr algn="just">
              <a:buFont typeface="Arial" pitchFamily="34" charset="0"/>
              <a:buNone/>
            </a:pPr>
            <a:endParaRPr lang="en-US" sz="2000" smtClean="0">
              <a:solidFill>
                <a:srgbClr val="000000"/>
              </a:solidFill>
            </a:endParaRPr>
          </a:p>
          <a:p>
            <a:endParaRPr lang="en-US" smtClean="0"/>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B509C23-0021-4D1C-8C03-ED3891DBD0FC}" type="slidenum">
              <a:rPr lang="en-IN" smtClean="0"/>
              <a:pPr>
                <a:defRPr/>
              </a:pPr>
              <a:t>112</a:t>
            </a:fld>
            <a:endParaRPr lang="en-I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1908175" y="260350"/>
            <a:ext cx="6767513" cy="1143000"/>
          </a:xfrm>
        </p:spPr>
        <p:txBody>
          <a:bodyPr/>
          <a:lstStyle/>
          <a:p>
            <a:r>
              <a:rPr lang="en-US" b="1" smtClean="0"/>
              <a:t>Creating</a:t>
            </a:r>
            <a:r>
              <a:rPr lang="en-US" smtClean="0"/>
              <a:t> </a:t>
            </a:r>
            <a:r>
              <a:rPr lang="en-US" b="1" smtClean="0"/>
              <a:t>Packages in Java</a:t>
            </a:r>
            <a:endParaRPr lang="en-US" smtClean="0"/>
          </a:p>
        </p:txBody>
      </p:sp>
      <p:sp>
        <p:nvSpPr>
          <p:cNvPr id="122883" name="Content Placeholder 2"/>
          <p:cNvSpPr>
            <a:spLocks noGrp="1"/>
          </p:cNvSpPr>
          <p:nvPr>
            <p:ph idx="1"/>
          </p:nvPr>
        </p:nvSpPr>
        <p:spPr/>
        <p:txBody>
          <a:bodyPr/>
          <a:lstStyle/>
          <a:p>
            <a:endParaRPr lang="en-US" sz="2000" smtClean="0"/>
          </a:p>
          <a:p>
            <a:pPr>
              <a:buFont typeface="Wingdings" pitchFamily="2" charset="2"/>
              <a:buChar char="Ø"/>
            </a:pPr>
            <a:r>
              <a:rPr lang="en-US" sz="2000" smtClean="0"/>
              <a:t>The </a:t>
            </a:r>
            <a:r>
              <a:rPr lang="en-US" sz="2000" b="1" smtClean="0"/>
              <a:t>package statement should be the first line </a:t>
            </a:r>
            <a:r>
              <a:rPr lang="en-US" sz="2000" smtClean="0"/>
              <a:t>in the source file. There can be only </a:t>
            </a:r>
            <a:r>
              <a:rPr lang="en-US" sz="2000" b="1" smtClean="0"/>
              <a:t>one package statement in each source file</a:t>
            </a:r>
            <a:r>
              <a:rPr lang="en-US" sz="2000" smtClean="0"/>
              <a:t>, and it applies to all types in the file.</a:t>
            </a:r>
          </a:p>
          <a:p>
            <a:endParaRPr lang="en-US" sz="2000" smtClean="0"/>
          </a:p>
          <a:p>
            <a:pPr>
              <a:buFont typeface="Wingdings" pitchFamily="2" charset="2"/>
              <a:buChar char="Ø"/>
            </a:pPr>
            <a:r>
              <a:rPr lang="en-US" sz="2000" smtClean="0"/>
              <a:t>To compile the Java programs with package statements, you have to use</a:t>
            </a:r>
            <a:r>
              <a:rPr lang="en-US" sz="2000" b="1" smtClean="0"/>
              <a:t> -d option</a:t>
            </a:r>
            <a:r>
              <a:rPr lang="en-US" sz="2000" smtClean="0"/>
              <a:t> as shown below.</a:t>
            </a:r>
          </a:p>
          <a:p>
            <a:pPr>
              <a:buFont typeface="Arial" pitchFamily="34" charset="0"/>
              <a:buNone/>
            </a:pPr>
            <a:endParaRPr lang="en-US" sz="2000" smtClean="0"/>
          </a:p>
          <a:p>
            <a:pPr>
              <a:buFont typeface="Arial" pitchFamily="34" charset="0"/>
              <a:buNone/>
            </a:pPr>
            <a:endParaRPr lang="en-US" smtClean="0"/>
          </a:p>
          <a:p>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A0512ECC-AB55-4476-86FA-4B933715BC1A}" type="slidenum">
              <a:rPr lang="en-IN" smtClean="0"/>
              <a:pPr>
                <a:defRPr/>
              </a:pPr>
              <a:t>113</a:t>
            </a:fld>
            <a:endParaRPr lang="en-IN"/>
          </a:p>
        </p:txBody>
      </p:sp>
      <p:sp>
        <p:nvSpPr>
          <p:cNvPr id="7" name="Rounded Rectangle 6"/>
          <p:cNvSpPr/>
          <p:nvPr/>
        </p:nvSpPr>
        <p:spPr>
          <a:xfrm>
            <a:off x="1357313" y="4357688"/>
            <a:ext cx="5929312" cy="928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err="1"/>
              <a:t>javac</a:t>
            </a:r>
            <a:r>
              <a:rPr lang="en-US" b="1" dirty="0"/>
              <a:t> -d </a:t>
            </a:r>
            <a:r>
              <a:rPr lang="en-US" b="1" dirty="0" err="1"/>
              <a:t>Destination_folder</a:t>
            </a:r>
            <a:r>
              <a:rPr lang="en-US" b="1" dirty="0"/>
              <a:t> file_name.java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1908175" y="260350"/>
            <a:ext cx="6767513" cy="1143000"/>
          </a:xfrm>
        </p:spPr>
        <p:txBody>
          <a:bodyPr/>
          <a:lstStyle/>
          <a:p>
            <a:r>
              <a:rPr lang="en-US" b="1" smtClean="0">
                <a:solidFill>
                  <a:srgbClr val="1D1D1E"/>
                </a:solidFill>
                <a:latin typeface="Callibri(Body)"/>
              </a:rPr>
              <a:t>Finding Packages and CLASSPATH</a:t>
            </a:r>
            <a:endParaRPr lang="en-US" smtClean="0">
              <a:latin typeface="Callibri(Body)"/>
            </a:endParaRPr>
          </a:p>
        </p:txBody>
      </p:sp>
      <p:sp>
        <p:nvSpPr>
          <p:cNvPr id="123907" name="Content Placeholder 2"/>
          <p:cNvSpPr>
            <a:spLocks noGrp="1"/>
          </p:cNvSpPr>
          <p:nvPr>
            <p:ph idx="1"/>
          </p:nvPr>
        </p:nvSpPr>
        <p:spPr/>
        <p:txBody>
          <a:bodyPr/>
          <a:lstStyle/>
          <a:p>
            <a:pPr algn="just">
              <a:buFont typeface="Arial" pitchFamily="34" charset="0"/>
              <a:buNone/>
            </a:pPr>
            <a:endParaRPr lang="en-US" sz="2000" smtClean="0"/>
          </a:p>
          <a:p>
            <a:pPr algn="just">
              <a:buFont typeface="Wingdings" pitchFamily="2" charset="2"/>
              <a:buChar char="Ø"/>
            </a:pPr>
            <a:r>
              <a:rPr lang="en-US" sz="2000" smtClean="0"/>
              <a:t>How does the Java run-time system know </a:t>
            </a:r>
            <a:r>
              <a:rPr lang="en-US" sz="2000" b="1" smtClean="0"/>
              <a:t>where to look for packages that you create?</a:t>
            </a:r>
          </a:p>
          <a:p>
            <a:pPr algn="just"/>
            <a:endParaRPr lang="en-US" sz="2000" smtClean="0"/>
          </a:p>
          <a:p>
            <a:pPr algn="just">
              <a:buFont typeface="Wingdings" pitchFamily="2" charset="2"/>
              <a:buChar char="Ø"/>
            </a:pPr>
            <a:r>
              <a:rPr lang="en-US" sz="2000" smtClean="0"/>
              <a:t> The</a:t>
            </a:r>
            <a:r>
              <a:rPr lang="en-US" sz="2000" b="1" smtClean="0"/>
              <a:t> answer has two parts. First, by default</a:t>
            </a:r>
            <a:r>
              <a:rPr lang="en-US" sz="2000" smtClean="0"/>
              <a:t>, the Java run-time system uses the </a:t>
            </a:r>
            <a:r>
              <a:rPr lang="en-US" sz="2000" b="1" smtClean="0"/>
              <a:t>current working directory </a:t>
            </a:r>
            <a:r>
              <a:rPr lang="en-US" sz="2000" smtClean="0"/>
              <a:t>as its starting point. Thus, if your package is in the current directory, or a subdirectory of the current directory, it will be found. </a:t>
            </a:r>
          </a:p>
          <a:p>
            <a:pPr algn="just">
              <a:buFont typeface="Arial" pitchFamily="34" charset="0"/>
              <a:buNone/>
            </a:pPr>
            <a:endParaRPr lang="en-US" sz="2000" smtClean="0"/>
          </a:p>
          <a:p>
            <a:pPr algn="just">
              <a:buFont typeface="Wingdings" pitchFamily="2" charset="2"/>
              <a:buChar char="Ø"/>
            </a:pPr>
            <a:r>
              <a:rPr lang="en-US" sz="2000" b="1" smtClean="0"/>
              <a:t>Second</a:t>
            </a:r>
            <a:r>
              <a:rPr lang="en-US" sz="2000" smtClean="0"/>
              <a:t>, you can specify a directory path or paths by setting the </a:t>
            </a:r>
            <a:r>
              <a:rPr lang="en-US" sz="2000" b="1" smtClean="0"/>
              <a:t>CLASSPATH environmental variable.</a:t>
            </a:r>
          </a:p>
          <a:p>
            <a:pPr algn="just"/>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6B0B403-C13B-4296-928B-408AF391B27D}" type="slidenum">
              <a:rPr lang="en-IN" smtClean="0"/>
              <a:pPr>
                <a:defRPr/>
              </a:pPr>
              <a:t>114</a:t>
            </a:fld>
            <a:endParaRPr lang="en-I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1908175" y="260350"/>
            <a:ext cx="6767513" cy="1143000"/>
          </a:xfrm>
        </p:spPr>
        <p:txBody>
          <a:bodyPr/>
          <a:lstStyle/>
          <a:p>
            <a:r>
              <a:rPr lang="en-US" b="1" smtClean="0">
                <a:solidFill>
                  <a:srgbClr val="1D1D1E"/>
                </a:solidFill>
                <a:latin typeface="Callibri(Body)"/>
              </a:rPr>
              <a:t>Finding Packages and CLASSPATH</a:t>
            </a:r>
            <a:endParaRPr lang="en-US" smtClean="0"/>
          </a:p>
        </p:txBody>
      </p:sp>
      <p:sp>
        <p:nvSpPr>
          <p:cNvPr id="124931" name="Content Placeholder 2"/>
          <p:cNvSpPr>
            <a:spLocks noGrp="1"/>
          </p:cNvSpPr>
          <p:nvPr>
            <p:ph idx="1"/>
          </p:nvPr>
        </p:nvSpPr>
        <p:spPr/>
        <p:txBody>
          <a:bodyPr/>
          <a:lstStyle/>
          <a:p>
            <a:pPr algn="just">
              <a:buFont typeface="Arial" pitchFamily="34" charset="0"/>
              <a:buNone/>
            </a:pPr>
            <a:endParaRPr lang="en-US" sz="2000" smtClean="0"/>
          </a:p>
          <a:p>
            <a:pPr algn="just">
              <a:buFont typeface="Arial" pitchFamily="34" charset="0"/>
              <a:buNone/>
            </a:pPr>
            <a:r>
              <a:rPr lang="en-US" sz="2000" smtClean="0"/>
              <a:t>For example, consider the following </a:t>
            </a:r>
            <a:r>
              <a:rPr lang="en-US" sz="2000" b="1" smtClean="0"/>
              <a:t>package specification</a:t>
            </a:r>
            <a:r>
              <a:rPr lang="en-US" sz="2000" smtClean="0"/>
              <a:t>.</a:t>
            </a:r>
          </a:p>
          <a:p>
            <a:pPr algn="just"/>
            <a:endParaRPr lang="en-US" sz="2000" smtClean="0"/>
          </a:p>
          <a:p>
            <a:pPr algn="just"/>
            <a:endParaRPr lang="en-US" sz="2000" smtClean="0"/>
          </a:p>
          <a:p>
            <a:pPr algn="just">
              <a:buFont typeface="Wingdings" pitchFamily="2" charset="2"/>
              <a:buChar char="Ø"/>
            </a:pPr>
            <a:r>
              <a:rPr lang="en-US" sz="2000" smtClean="0"/>
              <a:t>In order for a program to find </a:t>
            </a:r>
            <a:r>
              <a:rPr lang="en-US" sz="2000" b="1" smtClean="0"/>
              <a:t>MyPack, one of two things must be true. Either the </a:t>
            </a:r>
            <a:r>
              <a:rPr lang="en-US" sz="2000" smtClean="0"/>
              <a:t>program is executed from a directory immediately above </a:t>
            </a:r>
            <a:r>
              <a:rPr lang="en-US" sz="2000" b="1" smtClean="0"/>
              <a:t>MyPack, or CLASSPATH </a:t>
            </a:r>
            <a:r>
              <a:rPr lang="en-US" sz="2000" smtClean="0"/>
              <a:t>must be set to include the path to </a:t>
            </a:r>
            <a:r>
              <a:rPr lang="en-US" sz="2000" b="1" smtClean="0"/>
              <a:t>MyPack.</a:t>
            </a:r>
          </a:p>
          <a:p>
            <a:pPr algn="just"/>
            <a:endParaRPr lang="en-US" sz="2000" b="1" smtClean="0"/>
          </a:p>
          <a:p>
            <a:pPr algn="just">
              <a:buFont typeface="Wingdings" pitchFamily="2" charset="2"/>
              <a:buChar char="Ø"/>
            </a:pPr>
            <a:r>
              <a:rPr lang="en-US" sz="2000" smtClean="0"/>
              <a:t>The first alternative is the easiest (and doesn’t require a change to </a:t>
            </a:r>
            <a:r>
              <a:rPr lang="en-US" sz="2000" b="1" smtClean="0"/>
              <a:t>CLASSPATH), but the second alternative lets your </a:t>
            </a:r>
            <a:r>
              <a:rPr lang="en-US" sz="2000" smtClean="0"/>
              <a:t>program find </a:t>
            </a:r>
            <a:r>
              <a:rPr lang="en-US" sz="2000" b="1" smtClean="0"/>
              <a:t>MyPack no matter what directory the program is in.</a:t>
            </a:r>
            <a:endParaRPr lang="en-US" sz="2000" smtClean="0"/>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C38F72C8-42DC-4078-BAA1-E83D34FBBA55}" type="slidenum">
              <a:rPr lang="en-IN" smtClean="0"/>
              <a:pPr>
                <a:defRPr/>
              </a:pPr>
              <a:t>115</a:t>
            </a:fld>
            <a:endParaRPr lang="en-IN"/>
          </a:p>
        </p:txBody>
      </p:sp>
      <p:sp>
        <p:nvSpPr>
          <p:cNvPr id="7" name="Rounded Rectangle 6"/>
          <p:cNvSpPr/>
          <p:nvPr/>
        </p:nvSpPr>
        <p:spPr>
          <a:xfrm>
            <a:off x="2928938" y="2500313"/>
            <a:ext cx="2214562" cy="357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package </a:t>
            </a:r>
            <a:r>
              <a:rPr lang="en-US" dirty="0" err="1"/>
              <a:t>MyPack</a:t>
            </a:r>
            <a:r>
              <a:rPr lang="en-US" dirty="0"/>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1908175" y="260350"/>
            <a:ext cx="6767513" cy="1143000"/>
          </a:xfrm>
        </p:spPr>
        <p:txBody>
          <a:bodyPr/>
          <a:lstStyle/>
          <a:p>
            <a:r>
              <a:rPr lang="en-US" b="1" smtClean="0">
                <a:latin typeface="Callibri(Body)"/>
              </a:rPr>
              <a:t>A simple package Program</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2F94BC19-CC2D-4F5E-B647-B6C057D407A6}" type="slidenum">
              <a:rPr lang="en-IN" smtClean="0"/>
              <a:pPr>
                <a:defRPr/>
              </a:pPr>
              <a:t>116</a:t>
            </a:fld>
            <a:endParaRPr lang="en-IN"/>
          </a:p>
        </p:txBody>
      </p:sp>
      <p:sp>
        <p:nvSpPr>
          <p:cNvPr id="125958" name="Rectangle 6"/>
          <p:cNvSpPr>
            <a:spLocks noChangeArrowheads="1"/>
          </p:cNvSpPr>
          <p:nvPr/>
        </p:nvSpPr>
        <p:spPr bwMode="auto">
          <a:xfrm>
            <a:off x="285750" y="1571625"/>
            <a:ext cx="3857625" cy="4524375"/>
          </a:xfrm>
          <a:prstGeom prst="rect">
            <a:avLst/>
          </a:prstGeom>
          <a:noFill/>
          <a:ln w="9525">
            <a:noFill/>
            <a:miter lim="800000"/>
            <a:headEnd/>
            <a:tailEnd/>
          </a:ln>
        </p:spPr>
        <p:txBody>
          <a:bodyPr>
            <a:spAutoFit/>
          </a:bodyPr>
          <a:lstStyle/>
          <a:p>
            <a:r>
              <a:rPr lang="en-US" sz="1600" b="1">
                <a:latin typeface="Callibri(Body)"/>
              </a:rPr>
              <a:t>// A simple package</a:t>
            </a:r>
          </a:p>
          <a:p>
            <a:r>
              <a:rPr lang="en-US" sz="1600" b="1">
                <a:latin typeface="Callibri(Body)"/>
              </a:rPr>
              <a:t>package MyPack;</a:t>
            </a:r>
          </a:p>
          <a:p>
            <a:r>
              <a:rPr lang="en-US" sz="1600" b="1">
                <a:latin typeface="Callibri(Body)"/>
              </a:rPr>
              <a:t>class Balance {</a:t>
            </a:r>
          </a:p>
          <a:p>
            <a:r>
              <a:rPr lang="en-US" sz="1600">
                <a:latin typeface="Callibri(Body)"/>
              </a:rPr>
              <a:t>String name;</a:t>
            </a:r>
          </a:p>
          <a:p>
            <a:r>
              <a:rPr lang="en-US" sz="1600">
                <a:latin typeface="Callibri(Body)"/>
              </a:rPr>
              <a:t>double bal;</a:t>
            </a:r>
          </a:p>
          <a:p>
            <a:r>
              <a:rPr lang="en-US" sz="1600" b="1">
                <a:latin typeface="Callibri(Body)"/>
              </a:rPr>
              <a:t>Balance(String n, double b) {</a:t>
            </a:r>
          </a:p>
          <a:p>
            <a:r>
              <a:rPr lang="en-US" sz="1600">
                <a:latin typeface="Callibri(Body)"/>
              </a:rPr>
              <a:t>name = n;</a:t>
            </a:r>
          </a:p>
          <a:p>
            <a:r>
              <a:rPr lang="en-US" sz="1600">
                <a:latin typeface="Callibri(Body)"/>
              </a:rPr>
              <a:t>bal = b;</a:t>
            </a:r>
          </a:p>
          <a:p>
            <a:r>
              <a:rPr lang="en-US" sz="1600">
                <a:latin typeface="Callibri(Body)"/>
              </a:rPr>
              <a:t>}</a:t>
            </a:r>
          </a:p>
          <a:p>
            <a:r>
              <a:rPr lang="en-US" sz="1600" b="1">
                <a:latin typeface="Callibri(Body)"/>
              </a:rPr>
              <a:t>void show() {</a:t>
            </a:r>
          </a:p>
          <a:p>
            <a:r>
              <a:rPr lang="en-US" sz="1600">
                <a:latin typeface="Callibri(Body)"/>
              </a:rPr>
              <a:t>if(bal&lt;0)</a:t>
            </a:r>
          </a:p>
          <a:p>
            <a:r>
              <a:rPr lang="en-US" sz="1600">
                <a:latin typeface="Callibri(Body)"/>
              </a:rPr>
              <a:t>System.out.print("--&gt; ");</a:t>
            </a:r>
          </a:p>
          <a:p>
            <a:r>
              <a:rPr lang="en-US" sz="1600">
                <a:latin typeface="Callibri(Body)"/>
              </a:rPr>
              <a:t>System.out.println(name + ": $" + bal);</a:t>
            </a:r>
          </a:p>
          <a:p>
            <a:r>
              <a:rPr lang="en-US" sz="1600">
                <a:latin typeface="Callibri(Body)"/>
              </a:rPr>
              <a:t>}</a:t>
            </a:r>
          </a:p>
          <a:p>
            <a:r>
              <a:rPr lang="en-US" sz="1600">
                <a:latin typeface="Callibri(Body)"/>
              </a:rPr>
              <a:t>}</a:t>
            </a:r>
          </a:p>
          <a:p>
            <a:r>
              <a:rPr lang="en-US" sz="1600" b="1"/>
              <a:t>class AccountBalance {</a:t>
            </a:r>
          </a:p>
          <a:p>
            <a:r>
              <a:rPr lang="en-US" sz="1600"/>
              <a:t>public static void main(String args[]) {</a:t>
            </a:r>
          </a:p>
          <a:p>
            <a:endParaRPr lang="en-US" sz="1600">
              <a:latin typeface="Callibri(Body)"/>
            </a:endParaRPr>
          </a:p>
        </p:txBody>
      </p:sp>
      <p:sp>
        <p:nvSpPr>
          <p:cNvPr id="125959" name="Rectangle 7"/>
          <p:cNvSpPr>
            <a:spLocks noChangeArrowheads="1"/>
          </p:cNvSpPr>
          <p:nvPr/>
        </p:nvSpPr>
        <p:spPr bwMode="auto">
          <a:xfrm>
            <a:off x="4286250" y="1643063"/>
            <a:ext cx="4714875" cy="2062162"/>
          </a:xfrm>
          <a:prstGeom prst="rect">
            <a:avLst/>
          </a:prstGeom>
          <a:noFill/>
          <a:ln w="9525">
            <a:noFill/>
            <a:miter lim="800000"/>
            <a:headEnd/>
            <a:tailEnd/>
          </a:ln>
        </p:spPr>
        <p:txBody>
          <a:bodyPr>
            <a:spAutoFit/>
          </a:bodyPr>
          <a:lstStyle/>
          <a:p>
            <a:r>
              <a:rPr lang="en-US" sz="1600" b="1">
                <a:latin typeface="Callibri(Body)"/>
              </a:rPr>
              <a:t>Balance current[] = new Balance[3];</a:t>
            </a:r>
          </a:p>
          <a:p>
            <a:r>
              <a:rPr lang="en-US" sz="1600">
                <a:latin typeface="Callibri(Body)"/>
              </a:rPr>
              <a:t>current[0] = new Balance("K. J. Fielding", 123.23);</a:t>
            </a:r>
          </a:p>
          <a:p>
            <a:r>
              <a:rPr lang="en-US" sz="1600">
                <a:latin typeface="Callibri(Body)"/>
              </a:rPr>
              <a:t>current[1] = new Balance("Will Tell", 157.02);</a:t>
            </a:r>
          </a:p>
          <a:p>
            <a:r>
              <a:rPr lang="en-US" sz="1600">
                <a:latin typeface="Callibri(Body)"/>
              </a:rPr>
              <a:t>current[2] = new Balance("Tom Jackson", -12.33);</a:t>
            </a:r>
          </a:p>
          <a:p>
            <a:r>
              <a:rPr lang="en-US" sz="1600">
                <a:latin typeface="Callibri(Body)"/>
              </a:rPr>
              <a:t>for(int i=0; i&lt;3; i++) </a:t>
            </a:r>
          </a:p>
          <a:p>
            <a:r>
              <a:rPr lang="en-US" sz="1600">
                <a:latin typeface="Callibri(Body)"/>
              </a:rPr>
              <a:t>current[i].show();</a:t>
            </a:r>
          </a:p>
          <a:p>
            <a:r>
              <a:rPr lang="en-US" sz="1600">
                <a:latin typeface="Callibri(Body)"/>
              </a:rPr>
              <a:t>}</a:t>
            </a:r>
          </a:p>
          <a:p>
            <a:r>
              <a:rPr lang="en-US" sz="1600">
                <a:latin typeface="Callibri(Body)"/>
              </a:rPr>
              <a:t>}</a:t>
            </a:r>
          </a:p>
        </p:txBody>
      </p:sp>
      <p:cxnSp>
        <p:nvCxnSpPr>
          <p:cNvPr id="10" name="Straight Connector 9"/>
          <p:cNvCxnSpPr/>
          <p:nvPr/>
        </p:nvCxnSpPr>
        <p:spPr>
          <a:xfrm rot="5400000">
            <a:off x="1678781" y="3750469"/>
            <a:ext cx="4429125"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43375" y="3786188"/>
            <a:ext cx="4857750" cy="206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just">
              <a:defRPr/>
            </a:pPr>
            <a:r>
              <a:rPr lang="en-US" sz="1600" dirty="0">
                <a:latin typeface="Callibri(Body)"/>
              </a:rPr>
              <a:t>Call this file </a:t>
            </a:r>
            <a:r>
              <a:rPr lang="en-US" sz="1600" b="1" dirty="0">
                <a:latin typeface="Callibri(Body)"/>
              </a:rPr>
              <a:t>AccountBalance.java, and put it in a directory called </a:t>
            </a:r>
            <a:r>
              <a:rPr lang="en-US" sz="1600" b="1" dirty="0" err="1">
                <a:latin typeface="Callibri(Body)"/>
              </a:rPr>
              <a:t>MyPack</a:t>
            </a:r>
            <a:r>
              <a:rPr lang="en-US" sz="1600" b="1" dirty="0">
                <a:latin typeface="Callibri(Body)"/>
              </a:rPr>
              <a:t>.</a:t>
            </a:r>
          </a:p>
          <a:p>
            <a:pPr algn="just">
              <a:defRPr/>
            </a:pPr>
            <a:r>
              <a:rPr lang="en-US" sz="1600" dirty="0">
                <a:latin typeface="Callibri(Body)"/>
              </a:rPr>
              <a:t>Next, compile the file. Make sure that the resulting </a:t>
            </a:r>
            <a:r>
              <a:rPr lang="en-US" sz="1600" b="1" dirty="0">
                <a:latin typeface="Callibri(Body)"/>
              </a:rPr>
              <a:t>.class file is also in the </a:t>
            </a:r>
            <a:r>
              <a:rPr lang="en-US" sz="1600" b="1" dirty="0" err="1">
                <a:latin typeface="Callibri(Body)"/>
              </a:rPr>
              <a:t>MyPack</a:t>
            </a:r>
            <a:r>
              <a:rPr lang="en-US" sz="1600" b="1" dirty="0">
                <a:latin typeface="Callibri(Body)"/>
              </a:rPr>
              <a:t> </a:t>
            </a:r>
            <a:r>
              <a:rPr lang="en-US" sz="1600" dirty="0">
                <a:latin typeface="Callibri(Body)"/>
              </a:rPr>
              <a:t>directory. Then try executing the </a:t>
            </a:r>
            <a:r>
              <a:rPr lang="en-US" sz="1600" b="1" dirty="0" err="1">
                <a:latin typeface="Callibri(Body)"/>
              </a:rPr>
              <a:t>AccountBalance</a:t>
            </a:r>
            <a:r>
              <a:rPr lang="en-US" sz="1600" b="1" dirty="0">
                <a:latin typeface="Callibri(Body)"/>
              </a:rPr>
              <a:t> class, using the following command line:</a:t>
            </a:r>
          </a:p>
          <a:p>
            <a:pPr>
              <a:defRPr/>
            </a:pPr>
            <a:endParaRPr lang="en-US" sz="1600" b="1" dirty="0">
              <a:latin typeface="Callibri(Body)"/>
            </a:endParaRPr>
          </a:p>
          <a:p>
            <a:pPr>
              <a:defRPr/>
            </a:pPr>
            <a:r>
              <a:rPr lang="en-US" sz="1600" b="1" dirty="0">
                <a:latin typeface="Callibri(Body)"/>
              </a:rPr>
              <a:t>java </a:t>
            </a:r>
            <a:r>
              <a:rPr lang="en-US" sz="1600" b="1" dirty="0" err="1">
                <a:latin typeface="Callibri(Body)"/>
              </a:rPr>
              <a:t>MyPack.AccountBalance</a:t>
            </a:r>
            <a:endParaRPr lang="en-US" sz="1600" b="1" dirty="0">
              <a:latin typeface="Callibri(Body)"/>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1908175" y="260350"/>
            <a:ext cx="6767513" cy="1143000"/>
          </a:xfrm>
        </p:spPr>
        <p:txBody>
          <a:bodyPr/>
          <a:lstStyle/>
          <a:p>
            <a:r>
              <a:rPr lang="en-US" b="1" smtClean="0"/>
              <a:t>Access Protection</a:t>
            </a:r>
            <a:endParaRPr lang="en-US" smtClean="0"/>
          </a:p>
        </p:txBody>
      </p:sp>
      <p:sp>
        <p:nvSpPr>
          <p:cNvPr id="3" name="Content Placeholder 2"/>
          <p:cNvSpPr>
            <a:spLocks noGrp="1"/>
          </p:cNvSpPr>
          <p:nvPr>
            <p:ph idx="1"/>
          </p:nvPr>
        </p:nvSpPr>
        <p:spPr/>
        <p:txBody>
          <a:bodyPr>
            <a:normAutofit fontScale="92500" lnSpcReduction="20000"/>
          </a:bodyPr>
          <a:lstStyle/>
          <a:p>
            <a:pPr>
              <a:lnSpc>
                <a:spcPct val="150000"/>
              </a:lnSpc>
              <a:buFont typeface="Wingdings" pitchFamily="2" charset="2"/>
              <a:buChar char="Ø"/>
              <a:defRPr/>
            </a:pPr>
            <a:r>
              <a:rPr lang="en-US" sz="2000" dirty="0" smtClean="0">
                <a:latin typeface="Callibri"/>
              </a:rPr>
              <a:t>Java addresses </a:t>
            </a:r>
            <a:r>
              <a:rPr lang="en-US" sz="2000" b="1" dirty="0" smtClean="0">
                <a:latin typeface="Callibri"/>
              </a:rPr>
              <a:t>four categories of visibility for class members</a:t>
            </a:r>
            <a:r>
              <a:rPr lang="en-US" sz="2000" dirty="0" smtClean="0">
                <a:latin typeface="Callibri"/>
              </a:rPr>
              <a:t>:</a:t>
            </a:r>
          </a:p>
          <a:p>
            <a:pPr>
              <a:lnSpc>
                <a:spcPct val="150000"/>
              </a:lnSpc>
              <a:buFont typeface="Arial" pitchFamily="34" charset="0"/>
              <a:buNone/>
              <a:defRPr/>
            </a:pPr>
            <a:endParaRPr lang="en-US" sz="2000" b="1" dirty="0" smtClean="0">
              <a:solidFill>
                <a:srgbClr val="1D1D1E"/>
              </a:solidFill>
              <a:latin typeface="Callibri"/>
            </a:endParaRPr>
          </a:p>
          <a:p>
            <a:pPr>
              <a:lnSpc>
                <a:spcPct val="150000"/>
              </a:lnSpc>
              <a:buFont typeface="Arial" pitchFamily="34" charset="0"/>
              <a:buNone/>
              <a:defRPr/>
            </a:pPr>
            <a:r>
              <a:rPr lang="en-US" sz="2000" b="1" dirty="0" smtClean="0">
                <a:solidFill>
                  <a:srgbClr val="1D1D1E"/>
                </a:solidFill>
                <a:latin typeface="Callibri"/>
              </a:rPr>
              <a:t>  1. Subclasses in the same package</a:t>
            </a:r>
          </a:p>
          <a:p>
            <a:pPr>
              <a:lnSpc>
                <a:spcPct val="150000"/>
              </a:lnSpc>
              <a:buFont typeface="Arial" pitchFamily="34" charset="0"/>
              <a:buNone/>
              <a:defRPr/>
            </a:pPr>
            <a:r>
              <a:rPr lang="en-US" sz="2000" b="1" dirty="0" smtClean="0">
                <a:solidFill>
                  <a:srgbClr val="1D1D1E"/>
                </a:solidFill>
                <a:latin typeface="Callibri"/>
              </a:rPr>
              <a:t>  2. Non-subclasses in the same package</a:t>
            </a:r>
          </a:p>
          <a:p>
            <a:pPr>
              <a:lnSpc>
                <a:spcPct val="150000"/>
              </a:lnSpc>
              <a:buFont typeface="Arial" pitchFamily="34" charset="0"/>
              <a:buNone/>
              <a:defRPr/>
            </a:pPr>
            <a:r>
              <a:rPr lang="en-US" sz="2000" b="1" dirty="0" smtClean="0">
                <a:solidFill>
                  <a:srgbClr val="1D1D1E"/>
                </a:solidFill>
                <a:latin typeface="Callibri"/>
              </a:rPr>
              <a:t>  3. Subclasses in different packages</a:t>
            </a:r>
          </a:p>
          <a:p>
            <a:pPr>
              <a:lnSpc>
                <a:spcPct val="150000"/>
              </a:lnSpc>
              <a:buFont typeface="Arial" pitchFamily="34" charset="0"/>
              <a:buNone/>
              <a:defRPr/>
            </a:pPr>
            <a:r>
              <a:rPr lang="en-US" sz="2000" b="1" dirty="0" smtClean="0">
                <a:solidFill>
                  <a:srgbClr val="1D1D1E"/>
                </a:solidFill>
                <a:latin typeface="Callibri"/>
              </a:rPr>
              <a:t>  4. Classes that are neither in the same package nor subclasses</a:t>
            </a:r>
          </a:p>
          <a:p>
            <a:pPr>
              <a:lnSpc>
                <a:spcPct val="150000"/>
              </a:lnSpc>
              <a:buFont typeface="Arial" pitchFamily="34" charset="0"/>
              <a:buNone/>
              <a:defRPr/>
            </a:pPr>
            <a:endParaRPr lang="en-US" sz="2000" b="1" dirty="0" smtClean="0">
              <a:solidFill>
                <a:srgbClr val="1D1D1E"/>
              </a:solidFill>
              <a:latin typeface="Callibri"/>
            </a:endParaRPr>
          </a:p>
          <a:p>
            <a:pPr algn="just">
              <a:lnSpc>
                <a:spcPct val="150000"/>
              </a:lnSpc>
              <a:buFont typeface="Wingdings" pitchFamily="2" charset="2"/>
              <a:buChar char="Ø"/>
              <a:defRPr/>
            </a:pPr>
            <a:r>
              <a:rPr lang="en-US" sz="2000" dirty="0" smtClean="0">
                <a:latin typeface="Callibri"/>
              </a:rPr>
              <a:t>The three access </a:t>
            </a:r>
            <a:r>
              <a:rPr lang="en-US" sz="2000" dirty="0" err="1" smtClean="0">
                <a:latin typeface="Callibri"/>
              </a:rPr>
              <a:t>specifiers</a:t>
            </a:r>
            <a:r>
              <a:rPr lang="en-US" sz="2000" dirty="0" smtClean="0">
                <a:latin typeface="Callibri"/>
              </a:rPr>
              <a:t>, </a:t>
            </a:r>
            <a:r>
              <a:rPr lang="en-US" sz="2000" b="1" dirty="0" smtClean="0">
                <a:latin typeface="Callibri"/>
              </a:rPr>
              <a:t>private, public, and protected, provide a variety of </a:t>
            </a:r>
            <a:r>
              <a:rPr lang="en-US" sz="2000" dirty="0" smtClean="0">
                <a:latin typeface="Callibri"/>
              </a:rPr>
              <a:t>ways to produce the many levels of access required by these categories.</a:t>
            </a:r>
          </a:p>
          <a:p>
            <a:pPr>
              <a:lnSpc>
                <a:spcPct val="150000"/>
              </a:lnSpc>
              <a:buFont typeface="Arial" pitchFamily="34" charset="0"/>
              <a:buNone/>
              <a:defRPr/>
            </a:pPr>
            <a:endParaRPr lang="en-US" dirty="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E3FAD65-0E75-44AE-854F-3162976D866D}" type="slidenum">
              <a:rPr lang="en-IN" smtClean="0"/>
              <a:pPr>
                <a:defRPr/>
              </a:pPr>
              <a:t>117</a:t>
            </a:fld>
            <a:endParaRPr lang="en-I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a:xfrm>
            <a:off x="1908175" y="260350"/>
            <a:ext cx="6767513" cy="1143000"/>
          </a:xfrm>
        </p:spPr>
        <p:txBody>
          <a:bodyPr/>
          <a:lstStyle/>
          <a:p>
            <a:r>
              <a:rPr lang="en-US" b="1" smtClean="0"/>
              <a:t>Access Protection</a:t>
            </a:r>
            <a:endParaRPr lang="en-US" smtClean="0"/>
          </a:p>
        </p:txBody>
      </p:sp>
      <p:sp>
        <p:nvSpPr>
          <p:cNvPr id="119811" name="Content Placeholder 2"/>
          <p:cNvSpPr>
            <a:spLocks noGrp="1"/>
          </p:cNvSpPr>
          <p:nvPr>
            <p:ph idx="1"/>
          </p:nvPr>
        </p:nvSpPr>
        <p:spPr/>
        <p:txBody>
          <a:bodyPr>
            <a:normAutofit fontScale="92500" lnSpcReduction="10000"/>
          </a:bodyPr>
          <a:lstStyle/>
          <a:p>
            <a:pPr>
              <a:lnSpc>
                <a:spcPct val="150000"/>
              </a:lnSpc>
              <a:buFont typeface="Wingdings" pitchFamily="2" charset="2"/>
              <a:buChar char="Ø"/>
              <a:defRPr/>
            </a:pPr>
            <a:r>
              <a:rPr lang="en-US" sz="2000" dirty="0" smtClean="0"/>
              <a:t>Anything declared </a:t>
            </a:r>
            <a:r>
              <a:rPr lang="en-US" sz="2000" b="1" dirty="0" smtClean="0"/>
              <a:t>public can be accessed from anywhere. Anything declared private cannot be seen outside of its class.</a:t>
            </a:r>
          </a:p>
          <a:p>
            <a:pPr>
              <a:lnSpc>
                <a:spcPct val="150000"/>
              </a:lnSpc>
              <a:buFont typeface="Arial" pitchFamily="34" charset="0"/>
              <a:buNone/>
              <a:defRPr/>
            </a:pPr>
            <a:endParaRPr lang="en-US" sz="2000" b="1" dirty="0" smtClean="0"/>
          </a:p>
          <a:p>
            <a:pPr>
              <a:lnSpc>
                <a:spcPct val="150000"/>
              </a:lnSpc>
              <a:buFont typeface="Wingdings" pitchFamily="2" charset="2"/>
              <a:buChar char="Ø"/>
              <a:defRPr/>
            </a:pPr>
            <a:r>
              <a:rPr lang="en-US" sz="2000" b="1" dirty="0" smtClean="0"/>
              <a:t> When a member does not have an explicit </a:t>
            </a:r>
            <a:r>
              <a:rPr lang="en-US" sz="2000" dirty="0" smtClean="0"/>
              <a:t>access specification, it is visible to subclasses as well as to other classes in the same package. This is the default access.</a:t>
            </a:r>
          </a:p>
          <a:p>
            <a:pPr>
              <a:lnSpc>
                <a:spcPct val="150000"/>
              </a:lnSpc>
              <a:buFont typeface="Arial" pitchFamily="34" charset="0"/>
              <a:buNone/>
              <a:defRPr/>
            </a:pPr>
            <a:endParaRPr lang="en-US" sz="2000" dirty="0" smtClean="0"/>
          </a:p>
          <a:p>
            <a:pPr>
              <a:lnSpc>
                <a:spcPct val="150000"/>
              </a:lnSpc>
              <a:buFont typeface="Wingdings" pitchFamily="2" charset="2"/>
              <a:buChar char="Ø"/>
              <a:defRPr/>
            </a:pPr>
            <a:r>
              <a:rPr lang="en-US" sz="2000" dirty="0" smtClean="0"/>
              <a:t> If you want to allow an element to be seen outside your current package, but only to classes that subclass your class directly, then declare that element </a:t>
            </a:r>
            <a:r>
              <a:rPr lang="en-US" sz="2000" b="1" dirty="0" smtClean="0"/>
              <a:t>protected.</a:t>
            </a:r>
            <a:endParaRPr lang="en-US" sz="2000" dirty="0" smtClean="0"/>
          </a:p>
          <a:p>
            <a:pPr>
              <a:defRPr/>
            </a:pPr>
            <a:endParaRPr lang="en-US" dirty="0"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887C03C-3B36-491C-92D6-74D590872146}" type="slidenum">
              <a:rPr lang="en-IN" smtClean="0"/>
              <a:pPr>
                <a:defRPr/>
              </a:pPr>
              <a:t>118</a:t>
            </a:fld>
            <a:endParaRPr lang="en-I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1908175" y="260350"/>
            <a:ext cx="6767513" cy="1143000"/>
          </a:xfrm>
        </p:spPr>
        <p:txBody>
          <a:bodyPr/>
          <a:lstStyle/>
          <a:p>
            <a:r>
              <a:rPr lang="en-US" b="1" smtClean="0"/>
              <a:t>Access Protection</a:t>
            </a:r>
            <a:endParaRPr lang="en-US" smtClean="0"/>
          </a:p>
        </p:txBody>
      </p:sp>
      <p:sp>
        <p:nvSpPr>
          <p:cNvPr id="129027" name="Content Placeholder 2"/>
          <p:cNvSpPr>
            <a:spLocks noGrp="1"/>
          </p:cNvSpPr>
          <p:nvPr>
            <p:ph idx="1"/>
          </p:nvPr>
        </p:nvSpPr>
        <p:spPr/>
        <p:txBody>
          <a:bodyPr/>
          <a:lstStyle/>
          <a:p>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5D1B666-FF38-49DF-994E-741FEA8D59FD}" type="slidenum">
              <a:rPr lang="en-IN" smtClean="0"/>
              <a:pPr>
                <a:defRPr/>
              </a:pPr>
              <a:t>119</a:t>
            </a:fld>
            <a:endParaRPr lang="en-IN"/>
          </a:p>
        </p:txBody>
      </p:sp>
      <p:graphicFrame>
        <p:nvGraphicFramePr>
          <p:cNvPr id="7" name="Table 6"/>
          <p:cNvGraphicFramePr>
            <a:graphicFrameLocks noGrp="1"/>
          </p:cNvGraphicFramePr>
          <p:nvPr/>
        </p:nvGraphicFramePr>
        <p:xfrm>
          <a:off x="428625" y="1571625"/>
          <a:ext cx="8286835" cy="4429142"/>
        </p:xfrm>
        <a:graphic>
          <a:graphicData uri="http://schemas.openxmlformats.org/drawingml/2006/table">
            <a:tbl>
              <a:tblPr firstRow="1" bandRow="1">
                <a:tableStyleId>{5C22544A-7EE6-4342-B048-85BDC9FD1C3A}</a:tableStyleId>
              </a:tblPr>
              <a:tblGrid>
                <a:gridCol w="1657367"/>
                <a:gridCol w="1657367"/>
                <a:gridCol w="1657367"/>
                <a:gridCol w="1657367"/>
                <a:gridCol w="1657367"/>
              </a:tblGrid>
              <a:tr h="378968">
                <a:tc>
                  <a:txBody>
                    <a:bodyPr/>
                    <a:lstStyle/>
                    <a:p>
                      <a:endParaRPr lang="en-US" dirty="0"/>
                    </a:p>
                  </a:txBody>
                  <a:tcPr/>
                </a:tc>
                <a:tc>
                  <a:txBody>
                    <a:bodyPr/>
                    <a:lstStyle/>
                    <a:p>
                      <a:r>
                        <a:rPr lang="en-US" sz="1800" b="1" kern="1200" dirty="0" smtClean="0">
                          <a:solidFill>
                            <a:schemeClr val="lt1"/>
                          </a:solidFill>
                          <a:latin typeface="+mn-lt"/>
                          <a:ea typeface="+mn-ea"/>
                          <a:cs typeface="+mn-cs"/>
                        </a:rPr>
                        <a:t>Private </a:t>
                      </a:r>
                      <a:endParaRPr lang="en-US" dirty="0"/>
                    </a:p>
                  </a:txBody>
                  <a:tcPr/>
                </a:tc>
                <a:tc>
                  <a:txBody>
                    <a:bodyPr/>
                    <a:lstStyle/>
                    <a:p>
                      <a:r>
                        <a:rPr lang="en-US" sz="1800" b="1" kern="1200" dirty="0" smtClean="0">
                          <a:solidFill>
                            <a:schemeClr val="lt1"/>
                          </a:solidFill>
                          <a:latin typeface="+mn-lt"/>
                          <a:ea typeface="+mn-ea"/>
                          <a:cs typeface="+mn-cs"/>
                        </a:rPr>
                        <a:t>No modifier </a:t>
                      </a:r>
                      <a:endParaRPr lang="en-US" dirty="0"/>
                    </a:p>
                  </a:txBody>
                  <a:tcPr/>
                </a:tc>
                <a:tc>
                  <a:txBody>
                    <a:bodyPr/>
                    <a:lstStyle/>
                    <a:p>
                      <a:r>
                        <a:rPr lang="en-US" sz="1800" dirty="0" smtClean="0">
                          <a:latin typeface="Times New Roman"/>
                          <a:ea typeface="Times New Roman"/>
                        </a:rPr>
                        <a:t>Protected </a:t>
                      </a:r>
                      <a:endParaRPr lang="en-US" sz="2800" dirty="0"/>
                    </a:p>
                  </a:txBody>
                  <a:tcPr/>
                </a:tc>
                <a:tc>
                  <a:txBody>
                    <a:bodyPr/>
                    <a:lstStyle/>
                    <a:p>
                      <a:r>
                        <a:rPr lang="en-US" sz="1800" dirty="0" smtClean="0">
                          <a:latin typeface="Times New Roman"/>
                          <a:ea typeface="Times New Roman"/>
                        </a:rPr>
                        <a:t> Public</a:t>
                      </a:r>
                      <a:endParaRPr lang="en-US" sz="2800" dirty="0"/>
                    </a:p>
                  </a:txBody>
                  <a:tcPr/>
                </a:tc>
              </a:tr>
              <a:tr h="378968">
                <a:tc>
                  <a:txBody>
                    <a:bodyPr/>
                    <a:lstStyle/>
                    <a:p>
                      <a:r>
                        <a:rPr lang="en-US" sz="1800" kern="1200" dirty="0" smtClean="0">
                          <a:solidFill>
                            <a:schemeClr val="dk1"/>
                          </a:solidFill>
                          <a:latin typeface="+mn-lt"/>
                          <a:ea typeface="+mn-ea"/>
                          <a:cs typeface="+mn-cs"/>
                        </a:rPr>
                        <a:t>Same class </a:t>
                      </a:r>
                      <a:endParaRPr lang="en-US" dirty="0"/>
                    </a:p>
                  </a:txBody>
                  <a:tcPr/>
                </a:tc>
                <a:tc>
                  <a:txBody>
                    <a:bodyPr/>
                    <a:lstStyle/>
                    <a:p>
                      <a:r>
                        <a:rPr lang="en-US" sz="1800" kern="1200" dirty="0" smtClean="0">
                          <a:solidFill>
                            <a:schemeClr val="dk1"/>
                          </a:solidFill>
                          <a:latin typeface="+mn-lt"/>
                          <a:ea typeface="+mn-ea"/>
                          <a:cs typeface="+mn-cs"/>
                        </a:rPr>
                        <a:t>Yes </a:t>
                      </a:r>
                      <a:endParaRPr lang="en-US" dirty="0"/>
                    </a:p>
                  </a:txBody>
                  <a:tcPr/>
                </a:tc>
                <a:tc>
                  <a:txBody>
                    <a:bodyPr/>
                    <a:lstStyle/>
                    <a:p>
                      <a:r>
                        <a:rPr lang="en-US" sz="1800" kern="1200" dirty="0" smtClean="0">
                          <a:solidFill>
                            <a:schemeClr val="dk1"/>
                          </a:solidFill>
                          <a:latin typeface="+mn-lt"/>
                          <a:ea typeface="+mn-ea"/>
                          <a:cs typeface="+mn-cs"/>
                        </a:rPr>
                        <a:t>Yes </a:t>
                      </a:r>
                      <a:endParaRPr lang="en-US" dirty="0"/>
                    </a:p>
                  </a:txBody>
                  <a:tcPr/>
                </a:tc>
                <a:tc>
                  <a:txBody>
                    <a:bodyPr/>
                    <a:lstStyle/>
                    <a:p>
                      <a:r>
                        <a:rPr lang="en-US" sz="1800" kern="1200" dirty="0" smtClean="0">
                          <a:solidFill>
                            <a:schemeClr val="dk1"/>
                          </a:solidFill>
                          <a:latin typeface="+mn-lt"/>
                          <a:ea typeface="+mn-ea"/>
                          <a:cs typeface="+mn-cs"/>
                        </a:rPr>
                        <a:t>Yes </a:t>
                      </a:r>
                      <a:endParaRPr lang="en-US" dirty="0"/>
                    </a:p>
                  </a:txBody>
                  <a:tcPr/>
                </a:tc>
                <a:tc>
                  <a:txBody>
                    <a:bodyPr/>
                    <a:lstStyle/>
                    <a:p>
                      <a:r>
                        <a:rPr lang="en-US" sz="1800" kern="1200" dirty="0" smtClean="0">
                          <a:solidFill>
                            <a:schemeClr val="dk1"/>
                          </a:solidFill>
                          <a:latin typeface="+mn-lt"/>
                          <a:ea typeface="+mn-ea"/>
                          <a:cs typeface="+mn-cs"/>
                        </a:rPr>
                        <a:t>Yes </a:t>
                      </a:r>
                      <a:endParaRPr lang="en-US" dirty="0"/>
                    </a:p>
                  </a:txBody>
                  <a:tcPr/>
                </a:tc>
              </a:tr>
              <a:tr h="663195">
                <a:tc>
                  <a:txBody>
                    <a:bodyPr/>
                    <a:lstStyle/>
                    <a:p>
                      <a:r>
                        <a:rPr lang="en-US" sz="1800" kern="1200" dirty="0" smtClean="0">
                          <a:solidFill>
                            <a:schemeClr val="dk1"/>
                          </a:solidFill>
                          <a:latin typeface="+mn-lt"/>
                          <a:ea typeface="+mn-ea"/>
                          <a:cs typeface="+mn-cs"/>
                        </a:rPr>
                        <a:t>Same package</a:t>
                      </a:r>
                    </a:p>
                    <a:p>
                      <a:r>
                        <a:rPr lang="en-US" sz="1800" kern="1200" dirty="0" smtClean="0">
                          <a:solidFill>
                            <a:schemeClr val="dk1"/>
                          </a:solidFill>
                          <a:latin typeface="+mn-lt"/>
                          <a:ea typeface="+mn-ea"/>
                          <a:cs typeface="+mn-cs"/>
                        </a:rPr>
                        <a:t>subclass</a:t>
                      </a:r>
                    </a:p>
                  </a:txBody>
                  <a:tcPr/>
                </a:tc>
                <a:tc>
                  <a:txBody>
                    <a:bodyPr/>
                    <a:lstStyle/>
                    <a:p>
                      <a:r>
                        <a:rPr lang="en-US" dirty="0" smtClean="0"/>
                        <a:t>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p>
                      <a:endParaRPr lang="en-US" dirty="0"/>
                    </a:p>
                  </a:txBody>
                  <a:tcPr/>
                </a:tc>
              </a:tr>
              <a:tr h="947421">
                <a:tc>
                  <a:txBody>
                    <a:bodyPr/>
                    <a:lstStyle/>
                    <a:p>
                      <a:r>
                        <a:rPr lang="en-US" sz="1800" kern="1200" dirty="0" smtClean="0">
                          <a:solidFill>
                            <a:schemeClr val="dk1"/>
                          </a:solidFill>
                          <a:latin typeface="+mn-lt"/>
                          <a:ea typeface="+mn-ea"/>
                          <a:cs typeface="+mn-cs"/>
                        </a:rPr>
                        <a:t>Same package</a:t>
                      </a:r>
                    </a:p>
                    <a:p>
                      <a:r>
                        <a:rPr lang="en-US" sz="1800" kern="1200" dirty="0" smtClean="0">
                          <a:solidFill>
                            <a:schemeClr val="dk1"/>
                          </a:solidFill>
                          <a:latin typeface="+mn-lt"/>
                          <a:ea typeface="+mn-ea"/>
                          <a:cs typeface="+mn-cs"/>
                        </a:rPr>
                        <a:t>non-subclass</a:t>
                      </a:r>
                    </a:p>
                    <a:p>
                      <a:endParaRPr lang="en-US" dirty="0"/>
                    </a:p>
                  </a:txBody>
                  <a:tcPr/>
                </a:tc>
                <a:tc>
                  <a:txBody>
                    <a:bodyPr/>
                    <a:lstStyle/>
                    <a:p>
                      <a:r>
                        <a:rPr lang="en-US" dirty="0" smtClean="0"/>
                        <a:t>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txBody>
                  <a:tcPr/>
                </a:tc>
              </a:tr>
              <a:tr h="947421">
                <a:tc>
                  <a:txBody>
                    <a:bodyPr/>
                    <a:lstStyle/>
                    <a:p>
                      <a:r>
                        <a:rPr lang="en-US" sz="1800" kern="1200" dirty="0" smtClean="0">
                          <a:solidFill>
                            <a:schemeClr val="dk1"/>
                          </a:solidFill>
                          <a:latin typeface="+mn-lt"/>
                          <a:ea typeface="+mn-ea"/>
                          <a:cs typeface="+mn-cs"/>
                        </a:rPr>
                        <a:t>Different</a:t>
                      </a:r>
                    </a:p>
                    <a:p>
                      <a:r>
                        <a:rPr lang="en-US" sz="1800" kern="1200" dirty="0" smtClean="0">
                          <a:solidFill>
                            <a:schemeClr val="dk1"/>
                          </a:solidFill>
                          <a:latin typeface="+mn-lt"/>
                          <a:ea typeface="+mn-ea"/>
                          <a:cs typeface="+mn-cs"/>
                        </a:rPr>
                        <a:t>package</a:t>
                      </a:r>
                    </a:p>
                    <a:p>
                      <a:r>
                        <a:rPr lang="en-US" sz="1800" kern="1200" dirty="0" smtClean="0">
                          <a:solidFill>
                            <a:schemeClr val="dk1"/>
                          </a:solidFill>
                          <a:latin typeface="+mn-lt"/>
                          <a:ea typeface="+mn-ea"/>
                          <a:cs typeface="+mn-cs"/>
                        </a:rPr>
                        <a:t>subclass</a:t>
                      </a:r>
                      <a:endParaRPr lang="en-US" dirty="0"/>
                    </a:p>
                  </a:txBody>
                  <a:tcPr/>
                </a:tc>
                <a:tc>
                  <a:txBody>
                    <a:bodyPr/>
                    <a:lstStyle/>
                    <a:p>
                      <a:r>
                        <a:rPr lang="en-US" dirty="0" smtClean="0"/>
                        <a:t>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txBody>
                  <a:tcPr/>
                </a:tc>
              </a:tr>
              <a:tr h="1113169">
                <a:tc>
                  <a:txBody>
                    <a:bodyPr/>
                    <a:lstStyle/>
                    <a:p>
                      <a:r>
                        <a:rPr lang="en-US" sz="1800" kern="1200" dirty="0" smtClean="0">
                          <a:solidFill>
                            <a:schemeClr val="dk1"/>
                          </a:solidFill>
                          <a:latin typeface="+mn-lt"/>
                          <a:ea typeface="+mn-ea"/>
                          <a:cs typeface="+mn-cs"/>
                        </a:rPr>
                        <a:t>Different</a:t>
                      </a:r>
                    </a:p>
                    <a:p>
                      <a:r>
                        <a:rPr lang="en-US" sz="1800" kern="1200" dirty="0" smtClean="0">
                          <a:solidFill>
                            <a:schemeClr val="dk1"/>
                          </a:solidFill>
                          <a:latin typeface="+mn-lt"/>
                          <a:ea typeface="+mn-ea"/>
                          <a:cs typeface="+mn-cs"/>
                        </a:rPr>
                        <a:t>package</a:t>
                      </a:r>
                    </a:p>
                    <a:p>
                      <a:r>
                        <a:rPr lang="en-US" sz="1800" kern="1200" dirty="0" smtClean="0">
                          <a:solidFill>
                            <a:schemeClr val="dk1"/>
                          </a:solidFill>
                          <a:latin typeface="+mn-lt"/>
                          <a:ea typeface="+mn-ea"/>
                          <a:cs typeface="+mn-cs"/>
                        </a:rPr>
                        <a:t>non-subclass</a:t>
                      </a:r>
                    </a:p>
                  </a:txBody>
                  <a:tcPr/>
                </a:tc>
                <a:tc>
                  <a:txBody>
                    <a:bodyPr/>
                    <a:lstStyle/>
                    <a:p>
                      <a:r>
                        <a:rPr lang="en-US" dirty="0" smtClean="0"/>
                        <a:t>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endParaRPr lang="en-US" dirty="0" smtClean="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08175" y="260350"/>
            <a:ext cx="6767513" cy="1143000"/>
          </a:xfrm>
        </p:spPr>
        <p:txBody>
          <a:bodyPr/>
          <a:lstStyle/>
          <a:p>
            <a:pPr eaLnBrk="1" hangingPunct="1"/>
            <a:r>
              <a:rPr lang="en-US" b="1" smtClean="0"/>
              <a:t>A Simple Class Example</a:t>
            </a:r>
          </a:p>
        </p:txBody>
      </p:sp>
      <p:sp>
        <p:nvSpPr>
          <p:cNvPr id="3" name="Content Placeholder 2"/>
          <p:cNvSpPr>
            <a:spLocks noGrp="1"/>
          </p:cNvSpPr>
          <p:nvPr>
            <p:ph idx="1"/>
          </p:nvPr>
        </p:nvSpPr>
        <p:spPr/>
        <p:txBody>
          <a:bodyPr>
            <a:normAutofit/>
          </a:bodyPr>
          <a:lstStyle/>
          <a:p>
            <a:pPr eaLnBrk="1" hangingPunct="1">
              <a:buFont typeface="Arial" charset="0"/>
              <a:buNone/>
              <a:defRPr/>
            </a:pPr>
            <a:r>
              <a:rPr lang="en-US" sz="2000" b="1" dirty="0" smtClean="0">
                <a:latin typeface="Cambria" pitchFamily="18" charset="0"/>
              </a:rPr>
              <a:t>		class Box {</a:t>
            </a:r>
          </a:p>
          <a:p>
            <a:pPr eaLnBrk="1" hangingPunct="1">
              <a:buFont typeface="Arial" charset="0"/>
              <a:buNone/>
              <a:defRPr/>
            </a:pPr>
            <a:r>
              <a:rPr lang="en-US" sz="2000" b="1" dirty="0" smtClean="0">
                <a:latin typeface="Cambria" pitchFamily="18" charset="0"/>
              </a:rPr>
              <a:t>				double width;</a:t>
            </a:r>
          </a:p>
          <a:p>
            <a:pPr eaLnBrk="1" hangingPunct="1">
              <a:buFont typeface="Arial" charset="0"/>
              <a:buNone/>
              <a:defRPr/>
            </a:pPr>
            <a:r>
              <a:rPr lang="en-US" sz="2000" b="1" dirty="0" smtClean="0">
                <a:latin typeface="Cambria" pitchFamily="18" charset="0"/>
              </a:rPr>
              <a:t>				double height;</a:t>
            </a:r>
          </a:p>
          <a:p>
            <a:pPr eaLnBrk="1" hangingPunct="1">
              <a:buFont typeface="Arial" charset="0"/>
              <a:buNone/>
              <a:defRPr/>
            </a:pPr>
            <a:r>
              <a:rPr lang="en-US" sz="2000" b="1" dirty="0" smtClean="0">
                <a:latin typeface="Cambria" pitchFamily="18" charset="0"/>
              </a:rPr>
              <a:t>				double depth;</a:t>
            </a:r>
          </a:p>
          <a:p>
            <a:pPr eaLnBrk="1" hangingPunct="1">
              <a:buFont typeface="Arial" charset="0"/>
              <a:buNone/>
              <a:defRPr/>
            </a:pPr>
            <a:r>
              <a:rPr lang="en-US" sz="2000" b="1" dirty="0" smtClean="0">
                <a:latin typeface="Cambria" pitchFamily="18" charset="0"/>
              </a:rPr>
              <a:t>		   	}</a:t>
            </a:r>
          </a:p>
          <a:p>
            <a:pPr eaLnBrk="1" hangingPunct="1">
              <a:buFont typeface="Arial" charset="0"/>
              <a:buNone/>
              <a:defRPr/>
            </a:pPr>
            <a:endParaRPr lang="en-US" sz="2000" b="1" dirty="0" smtClean="0">
              <a:latin typeface="Cambria" pitchFamily="18" charset="0"/>
            </a:endParaRPr>
          </a:p>
          <a:p>
            <a:pPr eaLnBrk="1" hangingPunct="1">
              <a:lnSpc>
                <a:spcPct val="200000"/>
              </a:lnSpc>
              <a:buFont typeface="Arial" charset="0"/>
              <a:buNone/>
              <a:defRPr/>
            </a:pPr>
            <a:r>
              <a:rPr lang="en-US" sz="2000" b="1" dirty="0" smtClean="0">
                <a:latin typeface="Cambria" pitchFamily="18" charset="0"/>
              </a:rPr>
              <a:t>        Box </a:t>
            </a:r>
            <a:r>
              <a:rPr lang="en-US" sz="2000" b="1" dirty="0" err="1" smtClean="0">
                <a:latin typeface="Cambria" pitchFamily="18" charset="0"/>
              </a:rPr>
              <a:t>mybox</a:t>
            </a:r>
            <a:r>
              <a:rPr lang="en-US" sz="2000" b="1" dirty="0" smtClean="0">
                <a:latin typeface="Cambria" pitchFamily="18" charset="0"/>
              </a:rPr>
              <a:t> = new Box();       // create a Box object called </a:t>
            </a:r>
            <a:r>
              <a:rPr lang="en-US" sz="2000" b="1" dirty="0" err="1" smtClean="0">
                <a:latin typeface="Cambria" pitchFamily="18" charset="0"/>
              </a:rPr>
              <a:t>mybox</a:t>
            </a:r>
            <a:endParaRPr lang="en-US" sz="2000" b="1" dirty="0" smtClean="0">
              <a:latin typeface="Cambria" pitchFamily="18" charset="0"/>
            </a:endParaRPr>
          </a:p>
          <a:p>
            <a:pPr eaLnBrk="1" hangingPunct="1">
              <a:lnSpc>
                <a:spcPct val="200000"/>
              </a:lnSpc>
              <a:buFont typeface="Arial" charset="0"/>
              <a:buNone/>
              <a:defRPr/>
            </a:pPr>
            <a:r>
              <a:rPr lang="en-US" sz="2000" b="1" dirty="0" smtClean="0">
                <a:latin typeface="Cambria" pitchFamily="18" charset="0"/>
              </a:rPr>
              <a:t>        </a:t>
            </a:r>
            <a:r>
              <a:rPr lang="en-US" sz="2000" b="1" dirty="0" err="1" smtClean="0">
                <a:latin typeface="Cambria" pitchFamily="18" charset="0"/>
              </a:rPr>
              <a:t>mybox.width</a:t>
            </a:r>
            <a:r>
              <a:rPr lang="en-US" sz="2000" b="1" dirty="0" smtClean="0">
                <a:latin typeface="Cambria" pitchFamily="18" charset="0"/>
              </a:rPr>
              <a:t> = 100;            </a:t>
            </a:r>
          </a:p>
          <a:p>
            <a:pPr eaLnBrk="1" hangingPunct="1">
              <a:buFont typeface="Arial" charset="0"/>
              <a:buNone/>
              <a:defRPr/>
            </a:pPr>
            <a:endParaRPr lang="en-US" sz="2000" b="1" dirty="0" smtClean="0">
              <a:latin typeface="Cambria" pitchFamily="18" charset="0"/>
            </a:endParaRPr>
          </a:p>
          <a:p>
            <a:pPr eaLnBrk="1" hangingPunct="1">
              <a:buFont typeface="Arial" charset="0"/>
              <a:buChar char="•"/>
              <a:defRPr/>
            </a:pPr>
            <a:endParaRPr lang="en-US" dirty="0">
              <a:latin typeface="Cambria" pitchFamily="18" charset="0"/>
            </a:endParaRPr>
          </a:p>
        </p:txBody>
      </p:sp>
      <p:sp>
        <p:nvSpPr>
          <p:cNvPr id="4" name="Date Placeholder 3"/>
          <p:cNvSpPr>
            <a:spLocks noGrp="1"/>
          </p:cNvSpPr>
          <p:nvPr>
            <p:ph type="dt" sz="quarter" idx="10"/>
          </p:nvPr>
        </p:nvSpPr>
        <p:spPr/>
        <p:txBody>
          <a:bodyPr/>
          <a:lstStyle/>
          <a:p>
            <a:pPr>
              <a:defRPr/>
            </a:pPr>
            <a:fld id="{3A246996-624E-4330-9FFE-55B7EF641C38}"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B33B20F0-AFCF-4333-9459-E82A32BB1FD4}" type="slidenum">
              <a:rPr lang="en-IN" smtClean="0"/>
              <a:pPr>
                <a:defRPr/>
              </a:pPr>
              <a:t>12</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7" name="Right Brace 6"/>
          <p:cNvSpPr/>
          <p:nvPr/>
        </p:nvSpPr>
        <p:spPr>
          <a:xfrm>
            <a:off x="5148064" y="1916832"/>
            <a:ext cx="432048" cy="108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5796136" y="2276872"/>
            <a:ext cx="2304256" cy="369332"/>
          </a:xfrm>
          <a:prstGeom prst="rect">
            <a:avLst/>
          </a:prstGeom>
        </p:spPr>
        <p:txBody>
          <a:bodyPr wrap="square">
            <a:spAutoFit/>
          </a:bodyPr>
          <a:lstStyle/>
          <a:p>
            <a:r>
              <a:rPr lang="en-US" dirty="0"/>
              <a:t>I</a:t>
            </a:r>
            <a:r>
              <a:rPr lang="en-US" dirty="0" smtClean="0"/>
              <a:t>nstance variables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1908175" y="260350"/>
            <a:ext cx="6767513" cy="1143000"/>
          </a:xfrm>
        </p:spPr>
        <p:txBody>
          <a:bodyPr/>
          <a:lstStyle/>
          <a:p>
            <a:r>
              <a:rPr lang="en-US" b="1" smtClean="0"/>
              <a:t>Importing Packages</a:t>
            </a:r>
          </a:p>
        </p:txBody>
      </p:sp>
      <p:sp>
        <p:nvSpPr>
          <p:cNvPr id="130051" name="Content Placeholder 2"/>
          <p:cNvSpPr>
            <a:spLocks noGrp="1"/>
          </p:cNvSpPr>
          <p:nvPr>
            <p:ph idx="1"/>
          </p:nvPr>
        </p:nvSpPr>
        <p:spPr/>
        <p:txBody>
          <a:bodyPr/>
          <a:lstStyle/>
          <a:p>
            <a:pPr algn="just">
              <a:buFont typeface="Wingdings" pitchFamily="2" charset="2"/>
              <a:buChar char="Ø"/>
            </a:pPr>
            <a:r>
              <a:rPr lang="en-US" sz="2000" smtClean="0"/>
              <a:t>Java includes the </a:t>
            </a:r>
            <a:r>
              <a:rPr lang="en-US" sz="2000" b="1" smtClean="0"/>
              <a:t>import statement to bring certain classes, or entire </a:t>
            </a:r>
            <a:r>
              <a:rPr lang="en-US" sz="2000" smtClean="0"/>
              <a:t>packages, into visibility.</a:t>
            </a:r>
          </a:p>
          <a:p>
            <a:pPr algn="just">
              <a:buFont typeface="Wingdings" pitchFamily="2" charset="2"/>
              <a:buChar char="Ø"/>
            </a:pPr>
            <a:r>
              <a:rPr lang="en-US" sz="2000" smtClean="0"/>
              <a:t>If you are going to refer to a few dozen classes in your application, however, the </a:t>
            </a:r>
            <a:r>
              <a:rPr lang="en-US" sz="2000" b="1" smtClean="0"/>
              <a:t>import statement will save a lot </a:t>
            </a:r>
            <a:r>
              <a:rPr lang="en-US" sz="2000" smtClean="0"/>
              <a:t>of typing.</a:t>
            </a:r>
          </a:p>
          <a:p>
            <a:pPr algn="just"/>
            <a:endParaRPr lang="en-US" sz="2000" smtClean="0"/>
          </a:p>
          <a:p>
            <a:pPr algn="just">
              <a:buFont typeface="Wingdings" pitchFamily="2" charset="2"/>
              <a:buChar char="Ø"/>
            </a:pPr>
            <a:r>
              <a:rPr lang="en-US" sz="2000" smtClean="0"/>
              <a:t>In a Java source file, </a:t>
            </a:r>
            <a:r>
              <a:rPr lang="en-US" sz="2000" b="1" smtClean="0"/>
              <a:t>import statements occur immediately following the package </a:t>
            </a:r>
            <a:r>
              <a:rPr lang="en-US" sz="2000" smtClean="0"/>
              <a:t>statement (if it exists) and before any class definitions. This is the general form of the </a:t>
            </a:r>
            <a:r>
              <a:rPr lang="en-US" sz="2000" b="1" smtClean="0"/>
              <a:t>import statement:</a:t>
            </a:r>
          </a:p>
          <a:p>
            <a:pPr algn="just">
              <a:buFont typeface="Wingdings" pitchFamily="2" charset="2"/>
              <a:buChar char="Ø"/>
            </a:pPr>
            <a:endParaRPr lang="en-US" sz="2000" b="1" smtClean="0"/>
          </a:p>
          <a:p>
            <a:pPr algn="just">
              <a:buFont typeface="Arial" pitchFamily="34" charset="0"/>
              <a:buNone/>
            </a:pPr>
            <a:endParaRPr lang="en-US" sz="2000" b="1" smtClean="0"/>
          </a:p>
          <a:p>
            <a:pPr algn="just">
              <a:buFont typeface="Wingdings" pitchFamily="2" charset="2"/>
              <a:buChar char="Ø"/>
            </a:pPr>
            <a:endParaRPr lang="en-US" sz="2000" b="1" smtClean="0"/>
          </a:p>
          <a:p>
            <a:pPr algn="just">
              <a:buFont typeface="Wingdings" pitchFamily="2" charset="2"/>
              <a:buChar char="Ø"/>
            </a:pPr>
            <a:r>
              <a:rPr lang="en-US" sz="2000" smtClean="0"/>
              <a:t>Here</a:t>
            </a:r>
            <a:r>
              <a:rPr lang="en-US" sz="2000" b="1" smtClean="0"/>
              <a:t>, </a:t>
            </a:r>
            <a:r>
              <a:rPr lang="en-US" sz="2000" b="1" i="1" smtClean="0"/>
              <a:t>pkg1 is the name of a top-level package, and pkg2 is the name of a subordinate </a:t>
            </a:r>
            <a:r>
              <a:rPr lang="en-US" sz="2000" b="1" smtClean="0"/>
              <a:t>package inside the outer package separated by a dot (.).</a:t>
            </a:r>
          </a:p>
          <a:p>
            <a:pPr>
              <a:buFont typeface="Arial" pitchFamily="34" charset="0"/>
              <a:buNone/>
            </a:pPr>
            <a:endParaRPr lang="en-US" sz="2000" b="1" smtClean="0"/>
          </a:p>
          <a:p>
            <a:pPr>
              <a:buFont typeface="Arial" pitchFamily="34" charset="0"/>
              <a:buNone/>
            </a:pPr>
            <a:endParaRPr lang="en-US" sz="2000" b="1" smtClean="0"/>
          </a:p>
          <a:p>
            <a:pPr>
              <a:buFont typeface="Arial" pitchFamily="34" charset="0"/>
              <a:buNone/>
            </a:pPr>
            <a:endParaRPr lang="en-US" b="1"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AD9C18BE-47F7-4A3D-854C-BB16EE597E6C}" type="slidenum">
              <a:rPr lang="en-IN" smtClean="0"/>
              <a:pPr>
                <a:defRPr/>
              </a:pPr>
              <a:t>120</a:t>
            </a:fld>
            <a:endParaRPr lang="en-IN"/>
          </a:p>
        </p:txBody>
      </p:sp>
      <p:sp>
        <p:nvSpPr>
          <p:cNvPr id="7" name="Rounded Rectangle 6"/>
          <p:cNvSpPr/>
          <p:nvPr/>
        </p:nvSpPr>
        <p:spPr>
          <a:xfrm>
            <a:off x="2214563" y="4572000"/>
            <a:ext cx="4143375" cy="50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import </a:t>
            </a:r>
            <a:r>
              <a:rPr lang="en-US" i="1" dirty="0"/>
              <a:t>pkg1[.pkg2].(</a:t>
            </a:r>
            <a:r>
              <a:rPr lang="en-US" i="1" dirty="0" err="1"/>
              <a:t>classname</a:t>
            </a:r>
            <a:r>
              <a:rPr lang="en-US" i="1" dirty="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1908175" y="260350"/>
            <a:ext cx="6767513" cy="1143000"/>
          </a:xfrm>
        </p:spPr>
        <p:txBody>
          <a:bodyPr/>
          <a:lstStyle/>
          <a:p>
            <a:r>
              <a:rPr lang="en-US" b="1" smtClean="0"/>
              <a:t>Importing Packages</a:t>
            </a:r>
            <a:endParaRPr lang="en-US" smtClean="0"/>
          </a:p>
        </p:txBody>
      </p:sp>
      <p:sp>
        <p:nvSpPr>
          <p:cNvPr id="131075" name="Content Placeholder 2"/>
          <p:cNvSpPr>
            <a:spLocks noGrp="1"/>
          </p:cNvSpPr>
          <p:nvPr>
            <p:ph idx="1"/>
          </p:nvPr>
        </p:nvSpPr>
        <p:spPr/>
        <p:txBody>
          <a:bodyPr/>
          <a:lstStyle/>
          <a:p>
            <a:pPr algn="just">
              <a:buFont typeface="Wingdings" pitchFamily="2" charset="2"/>
              <a:buChar char="Ø"/>
            </a:pPr>
            <a:endParaRPr lang="en-US" sz="2000" smtClean="0"/>
          </a:p>
          <a:p>
            <a:pPr algn="just">
              <a:buFont typeface="Wingdings" pitchFamily="2" charset="2"/>
              <a:buChar char="Ø"/>
            </a:pPr>
            <a:r>
              <a:rPr lang="en-US" sz="2000" smtClean="0"/>
              <a:t>Finally, you specify either an explicit </a:t>
            </a:r>
            <a:r>
              <a:rPr lang="en-US" sz="2000" i="1" smtClean="0"/>
              <a:t>classname or a star (</a:t>
            </a:r>
            <a:r>
              <a:rPr lang="en-US" sz="2000" b="1" i="1" smtClean="0"/>
              <a:t>*), which indicates that the Java compiler </a:t>
            </a:r>
            <a:r>
              <a:rPr lang="en-US" sz="2000" smtClean="0"/>
              <a:t>should import the entire package. </a:t>
            </a:r>
          </a:p>
          <a:p>
            <a:pPr algn="just">
              <a:buFont typeface="Wingdings" pitchFamily="2" charset="2"/>
              <a:buChar char="Ø"/>
            </a:pPr>
            <a:endParaRPr lang="en-US" sz="2000" smtClean="0"/>
          </a:p>
          <a:p>
            <a:pPr algn="just">
              <a:buFont typeface="Wingdings" pitchFamily="2" charset="2"/>
              <a:buChar char="Ø"/>
            </a:pPr>
            <a:r>
              <a:rPr lang="en-US" sz="2000" smtClean="0"/>
              <a:t>This code fragment shows both forms in use:</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546D9F3-ADA3-444F-B036-7BE2C06165B9}" type="slidenum">
              <a:rPr lang="en-IN" smtClean="0"/>
              <a:pPr>
                <a:defRPr/>
              </a:pPr>
              <a:t>121</a:t>
            </a:fld>
            <a:endParaRPr lang="en-IN"/>
          </a:p>
        </p:txBody>
      </p:sp>
      <p:sp>
        <p:nvSpPr>
          <p:cNvPr id="7" name="Rounded Rectangle 6"/>
          <p:cNvSpPr/>
          <p:nvPr/>
        </p:nvSpPr>
        <p:spPr>
          <a:xfrm>
            <a:off x="2286000" y="3643313"/>
            <a:ext cx="314325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b="1" dirty="0"/>
              <a:t>import </a:t>
            </a:r>
            <a:r>
              <a:rPr lang="en-US" sz="2000" b="1" dirty="0" err="1"/>
              <a:t>java.util.Date</a:t>
            </a:r>
            <a:r>
              <a:rPr lang="en-US" sz="2000" b="1" dirty="0"/>
              <a:t>;</a:t>
            </a:r>
          </a:p>
          <a:p>
            <a:pPr algn="just">
              <a:defRPr/>
            </a:pPr>
            <a:endParaRPr lang="en-US" sz="2000" b="1" dirty="0"/>
          </a:p>
          <a:p>
            <a:pPr algn="just">
              <a:defRPr/>
            </a:pPr>
            <a:r>
              <a:rPr lang="en-US" sz="2000" b="1" dirty="0"/>
              <a:t>import java.io.*;</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1908175" y="260350"/>
            <a:ext cx="6767513" cy="1143000"/>
          </a:xfrm>
        </p:spPr>
        <p:txBody>
          <a:bodyPr/>
          <a:lstStyle/>
          <a:p>
            <a:r>
              <a:rPr lang="en-US" b="1" smtClean="0"/>
              <a:t>Importing Packages</a:t>
            </a: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A24C605E-BCDF-4A05-A0B0-54B1B85A85B3}" type="slidenum">
              <a:rPr lang="en-IN" smtClean="0"/>
              <a:pPr>
                <a:defRPr/>
              </a:pPr>
              <a:t>122</a:t>
            </a:fld>
            <a:endParaRPr lang="en-IN"/>
          </a:p>
        </p:txBody>
      </p:sp>
      <p:sp>
        <p:nvSpPr>
          <p:cNvPr id="132102" name="Rectangle 6"/>
          <p:cNvSpPr>
            <a:spLocks noChangeArrowheads="1"/>
          </p:cNvSpPr>
          <p:nvPr/>
        </p:nvSpPr>
        <p:spPr bwMode="auto">
          <a:xfrm>
            <a:off x="357188" y="1785938"/>
            <a:ext cx="3786187" cy="3662362"/>
          </a:xfrm>
          <a:prstGeom prst="rect">
            <a:avLst/>
          </a:prstGeom>
          <a:noFill/>
          <a:ln w="9525">
            <a:noFill/>
            <a:miter lim="800000"/>
            <a:headEnd/>
            <a:tailEnd/>
          </a:ln>
        </p:spPr>
        <p:txBody>
          <a:bodyPr>
            <a:spAutoFit/>
          </a:bodyPr>
          <a:lstStyle/>
          <a:p>
            <a:r>
              <a:rPr lang="en-US" sz="1600" b="1">
                <a:latin typeface="Callibri"/>
              </a:rPr>
              <a:t>package MyPack;</a:t>
            </a:r>
          </a:p>
          <a:p>
            <a:r>
              <a:rPr lang="en-US" sz="1600" b="1">
                <a:latin typeface="Callibri"/>
              </a:rPr>
              <a:t>class Balance {</a:t>
            </a:r>
          </a:p>
          <a:p>
            <a:r>
              <a:rPr lang="en-US" sz="1600">
                <a:latin typeface="Callibri"/>
              </a:rPr>
              <a:t>String name;</a:t>
            </a:r>
          </a:p>
          <a:p>
            <a:r>
              <a:rPr lang="en-US" sz="1600">
                <a:latin typeface="Callibri"/>
              </a:rPr>
              <a:t>double bal;</a:t>
            </a:r>
          </a:p>
          <a:p>
            <a:r>
              <a:rPr lang="en-US" sz="1600" b="1">
                <a:latin typeface="Callibri"/>
              </a:rPr>
              <a:t>Balance(String n, double b) {</a:t>
            </a:r>
          </a:p>
          <a:p>
            <a:r>
              <a:rPr lang="en-US" sz="1600">
                <a:latin typeface="Callibri"/>
              </a:rPr>
              <a:t>name = n;</a:t>
            </a:r>
          </a:p>
          <a:p>
            <a:r>
              <a:rPr lang="en-US" sz="1600">
                <a:latin typeface="Callibri"/>
              </a:rPr>
              <a:t>bal = b;</a:t>
            </a:r>
          </a:p>
          <a:p>
            <a:r>
              <a:rPr lang="en-US" sz="1600">
                <a:latin typeface="Callibri"/>
              </a:rPr>
              <a:t>}</a:t>
            </a:r>
          </a:p>
          <a:p>
            <a:r>
              <a:rPr lang="en-US" sz="1600" b="1">
                <a:latin typeface="Callibri"/>
              </a:rPr>
              <a:t>void show() {</a:t>
            </a:r>
          </a:p>
          <a:p>
            <a:r>
              <a:rPr lang="en-US" sz="1600" b="1">
                <a:latin typeface="Callibri"/>
              </a:rPr>
              <a:t>if(bal&lt;0)</a:t>
            </a:r>
          </a:p>
          <a:p>
            <a:r>
              <a:rPr lang="en-US" sz="1600">
                <a:latin typeface="Callibri"/>
              </a:rPr>
              <a:t>System.out.print("--&gt; ");</a:t>
            </a:r>
          </a:p>
          <a:p>
            <a:r>
              <a:rPr lang="en-US" sz="1600">
                <a:latin typeface="Callibri"/>
              </a:rPr>
              <a:t>System.out.println(name + ": $" + bal);</a:t>
            </a:r>
          </a:p>
          <a:p>
            <a:r>
              <a:rPr lang="en-US" sz="1600">
                <a:latin typeface="Callibri"/>
              </a:rPr>
              <a:t>}</a:t>
            </a:r>
          </a:p>
          <a:p>
            <a:r>
              <a:rPr lang="en-US" sz="1600" b="1">
                <a:latin typeface="Callibri"/>
              </a:rPr>
              <a:t>}</a:t>
            </a:r>
          </a:p>
        </p:txBody>
      </p:sp>
      <p:sp>
        <p:nvSpPr>
          <p:cNvPr id="132103" name="Rectangle 7"/>
          <p:cNvSpPr>
            <a:spLocks noChangeArrowheads="1"/>
          </p:cNvSpPr>
          <p:nvPr/>
        </p:nvSpPr>
        <p:spPr bwMode="auto">
          <a:xfrm>
            <a:off x="4143375" y="1785938"/>
            <a:ext cx="4857750" cy="2308225"/>
          </a:xfrm>
          <a:prstGeom prst="rect">
            <a:avLst/>
          </a:prstGeom>
          <a:noFill/>
          <a:ln w="9525">
            <a:noFill/>
            <a:miter lim="800000"/>
            <a:headEnd/>
            <a:tailEnd/>
          </a:ln>
        </p:spPr>
        <p:txBody>
          <a:bodyPr>
            <a:spAutoFit/>
          </a:bodyPr>
          <a:lstStyle/>
          <a:p>
            <a:r>
              <a:rPr lang="en-US" sz="1600" b="1">
                <a:latin typeface="Callibri"/>
              </a:rPr>
              <a:t>import MyPack.*;</a:t>
            </a:r>
          </a:p>
          <a:p>
            <a:r>
              <a:rPr lang="en-US" sz="1600" b="1">
                <a:latin typeface="Callibri"/>
              </a:rPr>
              <a:t>class TestBalance {</a:t>
            </a:r>
          </a:p>
          <a:p>
            <a:r>
              <a:rPr lang="en-US" sz="1600">
                <a:latin typeface="Callibri"/>
              </a:rPr>
              <a:t>public static void main(String args[]) {</a:t>
            </a:r>
          </a:p>
          <a:p>
            <a:r>
              <a:rPr lang="en-US" sz="1600" b="1">
                <a:latin typeface="Callibri"/>
              </a:rPr>
              <a:t>/*Because Balance is public, you may use Balance class and call its constructor. */</a:t>
            </a:r>
          </a:p>
          <a:p>
            <a:r>
              <a:rPr lang="en-US" sz="1600">
                <a:latin typeface="Callibri"/>
              </a:rPr>
              <a:t>Balance test = new Balance("J. J. Jaspers", 99.88);</a:t>
            </a:r>
          </a:p>
          <a:p>
            <a:r>
              <a:rPr lang="en-US" sz="1600" b="1">
                <a:latin typeface="Callibri"/>
              </a:rPr>
              <a:t>test.show();       // you may also call show()</a:t>
            </a:r>
          </a:p>
          <a:p>
            <a:r>
              <a:rPr lang="en-US" sz="1600">
                <a:latin typeface="Callibri"/>
              </a:rPr>
              <a:t> }</a:t>
            </a:r>
          </a:p>
          <a:p>
            <a:r>
              <a:rPr lang="en-US" sz="1600" b="1">
                <a:latin typeface="Callibri"/>
              </a:rPr>
              <a:t> }</a:t>
            </a:r>
          </a:p>
        </p:txBody>
      </p:sp>
      <p:cxnSp>
        <p:nvCxnSpPr>
          <p:cNvPr id="10" name="Straight Connector 9"/>
          <p:cNvCxnSpPr/>
          <p:nvPr/>
        </p:nvCxnSpPr>
        <p:spPr>
          <a:xfrm rot="5400000">
            <a:off x="1999457" y="3713956"/>
            <a:ext cx="40005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1908175" y="260350"/>
            <a:ext cx="6767513" cy="1143000"/>
          </a:xfrm>
        </p:spPr>
        <p:txBody>
          <a:bodyPr/>
          <a:lstStyle/>
          <a:p>
            <a:r>
              <a:rPr lang="en-US" b="1" smtClean="0"/>
              <a:t>What is an Interface </a:t>
            </a:r>
            <a:endParaRPr lang="en-US" smtClean="0"/>
          </a:p>
        </p:txBody>
      </p:sp>
      <p:sp>
        <p:nvSpPr>
          <p:cNvPr id="133123" name="Content Placeholder 2"/>
          <p:cNvSpPr>
            <a:spLocks noGrp="1"/>
          </p:cNvSpPr>
          <p:nvPr>
            <p:ph idx="1"/>
          </p:nvPr>
        </p:nvSpPr>
        <p:spPr/>
        <p:txBody>
          <a:bodyPr/>
          <a:lstStyle/>
          <a:p>
            <a:pPr indent="457200" algn="just">
              <a:lnSpc>
                <a:spcPct val="130000"/>
              </a:lnSpc>
              <a:buFont typeface="Wingdings" pitchFamily="2" charset="2"/>
              <a:buChar char="Ø"/>
            </a:pPr>
            <a:r>
              <a:rPr lang="en-US" sz="2000" smtClean="0"/>
              <a:t>Interface has </a:t>
            </a:r>
            <a:r>
              <a:rPr lang="en-US" sz="2000" b="1" smtClean="0"/>
              <a:t>declaration of services</a:t>
            </a:r>
            <a:r>
              <a:rPr lang="en-US" sz="2000" smtClean="0"/>
              <a:t>. </a:t>
            </a:r>
          </a:p>
          <a:p>
            <a:pPr indent="457200" algn="just">
              <a:lnSpc>
                <a:spcPct val="130000"/>
              </a:lnSpc>
              <a:buFont typeface="Arial" pitchFamily="34" charset="0"/>
              <a:buNone/>
            </a:pPr>
            <a:endParaRPr lang="en-US" sz="2000" smtClean="0"/>
          </a:p>
          <a:p>
            <a:pPr indent="457200" algn="just">
              <a:lnSpc>
                <a:spcPct val="130000"/>
              </a:lnSpc>
              <a:buFont typeface="Wingdings" pitchFamily="2" charset="2"/>
              <a:buChar char="Ø"/>
            </a:pPr>
            <a:r>
              <a:rPr lang="en-US" sz="2000" b="1" smtClean="0"/>
              <a:t>It does not have any default behaviour </a:t>
            </a:r>
            <a:r>
              <a:rPr lang="en-US" sz="2000" smtClean="0"/>
              <a:t>(as opposed to abstract classes -abstract  classes can have default behaviour). </a:t>
            </a:r>
          </a:p>
          <a:p>
            <a:pPr indent="457200" algn="just">
              <a:lnSpc>
                <a:spcPct val="130000"/>
              </a:lnSpc>
              <a:buFont typeface="Wingdings" pitchFamily="2" charset="2"/>
              <a:buChar char="Ø"/>
            </a:pPr>
            <a:endParaRPr lang="en-US" sz="2000" smtClean="0"/>
          </a:p>
          <a:p>
            <a:pPr indent="457200" algn="just">
              <a:lnSpc>
                <a:spcPct val="130000"/>
              </a:lnSpc>
              <a:buFont typeface="Wingdings" pitchFamily="2" charset="2"/>
              <a:buChar char="Ø"/>
            </a:pPr>
            <a:r>
              <a:rPr lang="en-US" sz="2000" smtClean="0"/>
              <a:t>Interfaces support </a:t>
            </a:r>
            <a:r>
              <a:rPr lang="en-US" sz="2000" b="1" smtClean="0"/>
              <a:t>“plug-and-play” architectures</a:t>
            </a:r>
            <a:r>
              <a:rPr lang="en-US" sz="2000" smtClean="0"/>
              <a:t>: You can replace the existing component with a new one which implements the same interface. </a:t>
            </a:r>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CA38CC97-AEC0-4CCD-B9E6-B482A0A68C94}" type="slidenum">
              <a:rPr lang="en-IN" smtClean="0"/>
              <a:pPr>
                <a:defRPr/>
              </a:pPr>
              <a:t>123</a:t>
            </a:fld>
            <a:endParaRPr lang="en-IN"/>
          </a:p>
        </p:txBody>
      </p:sp>
      <p:sp>
        <p:nvSpPr>
          <p:cNvPr id="7" name="Rectangle 6"/>
          <p:cNvSpPr/>
          <p:nvPr/>
        </p:nvSpPr>
        <p:spPr>
          <a:xfrm>
            <a:off x="857250" y="5000625"/>
            <a:ext cx="7500938"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b="1" dirty="0">
                <a:solidFill>
                  <a:schemeClr val="bg1"/>
                </a:solidFill>
              </a:rPr>
              <a:t>When you use the Television Set through a remote-control, you are getting services of your television set through remote -control. Your remote control acts as an interface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a:xfrm>
            <a:off x="1908175" y="260350"/>
            <a:ext cx="6767513" cy="1143000"/>
          </a:xfrm>
        </p:spPr>
        <p:txBody>
          <a:bodyPr/>
          <a:lstStyle/>
          <a:p>
            <a:r>
              <a:rPr lang="en-US" b="1" smtClean="0"/>
              <a:t>What is an Interface </a:t>
            </a:r>
            <a:endParaRPr lang="en-US" smtClean="0"/>
          </a:p>
        </p:txBody>
      </p:sp>
      <p:sp>
        <p:nvSpPr>
          <p:cNvPr id="134147" name="Content Placeholder 2"/>
          <p:cNvSpPr>
            <a:spLocks noGrp="1"/>
          </p:cNvSpPr>
          <p:nvPr>
            <p:ph idx="1"/>
          </p:nvPr>
        </p:nvSpPr>
        <p:spPr/>
        <p:txBody>
          <a:bodyPr/>
          <a:lstStyle/>
          <a:p>
            <a:pPr>
              <a:buFont typeface="Wingdings" pitchFamily="2" charset="2"/>
              <a:buChar char="Ø"/>
            </a:pPr>
            <a:r>
              <a:rPr lang="en-US" sz="2000" smtClean="0"/>
              <a:t>Using the keyword </a:t>
            </a:r>
            <a:r>
              <a:rPr lang="en-US" sz="2000" b="1" smtClean="0"/>
              <a:t>interface, you can fully abstract a class’ interface from its implementation.</a:t>
            </a:r>
          </a:p>
          <a:p>
            <a:pPr>
              <a:buFont typeface="Arial" pitchFamily="34" charset="0"/>
              <a:buNone/>
            </a:pPr>
            <a:r>
              <a:rPr lang="en-US" sz="2400" b="1" smtClean="0"/>
              <a:t>Defining an Interface</a:t>
            </a:r>
          </a:p>
          <a:p>
            <a:pPr>
              <a:buFont typeface="Wingdings" pitchFamily="2" charset="2"/>
              <a:buChar char="Ø"/>
            </a:pPr>
            <a:r>
              <a:rPr lang="en-US" sz="2000" smtClean="0"/>
              <a:t>An interface is defined much like a class. This is the general form of an interface.</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0D6ECB9-5885-46FD-A5BE-7F223A034EF0}" type="slidenum">
              <a:rPr lang="en-IN" smtClean="0"/>
              <a:pPr>
                <a:defRPr/>
              </a:pPr>
              <a:t>124</a:t>
            </a:fld>
            <a:endParaRPr lang="en-IN"/>
          </a:p>
        </p:txBody>
      </p:sp>
      <p:sp>
        <p:nvSpPr>
          <p:cNvPr id="7" name="Rounded Rectangle 6"/>
          <p:cNvSpPr/>
          <p:nvPr/>
        </p:nvSpPr>
        <p:spPr>
          <a:xfrm>
            <a:off x="2428875" y="3571875"/>
            <a:ext cx="4286250" cy="2500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i="1" dirty="0"/>
              <a:t>access interface name {</a:t>
            </a:r>
          </a:p>
          <a:p>
            <a:pPr>
              <a:defRPr/>
            </a:pPr>
            <a:r>
              <a:rPr lang="en-US" sz="1600" i="1" dirty="0"/>
              <a:t>return-type method-name1(parameter-list);</a:t>
            </a:r>
          </a:p>
          <a:p>
            <a:pPr>
              <a:defRPr/>
            </a:pPr>
            <a:r>
              <a:rPr lang="en-US" sz="1600" i="1" dirty="0"/>
              <a:t>return-type method-name2(parameter-list);</a:t>
            </a:r>
          </a:p>
          <a:p>
            <a:pPr>
              <a:defRPr/>
            </a:pPr>
            <a:r>
              <a:rPr lang="en-US" sz="1600" i="1" dirty="0"/>
              <a:t>type final-varname1 = value;</a:t>
            </a:r>
          </a:p>
          <a:p>
            <a:pPr>
              <a:defRPr/>
            </a:pPr>
            <a:r>
              <a:rPr lang="en-US" sz="1600" i="1" dirty="0"/>
              <a:t>type final-varname2 = value;</a:t>
            </a:r>
          </a:p>
          <a:p>
            <a:pPr>
              <a:defRPr/>
            </a:pPr>
            <a:r>
              <a:rPr lang="en-US" sz="1600" i="1" dirty="0"/>
              <a:t>// ...</a:t>
            </a:r>
          </a:p>
          <a:p>
            <a:pPr>
              <a:defRPr/>
            </a:pPr>
            <a:r>
              <a:rPr lang="en-US" sz="1600" i="1" dirty="0"/>
              <a:t>return-type method-</a:t>
            </a:r>
            <a:r>
              <a:rPr lang="en-US" sz="1600" i="1" dirty="0" err="1"/>
              <a:t>nameN</a:t>
            </a:r>
            <a:r>
              <a:rPr lang="en-US" sz="1600" i="1" dirty="0"/>
              <a:t>(parameter-list);</a:t>
            </a:r>
          </a:p>
          <a:p>
            <a:pPr>
              <a:defRPr/>
            </a:pPr>
            <a:r>
              <a:rPr lang="en-US" sz="1600" i="1" dirty="0"/>
              <a:t>type final-</a:t>
            </a:r>
            <a:r>
              <a:rPr lang="en-US" sz="1600" i="1" dirty="0" err="1"/>
              <a:t>varnameN</a:t>
            </a:r>
            <a:r>
              <a:rPr lang="en-US" sz="1600" i="1" dirty="0"/>
              <a:t> = value;</a:t>
            </a:r>
          </a:p>
          <a:p>
            <a:pPr>
              <a:defRPr/>
            </a:pPr>
            <a:r>
              <a:rPr lang="en-US" sz="1600" dirty="0"/>
              <a:t>}</a:t>
            </a:r>
            <a:endParaRPr lang="en-US" sz="1600" i="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a:xfrm>
            <a:off x="1908175" y="260350"/>
            <a:ext cx="6767513" cy="1143000"/>
          </a:xfrm>
        </p:spPr>
        <p:txBody>
          <a:bodyPr/>
          <a:lstStyle/>
          <a:p>
            <a:r>
              <a:rPr lang="en-US" b="1" smtClean="0"/>
              <a:t>Interface Example</a:t>
            </a:r>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D81312D-ED8C-41D0-A007-42983AA7F289}" type="slidenum">
              <a:rPr lang="en-IN" smtClean="0"/>
              <a:pPr>
                <a:defRPr/>
              </a:pPr>
              <a:t>125</a:t>
            </a:fld>
            <a:endParaRPr lang="en-IN"/>
          </a:p>
        </p:txBody>
      </p:sp>
      <p:sp>
        <p:nvSpPr>
          <p:cNvPr id="135174" name="Rectangle 6"/>
          <p:cNvSpPr>
            <a:spLocks noChangeArrowheads="1"/>
          </p:cNvSpPr>
          <p:nvPr/>
        </p:nvSpPr>
        <p:spPr bwMode="auto">
          <a:xfrm>
            <a:off x="1000125" y="1571625"/>
            <a:ext cx="7858125" cy="4246563"/>
          </a:xfrm>
          <a:prstGeom prst="rect">
            <a:avLst/>
          </a:prstGeom>
          <a:noFill/>
          <a:ln w="9525">
            <a:noFill/>
            <a:miter lim="800000"/>
            <a:headEnd/>
            <a:tailEnd/>
          </a:ln>
        </p:spPr>
        <p:txBody>
          <a:bodyPr>
            <a:spAutoFit/>
          </a:bodyPr>
          <a:lstStyle/>
          <a:p>
            <a:r>
              <a:rPr lang="en-US" b="1">
                <a:latin typeface="Callibri"/>
              </a:rPr>
              <a:t>interface Callback {</a:t>
            </a:r>
          </a:p>
          <a:p>
            <a:r>
              <a:rPr lang="en-US">
                <a:latin typeface="Callibri"/>
              </a:rPr>
              <a:t>void callback(int param);</a:t>
            </a:r>
          </a:p>
          <a:p>
            <a:r>
              <a:rPr lang="en-US" b="1">
                <a:latin typeface="Callibri"/>
              </a:rPr>
              <a:t>}</a:t>
            </a:r>
          </a:p>
          <a:p>
            <a:endParaRPr lang="en-US">
              <a:latin typeface="Callibri"/>
            </a:endParaRPr>
          </a:p>
          <a:p>
            <a:r>
              <a:rPr lang="en-US" b="1">
                <a:latin typeface="Callibri"/>
              </a:rPr>
              <a:t>class Client implements Callback {      // Implement Callback's interface</a:t>
            </a:r>
          </a:p>
          <a:p>
            <a:r>
              <a:rPr lang="en-US" b="1">
                <a:latin typeface="Callibri"/>
              </a:rPr>
              <a:t>public void callback(int p) {</a:t>
            </a:r>
          </a:p>
          <a:p>
            <a:r>
              <a:rPr lang="en-US">
                <a:latin typeface="Callibri"/>
              </a:rPr>
              <a:t>System.out.println("callback called with " + p);</a:t>
            </a:r>
          </a:p>
          <a:p>
            <a:r>
              <a:rPr lang="en-US">
                <a:latin typeface="Callibri"/>
              </a:rPr>
              <a:t>}</a:t>
            </a:r>
          </a:p>
          <a:p>
            <a:r>
              <a:rPr lang="en-US" b="1">
                <a:latin typeface="Callibri"/>
              </a:rPr>
              <a:t>}</a:t>
            </a:r>
          </a:p>
          <a:p>
            <a:r>
              <a:rPr lang="en-US" b="1">
                <a:latin typeface="Callibri"/>
              </a:rPr>
              <a:t>class TestIface {</a:t>
            </a:r>
          </a:p>
          <a:p>
            <a:r>
              <a:rPr lang="en-US">
                <a:latin typeface="Callibri"/>
              </a:rPr>
              <a:t>public static void main(String args[]) {</a:t>
            </a:r>
          </a:p>
          <a:p>
            <a:r>
              <a:rPr lang="en-US">
                <a:latin typeface="Callibri"/>
              </a:rPr>
              <a:t>Callback c = new Client();</a:t>
            </a:r>
          </a:p>
          <a:p>
            <a:r>
              <a:rPr lang="en-US">
                <a:latin typeface="Callibri"/>
              </a:rPr>
              <a:t>c.callback(42);</a:t>
            </a:r>
          </a:p>
          <a:p>
            <a:r>
              <a:rPr lang="en-US">
                <a:latin typeface="Callibri"/>
              </a:rPr>
              <a:t>}</a:t>
            </a:r>
          </a:p>
          <a:p>
            <a:r>
              <a:rPr lang="en-US" b="1">
                <a:latin typeface="Callibri"/>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1908175" y="260350"/>
            <a:ext cx="6767513" cy="1143000"/>
          </a:xfrm>
        </p:spPr>
        <p:txBody>
          <a:bodyPr/>
          <a:lstStyle/>
          <a:p>
            <a:r>
              <a:rPr lang="en-US" b="1" smtClean="0">
                <a:solidFill>
                  <a:srgbClr val="000000"/>
                </a:solidFill>
                <a:latin typeface="Raleway"/>
              </a:rPr>
              <a:t>Nested or Inner interfaces in Java</a:t>
            </a:r>
            <a:endParaRPr lang="en-US" smtClean="0"/>
          </a:p>
        </p:txBody>
      </p:sp>
      <p:sp>
        <p:nvSpPr>
          <p:cNvPr id="136195" name="Content Placeholder 2"/>
          <p:cNvSpPr>
            <a:spLocks noGrp="1"/>
          </p:cNvSpPr>
          <p:nvPr>
            <p:ph idx="1"/>
          </p:nvPr>
        </p:nvSpPr>
        <p:spPr/>
        <p:txBody>
          <a:bodyPr/>
          <a:lstStyle/>
          <a:p>
            <a:pPr>
              <a:lnSpc>
                <a:spcPct val="150000"/>
              </a:lnSpc>
              <a:buFont typeface="Wingdings" pitchFamily="2" charset="2"/>
              <a:buChar char="Ø"/>
            </a:pPr>
            <a:r>
              <a:rPr lang="en-US" sz="2000" smtClean="0"/>
              <a:t>An interface which is declared </a:t>
            </a:r>
            <a:r>
              <a:rPr lang="en-US" sz="2000" b="1" smtClean="0"/>
              <a:t>inside another interface </a:t>
            </a:r>
            <a:r>
              <a:rPr lang="en-US" sz="2000" smtClean="0"/>
              <a:t>or class is called nest</a:t>
            </a:r>
            <a:r>
              <a:rPr lang="en-US" sz="2000" b="1" smtClean="0"/>
              <a:t>ed interface</a:t>
            </a:r>
            <a:r>
              <a:rPr lang="en-US" sz="2000" smtClean="0"/>
              <a:t>.</a:t>
            </a:r>
          </a:p>
          <a:p>
            <a:pPr>
              <a:lnSpc>
                <a:spcPct val="150000"/>
              </a:lnSpc>
              <a:buFont typeface="Wingdings" pitchFamily="2" charset="2"/>
              <a:buChar char="Ø"/>
            </a:pPr>
            <a:r>
              <a:rPr lang="en-US" sz="2000" smtClean="0"/>
              <a:t> They are also known as inner </a:t>
            </a:r>
            <a:r>
              <a:rPr lang="en-US" sz="2000" b="1" smtClean="0"/>
              <a:t>interface</a:t>
            </a:r>
            <a:r>
              <a:rPr lang="en-US" sz="2000" smtClean="0"/>
              <a:t>. Since nested interface cannot be accessed directly, the main purpose of using them is to resolve the namespace by grouping related interfaces (or related interface and class) together. </a:t>
            </a:r>
          </a:p>
          <a:p>
            <a:pPr>
              <a:lnSpc>
                <a:spcPct val="150000"/>
              </a:lnSpc>
              <a:buFont typeface="Wingdings" pitchFamily="2" charset="2"/>
              <a:buChar char="Ø"/>
            </a:pPr>
            <a:r>
              <a:rPr lang="en-US" sz="2000" smtClean="0"/>
              <a:t> This way, we can only </a:t>
            </a:r>
            <a:r>
              <a:rPr lang="en-US" sz="2000" b="1" smtClean="0"/>
              <a:t>call the nested interface </a:t>
            </a:r>
            <a:r>
              <a:rPr lang="en-US" sz="2000" smtClean="0"/>
              <a:t>by using outer class or </a:t>
            </a:r>
            <a:r>
              <a:rPr lang="en-US" sz="2000" b="1" smtClean="0"/>
              <a:t>outer interface </a:t>
            </a:r>
            <a:r>
              <a:rPr lang="en-US" sz="2000" smtClean="0"/>
              <a:t>name </a:t>
            </a:r>
            <a:r>
              <a:rPr lang="en-US" sz="2000" b="1" smtClean="0"/>
              <a:t>followed by dot( .</a:t>
            </a:r>
            <a:r>
              <a:rPr lang="en-US" sz="2000" smtClean="0"/>
              <a:t> ), followed by the interface name.</a:t>
            </a:r>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0C34C00-36EF-4EE6-ADA6-49BE0DEDE24D}" type="slidenum">
              <a:rPr lang="en-IN" smtClean="0"/>
              <a:pPr>
                <a:defRPr/>
              </a:pPr>
              <a:t>126</a:t>
            </a:fld>
            <a:endParaRPr lang="en-I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a:xfrm>
            <a:off x="1908175" y="260350"/>
            <a:ext cx="6767513" cy="1143000"/>
          </a:xfrm>
        </p:spPr>
        <p:txBody>
          <a:bodyPr/>
          <a:lstStyle/>
          <a:p>
            <a:r>
              <a:rPr lang="en-US" b="1" smtClean="0"/>
              <a:t>Nested interface declared inside another interface</a:t>
            </a: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BE0158FA-B7D1-48E1-9202-786146AA5114}" type="slidenum">
              <a:rPr lang="en-IN" smtClean="0"/>
              <a:pPr>
                <a:defRPr/>
              </a:pPr>
              <a:t>127</a:t>
            </a:fld>
            <a:endParaRPr lang="en-IN"/>
          </a:p>
        </p:txBody>
      </p:sp>
      <p:sp>
        <p:nvSpPr>
          <p:cNvPr id="137222" name="Rectangle 6"/>
          <p:cNvSpPr>
            <a:spLocks noChangeArrowheads="1"/>
          </p:cNvSpPr>
          <p:nvPr/>
        </p:nvSpPr>
        <p:spPr bwMode="auto">
          <a:xfrm>
            <a:off x="642938" y="1571625"/>
            <a:ext cx="7572375" cy="3846513"/>
          </a:xfrm>
          <a:prstGeom prst="rect">
            <a:avLst/>
          </a:prstGeom>
          <a:noFill/>
          <a:ln w="9525">
            <a:noFill/>
            <a:miter lim="800000"/>
            <a:headEnd/>
            <a:tailEnd/>
          </a:ln>
        </p:spPr>
        <p:txBody>
          <a:bodyPr>
            <a:spAutoFit/>
          </a:bodyPr>
          <a:lstStyle/>
          <a:p>
            <a:pPr eaLnBrk="0" hangingPunct="0"/>
            <a:r>
              <a:rPr lang="en-US" sz="1600" b="1">
                <a:latin typeface="Callibri"/>
              </a:rPr>
              <a:t>interface MyInterfaceA{ </a:t>
            </a:r>
            <a:r>
              <a:rPr lang="en-US" sz="1600">
                <a:latin typeface="Callibri"/>
              </a:rPr>
              <a:t>    </a:t>
            </a:r>
          </a:p>
          <a:p>
            <a:pPr eaLnBrk="0" hangingPunct="0"/>
            <a:r>
              <a:rPr lang="en-US" sz="1600">
                <a:latin typeface="Callibri"/>
              </a:rPr>
              <a:t>  void display();    </a:t>
            </a:r>
          </a:p>
          <a:p>
            <a:pPr eaLnBrk="0" hangingPunct="0"/>
            <a:r>
              <a:rPr lang="en-US" sz="1600">
                <a:latin typeface="Callibri"/>
              </a:rPr>
              <a:t>   </a:t>
            </a:r>
            <a:r>
              <a:rPr lang="en-US" sz="1600" b="1">
                <a:latin typeface="Callibri"/>
              </a:rPr>
              <a:t>interface MyInterfaceB{ </a:t>
            </a:r>
            <a:r>
              <a:rPr lang="en-US" sz="1600">
                <a:latin typeface="Callibri"/>
              </a:rPr>
              <a:t>  </a:t>
            </a:r>
          </a:p>
          <a:p>
            <a:pPr eaLnBrk="0" hangingPunct="0"/>
            <a:r>
              <a:rPr lang="en-US" sz="1600">
                <a:latin typeface="Callibri"/>
              </a:rPr>
              <a:t>        void myMethod();     </a:t>
            </a:r>
          </a:p>
          <a:p>
            <a:pPr eaLnBrk="0" hangingPunct="0"/>
            <a:r>
              <a:rPr lang="en-US" sz="1600">
                <a:latin typeface="Callibri"/>
              </a:rPr>
              <a:t>  } </a:t>
            </a:r>
          </a:p>
          <a:p>
            <a:pPr eaLnBrk="0" hangingPunct="0"/>
            <a:r>
              <a:rPr lang="en-US" sz="1600">
                <a:latin typeface="Callibri"/>
              </a:rPr>
              <a:t>  }          </a:t>
            </a:r>
          </a:p>
          <a:p>
            <a:pPr eaLnBrk="0" hangingPunct="0"/>
            <a:r>
              <a:rPr lang="en-US" sz="1600" b="1">
                <a:latin typeface="Callibri"/>
              </a:rPr>
              <a:t>class NestedInterfaceDemo1   implements MyInterfaceA.MyInterfaceB</a:t>
            </a:r>
            <a:r>
              <a:rPr lang="en-US" sz="1600">
                <a:latin typeface="Callibri"/>
              </a:rPr>
              <a:t>{       </a:t>
            </a:r>
          </a:p>
          <a:p>
            <a:pPr eaLnBrk="0" hangingPunct="0"/>
            <a:r>
              <a:rPr lang="en-US" sz="1600">
                <a:latin typeface="Callibri"/>
              </a:rPr>
              <a:t> </a:t>
            </a:r>
            <a:r>
              <a:rPr lang="en-US" sz="1600" b="1">
                <a:latin typeface="Callibri"/>
              </a:rPr>
              <a:t>public void myMethod(){ </a:t>
            </a:r>
            <a:r>
              <a:rPr lang="en-US" sz="1600">
                <a:latin typeface="Callibri"/>
              </a:rPr>
              <a:t>       </a:t>
            </a:r>
          </a:p>
          <a:p>
            <a:pPr eaLnBrk="0" hangingPunct="0"/>
            <a:r>
              <a:rPr lang="en-US" sz="1600">
                <a:latin typeface="Callibri"/>
              </a:rPr>
              <a:t>  System.out.println("Nested interface method");  </a:t>
            </a:r>
          </a:p>
          <a:p>
            <a:pPr eaLnBrk="0" hangingPunct="0"/>
            <a:r>
              <a:rPr lang="en-US" sz="1600">
                <a:latin typeface="Callibri"/>
              </a:rPr>
              <a:t>    }  </a:t>
            </a:r>
          </a:p>
          <a:p>
            <a:pPr eaLnBrk="0" hangingPunct="0"/>
            <a:r>
              <a:rPr lang="en-US" sz="1600">
                <a:latin typeface="Callibri"/>
              </a:rPr>
              <a:t>  public static void main(String args[]){  </a:t>
            </a:r>
          </a:p>
          <a:p>
            <a:pPr eaLnBrk="0" hangingPunct="0"/>
            <a:r>
              <a:rPr lang="en-US" sz="1600">
                <a:latin typeface="Callibri"/>
              </a:rPr>
              <a:t>     MyInterfaceA.MyInterfaceB obj=  new NestedInterfaceDemo1();    </a:t>
            </a:r>
          </a:p>
          <a:p>
            <a:pPr eaLnBrk="0" hangingPunct="0"/>
            <a:r>
              <a:rPr lang="en-US" sz="1600">
                <a:latin typeface="Callibri"/>
              </a:rPr>
              <a:t>   obj.myMethod();     </a:t>
            </a:r>
          </a:p>
          <a:p>
            <a:pPr eaLnBrk="0" hangingPunct="0"/>
            <a:r>
              <a:rPr lang="en-US" sz="1600" b="1">
                <a:latin typeface="Callibri"/>
              </a:rPr>
              <a:t>   } </a:t>
            </a:r>
          </a:p>
          <a:p>
            <a:pPr eaLnBrk="0" hangingPunct="0"/>
            <a:r>
              <a:rPr lang="en-US" sz="1600" b="1">
                <a:latin typeface="Callibri"/>
              </a:rPr>
              <a:t>  }  </a:t>
            </a:r>
          </a:p>
        </p:txBody>
      </p:sp>
      <p:sp>
        <p:nvSpPr>
          <p:cNvPr id="8" name="Rounded Rectangle 7"/>
          <p:cNvSpPr/>
          <p:nvPr/>
        </p:nvSpPr>
        <p:spPr>
          <a:xfrm>
            <a:off x="5572125" y="4857750"/>
            <a:ext cx="2786063" cy="928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a:t>
            </a:r>
            <a:br>
              <a:rPr lang="en-US" b="1" dirty="0"/>
            </a:br>
            <a:r>
              <a:rPr lang="en-US" b="1" dirty="0"/>
              <a:t>Nested interface method</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a:xfrm>
            <a:off x="1908175" y="260350"/>
            <a:ext cx="6767513" cy="1143000"/>
          </a:xfrm>
        </p:spPr>
        <p:txBody>
          <a:bodyPr/>
          <a:lstStyle/>
          <a:p>
            <a:r>
              <a:rPr lang="en-US" b="1" smtClean="0"/>
              <a:t>Nested interface declared inside a class</a:t>
            </a: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E3B2D2D-580D-4BA4-84FC-3E75477EC2A4}" type="slidenum">
              <a:rPr lang="en-IN" smtClean="0"/>
              <a:pPr>
                <a:defRPr/>
              </a:pPr>
              <a:t>128</a:t>
            </a:fld>
            <a:endParaRPr lang="en-IN"/>
          </a:p>
        </p:txBody>
      </p:sp>
      <p:sp>
        <p:nvSpPr>
          <p:cNvPr id="138246" name="Rectangle 6"/>
          <p:cNvSpPr>
            <a:spLocks noChangeArrowheads="1"/>
          </p:cNvSpPr>
          <p:nvPr/>
        </p:nvSpPr>
        <p:spPr bwMode="auto">
          <a:xfrm>
            <a:off x="1071563" y="1500188"/>
            <a:ext cx="6858000" cy="3540125"/>
          </a:xfrm>
          <a:prstGeom prst="rect">
            <a:avLst/>
          </a:prstGeom>
          <a:noFill/>
          <a:ln w="9525">
            <a:noFill/>
            <a:miter lim="800000"/>
            <a:headEnd/>
            <a:tailEnd/>
          </a:ln>
        </p:spPr>
        <p:txBody>
          <a:bodyPr>
            <a:spAutoFit/>
          </a:bodyPr>
          <a:lstStyle/>
          <a:p>
            <a:pPr eaLnBrk="0" hangingPunct="0"/>
            <a:r>
              <a:rPr lang="en-US" sz="1600" b="1">
                <a:latin typeface="Callibri"/>
              </a:rPr>
              <a:t>class MyClass{  </a:t>
            </a:r>
          </a:p>
          <a:p>
            <a:pPr eaLnBrk="0" hangingPunct="0"/>
            <a:r>
              <a:rPr lang="en-US" sz="1600">
                <a:latin typeface="Callibri"/>
              </a:rPr>
              <a:t>   </a:t>
            </a:r>
            <a:r>
              <a:rPr lang="en-US" sz="1600" b="1">
                <a:latin typeface="Callibri"/>
              </a:rPr>
              <a:t> interface MyInterfaceB{  </a:t>
            </a:r>
            <a:r>
              <a:rPr lang="en-US" sz="1600">
                <a:latin typeface="Callibri"/>
              </a:rPr>
              <a:t>  </a:t>
            </a:r>
          </a:p>
          <a:p>
            <a:pPr eaLnBrk="0" hangingPunct="0"/>
            <a:r>
              <a:rPr lang="en-US" sz="1600">
                <a:latin typeface="Callibri"/>
              </a:rPr>
              <a:t>       void myMethod();     </a:t>
            </a:r>
          </a:p>
          <a:p>
            <a:pPr eaLnBrk="0" hangingPunct="0"/>
            <a:r>
              <a:rPr lang="en-US" sz="1600">
                <a:latin typeface="Callibri"/>
              </a:rPr>
              <a:t>  }</a:t>
            </a:r>
          </a:p>
          <a:p>
            <a:pPr eaLnBrk="0" hangingPunct="0"/>
            <a:r>
              <a:rPr lang="en-US" sz="1600">
                <a:latin typeface="Callibri"/>
              </a:rPr>
              <a:t> }       </a:t>
            </a:r>
          </a:p>
          <a:p>
            <a:pPr eaLnBrk="0" hangingPunct="0"/>
            <a:r>
              <a:rPr lang="en-US" sz="1600">
                <a:latin typeface="Callibri"/>
              </a:rPr>
              <a:t> </a:t>
            </a:r>
            <a:r>
              <a:rPr lang="en-US" sz="1600" b="1">
                <a:latin typeface="Callibri"/>
              </a:rPr>
              <a:t>class NestedInterfaceDemo2 implements MyClass.MyInterfaceB{  </a:t>
            </a:r>
            <a:r>
              <a:rPr lang="en-US" sz="1600">
                <a:latin typeface="Callibri"/>
              </a:rPr>
              <a:t>  </a:t>
            </a:r>
          </a:p>
          <a:p>
            <a:pPr eaLnBrk="0" hangingPunct="0"/>
            <a:r>
              <a:rPr lang="en-US" sz="1600">
                <a:latin typeface="Callibri"/>
              </a:rPr>
              <a:t>    </a:t>
            </a:r>
            <a:r>
              <a:rPr lang="en-US" sz="1600" b="1">
                <a:latin typeface="Callibri"/>
              </a:rPr>
              <a:t>public void myMethod(){ </a:t>
            </a:r>
            <a:r>
              <a:rPr lang="en-US" sz="1600">
                <a:latin typeface="Callibri"/>
              </a:rPr>
              <a:t>    </a:t>
            </a:r>
          </a:p>
          <a:p>
            <a:pPr eaLnBrk="0" hangingPunct="0"/>
            <a:r>
              <a:rPr lang="en-US" sz="1600">
                <a:latin typeface="Callibri"/>
              </a:rPr>
              <a:t>     System.out.println("Nested interface method");   </a:t>
            </a:r>
          </a:p>
          <a:p>
            <a:pPr eaLnBrk="0" hangingPunct="0"/>
            <a:r>
              <a:rPr lang="en-US" sz="1600" b="1">
                <a:latin typeface="Callibri"/>
              </a:rPr>
              <a:t>   } </a:t>
            </a:r>
            <a:r>
              <a:rPr lang="en-US" sz="1600">
                <a:latin typeface="Callibri"/>
              </a:rPr>
              <a:t>   </a:t>
            </a:r>
          </a:p>
          <a:p>
            <a:pPr eaLnBrk="0" hangingPunct="0"/>
            <a:r>
              <a:rPr lang="en-US" sz="1600">
                <a:latin typeface="Callibri"/>
              </a:rPr>
              <a:t>public static void main(String args[]){      </a:t>
            </a:r>
          </a:p>
          <a:p>
            <a:pPr eaLnBrk="0" hangingPunct="0"/>
            <a:r>
              <a:rPr lang="en-US" sz="1600">
                <a:latin typeface="Callibri"/>
              </a:rPr>
              <a:t>    MyClass.MyInterfaceB obj=   new NestedInterfaceDemo2();  </a:t>
            </a:r>
          </a:p>
          <a:p>
            <a:pPr eaLnBrk="0" hangingPunct="0"/>
            <a:r>
              <a:rPr lang="en-US" sz="1600">
                <a:latin typeface="Callibri"/>
              </a:rPr>
              <a:t>     obj.myMethod();    </a:t>
            </a:r>
          </a:p>
          <a:p>
            <a:pPr eaLnBrk="0" hangingPunct="0"/>
            <a:r>
              <a:rPr lang="en-US" sz="1600">
                <a:latin typeface="Callibri"/>
              </a:rPr>
              <a:t>  }</a:t>
            </a:r>
          </a:p>
          <a:p>
            <a:pPr eaLnBrk="0" hangingPunct="0"/>
            <a:r>
              <a:rPr lang="en-US" sz="1600" b="1">
                <a:latin typeface="Callibri"/>
              </a:rPr>
              <a:t> } </a:t>
            </a:r>
            <a:endParaRPr lang="en-US" b="1">
              <a:latin typeface="Callibri"/>
            </a:endParaRPr>
          </a:p>
        </p:txBody>
      </p:sp>
      <p:sp>
        <p:nvSpPr>
          <p:cNvPr id="8" name="Rounded Rectangle 7"/>
          <p:cNvSpPr/>
          <p:nvPr/>
        </p:nvSpPr>
        <p:spPr>
          <a:xfrm>
            <a:off x="5786438" y="4643438"/>
            <a:ext cx="2714625" cy="1071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a:t>
            </a:r>
            <a:br>
              <a:rPr lang="en-US" b="1" dirty="0"/>
            </a:br>
            <a:r>
              <a:rPr lang="en-US" b="1" dirty="0"/>
              <a:t>Nested interface method</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1908175" y="260350"/>
            <a:ext cx="6767513" cy="1143000"/>
          </a:xfrm>
        </p:spPr>
        <p:txBody>
          <a:bodyPr/>
          <a:lstStyle/>
          <a:p>
            <a:r>
              <a:rPr lang="en-US" b="1" smtClean="0"/>
              <a:t>Interface Variables</a:t>
            </a:r>
            <a:endParaRPr lang="en-US" smtClean="0"/>
          </a:p>
        </p:txBody>
      </p:sp>
      <p:sp>
        <p:nvSpPr>
          <p:cNvPr id="139267" name="Content Placeholder 2"/>
          <p:cNvSpPr>
            <a:spLocks noGrp="1"/>
          </p:cNvSpPr>
          <p:nvPr>
            <p:ph idx="1"/>
          </p:nvPr>
        </p:nvSpPr>
        <p:spPr>
          <a:xfrm>
            <a:off x="457200" y="1428750"/>
            <a:ext cx="8229600" cy="4697413"/>
          </a:xfrm>
        </p:spPr>
        <p:txBody>
          <a:bodyPr/>
          <a:lstStyle/>
          <a:p>
            <a:pPr algn="just">
              <a:lnSpc>
                <a:spcPct val="150000"/>
              </a:lnSpc>
              <a:buFont typeface="Wingdings" pitchFamily="2" charset="2"/>
              <a:buChar char="Ø"/>
            </a:pPr>
            <a:r>
              <a:rPr lang="en-US" sz="2000" smtClean="0">
                <a:solidFill>
                  <a:srgbClr val="000000"/>
                </a:solidFill>
                <a:latin typeface="Callibri"/>
              </a:rPr>
              <a:t>A Java interface </a:t>
            </a:r>
            <a:r>
              <a:rPr lang="en-US" sz="2000" b="1" smtClean="0">
                <a:solidFill>
                  <a:srgbClr val="000000"/>
                </a:solidFill>
                <a:latin typeface="Callibri"/>
              </a:rPr>
              <a:t>can contain both variables and constants.</a:t>
            </a:r>
          </a:p>
          <a:p>
            <a:pPr algn="just">
              <a:lnSpc>
                <a:spcPct val="150000"/>
              </a:lnSpc>
              <a:buFont typeface="Wingdings" pitchFamily="2" charset="2"/>
              <a:buChar char="Ø"/>
            </a:pPr>
            <a:r>
              <a:rPr lang="en-US" sz="2000" smtClean="0">
                <a:solidFill>
                  <a:srgbClr val="000000"/>
                </a:solidFill>
                <a:latin typeface="Callibri"/>
              </a:rPr>
              <a:t> However, often it does not makes sense to place variables in an interface. </a:t>
            </a:r>
          </a:p>
          <a:p>
            <a:pPr algn="just">
              <a:lnSpc>
                <a:spcPct val="150000"/>
              </a:lnSpc>
              <a:buFont typeface="Wingdings" pitchFamily="2" charset="2"/>
              <a:buChar char="Ø"/>
            </a:pPr>
            <a:r>
              <a:rPr lang="en-US" sz="2000" smtClean="0">
                <a:solidFill>
                  <a:srgbClr val="000000"/>
                </a:solidFill>
                <a:latin typeface="Callibri"/>
              </a:rPr>
              <a:t>In some cases it can make sense to define constants in an interface. Especially if those constants are to be used by the classes implementing the interface, e.g. in calculations, or as parameters to some of the methods in the interface. </a:t>
            </a:r>
            <a:endParaRPr lang="en-US" sz="2000" smtClean="0">
              <a:latin typeface="Callibri"/>
            </a:endParaRPr>
          </a:p>
          <a:p>
            <a:pPr algn="just">
              <a:lnSpc>
                <a:spcPct val="150000"/>
              </a:lnSpc>
              <a:buFont typeface="Wingdings" pitchFamily="2" charset="2"/>
              <a:buChar char="Ø"/>
            </a:pPr>
            <a:r>
              <a:rPr lang="en-US" sz="2000" smtClean="0">
                <a:solidFill>
                  <a:srgbClr val="000000"/>
                </a:solidFill>
                <a:latin typeface="Callibri"/>
              </a:rPr>
              <a:t>All variables in an interface are public, even if you leave out the public keyword in the variable declaration.</a:t>
            </a:r>
            <a:endParaRPr lang="en-US" sz="2000" smtClean="0">
              <a:latin typeface="Callibri"/>
            </a:endParaRPr>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FE41A83E-A99E-4F96-91CA-DE20E6E2F1B0}" type="slidenum">
              <a:rPr lang="en-IN" smtClean="0"/>
              <a:pPr>
                <a:defRPr/>
              </a:pPr>
              <a:t>129</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08175" y="260350"/>
            <a:ext cx="6767513" cy="1143000"/>
          </a:xfrm>
        </p:spPr>
        <p:txBody>
          <a:bodyPr/>
          <a:lstStyle/>
          <a:p>
            <a:pPr eaLnBrk="1" hangingPunct="1"/>
            <a:r>
              <a:rPr lang="en-US" b="1" smtClean="0"/>
              <a:t>A First Simple Program</a:t>
            </a:r>
            <a:endParaRPr lang="en-US" smtClean="0"/>
          </a:p>
        </p:txBody>
      </p:sp>
      <p:sp>
        <p:nvSpPr>
          <p:cNvPr id="24579" name="Content Placeholder 2"/>
          <p:cNvSpPr>
            <a:spLocks noGrp="1"/>
          </p:cNvSpPr>
          <p:nvPr>
            <p:ph idx="1"/>
          </p:nvPr>
        </p:nvSpPr>
        <p:spPr/>
        <p:txBody>
          <a:bodyPr/>
          <a:lstStyle/>
          <a:p>
            <a:pPr eaLnBrk="1" hangingPunct="1">
              <a:buFont typeface="Arial" pitchFamily="34" charset="0"/>
              <a:buNone/>
            </a:pPr>
            <a:r>
              <a:rPr lang="en-US" sz="2000" b="1" smtClean="0"/>
              <a:t>       /*This is a simple Java program. Call this file "Example.java".*/</a:t>
            </a:r>
          </a:p>
          <a:p>
            <a:pPr eaLnBrk="1" hangingPunct="1">
              <a:buFont typeface="Arial" pitchFamily="34" charset="0"/>
              <a:buNone/>
            </a:pPr>
            <a:endParaRPr lang="en-US" sz="2000" b="1" smtClean="0"/>
          </a:p>
          <a:p>
            <a:pPr eaLnBrk="1" hangingPunct="1">
              <a:buFont typeface="Arial" pitchFamily="34" charset="0"/>
              <a:buNone/>
            </a:pPr>
            <a:endParaRPr lang="en-US" sz="2000" b="1" smtClean="0"/>
          </a:p>
          <a:p>
            <a:pPr eaLnBrk="1" hangingPunct="1">
              <a:buFont typeface="Arial" pitchFamily="34" charset="0"/>
              <a:buNone/>
            </a:pPr>
            <a:endParaRPr lang="en-US" sz="2000" b="1" smtClean="0"/>
          </a:p>
          <a:p>
            <a:pPr eaLnBrk="1" hangingPunct="1">
              <a:buFont typeface="Arial" pitchFamily="34" charset="0"/>
              <a:buNone/>
            </a:pPr>
            <a:endParaRPr lang="en-US" sz="2000" b="1" smtClean="0"/>
          </a:p>
          <a:p>
            <a:pPr eaLnBrk="1" hangingPunct="1">
              <a:buFont typeface="Arial" pitchFamily="34" charset="0"/>
              <a:buNone/>
            </a:pPr>
            <a:endParaRPr lang="en-US" sz="2000" b="1" smtClean="0"/>
          </a:p>
          <a:p>
            <a:pPr eaLnBrk="1" hangingPunct="1">
              <a:buFont typeface="Arial" pitchFamily="34" charset="0"/>
              <a:buNone/>
            </a:pPr>
            <a:endParaRPr lang="en-US" sz="2000" b="1" smtClean="0"/>
          </a:p>
          <a:p>
            <a:pPr eaLnBrk="1" hangingPunct="1">
              <a:buFont typeface="Arial" pitchFamily="34" charset="0"/>
              <a:buNone/>
            </a:pPr>
            <a:endParaRPr lang="en-US" sz="2000" b="1" smtClean="0"/>
          </a:p>
          <a:p>
            <a:pPr eaLnBrk="1" hangingPunct="1">
              <a:buFont typeface="Arial" pitchFamily="34" charset="0"/>
              <a:buNone/>
            </a:pPr>
            <a:endParaRPr lang="en-US" sz="2000" b="1" smtClean="0"/>
          </a:p>
          <a:p>
            <a:pPr algn="just" eaLnBrk="1" hangingPunct="1">
              <a:buFont typeface="Wingdings" pitchFamily="2" charset="2"/>
              <a:buChar char="Ø"/>
            </a:pPr>
            <a:r>
              <a:rPr lang="en-US" sz="2000" smtClean="0"/>
              <a:t>The first thing that you must learn about Java is that the name you give to a source file is very important. For this example, the name of the source file should be </a:t>
            </a:r>
            <a:r>
              <a:rPr lang="en-US" sz="2000" b="1" smtClean="0"/>
              <a:t>Example.java.</a:t>
            </a:r>
            <a:endParaRPr lang="en-US" sz="2000" smtClean="0"/>
          </a:p>
          <a:p>
            <a:pPr eaLnBrk="1" hangingPunct="1">
              <a:buFont typeface="Arial" pitchFamily="34" charset="0"/>
              <a:buNone/>
            </a:pPr>
            <a:endParaRPr lang="en-US" sz="2000" smtClean="0"/>
          </a:p>
        </p:txBody>
      </p:sp>
      <p:sp>
        <p:nvSpPr>
          <p:cNvPr id="4" name="Date Placeholder 3"/>
          <p:cNvSpPr>
            <a:spLocks noGrp="1"/>
          </p:cNvSpPr>
          <p:nvPr>
            <p:ph type="dt" sz="quarter" idx="10"/>
          </p:nvPr>
        </p:nvSpPr>
        <p:spPr/>
        <p:txBody>
          <a:bodyPr/>
          <a:lstStyle/>
          <a:p>
            <a:pPr>
              <a:defRPr/>
            </a:pPr>
            <a:fld id="{5A6B82DD-5D1A-4132-A754-ADE281D3AADC}"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15ECEC52-9B09-4A86-B157-69247D9F865C}" type="slidenum">
              <a:rPr lang="en-IN" smtClean="0"/>
              <a:pPr>
                <a:defRPr/>
              </a:pPr>
              <a:t>13</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7" name="Rounded Rectangle 6"/>
          <p:cNvSpPr/>
          <p:nvPr/>
        </p:nvSpPr>
        <p:spPr>
          <a:xfrm>
            <a:off x="1000125" y="2071688"/>
            <a:ext cx="6858000" cy="2714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None/>
              <a:defRPr/>
            </a:pPr>
            <a:r>
              <a:rPr lang="en-US" b="1" dirty="0"/>
              <a:t>class Example </a:t>
            </a:r>
          </a:p>
          <a:p>
            <a:pPr>
              <a:buFont typeface="Arial" pitchFamily="34" charset="0"/>
              <a:buNone/>
              <a:defRPr/>
            </a:pPr>
            <a:r>
              <a:rPr lang="en-US" b="1" dirty="0"/>
              <a:t> {</a:t>
            </a:r>
          </a:p>
          <a:p>
            <a:pPr>
              <a:buFont typeface="Arial" pitchFamily="34" charset="0"/>
              <a:buNone/>
              <a:defRPr/>
            </a:pPr>
            <a:r>
              <a:rPr lang="en-US" b="1" dirty="0"/>
              <a:t>          // Your program begins with a call to main().</a:t>
            </a:r>
          </a:p>
          <a:p>
            <a:pPr>
              <a:buFont typeface="Arial" pitchFamily="34" charset="0"/>
              <a:buNone/>
              <a:defRPr/>
            </a:pPr>
            <a:r>
              <a:rPr lang="en-US" b="1" dirty="0"/>
              <a:t>     public static void main(String </a:t>
            </a:r>
            <a:r>
              <a:rPr lang="en-US" b="1" dirty="0" err="1"/>
              <a:t>args</a:t>
            </a:r>
            <a:r>
              <a:rPr lang="en-US" b="1" dirty="0"/>
              <a:t>[]) </a:t>
            </a:r>
          </a:p>
          <a:p>
            <a:pPr>
              <a:buFont typeface="Arial" pitchFamily="34" charset="0"/>
              <a:buNone/>
              <a:defRPr/>
            </a:pPr>
            <a:r>
              <a:rPr lang="en-US" b="1" dirty="0"/>
              <a:t>   {</a:t>
            </a:r>
          </a:p>
          <a:p>
            <a:pPr>
              <a:buFont typeface="Arial" pitchFamily="34" charset="0"/>
              <a:buNone/>
              <a:defRPr/>
            </a:pPr>
            <a:r>
              <a:rPr lang="en-US" b="1" dirty="0"/>
              <a:t>          </a:t>
            </a:r>
            <a:r>
              <a:rPr lang="en-US" b="1" dirty="0" err="1"/>
              <a:t>System.out.println</a:t>
            </a:r>
            <a:r>
              <a:rPr lang="en-US" b="1" dirty="0"/>
              <a:t>("This is a simple Java program.");</a:t>
            </a:r>
          </a:p>
          <a:p>
            <a:pPr>
              <a:buFont typeface="Arial" pitchFamily="34" charset="0"/>
              <a:buNone/>
              <a:defRPr/>
            </a:pPr>
            <a:r>
              <a:rPr lang="en-US" b="1" dirty="0"/>
              <a:t>    }</a:t>
            </a:r>
          </a:p>
          <a:p>
            <a:pPr>
              <a:buFont typeface="Arial" pitchFamily="34" charset="0"/>
              <a:buNone/>
              <a:defRPr/>
            </a:pPr>
            <a:r>
              <a:rPr lang="en-US" b="1" dirty="0"/>
              <a:t>}</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1908175" y="260350"/>
            <a:ext cx="6767513" cy="1143000"/>
          </a:xfrm>
        </p:spPr>
        <p:txBody>
          <a:bodyPr/>
          <a:lstStyle/>
          <a:p>
            <a:r>
              <a:rPr lang="en-US" b="1" smtClean="0"/>
              <a:t>Interface Variables</a:t>
            </a: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832637D-B760-43D4-900F-2E24F758CCC3}" type="slidenum">
              <a:rPr lang="en-IN" smtClean="0"/>
              <a:pPr>
                <a:defRPr/>
              </a:pPr>
              <a:t>130</a:t>
            </a:fld>
            <a:endParaRPr lang="en-IN"/>
          </a:p>
        </p:txBody>
      </p:sp>
      <p:sp>
        <p:nvSpPr>
          <p:cNvPr id="7" name="Rectangle 6"/>
          <p:cNvSpPr/>
          <p:nvPr/>
        </p:nvSpPr>
        <p:spPr>
          <a:xfrm>
            <a:off x="500063" y="1785938"/>
            <a:ext cx="3143250" cy="2862262"/>
          </a:xfrm>
          <a:prstGeom prst="rect">
            <a:avLst/>
          </a:prstGeom>
        </p:spPr>
        <p:txBody>
          <a:bodyPr>
            <a:spAutoFit/>
          </a:bodyPr>
          <a:lstStyle/>
          <a:p>
            <a:pPr>
              <a:defRPr/>
            </a:pPr>
            <a:r>
              <a:rPr lang="en-US" b="1" dirty="0">
                <a:latin typeface="+mj-lt"/>
              </a:rPr>
              <a:t>import </a:t>
            </a:r>
            <a:r>
              <a:rPr lang="en-US" b="1" dirty="0" err="1">
                <a:latin typeface="+mj-lt"/>
              </a:rPr>
              <a:t>java.util.Random</a:t>
            </a:r>
            <a:r>
              <a:rPr lang="en-US" b="1" dirty="0">
                <a:latin typeface="+mj-lt"/>
              </a:rPr>
              <a:t>;</a:t>
            </a:r>
          </a:p>
          <a:p>
            <a:pPr>
              <a:defRPr/>
            </a:pPr>
            <a:endParaRPr lang="en-US" b="1" dirty="0">
              <a:latin typeface="+mj-lt"/>
            </a:endParaRPr>
          </a:p>
          <a:p>
            <a:pPr>
              <a:defRPr/>
            </a:pPr>
            <a:r>
              <a:rPr lang="en-US" b="1" dirty="0">
                <a:latin typeface="+mj-lt"/>
              </a:rPr>
              <a:t>interface </a:t>
            </a:r>
            <a:r>
              <a:rPr lang="en-US" b="1" dirty="0" err="1">
                <a:latin typeface="+mj-lt"/>
              </a:rPr>
              <a:t>SharedConstants</a:t>
            </a:r>
            <a:r>
              <a:rPr lang="en-US" b="1" dirty="0">
                <a:latin typeface="+mj-lt"/>
              </a:rPr>
              <a:t> {</a:t>
            </a:r>
          </a:p>
          <a:p>
            <a:pPr>
              <a:defRPr/>
            </a:pPr>
            <a:r>
              <a:rPr lang="en-US" dirty="0" err="1">
                <a:latin typeface="+mj-lt"/>
              </a:rPr>
              <a:t>int</a:t>
            </a:r>
            <a:r>
              <a:rPr lang="en-US" dirty="0">
                <a:latin typeface="+mj-lt"/>
              </a:rPr>
              <a:t> NO = 0;</a:t>
            </a:r>
          </a:p>
          <a:p>
            <a:pPr>
              <a:defRPr/>
            </a:pPr>
            <a:r>
              <a:rPr lang="en-US" dirty="0" err="1">
                <a:latin typeface="+mj-lt"/>
              </a:rPr>
              <a:t>int</a:t>
            </a:r>
            <a:r>
              <a:rPr lang="en-US" dirty="0">
                <a:latin typeface="+mj-lt"/>
              </a:rPr>
              <a:t> YES = 1;</a:t>
            </a:r>
          </a:p>
          <a:p>
            <a:pPr>
              <a:defRPr/>
            </a:pPr>
            <a:r>
              <a:rPr lang="en-US" dirty="0" err="1">
                <a:latin typeface="+mj-lt"/>
              </a:rPr>
              <a:t>int</a:t>
            </a:r>
            <a:r>
              <a:rPr lang="en-US" dirty="0">
                <a:latin typeface="+mj-lt"/>
              </a:rPr>
              <a:t> MAYBE = 2;</a:t>
            </a:r>
          </a:p>
          <a:p>
            <a:pPr>
              <a:defRPr/>
            </a:pPr>
            <a:r>
              <a:rPr lang="en-US" dirty="0" err="1">
                <a:latin typeface="+mj-lt"/>
              </a:rPr>
              <a:t>int</a:t>
            </a:r>
            <a:r>
              <a:rPr lang="en-US" dirty="0">
                <a:latin typeface="+mj-lt"/>
              </a:rPr>
              <a:t> LATER = 3;</a:t>
            </a:r>
          </a:p>
          <a:p>
            <a:pPr>
              <a:defRPr/>
            </a:pPr>
            <a:r>
              <a:rPr lang="en-US" dirty="0" err="1">
                <a:latin typeface="+mj-lt"/>
              </a:rPr>
              <a:t>int</a:t>
            </a:r>
            <a:r>
              <a:rPr lang="en-US" dirty="0">
                <a:latin typeface="+mj-lt"/>
              </a:rPr>
              <a:t> SOON = 4;</a:t>
            </a:r>
          </a:p>
          <a:p>
            <a:pPr>
              <a:defRPr/>
            </a:pPr>
            <a:r>
              <a:rPr lang="en-US" dirty="0" err="1">
                <a:latin typeface="+mj-lt"/>
              </a:rPr>
              <a:t>int</a:t>
            </a:r>
            <a:r>
              <a:rPr lang="en-US" dirty="0">
                <a:latin typeface="+mj-lt"/>
              </a:rPr>
              <a:t> NEVER = 5;</a:t>
            </a:r>
          </a:p>
          <a:p>
            <a:pPr>
              <a:defRPr/>
            </a:pPr>
            <a:r>
              <a:rPr lang="en-US" b="1" dirty="0">
                <a:latin typeface="+mj-lt"/>
              </a:rPr>
              <a:t>}</a:t>
            </a:r>
          </a:p>
        </p:txBody>
      </p:sp>
      <p:sp>
        <p:nvSpPr>
          <p:cNvPr id="140295" name="Rectangle 7"/>
          <p:cNvSpPr>
            <a:spLocks noChangeArrowheads="1"/>
          </p:cNvSpPr>
          <p:nvPr/>
        </p:nvSpPr>
        <p:spPr bwMode="auto">
          <a:xfrm>
            <a:off x="3857625" y="1643063"/>
            <a:ext cx="4786313" cy="4032250"/>
          </a:xfrm>
          <a:prstGeom prst="rect">
            <a:avLst/>
          </a:prstGeom>
          <a:noFill/>
          <a:ln w="9525">
            <a:noFill/>
            <a:miter lim="800000"/>
            <a:headEnd/>
            <a:tailEnd/>
          </a:ln>
        </p:spPr>
        <p:txBody>
          <a:bodyPr>
            <a:spAutoFit/>
          </a:bodyPr>
          <a:lstStyle/>
          <a:p>
            <a:r>
              <a:rPr lang="en-US" sz="1600" b="1">
                <a:latin typeface="Callibri"/>
              </a:rPr>
              <a:t>class Question implements SharedConstants </a:t>
            </a:r>
            <a:r>
              <a:rPr lang="en-US" sz="1600">
                <a:latin typeface="Callibri"/>
              </a:rPr>
              <a:t>{</a:t>
            </a:r>
          </a:p>
          <a:p>
            <a:r>
              <a:rPr lang="en-US" sz="1600">
                <a:latin typeface="Callibri"/>
              </a:rPr>
              <a:t>Random rand = new Random();</a:t>
            </a:r>
          </a:p>
          <a:p>
            <a:r>
              <a:rPr lang="en-US" sz="1600" b="1">
                <a:latin typeface="Callibri"/>
              </a:rPr>
              <a:t>int ask() {</a:t>
            </a:r>
          </a:p>
          <a:p>
            <a:r>
              <a:rPr lang="en-US" sz="1600">
                <a:latin typeface="Callibri"/>
              </a:rPr>
              <a:t>int prob = (int) (100 * rand.nextDouble());</a:t>
            </a:r>
          </a:p>
          <a:p>
            <a:r>
              <a:rPr lang="en-US" sz="1600">
                <a:latin typeface="Callibri"/>
              </a:rPr>
              <a:t>if (prob &lt; 30)</a:t>
            </a:r>
          </a:p>
          <a:p>
            <a:r>
              <a:rPr lang="en-US" sz="1600">
                <a:latin typeface="Callibri"/>
              </a:rPr>
              <a:t>return NO; // 30%</a:t>
            </a:r>
          </a:p>
          <a:p>
            <a:r>
              <a:rPr lang="en-US" sz="1600">
                <a:latin typeface="Callibri"/>
              </a:rPr>
              <a:t>else if (prob &lt; 60)</a:t>
            </a:r>
          </a:p>
          <a:p>
            <a:r>
              <a:rPr lang="en-US" sz="1600">
                <a:latin typeface="Callibri"/>
              </a:rPr>
              <a:t>return YES; // 30%</a:t>
            </a:r>
          </a:p>
          <a:p>
            <a:r>
              <a:rPr lang="en-US" sz="1600">
                <a:latin typeface="Callibri"/>
              </a:rPr>
              <a:t>else if (prob &lt; 75)</a:t>
            </a:r>
          </a:p>
          <a:p>
            <a:r>
              <a:rPr lang="en-US" sz="1600">
                <a:latin typeface="Callibri"/>
              </a:rPr>
              <a:t>return LATER; // 15%</a:t>
            </a:r>
          </a:p>
          <a:p>
            <a:r>
              <a:rPr lang="en-US" sz="1600">
                <a:latin typeface="Callibri"/>
              </a:rPr>
              <a:t>else if (prob &lt; 98)</a:t>
            </a:r>
          </a:p>
          <a:p>
            <a:r>
              <a:rPr lang="en-US" sz="1600">
                <a:latin typeface="Callibri"/>
              </a:rPr>
              <a:t>return SOON; // 13%</a:t>
            </a:r>
          </a:p>
          <a:p>
            <a:r>
              <a:rPr lang="en-US" sz="1600">
                <a:latin typeface="Callibri"/>
              </a:rPr>
              <a:t>else</a:t>
            </a:r>
          </a:p>
          <a:p>
            <a:r>
              <a:rPr lang="en-US" sz="1600">
                <a:latin typeface="Callibri"/>
              </a:rPr>
              <a:t>return NEVER; // 2%</a:t>
            </a:r>
          </a:p>
          <a:p>
            <a:r>
              <a:rPr lang="en-US" sz="1600">
                <a:latin typeface="Callibri"/>
              </a:rPr>
              <a:t>}</a:t>
            </a:r>
          </a:p>
          <a:p>
            <a:r>
              <a:rPr lang="en-US" sz="1600" b="1">
                <a:latin typeface="Callibri"/>
              </a:rPr>
              <a:t>}</a:t>
            </a:r>
          </a:p>
        </p:txBody>
      </p:sp>
      <p:cxnSp>
        <p:nvCxnSpPr>
          <p:cNvPr id="10" name="Straight Connector 9"/>
          <p:cNvCxnSpPr/>
          <p:nvPr/>
        </p:nvCxnSpPr>
        <p:spPr>
          <a:xfrm rot="5400000">
            <a:off x="1535906" y="3821907"/>
            <a:ext cx="421481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1908175" y="260350"/>
            <a:ext cx="6767513" cy="1143000"/>
          </a:xfrm>
        </p:spPr>
        <p:txBody>
          <a:bodyPr/>
          <a:lstStyle/>
          <a:p>
            <a:r>
              <a:rPr lang="en-US" b="1" smtClean="0"/>
              <a:t>Interface Variables</a:t>
            </a: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C4A2EAA-46C6-4B0E-80BE-09B58D01E78F}" type="slidenum">
              <a:rPr lang="en-IN" smtClean="0"/>
              <a:pPr>
                <a:defRPr/>
              </a:pPr>
              <a:t>131</a:t>
            </a:fld>
            <a:endParaRPr lang="en-IN"/>
          </a:p>
        </p:txBody>
      </p:sp>
      <p:sp>
        <p:nvSpPr>
          <p:cNvPr id="141318" name="Rectangle 6"/>
          <p:cNvSpPr>
            <a:spLocks noChangeArrowheads="1"/>
          </p:cNvSpPr>
          <p:nvPr/>
        </p:nvSpPr>
        <p:spPr bwMode="auto">
          <a:xfrm>
            <a:off x="357188" y="1571625"/>
            <a:ext cx="4429125" cy="4770438"/>
          </a:xfrm>
          <a:prstGeom prst="rect">
            <a:avLst/>
          </a:prstGeom>
          <a:noFill/>
          <a:ln w="9525">
            <a:noFill/>
            <a:miter lim="800000"/>
            <a:headEnd/>
            <a:tailEnd/>
          </a:ln>
        </p:spPr>
        <p:txBody>
          <a:bodyPr>
            <a:spAutoFit/>
          </a:bodyPr>
          <a:lstStyle/>
          <a:p>
            <a:r>
              <a:rPr lang="en-US" sz="1600" b="1">
                <a:latin typeface="Callibri"/>
              </a:rPr>
              <a:t>class AskMe implements SharedConstants {</a:t>
            </a:r>
          </a:p>
          <a:p>
            <a:r>
              <a:rPr lang="en-US" sz="1600" b="1">
                <a:latin typeface="Callibri"/>
              </a:rPr>
              <a:t>static void answer(int result) {</a:t>
            </a:r>
          </a:p>
          <a:p>
            <a:r>
              <a:rPr lang="en-US" sz="1600">
                <a:latin typeface="Callibri"/>
              </a:rPr>
              <a:t>switch(result) {</a:t>
            </a:r>
          </a:p>
          <a:p>
            <a:r>
              <a:rPr lang="en-US" sz="1600">
                <a:latin typeface="Callibri"/>
              </a:rPr>
              <a:t>case NO:</a:t>
            </a:r>
          </a:p>
          <a:p>
            <a:r>
              <a:rPr lang="en-US" sz="1600">
                <a:latin typeface="Callibri"/>
              </a:rPr>
              <a:t>System.out.println("No");</a:t>
            </a:r>
          </a:p>
          <a:p>
            <a:r>
              <a:rPr lang="en-US" sz="1600">
                <a:latin typeface="Callibri"/>
              </a:rPr>
              <a:t>break;</a:t>
            </a:r>
          </a:p>
          <a:p>
            <a:r>
              <a:rPr lang="en-US" sz="1600">
                <a:latin typeface="Callibri"/>
              </a:rPr>
              <a:t>case YES:</a:t>
            </a:r>
          </a:p>
          <a:p>
            <a:r>
              <a:rPr lang="en-US" sz="1600">
                <a:latin typeface="Callibri"/>
              </a:rPr>
              <a:t>System.out.println("Yes");</a:t>
            </a:r>
          </a:p>
          <a:p>
            <a:r>
              <a:rPr lang="en-US" sz="1600">
                <a:latin typeface="Callibri"/>
              </a:rPr>
              <a:t>break;</a:t>
            </a:r>
          </a:p>
          <a:p>
            <a:r>
              <a:rPr lang="en-US" sz="1600">
                <a:latin typeface="Callibri"/>
              </a:rPr>
              <a:t>case MAYBE:</a:t>
            </a:r>
          </a:p>
          <a:p>
            <a:r>
              <a:rPr lang="en-US" sz="1600">
                <a:latin typeface="Callibri"/>
              </a:rPr>
              <a:t>System.out.println("Maybe");</a:t>
            </a:r>
          </a:p>
          <a:p>
            <a:r>
              <a:rPr lang="en-US" sz="1600">
                <a:latin typeface="Callibri"/>
              </a:rPr>
              <a:t>break;</a:t>
            </a:r>
          </a:p>
          <a:p>
            <a:r>
              <a:rPr lang="en-US" sz="1600">
                <a:latin typeface="Callibri"/>
              </a:rPr>
              <a:t>case LATER:</a:t>
            </a:r>
          </a:p>
          <a:p>
            <a:r>
              <a:rPr lang="en-US" sz="1600">
                <a:latin typeface="Callibri"/>
              </a:rPr>
              <a:t>System.out.println("Later");</a:t>
            </a:r>
          </a:p>
          <a:p>
            <a:r>
              <a:rPr lang="en-US" sz="1600">
                <a:latin typeface="Callibri"/>
              </a:rPr>
              <a:t>break;</a:t>
            </a:r>
          </a:p>
          <a:p>
            <a:r>
              <a:rPr lang="en-US" sz="1600">
                <a:latin typeface="Callibri"/>
              </a:rPr>
              <a:t>case SOON:</a:t>
            </a:r>
          </a:p>
          <a:p>
            <a:r>
              <a:rPr lang="en-US" sz="1600">
                <a:latin typeface="Callibri"/>
              </a:rPr>
              <a:t>System.out.println("Soon");</a:t>
            </a:r>
          </a:p>
          <a:p>
            <a:r>
              <a:rPr lang="en-US" sz="1600">
                <a:latin typeface="Callibri"/>
              </a:rPr>
              <a:t>break;</a:t>
            </a:r>
          </a:p>
        </p:txBody>
      </p:sp>
      <p:sp>
        <p:nvSpPr>
          <p:cNvPr id="141319" name="Rectangle 7"/>
          <p:cNvSpPr>
            <a:spLocks noChangeArrowheads="1"/>
          </p:cNvSpPr>
          <p:nvPr/>
        </p:nvSpPr>
        <p:spPr bwMode="auto">
          <a:xfrm>
            <a:off x="5000625" y="1643063"/>
            <a:ext cx="3857625" cy="3386137"/>
          </a:xfrm>
          <a:prstGeom prst="rect">
            <a:avLst/>
          </a:prstGeom>
          <a:noFill/>
          <a:ln w="9525">
            <a:noFill/>
            <a:miter lim="800000"/>
            <a:headEnd/>
            <a:tailEnd/>
          </a:ln>
        </p:spPr>
        <p:txBody>
          <a:bodyPr>
            <a:spAutoFit/>
          </a:bodyPr>
          <a:lstStyle/>
          <a:p>
            <a:r>
              <a:rPr lang="en-US" sz="1600">
                <a:latin typeface="Callibri"/>
              </a:rPr>
              <a:t>case NEVER:</a:t>
            </a:r>
          </a:p>
          <a:p>
            <a:r>
              <a:rPr lang="en-US" sz="1600">
                <a:latin typeface="Callibri"/>
              </a:rPr>
              <a:t>System.out.println("Never");</a:t>
            </a:r>
          </a:p>
          <a:p>
            <a:r>
              <a:rPr lang="en-US" sz="1600">
                <a:latin typeface="Callibri"/>
              </a:rPr>
              <a:t>break;</a:t>
            </a:r>
          </a:p>
          <a:p>
            <a:r>
              <a:rPr lang="en-US" sz="1600">
                <a:latin typeface="Callibri"/>
              </a:rPr>
              <a:t>}</a:t>
            </a:r>
          </a:p>
          <a:p>
            <a:r>
              <a:rPr lang="en-US" sz="1600">
                <a:latin typeface="Callibri"/>
              </a:rPr>
              <a:t>}</a:t>
            </a:r>
          </a:p>
          <a:p>
            <a:r>
              <a:rPr lang="en-US" sz="1600" b="1">
                <a:latin typeface="Callibri"/>
              </a:rPr>
              <a:t>public static void main(String args[]) </a:t>
            </a:r>
            <a:r>
              <a:rPr lang="en-US" sz="1600">
                <a:latin typeface="Callibri"/>
              </a:rPr>
              <a:t>{</a:t>
            </a:r>
          </a:p>
          <a:p>
            <a:r>
              <a:rPr lang="en-US" sz="1600">
                <a:latin typeface="Callibri"/>
              </a:rPr>
              <a:t>Question q = new Question();</a:t>
            </a:r>
          </a:p>
          <a:p>
            <a:r>
              <a:rPr lang="en-US" sz="1600">
                <a:latin typeface="Callibri"/>
              </a:rPr>
              <a:t>answer(q.ask());</a:t>
            </a:r>
          </a:p>
          <a:p>
            <a:r>
              <a:rPr lang="en-US" sz="1600">
                <a:latin typeface="Callibri"/>
              </a:rPr>
              <a:t>answer(q.ask());</a:t>
            </a:r>
          </a:p>
          <a:p>
            <a:r>
              <a:rPr lang="en-US" sz="1600">
                <a:latin typeface="Callibri"/>
              </a:rPr>
              <a:t>answer(q.ask());</a:t>
            </a:r>
          </a:p>
          <a:p>
            <a:r>
              <a:rPr lang="en-US" sz="1600">
                <a:latin typeface="Callibri"/>
              </a:rPr>
              <a:t>answer(q.ask());</a:t>
            </a:r>
          </a:p>
          <a:p>
            <a:r>
              <a:rPr lang="en-US" sz="1600">
                <a:latin typeface="Callibri"/>
              </a:rPr>
              <a:t>}</a:t>
            </a:r>
          </a:p>
          <a:p>
            <a:r>
              <a:rPr lang="en-US" sz="1600" b="1">
                <a:latin typeface="Callibri"/>
              </a:rPr>
              <a:t>}</a:t>
            </a:r>
          </a:p>
        </p:txBody>
      </p:sp>
      <p:cxnSp>
        <p:nvCxnSpPr>
          <p:cNvPr id="10" name="Straight Connector 9"/>
          <p:cNvCxnSpPr/>
          <p:nvPr/>
        </p:nvCxnSpPr>
        <p:spPr>
          <a:xfrm rot="5400000">
            <a:off x="2536032" y="3893344"/>
            <a:ext cx="450215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1908175" y="260350"/>
            <a:ext cx="6767513" cy="1143000"/>
          </a:xfrm>
        </p:spPr>
        <p:txBody>
          <a:bodyPr/>
          <a:lstStyle/>
          <a:p>
            <a:r>
              <a:rPr lang="en-US" b="1" smtClean="0"/>
              <a:t>Interfaces Can Be Extended</a:t>
            </a:r>
            <a:endParaRPr lang="en-US" smtClean="0"/>
          </a:p>
        </p:txBody>
      </p:sp>
      <p:sp>
        <p:nvSpPr>
          <p:cNvPr id="142339" name="Content Placeholder 2"/>
          <p:cNvSpPr>
            <a:spLocks noGrp="1"/>
          </p:cNvSpPr>
          <p:nvPr>
            <p:ph idx="1"/>
          </p:nvPr>
        </p:nvSpPr>
        <p:spPr/>
        <p:txBody>
          <a:bodyPr/>
          <a:lstStyle/>
          <a:p>
            <a:pPr algn="just">
              <a:lnSpc>
                <a:spcPct val="150000"/>
              </a:lnSpc>
              <a:buFont typeface="Wingdings" pitchFamily="2" charset="2"/>
              <a:buChar char="Ø"/>
            </a:pPr>
            <a:r>
              <a:rPr lang="en-US" sz="2000" smtClean="0"/>
              <a:t>One interface can inherit another by use of the keyword </a:t>
            </a:r>
            <a:r>
              <a:rPr lang="en-US" sz="2000" b="1" smtClean="0"/>
              <a:t>extends.</a:t>
            </a:r>
          </a:p>
          <a:p>
            <a:pPr algn="just">
              <a:lnSpc>
                <a:spcPct val="150000"/>
              </a:lnSpc>
              <a:buFont typeface="Arial" pitchFamily="34" charset="0"/>
              <a:buNone/>
            </a:pPr>
            <a:endParaRPr lang="en-US" sz="2000" b="1" smtClean="0"/>
          </a:p>
          <a:p>
            <a:pPr algn="just">
              <a:lnSpc>
                <a:spcPct val="150000"/>
              </a:lnSpc>
              <a:buFont typeface="Wingdings" pitchFamily="2" charset="2"/>
              <a:buChar char="Ø"/>
            </a:pPr>
            <a:r>
              <a:rPr lang="en-US" sz="2000" b="1" smtClean="0"/>
              <a:t> The syntax is the </a:t>
            </a:r>
            <a:r>
              <a:rPr lang="en-US" sz="2000" smtClean="0"/>
              <a:t>same as for inheriting classes.</a:t>
            </a:r>
          </a:p>
          <a:p>
            <a:pPr algn="just">
              <a:lnSpc>
                <a:spcPct val="150000"/>
              </a:lnSpc>
              <a:buFont typeface="Arial" pitchFamily="34" charset="0"/>
              <a:buNone/>
            </a:pPr>
            <a:endParaRPr lang="en-US" sz="2000" smtClean="0"/>
          </a:p>
          <a:p>
            <a:pPr algn="just">
              <a:lnSpc>
                <a:spcPct val="150000"/>
              </a:lnSpc>
              <a:buFont typeface="Wingdings" pitchFamily="2" charset="2"/>
              <a:buChar char="Ø"/>
            </a:pPr>
            <a:r>
              <a:rPr lang="en-US" sz="2000" smtClean="0"/>
              <a:t> When a </a:t>
            </a:r>
            <a:r>
              <a:rPr lang="en-US" sz="2000" b="1" smtClean="0"/>
              <a:t>class implements an interface that inherits another interface</a:t>
            </a:r>
            <a:r>
              <a:rPr lang="en-US" sz="2000" smtClean="0"/>
              <a:t>, it must provide </a:t>
            </a:r>
            <a:r>
              <a:rPr lang="en-US" sz="2000" b="1" smtClean="0"/>
              <a:t>implementations for all methods</a:t>
            </a:r>
            <a:r>
              <a:rPr lang="en-US" sz="2000" smtClean="0"/>
              <a:t> defined within the interface inheritance chain.</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2A1A1D62-A0E3-4309-8F19-0A8D70B5371E}" type="slidenum">
              <a:rPr lang="en-IN" smtClean="0"/>
              <a:pPr>
                <a:defRPr/>
              </a:pPr>
              <a:t>132</a:t>
            </a:fld>
            <a:endParaRPr lang="en-I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a:xfrm>
            <a:off x="1908175" y="260350"/>
            <a:ext cx="6767513" cy="1143000"/>
          </a:xfrm>
        </p:spPr>
        <p:txBody>
          <a:bodyPr/>
          <a:lstStyle/>
          <a:p>
            <a:r>
              <a:rPr lang="en-US" b="1" smtClean="0"/>
              <a:t>One interface can extend another interface</a:t>
            </a:r>
          </a:p>
        </p:txBody>
      </p:sp>
      <p:sp>
        <p:nvSpPr>
          <p:cNvPr id="4" name="Date Placeholder 3"/>
          <p:cNvSpPr>
            <a:spLocks noGrp="1"/>
          </p:cNvSpPr>
          <p:nvPr>
            <p:ph type="dt" sz="quarter" idx="10"/>
          </p:nvPr>
        </p:nvSpPr>
        <p:spPr/>
        <p:txBody>
          <a:bodyPr/>
          <a:lstStyle/>
          <a:p>
            <a:pPr>
              <a:defRPr/>
            </a:pPr>
            <a:fld id="{C95A5F02-6E48-4859-A9D2-0E467984FDE0}" type="datetime1">
              <a:rPr lang="en-IN" smtClean="0"/>
              <a:pPr>
                <a:defRPr/>
              </a:pPr>
              <a:t>22-03-2017</a:t>
            </a:fld>
            <a:endParaRPr lang="en-IN" dirty="0"/>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5BBAB00-2010-4C55-8F52-909496BF4BF4}" type="slidenum">
              <a:rPr lang="en-IN" smtClean="0"/>
              <a:pPr>
                <a:defRPr/>
              </a:pPr>
              <a:t>133</a:t>
            </a:fld>
            <a:endParaRPr lang="en-IN"/>
          </a:p>
        </p:txBody>
      </p:sp>
      <p:sp>
        <p:nvSpPr>
          <p:cNvPr id="143366" name="Rectangle 6"/>
          <p:cNvSpPr>
            <a:spLocks noChangeArrowheads="1"/>
          </p:cNvSpPr>
          <p:nvPr/>
        </p:nvSpPr>
        <p:spPr bwMode="auto">
          <a:xfrm>
            <a:off x="642938" y="1441450"/>
            <a:ext cx="8072437" cy="4770438"/>
          </a:xfrm>
          <a:prstGeom prst="rect">
            <a:avLst/>
          </a:prstGeom>
          <a:noFill/>
          <a:ln w="9525">
            <a:noFill/>
            <a:miter lim="800000"/>
            <a:headEnd/>
            <a:tailEnd/>
          </a:ln>
        </p:spPr>
        <p:txBody>
          <a:bodyPr>
            <a:spAutoFit/>
          </a:bodyPr>
          <a:lstStyle/>
          <a:p>
            <a:r>
              <a:rPr lang="en-US" sz="1600" b="1">
                <a:latin typeface="Callibri"/>
              </a:rPr>
              <a:t>// One interface can extend another.</a:t>
            </a:r>
          </a:p>
          <a:p>
            <a:r>
              <a:rPr lang="en-US" sz="1600" b="1">
                <a:latin typeface="Callibri"/>
              </a:rPr>
              <a:t>interface A {</a:t>
            </a:r>
          </a:p>
          <a:p>
            <a:r>
              <a:rPr lang="en-US" sz="1600">
                <a:latin typeface="Callibri"/>
              </a:rPr>
              <a:t>void meth1();</a:t>
            </a:r>
          </a:p>
          <a:p>
            <a:r>
              <a:rPr lang="en-US" sz="1600">
                <a:latin typeface="Callibri"/>
              </a:rPr>
              <a:t>void meth2();</a:t>
            </a:r>
          </a:p>
          <a:p>
            <a:r>
              <a:rPr lang="en-US" sz="1600" b="1">
                <a:latin typeface="Callibri"/>
              </a:rPr>
              <a:t>}</a:t>
            </a:r>
          </a:p>
          <a:p>
            <a:r>
              <a:rPr lang="en-US" sz="1600" b="1">
                <a:latin typeface="Callibri"/>
              </a:rPr>
              <a:t>interface B extends A {   // B now includes meth1() and meth2() -- it adds meth3().</a:t>
            </a:r>
          </a:p>
          <a:p>
            <a:r>
              <a:rPr lang="en-US" sz="1600">
                <a:latin typeface="Callibri"/>
              </a:rPr>
              <a:t>void meth3();</a:t>
            </a:r>
          </a:p>
          <a:p>
            <a:r>
              <a:rPr lang="en-US" sz="1600">
                <a:latin typeface="Callibri"/>
              </a:rPr>
              <a:t>}</a:t>
            </a:r>
          </a:p>
          <a:p>
            <a:r>
              <a:rPr lang="en-US" sz="1600" b="1">
                <a:latin typeface="Callibri"/>
              </a:rPr>
              <a:t>class MyClass implements B {   // This class must implement all of A and B</a:t>
            </a:r>
          </a:p>
          <a:p>
            <a:r>
              <a:rPr lang="en-US" sz="1600" b="1">
                <a:latin typeface="Callibri"/>
              </a:rPr>
              <a:t>public void meth1() {</a:t>
            </a:r>
          </a:p>
          <a:p>
            <a:r>
              <a:rPr lang="en-US" sz="1600">
                <a:latin typeface="Callibri"/>
              </a:rPr>
              <a:t>System.out.println("Implement meth1().");</a:t>
            </a:r>
          </a:p>
          <a:p>
            <a:r>
              <a:rPr lang="en-US" sz="1600" b="1">
                <a:latin typeface="Callibri"/>
              </a:rPr>
              <a:t>}</a:t>
            </a:r>
          </a:p>
          <a:p>
            <a:r>
              <a:rPr lang="en-US" sz="1600" b="1">
                <a:latin typeface="Callibri"/>
              </a:rPr>
              <a:t>public void meth2() {</a:t>
            </a:r>
          </a:p>
          <a:p>
            <a:r>
              <a:rPr lang="en-US" sz="1600">
                <a:latin typeface="Callibri"/>
              </a:rPr>
              <a:t>System.out.println("Implement meth2().");</a:t>
            </a:r>
          </a:p>
          <a:p>
            <a:r>
              <a:rPr lang="en-US" sz="1600" b="1">
                <a:latin typeface="Callibri"/>
              </a:rPr>
              <a:t>}</a:t>
            </a:r>
          </a:p>
          <a:p>
            <a:r>
              <a:rPr lang="en-US" sz="1600" b="1">
                <a:latin typeface="Callibri"/>
              </a:rPr>
              <a:t>public void meth3() {</a:t>
            </a:r>
          </a:p>
          <a:p>
            <a:r>
              <a:rPr lang="en-US" sz="1600">
                <a:latin typeface="Callibri"/>
              </a:rPr>
              <a:t>System.out.println("Implement meth3().");</a:t>
            </a:r>
          </a:p>
          <a:p>
            <a:r>
              <a:rPr lang="en-US" sz="1600" b="1">
                <a:latin typeface="Callibri"/>
              </a:rPr>
              <a:t>} </a:t>
            </a:r>
          </a:p>
          <a:p>
            <a:r>
              <a:rPr lang="en-US" sz="1600" b="1">
                <a:latin typeface="Callibri"/>
              </a:rPr>
              <a:t>}</a:t>
            </a:r>
          </a:p>
        </p:txBody>
      </p:sp>
      <p:sp>
        <p:nvSpPr>
          <p:cNvPr id="143367" name="Rectangle 7"/>
          <p:cNvSpPr>
            <a:spLocks noChangeArrowheads="1"/>
          </p:cNvSpPr>
          <p:nvPr/>
        </p:nvSpPr>
        <p:spPr bwMode="auto">
          <a:xfrm>
            <a:off x="5143500" y="3929063"/>
            <a:ext cx="3500438" cy="2062162"/>
          </a:xfrm>
          <a:prstGeom prst="rect">
            <a:avLst/>
          </a:prstGeom>
          <a:noFill/>
          <a:ln w="9525">
            <a:noFill/>
            <a:miter lim="800000"/>
            <a:headEnd/>
            <a:tailEnd/>
          </a:ln>
        </p:spPr>
        <p:txBody>
          <a:bodyPr>
            <a:spAutoFit/>
          </a:bodyPr>
          <a:lstStyle/>
          <a:p>
            <a:r>
              <a:rPr lang="en-US" sz="1600" b="1">
                <a:latin typeface="Callibri"/>
              </a:rPr>
              <a:t>class IFExtend {</a:t>
            </a:r>
          </a:p>
          <a:p>
            <a:r>
              <a:rPr lang="en-US" sz="1600">
                <a:latin typeface="Callibri"/>
              </a:rPr>
              <a:t>public static void main(String arg[]) {</a:t>
            </a:r>
          </a:p>
          <a:p>
            <a:r>
              <a:rPr lang="en-US" sz="1600">
                <a:latin typeface="Callibri"/>
              </a:rPr>
              <a:t>MyClass ob = new MyClass();</a:t>
            </a:r>
          </a:p>
          <a:p>
            <a:r>
              <a:rPr lang="en-US" sz="1600" b="1">
                <a:latin typeface="Callibri"/>
              </a:rPr>
              <a:t>ob.meth1();</a:t>
            </a:r>
          </a:p>
          <a:p>
            <a:r>
              <a:rPr lang="en-US" sz="1600" b="1">
                <a:latin typeface="Callibri"/>
              </a:rPr>
              <a:t>ob.meth2();</a:t>
            </a:r>
          </a:p>
          <a:p>
            <a:r>
              <a:rPr lang="en-US" sz="1600" b="1">
                <a:latin typeface="Callibri"/>
              </a:rPr>
              <a:t>ob.meth3();</a:t>
            </a:r>
          </a:p>
          <a:p>
            <a:r>
              <a:rPr lang="en-US" sz="1600">
                <a:latin typeface="Callibri"/>
              </a:rPr>
              <a:t>}</a:t>
            </a:r>
          </a:p>
          <a:p>
            <a:r>
              <a:rPr lang="en-US" sz="1600" b="1">
                <a:latin typeface="Callibri"/>
              </a:rPr>
              <a:t>}</a:t>
            </a:r>
          </a:p>
        </p:txBody>
      </p:sp>
      <p:cxnSp>
        <p:nvCxnSpPr>
          <p:cNvPr id="11" name="Straight Connector 10"/>
          <p:cNvCxnSpPr/>
          <p:nvPr/>
        </p:nvCxnSpPr>
        <p:spPr>
          <a:xfrm rot="5400000">
            <a:off x="3751262" y="5037138"/>
            <a:ext cx="2214563"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a:xfrm>
            <a:off x="1908175" y="260350"/>
            <a:ext cx="6767513" cy="1143000"/>
          </a:xfrm>
        </p:spPr>
        <p:txBody>
          <a:bodyPr/>
          <a:lstStyle/>
          <a:p>
            <a:r>
              <a:rPr lang="en-US" b="1" i="1" smtClean="0"/>
              <a:t>instanceof</a:t>
            </a:r>
            <a:r>
              <a:rPr lang="en-US" b="1" smtClean="0"/>
              <a:t> operator</a:t>
            </a:r>
          </a:p>
        </p:txBody>
      </p:sp>
      <p:sp>
        <p:nvSpPr>
          <p:cNvPr id="3" name="Content Placeholder 2"/>
          <p:cNvSpPr>
            <a:spLocks noGrp="1"/>
          </p:cNvSpPr>
          <p:nvPr>
            <p:ph idx="1"/>
          </p:nvPr>
        </p:nvSpPr>
        <p:spPr>
          <a:xfrm>
            <a:off x="457200" y="1428750"/>
            <a:ext cx="8229600" cy="4697413"/>
          </a:xfrm>
        </p:spPr>
        <p:txBody>
          <a:bodyPr>
            <a:normAutofit fontScale="92500"/>
          </a:bodyPr>
          <a:lstStyle/>
          <a:p>
            <a:pPr algn="just">
              <a:lnSpc>
                <a:spcPct val="150000"/>
              </a:lnSpc>
              <a:buFont typeface="Wingdings" pitchFamily="2" charset="2"/>
              <a:buChar char="Ø"/>
              <a:defRPr/>
            </a:pPr>
            <a:r>
              <a:rPr lang="en-US" sz="2000" dirty="0" smtClean="0"/>
              <a:t>In Java, </a:t>
            </a:r>
            <a:r>
              <a:rPr lang="en-US" sz="2000" b="1" dirty="0" err="1" smtClean="0"/>
              <a:t>instanceof</a:t>
            </a:r>
            <a:r>
              <a:rPr lang="en-US" sz="2000" b="1" dirty="0" smtClean="0"/>
              <a:t> operator </a:t>
            </a:r>
            <a:r>
              <a:rPr lang="en-US" sz="2000" dirty="0" smtClean="0"/>
              <a:t>is used to check the type of an object at runtime. </a:t>
            </a:r>
          </a:p>
          <a:p>
            <a:pPr algn="just">
              <a:lnSpc>
                <a:spcPct val="150000"/>
              </a:lnSpc>
              <a:buFont typeface="Arial" pitchFamily="34" charset="0"/>
              <a:buNone/>
              <a:defRPr/>
            </a:pPr>
            <a:endParaRPr lang="en-US" sz="2000" dirty="0" smtClean="0"/>
          </a:p>
          <a:p>
            <a:pPr algn="just">
              <a:lnSpc>
                <a:spcPct val="150000"/>
              </a:lnSpc>
              <a:buFont typeface="Wingdings" pitchFamily="2" charset="2"/>
              <a:buChar char="Ø"/>
              <a:defRPr/>
            </a:pPr>
            <a:r>
              <a:rPr lang="en-US" sz="2000" dirty="0" smtClean="0"/>
              <a:t>It is the means by which your program can obtain run-time type </a:t>
            </a:r>
            <a:r>
              <a:rPr lang="en-US" sz="2000" b="1" dirty="0" smtClean="0"/>
              <a:t>information about an object</a:t>
            </a:r>
            <a:r>
              <a:rPr lang="en-US" sz="2000" dirty="0" smtClean="0"/>
              <a:t>. </a:t>
            </a:r>
          </a:p>
          <a:p>
            <a:pPr algn="just">
              <a:lnSpc>
                <a:spcPct val="150000"/>
              </a:lnSpc>
              <a:buFont typeface="Arial" pitchFamily="34" charset="0"/>
              <a:buNone/>
              <a:defRPr/>
            </a:pPr>
            <a:endParaRPr lang="en-US" sz="2000" dirty="0" smtClean="0"/>
          </a:p>
          <a:p>
            <a:pPr algn="just">
              <a:lnSpc>
                <a:spcPct val="150000"/>
              </a:lnSpc>
              <a:buFont typeface="Wingdings" pitchFamily="2" charset="2"/>
              <a:buChar char="Ø"/>
              <a:defRPr/>
            </a:pPr>
            <a:r>
              <a:rPr lang="en-US" sz="2000" b="1" dirty="0" err="1" smtClean="0"/>
              <a:t>instanceof</a:t>
            </a:r>
            <a:r>
              <a:rPr lang="en-US" sz="2000" b="1" dirty="0" smtClean="0"/>
              <a:t> operator </a:t>
            </a:r>
            <a:r>
              <a:rPr lang="en-US" sz="2000" dirty="0" smtClean="0"/>
              <a:t>is also </a:t>
            </a:r>
            <a:r>
              <a:rPr lang="en-US" sz="2000" b="1" dirty="0" smtClean="0"/>
              <a:t>important in case of casting object at runtime</a:t>
            </a:r>
            <a:r>
              <a:rPr lang="en-US" sz="2000" dirty="0" smtClean="0"/>
              <a:t>.</a:t>
            </a:r>
          </a:p>
          <a:p>
            <a:pPr algn="just">
              <a:lnSpc>
                <a:spcPct val="150000"/>
              </a:lnSpc>
              <a:buFont typeface="Arial" pitchFamily="34" charset="0"/>
              <a:buNone/>
              <a:defRPr/>
            </a:pPr>
            <a:endParaRPr lang="en-US" sz="2000" dirty="0" smtClean="0"/>
          </a:p>
          <a:p>
            <a:pPr algn="just">
              <a:lnSpc>
                <a:spcPct val="150000"/>
              </a:lnSpc>
              <a:buFont typeface="Wingdings" pitchFamily="2" charset="2"/>
              <a:buChar char="Ø"/>
              <a:defRPr/>
            </a:pPr>
            <a:r>
              <a:rPr lang="en-US" sz="2000" b="1" dirty="0" err="1" smtClean="0"/>
              <a:t>instanceof</a:t>
            </a:r>
            <a:r>
              <a:rPr lang="en-US" sz="2000" b="1" dirty="0" smtClean="0"/>
              <a:t> operator</a:t>
            </a:r>
            <a:r>
              <a:rPr lang="en-US" sz="2000" dirty="0" smtClean="0"/>
              <a:t> </a:t>
            </a:r>
            <a:r>
              <a:rPr lang="en-US" sz="2000" b="1" dirty="0" smtClean="0"/>
              <a:t>return </a:t>
            </a:r>
            <a:r>
              <a:rPr lang="en-US" sz="2000" b="1" dirty="0" err="1" smtClean="0"/>
              <a:t>boolean</a:t>
            </a:r>
            <a:r>
              <a:rPr lang="en-US" sz="2000" b="1" dirty="0" smtClean="0"/>
              <a:t> value</a:t>
            </a:r>
            <a:r>
              <a:rPr lang="en-US" sz="2000" dirty="0" smtClean="0"/>
              <a:t>, if an object reference is of specified type then it return </a:t>
            </a:r>
            <a:r>
              <a:rPr lang="en-US" sz="2000" b="1" dirty="0" smtClean="0"/>
              <a:t>true</a:t>
            </a:r>
            <a:r>
              <a:rPr lang="en-US" sz="2000" dirty="0" smtClean="0"/>
              <a:t> otherwise </a:t>
            </a:r>
            <a:r>
              <a:rPr lang="en-US" sz="2000" b="1" dirty="0" smtClean="0"/>
              <a:t>false.</a:t>
            </a:r>
            <a:endParaRPr lang="en-US" sz="2000" dirty="0"/>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945203D-82BE-47C6-838A-5C26D7AB8A51}" type="slidenum">
              <a:rPr lang="en-IN" smtClean="0"/>
              <a:pPr>
                <a:defRPr/>
              </a:pPr>
              <a:t>134</a:t>
            </a:fld>
            <a:endParaRPr lang="en-I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a:xfrm>
            <a:off x="1908175" y="260350"/>
            <a:ext cx="6767513" cy="1143000"/>
          </a:xfrm>
        </p:spPr>
        <p:txBody>
          <a:bodyPr/>
          <a:lstStyle/>
          <a:p>
            <a:r>
              <a:rPr lang="en-US" b="1" smtClean="0"/>
              <a:t>Example of instanceOf</a:t>
            </a:r>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4127001-2DEC-458D-8FC4-01858D8B9076}" type="slidenum">
              <a:rPr lang="en-IN" smtClean="0"/>
              <a:pPr>
                <a:defRPr/>
              </a:pPr>
              <a:t>135</a:t>
            </a:fld>
            <a:endParaRPr lang="en-IN"/>
          </a:p>
        </p:txBody>
      </p:sp>
      <p:sp>
        <p:nvSpPr>
          <p:cNvPr id="145414" name="Rectangle 6"/>
          <p:cNvSpPr>
            <a:spLocks noChangeArrowheads="1"/>
          </p:cNvSpPr>
          <p:nvPr/>
        </p:nvSpPr>
        <p:spPr bwMode="auto">
          <a:xfrm>
            <a:off x="785813" y="2143125"/>
            <a:ext cx="4214812" cy="2308225"/>
          </a:xfrm>
          <a:prstGeom prst="rect">
            <a:avLst/>
          </a:prstGeom>
          <a:noFill/>
          <a:ln w="9525">
            <a:noFill/>
            <a:miter lim="800000"/>
            <a:headEnd/>
            <a:tailEnd/>
          </a:ln>
        </p:spPr>
        <p:txBody>
          <a:bodyPr>
            <a:spAutoFit/>
          </a:bodyPr>
          <a:lstStyle/>
          <a:p>
            <a:r>
              <a:rPr lang="en-US" b="1">
                <a:latin typeface="Callibri"/>
              </a:rPr>
              <a:t>// </a:t>
            </a:r>
            <a:r>
              <a:rPr lang="en-US" b="1"/>
              <a:t>Example of instanceOf</a:t>
            </a:r>
          </a:p>
          <a:p>
            <a:endParaRPr lang="en-US" b="1">
              <a:latin typeface="Callibri"/>
            </a:endParaRPr>
          </a:p>
          <a:p>
            <a:r>
              <a:rPr lang="en-US" b="1">
                <a:latin typeface="Callibri"/>
              </a:rPr>
              <a:t>public class Test { </a:t>
            </a:r>
          </a:p>
          <a:p>
            <a:r>
              <a:rPr lang="en-US">
                <a:latin typeface="Callibri"/>
              </a:rPr>
              <a:t>public static void main(String[] args) { </a:t>
            </a:r>
          </a:p>
          <a:p>
            <a:r>
              <a:rPr lang="en-US" b="1">
                <a:latin typeface="Callibri"/>
              </a:rPr>
              <a:t>Test t= new Test(); </a:t>
            </a:r>
          </a:p>
          <a:p>
            <a:r>
              <a:rPr lang="en-US">
                <a:latin typeface="Callibri"/>
              </a:rPr>
              <a:t>System.out.println(t </a:t>
            </a:r>
            <a:r>
              <a:rPr lang="en-US" b="1">
                <a:latin typeface="Callibri"/>
              </a:rPr>
              <a:t>instanceof</a:t>
            </a:r>
            <a:r>
              <a:rPr lang="en-US">
                <a:latin typeface="Callibri"/>
              </a:rPr>
              <a:t> Test);</a:t>
            </a:r>
          </a:p>
          <a:p>
            <a:r>
              <a:rPr lang="en-US">
                <a:latin typeface="Callibri"/>
              </a:rPr>
              <a:t> }</a:t>
            </a:r>
          </a:p>
          <a:p>
            <a:r>
              <a:rPr lang="en-US" b="1">
                <a:latin typeface="Callibri"/>
              </a:rPr>
              <a:t> }</a:t>
            </a:r>
          </a:p>
        </p:txBody>
      </p:sp>
      <p:sp>
        <p:nvSpPr>
          <p:cNvPr id="8" name="Rectangle 8"/>
          <p:cNvSpPr>
            <a:spLocks noChangeArrowheads="1"/>
          </p:cNvSpPr>
          <p:nvPr/>
        </p:nvSpPr>
        <p:spPr bwMode="auto">
          <a:xfrm>
            <a:off x="6000750" y="4143375"/>
            <a:ext cx="1714500" cy="3698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b="1" dirty="0"/>
              <a:t>Output : True</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a:xfrm>
            <a:off x="1908175" y="260350"/>
            <a:ext cx="6767513" cy="1143000"/>
          </a:xfrm>
        </p:spPr>
        <p:txBody>
          <a:bodyPr/>
          <a:lstStyle/>
          <a:p>
            <a:r>
              <a:rPr lang="en-US" b="1" smtClean="0"/>
              <a:t>Downcasting</a:t>
            </a:r>
            <a:endParaRPr lang="en-US" smtClean="0"/>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4B9E343-4507-467B-940F-EB8C8497584F}" type="slidenum">
              <a:rPr lang="en-IN" smtClean="0"/>
              <a:pPr>
                <a:defRPr/>
              </a:pPr>
              <a:t>136</a:t>
            </a:fld>
            <a:endParaRPr lang="en-IN"/>
          </a:p>
        </p:txBody>
      </p:sp>
      <p:pic>
        <p:nvPicPr>
          <p:cNvPr id="146438" name="Picture 2" descr="C:\Users\john\Desktop\downcasting-in-java.jpg"/>
          <p:cNvPicPr>
            <a:picLocks noChangeAspect="1" noChangeArrowheads="1"/>
          </p:cNvPicPr>
          <p:nvPr/>
        </p:nvPicPr>
        <p:blipFill>
          <a:blip r:embed="rId2" cstate="print"/>
          <a:srcRect/>
          <a:stretch>
            <a:fillRect/>
          </a:stretch>
        </p:blipFill>
        <p:spPr bwMode="auto">
          <a:xfrm>
            <a:off x="1714500" y="1571625"/>
            <a:ext cx="6072188" cy="3714750"/>
          </a:xfrm>
          <a:prstGeom prst="rect">
            <a:avLst/>
          </a:prstGeom>
          <a:noFill/>
          <a:ln w="9525">
            <a:noFill/>
            <a:miter lim="800000"/>
            <a:headEnd/>
            <a:tailEnd/>
          </a:ln>
        </p:spPr>
      </p:pic>
      <p:sp>
        <p:nvSpPr>
          <p:cNvPr id="146439" name="TextBox 7"/>
          <p:cNvSpPr txBox="1">
            <a:spLocks noChangeArrowheads="1"/>
          </p:cNvSpPr>
          <p:nvPr/>
        </p:nvSpPr>
        <p:spPr bwMode="auto">
          <a:xfrm>
            <a:off x="2714625" y="5357813"/>
            <a:ext cx="2857500" cy="369887"/>
          </a:xfrm>
          <a:prstGeom prst="rect">
            <a:avLst/>
          </a:prstGeom>
          <a:noFill/>
          <a:ln w="9525">
            <a:noFill/>
            <a:miter lim="800000"/>
            <a:headEnd/>
            <a:tailEnd/>
          </a:ln>
        </p:spPr>
        <p:txBody>
          <a:bodyPr>
            <a:spAutoFit/>
          </a:bodyPr>
          <a:lstStyle/>
          <a:p>
            <a:r>
              <a:rPr lang="en-US" b="1"/>
              <a:t>Figure 1.4 Downcasting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a:xfrm>
            <a:off x="1908175" y="260350"/>
            <a:ext cx="6767513" cy="1143000"/>
          </a:xfrm>
        </p:spPr>
        <p:txBody>
          <a:bodyPr/>
          <a:lstStyle/>
          <a:p>
            <a:r>
              <a:rPr lang="en-US" b="1" smtClean="0"/>
              <a:t>Example of downcasting with instanceof operator </a:t>
            </a:r>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B667A4EE-8F4B-48E1-8CF5-ACEE3F79241F}" type="slidenum">
              <a:rPr lang="en-IN" smtClean="0"/>
              <a:pPr>
                <a:defRPr/>
              </a:pPr>
              <a:t>137</a:t>
            </a:fld>
            <a:endParaRPr lang="en-IN"/>
          </a:p>
        </p:txBody>
      </p:sp>
      <p:sp>
        <p:nvSpPr>
          <p:cNvPr id="147462" name="Rectangle 6"/>
          <p:cNvSpPr>
            <a:spLocks noChangeArrowheads="1"/>
          </p:cNvSpPr>
          <p:nvPr/>
        </p:nvSpPr>
        <p:spPr bwMode="auto">
          <a:xfrm>
            <a:off x="642938" y="1643063"/>
            <a:ext cx="4143375" cy="4278312"/>
          </a:xfrm>
          <a:prstGeom prst="rect">
            <a:avLst/>
          </a:prstGeom>
          <a:noFill/>
          <a:ln w="9525">
            <a:noFill/>
            <a:miter lim="800000"/>
            <a:headEnd/>
            <a:tailEnd/>
          </a:ln>
        </p:spPr>
        <p:txBody>
          <a:bodyPr>
            <a:spAutoFit/>
          </a:bodyPr>
          <a:lstStyle/>
          <a:p>
            <a:r>
              <a:rPr lang="en-US" sz="1600" b="1"/>
              <a:t>class Parent{ }</a:t>
            </a:r>
            <a:r>
              <a:rPr lang="en-US" sz="1600"/>
              <a:t> </a:t>
            </a:r>
          </a:p>
          <a:p>
            <a:endParaRPr lang="en-US" sz="1600"/>
          </a:p>
          <a:p>
            <a:r>
              <a:rPr lang="en-US" sz="1600"/>
              <a:t>public class </a:t>
            </a:r>
            <a:r>
              <a:rPr lang="en-US" sz="1600" b="1"/>
              <a:t>Child</a:t>
            </a:r>
            <a:r>
              <a:rPr lang="en-US" sz="1600"/>
              <a:t> extends </a:t>
            </a:r>
            <a:r>
              <a:rPr lang="en-US" sz="1600" b="1"/>
              <a:t>Parent</a:t>
            </a:r>
            <a:r>
              <a:rPr lang="en-US" sz="1600"/>
              <a:t> {</a:t>
            </a:r>
          </a:p>
          <a:p>
            <a:r>
              <a:rPr lang="en-US" sz="1600"/>
              <a:t> public void check() { </a:t>
            </a:r>
          </a:p>
          <a:p>
            <a:r>
              <a:rPr lang="en-US" sz="1600"/>
              <a:t>System.out.println("Successful Casting");</a:t>
            </a:r>
          </a:p>
          <a:p>
            <a:r>
              <a:rPr lang="en-US" sz="1600"/>
              <a:t> }</a:t>
            </a:r>
          </a:p>
          <a:p>
            <a:r>
              <a:rPr lang="en-US" sz="1600"/>
              <a:t> public static void show(Parent p)</a:t>
            </a:r>
          </a:p>
          <a:p>
            <a:r>
              <a:rPr lang="en-US" sz="1600"/>
              <a:t> { </a:t>
            </a:r>
          </a:p>
          <a:p>
            <a:r>
              <a:rPr lang="en-US" sz="1600"/>
              <a:t>if(p instanceof Child) {</a:t>
            </a:r>
          </a:p>
          <a:p>
            <a:r>
              <a:rPr lang="en-US" sz="1600"/>
              <a:t> Child b1=(Child)p; b1.check(); </a:t>
            </a:r>
          </a:p>
          <a:p>
            <a:r>
              <a:rPr lang="en-US" sz="1600"/>
              <a:t>}</a:t>
            </a:r>
          </a:p>
          <a:p>
            <a:r>
              <a:rPr lang="en-US" sz="1600"/>
              <a:t> }</a:t>
            </a:r>
          </a:p>
          <a:p>
            <a:r>
              <a:rPr lang="en-US" sz="1600"/>
              <a:t> public static void main(String[] args) { </a:t>
            </a:r>
          </a:p>
          <a:p>
            <a:r>
              <a:rPr lang="en-US" sz="1600"/>
              <a:t>Parent p=new Child();</a:t>
            </a:r>
          </a:p>
          <a:p>
            <a:r>
              <a:rPr lang="en-US" sz="1600"/>
              <a:t> Child.show(p);</a:t>
            </a:r>
          </a:p>
          <a:p>
            <a:r>
              <a:rPr lang="en-US" sz="1600"/>
              <a:t> }</a:t>
            </a:r>
          </a:p>
          <a:p>
            <a:r>
              <a:rPr lang="en-US" sz="1600" b="1"/>
              <a:t> }</a:t>
            </a:r>
          </a:p>
        </p:txBody>
      </p:sp>
      <p:sp>
        <p:nvSpPr>
          <p:cNvPr id="8" name="Rounded Rectangle 7"/>
          <p:cNvSpPr/>
          <p:nvPr/>
        </p:nvSpPr>
        <p:spPr>
          <a:xfrm>
            <a:off x="5786438" y="4857750"/>
            <a:ext cx="2286000" cy="785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 :</a:t>
            </a:r>
          </a:p>
          <a:p>
            <a:pPr>
              <a:defRPr/>
            </a:pPr>
            <a:r>
              <a:rPr lang="en-US" b="1" dirty="0"/>
              <a:t>Successful Casting</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1908175" y="260350"/>
            <a:ext cx="6767513" cy="1143000"/>
          </a:xfrm>
        </p:spPr>
        <p:txBody>
          <a:bodyPr/>
          <a:lstStyle/>
          <a:p>
            <a:r>
              <a:rPr lang="en-US" b="1" smtClean="0"/>
              <a:t>More example of instanceof operator</a:t>
            </a:r>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AF9923A-403D-4EDA-9CC3-D0CC609326F8}" type="slidenum">
              <a:rPr lang="en-IN" smtClean="0"/>
              <a:pPr>
                <a:defRPr/>
              </a:pPr>
              <a:t>138</a:t>
            </a:fld>
            <a:endParaRPr lang="en-IN"/>
          </a:p>
        </p:txBody>
      </p:sp>
      <p:sp>
        <p:nvSpPr>
          <p:cNvPr id="148486" name="Rectangle 6"/>
          <p:cNvSpPr>
            <a:spLocks noChangeArrowheads="1"/>
          </p:cNvSpPr>
          <p:nvPr/>
        </p:nvSpPr>
        <p:spPr bwMode="auto">
          <a:xfrm>
            <a:off x="1714500" y="1500188"/>
            <a:ext cx="5000625" cy="4894262"/>
          </a:xfrm>
          <a:prstGeom prst="rect">
            <a:avLst/>
          </a:prstGeom>
          <a:noFill/>
          <a:ln w="9525">
            <a:noFill/>
            <a:miter lim="800000"/>
            <a:headEnd/>
            <a:tailEnd/>
          </a:ln>
        </p:spPr>
        <p:txBody>
          <a:bodyPr>
            <a:spAutoFit/>
          </a:bodyPr>
          <a:lstStyle/>
          <a:p>
            <a:pPr>
              <a:lnSpc>
                <a:spcPct val="150000"/>
              </a:lnSpc>
            </a:pPr>
            <a:r>
              <a:rPr lang="en-US" sz="1600" b="1"/>
              <a:t>class Parent{ }</a:t>
            </a:r>
          </a:p>
          <a:p>
            <a:pPr>
              <a:lnSpc>
                <a:spcPct val="150000"/>
              </a:lnSpc>
            </a:pPr>
            <a:r>
              <a:rPr lang="en-US" sz="1600"/>
              <a:t> </a:t>
            </a:r>
            <a:r>
              <a:rPr lang="en-US" sz="1600" b="1"/>
              <a:t>class Child1 extends Parent{ }</a:t>
            </a:r>
          </a:p>
          <a:p>
            <a:pPr>
              <a:lnSpc>
                <a:spcPct val="150000"/>
              </a:lnSpc>
            </a:pPr>
            <a:r>
              <a:rPr lang="en-US" sz="1600" b="1"/>
              <a:t> class Child2 extends Parent{ } </a:t>
            </a:r>
          </a:p>
          <a:p>
            <a:pPr>
              <a:lnSpc>
                <a:spcPct val="150000"/>
              </a:lnSpc>
            </a:pPr>
            <a:r>
              <a:rPr lang="en-US" sz="1600" b="1"/>
              <a:t>class Test {</a:t>
            </a:r>
          </a:p>
          <a:p>
            <a:pPr>
              <a:lnSpc>
                <a:spcPct val="150000"/>
              </a:lnSpc>
            </a:pPr>
            <a:r>
              <a:rPr lang="en-US" sz="1600"/>
              <a:t> public static void main(String[] args) { </a:t>
            </a:r>
          </a:p>
          <a:p>
            <a:pPr>
              <a:lnSpc>
                <a:spcPct val="150000"/>
              </a:lnSpc>
            </a:pPr>
            <a:r>
              <a:rPr lang="en-US" sz="1600"/>
              <a:t>Parent p =new Parent();</a:t>
            </a:r>
          </a:p>
          <a:p>
            <a:pPr>
              <a:lnSpc>
                <a:spcPct val="150000"/>
              </a:lnSpc>
            </a:pPr>
            <a:r>
              <a:rPr lang="en-US" sz="1600"/>
              <a:t> Child1 c1 = new Child1();</a:t>
            </a:r>
          </a:p>
          <a:p>
            <a:pPr>
              <a:lnSpc>
                <a:spcPct val="150000"/>
              </a:lnSpc>
            </a:pPr>
            <a:r>
              <a:rPr lang="en-US" sz="1600"/>
              <a:t> Child2 c2 = new Child2(); </a:t>
            </a:r>
          </a:p>
          <a:p>
            <a:pPr>
              <a:lnSpc>
                <a:spcPct val="150000"/>
              </a:lnSpc>
            </a:pPr>
            <a:r>
              <a:rPr lang="en-US" sz="1600"/>
              <a:t>System.out.println(</a:t>
            </a:r>
            <a:r>
              <a:rPr lang="en-US" sz="1600" b="1"/>
              <a:t>c1 instanceof Parent</a:t>
            </a:r>
            <a:r>
              <a:rPr lang="en-US" sz="1600"/>
              <a:t>);    //true</a:t>
            </a:r>
          </a:p>
          <a:p>
            <a:pPr>
              <a:lnSpc>
                <a:spcPct val="150000"/>
              </a:lnSpc>
            </a:pPr>
            <a:r>
              <a:rPr lang="en-US" sz="1600"/>
              <a:t> System.out.println(</a:t>
            </a:r>
            <a:r>
              <a:rPr lang="en-US" sz="1600" b="1"/>
              <a:t>c2 instanceof Parent</a:t>
            </a:r>
            <a:r>
              <a:rPr lang="en-US" sz="1600"/>
              <a:t>);   //true </a:t>
            </a:r>
          </a:p>
          <a:p>
            <a:pPr>
              <a:lnSpc>
                <a:spcPct val="150000"/>
              </a:lnSpc>
            </a:pPr>
            <a:r>
              <a:rPr lang="en-US" sz="1600"/>
              <a:t>System.out.println(</a:t>
            </a:r>
            <a:r>
              <a:rPr lang="en-US" sz="1600" b="1"/>
              <a:t>p instanceof Child1</a:t>
            </a:r>
            <a:r>
              <a:rPr lang="en-US" sz="1600"/>
              <a:t>);     //false</a:t>
            </a:r>
          </a:p>
          <a:p>
            <a:pPr>
              <a:lnSpc>
                <a:spcPct val="150000"/>
              </a:lnSpc>
            </a:pPr>
            <a:r>
              <a:rPr lang="en-US" sz="1600"/>
              <a:t> System.out.println(</a:t>
            </a:r>
            <a:r>
              <a:rPr lang="en-US" sz="1600" b="1"/>
              <a:t>p instanceof Child2</a:t>
            </a:r>
            <a:r>
              <a:rPr lang="en-US" sz="1600"/>
              <a:t>);    //false</a:t>
            </a:r>
          </a:p>
          <a:p>
            <a:pPr>
              <a:lnSpc>
                <a:spcPct val="150000"/>
              </a:lnSpc>
            </a:pPr>
            <a:r>
              <a:rPr lang="en-US" sz="1600" b="1"/>
              <a: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a:xfrm>
            <a:off x="1908175" y="260350"/>
            <a:ext cx="6767513" cy="1143000"/>
          </a:xfrm>
        </p:spPr>
        <p:txBody>
          <a:bodyPr/>
          <a:lstStyle/>
          <a:p>
            <a:r>
              <a:rPr lang="en-US" b="1" smtClean="0"/>
              <a:t>More example of instanceof operator</a:t>
            </a:r>
            <a:br>
              <a:rPr lang="en-US" b="1" smtClean="0"/>
            </a:br>
            <a:endParaRPr lang="en-US" smtClean="0"/>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A622190-BD64-4398-9C09-04B691AA379A}" type="slidenum">
              <a:rPr lang="en-IN" smtClean="0"/>
              <a:pPr>
                <a:defRPr/>
              </a:pPr>
              <a:t>139</a:t>
            </a:fld>
            <a:endParaRPr lang="en-IN"/>
          </a:p>
        </p:txBody>
      </p:sp>
      <p:sp>
        <p:nvSpPr>
          <p:cNvPr id="149510" name="Rectangle 6"/>
          <p:cNvSpPr>
            <a:spLocks noChangeArrowheads="1"/>
          </p:cNvSpPr>
          <p:nvPr/>
        </p:nvSpPr>
        <p:spPr bwMode="auto">
          <a:xfrm>
            <a:off x="357188" y="2214563"/>
            <a:ext cx="5286375" cy="3046412"/>
          </a:xfrm>
          <a:prstGeom prst="rect">
            <a:avLst/>
          </a:prstGeom>
          <a:noFill/>
          <a:ln w="9525">
            <a:noFill/>
            <a:miter lim="800000"/>
            <a:headEnd/>
            <a:tailEnd/>
          </a:ln>
        </p:spPr>
        <p:txBody>
          <a:bodyPr>
            <a:spAutoFit/>
          </a:bodyPr>
          <a:lstStyle/>
          <a:p>
            <a:endParaRPr lang="en-US" sz="1600">
              <a:latin typeface="Callibri"/>
            </a:endParaRPr>
          </a:p>
          <a:p>
            <a:r>
              <a:rPr lang="en-US" sz="1600">
                <a:latin typeface="Callibri"/>
              </a:rPr>
              <a:t>p = c1;</a:t>
            </a:r>
          </a:p>
          <a:p>
            <a:endParaRPr lang="en-US" sz="1600">
              <a:latin typeface="Callibri"/>
            </a:endParaRPr>
          </a:p>
          <a:p>
            <a:r>
              <a:rPr lang="en-US" sz="1600">
                <a:latin typeface="Callibri"/>
              </a:rPr>
              <a:t> System.out.println(</a:t>
            </a:r>
            <a:r>
              <a:rPr lang="en-US" sz="1600" b="1">
                <a:latin typeface="Callibri"/>
              </a:rPr>
              <a:t>p instanceof Child1</a:t>
            </a:r>
            <a:r>
              <a:rPr lang="en-US" sz="1600">
                <a:latin typeface="Callibri"/>
              </a:rPr>
              <a:t>);   //true System.out.println(</a:t>
            </a:r>
            <a:r>
              <a:rPr lang="en-US" sz="1600" b="1">
                <a:latin typeface="Callibri"/>
              </a:rPr>
              <a:t>p instanceof Child2</a:t>
            </a:r>
            <a:r>
              <a:rPr lang="en-US" sz="1600">
                <a:latin typeface="Callibri"/>
              </a:rPr>
              <a:t>);    //false</a:t>
            </a:r>
          </a:p>
          <a:p>
            <a:endParaRPr lang="en-US" sz="1600">
              <a:latin typeface="Callibri"/>
            </a:endParaRPr>
          </a:p>
          <a:p>
            <a:r>
              <a:rPr lang="en-US" sz="1600">
                <a:latin typeface="Callibri"/>
              </a:rPr>
              <a:t> p = c2;</a:t>
            </a:r>
          </a:p>
          <a:p>
            <a:endParaRPr lang="en-US" sz="1600">
              <a:latin typeface="Callibri"/>
            </a:endParaRPr>
          </a:p>
          <a:p>
            <a:r>
              <a:rPr lang="en-US" sz="1600">
                <a:latin typeface="Callibri"/>
              </a:rPr>
              <a:t> System.out.println(</a:t>
            </a:r>
            <a:r>
              <a:rPr lang="en-US" sz="1600" b="1">
                <a:latin typeface="Callibri"/>
              </a:rPr>
              <a:t>p instanceof Child1</a:t>
            </a:r>
            <a:r>
              <a:rPr lang="en-US" sz="1600">
                <a:latin typeface="Callibri"/>
              </a:rPr>
              <a:t>);   //false System.out.println(</a:t>
            </a:r>
            <a:r>
              <a:rPr lang="en-US" sz="1600" b="1">
                <a:latin typeface="Callibri"/>
              </a:rPr>
              <a:t>p instanceof Child2</a:t>
            </a:r>
            <a:r>
              <a:rPr lang="en-US" sz="1600">
                <a:latin typeface="Callibri"/>
              </a:rPr>
              <a:t>);    //true</a:t>
            </a:r>
          </a:p>
          <a:p>
            <a:r>
              <a:rPr lang="en-US" sz="1600">
                <a:latin typeface="Callibri"/>
              </a:rPr>
              <a:t> }</a:t>
            </a:r>
          </a:p>
          <a:p>
            <a:r>
              <a:rPr lang="en-US" sz="1600" b="1">
                <a:latin typeface="Callibri"/>
              </a:rPr>
              <a:t>} </a:t>
            </a:r>
            <a:endParaRPr lang="en-US" sz="1600">
              <a:latin typeface="Callibri"/>
            </a:endParaRPr>
          </a:p>
        </p:txBody>
      </p:sp>
      <p:sp>
        <p:nvSpPr>
          <p:cNvPr id="8" name="Rounded Rectangle 7"/>
          <p:cNvSpPr/>
          <p:nvPr/>
        </p:nvSpPr>
        <p:spPr>
          <a:xfrm>
            <a:off x="5857875" y="2500313"/>
            <a:ext cx="2714625" cy="2786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 :</a:t>
            </a:r>
          </a:p>
          <a:p>
            <a:pPr>
              <a:defRPr/>
            </a:pPr>
            <a:r>
              <a:rPr lang="da-DK" dirty="0"/>
              <a:t>true </a:t>
            </a:r>
          </a:p>
          <a:p>
            <a:pPr>
              <a:defRPr/>
            </a:pPr>
            <a:r>
              <a:rPr lang="da-DK" dirty="0"/>
              <a:t>True</a:t>
            </a:r>
          </a:p>
          <a:p>
            <a:pPr>
              <a:defRPr/>
            </a:pPr>
            <a:r>
              <a:rPr lang="da-DK" dirty="0"/>
              <a:t> false</a:t>
            </a:r>
          </a:p>
          <a:p>
            <a:pPr>
              <a:defRPr/>
            </a:pPr>
            <a:r>
              <a:rPr lang="da-DK" dirty="0"/>
              <a:t> false</a:t>
            </a:r>
          </a:p>
          <a:p>
            <a:pPr>
              <a:defRPr/>
            </a:pPr>
            <a:r>
              <a:rPr lang="da-DK" dirty="0"/>
              <a:t> true</a:t>
            </a:r>
          </a:p>
          <a:p>
            <a:pPr>
              <a:defRPr/>
            </a:pPr>
            <a:r>
              <a:rPr lang="da-DK" dirty="0"/>
              <a:t> false</a:t>
            </a:r>
          </a:p>
          <a:p>
            <a:pPr>
              <a:defRPr/>
            </a:pPr>
            <a:r>
              <a:rPr lang="da-DK" dirty="0"/>
              <a:t> false</a:t>
            </a:r>
          </a:p>
          <a:p>
            <a:pPr>
              <a:defRPr/>
            </a:pPr>
            <a:r>
              <a:rPr lang="da-DK" dirty="0"/>
              <a:t> true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08175" y="260350"/>
            <a:ext cx="6767513" cy="1143000"/>
          </a:xfrm>
        </p:spPr>
        <p:txBody>
          <a:bodyPr/>
          <a:lstStyle/>
          <a:p>
            <a:pPr eaLnBrk="1" hangingPunct="1"/>
            <a:r>
              <a:rPr lang="en-US" b="1" smtClean="0"/>
              <a:t>A First Simple Program</a:t>
            </a:r>
            <a:endParaRPr lang="en-US" smtClean="0"/>
          </a:p>
        </p:txBody>
      </p:sp>
      <p:sp>
        <p:nvSpPr>
          <p:cNvPr id="25603" name="Content Placeholder 2"/>
          <p:cNvSpPr>
            <a:spLocks noGrp="1"/>
          </p:cNvSpPr>
          <p:nvPr>
            <p:ph idx="1"/>
          </p:nvPr>
        </p:nvSpPr>
        <p:spPr/>
        <p:txBody>
          <a:bodyPr/>
          <a:lstStyle/>
          <a:p>
            <a:pPr eaLnBrk="1" hangingPunct="1">
              <a:buFont typeface="Wingdings" pitchFamily="2" charset="2"/>
              <a:buChar char="Ø"/>
            </a:pPr>
            <a:r>
              <a:rPr lang="en-US" sz="2000" b="1" smtClean="0"/>
              <a:t>To Compile and Run the Java Program Following Command is used</a:t>
            </a:r>
          </a:p>
          <a:p>
            <a:pPr eaLnBrk="1" hangingPunct="1"/>
            <a:endParaRPr lang="en-US" sz="2000" b="1" smtClean="0"/>
          </a:p>
          <a:p>
            <a:pPr eaLnBrk="1" hangingPunct="1">
              <a:buFont typeface="Arial" pitchFamily="34" charset="0"/>
              <a:buNone/>
            </a:pPr>
            <a:r>
              <a:rPr lang="en-US" sz="2000" b="1" smtClean="0"/>
              <a:t>	C:\&gt;javac Example.java</a:t>
            </a:r>
          </a:p>
          <a:p>
            <a:pPr eaLnBrk="1" hangingPunct="1">
              <a:buFont typeface="Arial" pitchFamily="34" charset="0"/>
              <a:buNone/>
            </a:pPr>
            <a:endParaRPr lang="en-US" sz="2000" b="1" smtClean="0"/>
          </a:p>
          <a:p>
            <a:pPr eaLnBrk="1" hangingPunct="1">
              <a:buFont typeface="Arial" pitchFamily="34" charset="0"/>
              <a:buNone/>
            </a:pPr>
            <a:r>
              <a:rPr lang="en-US" sz="2000" b="1" smtClean="0"/>
              <a:t>	C:\&gt;java Example</a:t>
            </a:r>
          </a:p>
          <a:p>
            <a:pPr eaLnBrk="1" hangingPunct="1">
              <a:buFont typeface="Arial" pitchFamily="34" charset="0"/>
              <a:buNone/>
            </a:pPr>
            <a:endParaRPr lang="en-US" sz="2000" b="1" smtClean="0"/>
          </a:p>
          <a:p>
            <a:pPr eaLnBrk="1" hangingPunct="1">
              <a:buFont typeface="Wingdings" pitchFamily="2" charset="2"/>
              <a:buChar char="Ø"/>
            </a:pPr>
            <a:r>
              <a:rPr lang="en-US" sz="2000" smtClean="0"/>
              <a:t>When the program is run, the following </a:t>
            </a:r>
            <a:r>
              <a:rPr lang="en-US" sz="2000" b="1" smtClean="0"/>
              <a:t>output is displayed</a:t>
            </a:r>
            <a:r>
              <a:rPr lang="en-US" sz="2000" smtClean="0"/>
              <a:t>:</a:t>
            </a:r>
          </a:p>
          <a:p>
            <a:pPr eaLnBrk="1" hangingPunct="1">
              <a:buFont typeface="Arial" pitchFamily="34" charset="0"/>
              <a:buNone/>
            </a:pPr>
            <a:r>
              <a:rPr lang="en-US" sz="2000" b="1" smtClean="0"/>
              <a:t>			</a:t>
            </a:r>
            <a:endParaRPr lang="en-US" smtClean="0"/>
          </a:p>
        </p:txBody>
      </p:sp>
      <p:sp>
        <p:nvSpPr>
          <p:cNvPr id="4" name="Date Placeholder 3"/>
          <p:cNvSpPr>
            <a:spLocks noGrp="1"/>
          </p:cNvSpPr>
          <p:nvPr>
            <p:ph type="dt" sz="quarter" idx="10"/>
          </p:nvPr>
        </p:nvSpPr>
        <p:spPr/>
        <p:txBody>
          <a:bodyPr/>
          <a:lstStyle/>
          <a:p>
            <a:pPr>
              <a:defRPr/>
            </a:pPr>
            <a:fld id="{0AB503A6-EE38-44EA-B71C-61B79BEC4435}"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BAB09D8F-5850-4EE4-8C71-4D02995614D6}" type="slidenum">
              <a:rPr lang="en-IN" smtClean="0"/>
              <a:pPr>
                <a:defRPr/>
              </a:pPr>
              <a:t>14</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7" name="Rounded Rectangle 6"/>
          <p:cNvSpPr/>
          <p:nvPr/>
        </p:nvSpPr>
        <p:spPr>
          <a:xfrm>
            <a:off x="2214563" y="4429125"/>
            <a:ext cx="3500437" cy="642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 This is a simple Java program</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908175" y="260350"/>
            <a:ext cx="6767513" cy="1143000"/>
          </a:xfrm>
        </p:spPr>
        <p:txBody>
          <a:bodyPr/>
          <a:lstStyle/>
          <a:p>
            <a:pPr eaLnBrk="1" hangingPunct="1"/>
            <a:r>
              <a:rPr lang="en-US" b="1" smtClean="0"/>
              <a:t>A First Simple Program</a:t>
            </a:r>
            <a:endParaRPr lang="en-US" smtClean="0"/>
          </a:p>
        </p:txBody>
      </p:sp>
      <p:sp>
        <p:nvSpPr>
          <p:cNvPr id="26627" name="Content Placeholder 2"/>
          <p:cNvSpPr>
            <a:spLocks noGrp="1"/>
          </p:cNvSpPr>
          <p:nvPr>
            <p:ph idx="1"/>
          </p:nvPr>
        </p:nvSpPr>
        <p:spPr/>
        <p:txBody>
          <a:bodyPr/>
          <a:lstStyle/>
          <a:p>
            <a:pPr algn="just" eaLnBrk="1" hangingPunct="1">
              <a:lnSpc>
                <a:spcPct val="150000"/>
              </a:lnSpc>
              <a:buFont typeface="Wingdings" pitchFamily="2" charset="2"/>
              <a:buChar char="Ø"/>
            </a:pPr>
            <a:r>
              <a:rPr lang="en-US" sz="2000" b="1" u="sng" smtClean="0"/>
              <a:t>public</a:t>
            </a:r>
            <a:r>
              <a:rPr lang="en-US" sz="2000" b="1" smtClean="0"/>
              <a:t> :-</a:t>
            </a:r>
            <a:r>
              <a:rPr lang="en-US" sz="2000" smtClean="0"/>
              <a:t>member may be accessed by code outside the class in which it is declared.</a:t>
            </a:r>
          </a:p>
          <a:p>
            <a:pPr algn="just" eaLnBrk="1" hangingPunct="1">
              <a:lnSpc>
                <a:spcPct val="150000"/>
              </a:lnSpc>
              <a:buFont typeface="Wingdings" pitchFamily="2" charset="2"/>
              <a:buChar char="Ø"/>
            </a:pPr>
            <a:r>
              <a:rPr lang="en-US" sz="2000" b="1" u="sng" smtClean="0"/>
              <a:t>private</a:t>
            </a:r>
            <a:r>
              <a:rPr lang="en-US" sz="2000" b="1" smtClean="0"/>
              <a:t>:- </a:t>
            </a:r>
            <a:r>
              <a:rPr lang="en-US" sz="2000" smtClean="0"/>
              <a:t>which prevents a member from being used by code defined outside  of its class.</a:t>
            </a:r>
          </a:p>
          <a:p>
            <a:pPr algn="just" eaLnBrk="1" hangingPunct="1">
              <a:lnSpc>
                <a:spcPct val="150000"/>
              </a:lnSpc>
              <a:buFont typeface="Wingdings" pitchFamily="2" charset="2"/>
              <a:buChar char="Ø"/>
            </a:pPr>
            <a:r>
              <a:rPr lang="en-US" sz="2000" b="1" u="sng" smtClean="0"/>
              <a:t>static </a:t>
            </a:r>
            <a:r>
              <a:rPr lang="en-US" sz="2000" b="1" smtClean="0"/>
              <a:t>:-</a:t>
            </a:r>
            <a:r>
              <a:rPr lang="en-US" sz="2000" smtClean="0"/>
              <a:t>static allows main( ) to be called without having to instantiate a particular instance of the class. </a:t>
            </a:r>
            <a:r>
              <a:rPr lang="en-US" sz="2000" b="1" smtClean="0"/>
              <a:t>This is necessary since main( ) is called by the Java interpreter before any objects are made.</a:t>
            </a:r>
          </a:p>
          <a:p>
            <a:pPr algn="just" eaLnBrk="1" hangingPunct="1">
              <a:lnSpc>
                <a:spcPct val="150000"/>
              </a:lnSpc>
              <a:buFont typeface="Wingdings" pitchFamily="2" charset="2"/>
              <a:buChar char="Ø"/>
            </a:pPr>
            <a:r>
              <a:rPr lang="en-US" sz="2000" b="1" u="sng" smtClean="0"/>
              <a:t>void</a:t>
            </a:r>
            <a:r>
              <a:rPr lang="en-US" sz="2000" b="1" smtClean="0"/>
              <a:t> :- </a:t>
            </a:r>
            <a:r>
              <a:rPr lang="en-US" sz="2000" smtClean="0"/>
              <a:t>void simply tells the compiler that main( ) does not return a value.</a:t>
            </a:r>
          </a:p>
          <a:p>
            <a:pPr eaLnBrk="1" hangingPunct="1"/>
            <a:endParaRPr lang="en-US" smtClean="0"/>
          </a:p>
        </p:txBody>
      </p:sp>
      <p:sp>
        <p:nvSpPr>
          <p:cNvPr id="4" name="Date Placeholder 3"/>
          <p:cNvSpPr>
            <a:spLocks noGrp="1"/>
          </p:cNvSpPr>
          <p:nvPr>
            <p:ph type="dt" sz="quarter" idx="10"/>
          </p:nvPr>
        </p:nvSpPr>
        <p:spPr/>
        <p:txBody>
          <a:bodyPr/>
          <a:lstStyle/>
          <a:p>
            <a:pPr>
              <a:defRPr/>
            </a:pPr>
            <a:fld id="{4FB92164-9ABE-41B6-B577-9ED94AB9469A}"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ED6E98C2-E43F-4AD2-BF77-03E09CD7D04B}" type="slidenum">
              <a:rPr lang="en-IN" smtClean="0"/>
              <a:pPr>
                <a:defRPr/>
              </a:pPr>
              <a:t>15</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08175" y="260350"/>
            <a:ext cx="6767513" cy="1143000"/>
          </a:xfrm>
        </p:spPr>
        <p:txBody>
          <a:bodyPr/>
          <a:lstStyle/>
          <a:p>
            <a:pPr eaLnBrk="1" hangingPunct="1"/>
            <a:r>
              <a:rPr lang="en-US" b="1" smtClean="0"/>
              <a:t>A Simple Java Program</a:t>
            </a:r>
            <a:endParaRPr lang="en-US" smtClean="0"/>
          </a:p>
        </p:txBody>
      </p:sp>
      <p:sp>
        <p:nvSpPr>
          <p:cNvPr id="28675" name="Content Placeholder 2"/>
          <p:cNvSpPr>
            <a:spLocks noGrp="1"/>
          </p:cNvSpPr>
          <p:nvPr>
            <p:ph idx="1"/>
          </p:nvPr>
        </p:nvSpPr>
        <p:spPr/>
        <p:txBody>
          <a:bodyPr/>
          <a:lstStyle/>
          <a:p>
            <a:pPr eaLnBrk="1" hangingPunct="1">
              <a:buFont typeface="Arial" pitchFamily="34" charset="0"/>
              <a:buNone/>
            </a:pPr>
            <a:r>
              <a:rPr lang="en-US" sz="1800" b="1" smtClean="0"/>
              <a:t>class Example2 </a:t>
            </a:r>
          </a:p>
          <a:p>
            <a:pPr eaLnBrk="1" hangingPunct="1">
              <a:buFont typeface="Arial" pitchFamily="34" charset="0"/>
              <a:buNone/>
            </a:pPr>
            <a:r>
              <a:rPr lang="en-US" sz="1800" b="1" smtClean="0"/>
              <a:t>{</a:t>
            </a:r>
          </a:p>
          <a:p>
            <a:pPr eaLnBrk="1" hangingPunct="1">
              <a:buFont typeface="Arial" pitchFamily="34" charset="0"/>
              <a:buNone/>
            </a:pPr>
            <a:r>
              <a:rPr lang="en-US" sz="1800" smtClean="0"/>
              <a:t>          </a:t>
            </a:r>
            <a:r>
              <a:rPr lang="en-US" sz="1800" b="1" smtClean="0"/>
              <a:t>public static void main(String args[]) </a:t>
            </a:r>
          </a:p>
          <a:p>
            <a:pPr eaLnBrk="1" hangingPunct="1">
              <a:buFont typeface="Arial" pitchFamily="34" charset="0"/>
              <a:buNone/>
            </a:pPr>
            <a:r>
              <a:rPr lang="en-US" sz="1800" smtClean="0"/>
              <a:t>         {</a:t>
            </a:r>
          </a:p>
          <a:p>
            <a:pPr eaLnBrk="1" hangingPunct="1">
              <a:buFont typeface="Arial" pitchFamily="34" charset="0"/>
              <a:buNone/>
            </a:pPr>
            <a:r>
              <a:rPr lang="en-US" sz="1800" b="1" smtClean="0"/>
              <a:t>	int num;                // this declares a variable called num</a:t>
            </a:r>
          </a:p>
          <a:p>
            <a:pPr eaLnBrk="1" hangingPunct="1">
              <a:buFont typeface="Arial" pitchFamily="34" charset="0"/>
              <a:buNone/>
            </a:pPr>
            <a:r>
              <a:rPr lang="en-US" sz="1800" b="1" smtClean="0"/>
              <a:t>	num = 100;           // this assigns num the value 100</a:t>
            </a:r>
          </a:p>
          <a:p>
            <a:pPr eaLnBrk="1" hangingPunct="1">
              <a:buFont typeface="Arial" pitchFamily="34" charset="0"/>
              <a:buNone/>
            </a:pPr>
            <a:r>
              <a:rPr lang="en-US" sz="1800" b="1" smtClean="0"/>
              <a:t>	</a:t>
            </a:r>
            <a:r>
              <a:rPr lang="en-US" sz="1800" smtClean="0"/>
              <a:t>System.out.println("This is num: " + num);</a:t>
            </a:r>
          </a:p>
          <a:p>
            <a:pPr eaLnBrk="1" hangingPunct="1">
              <a:buFont typeface="Arial" pitchFamily="34" charset="0"/>
              <a:buNone/>
            </a:pPr>
            <a:r>
              <a:rPr lang="en-US" sz="1800" smtClean="0"/>
              <a:t>	</a:t>
            </a:r>
            <a:r>
              <a:rPr lang="en-US" sz="1800" b="1" smtClean="0"/>
              <a:t>num = num * 2;</a:t>
            </a:r>
          </a:p>
          <a:p>
            <a:pPr eaLnBrk="1" hangingPunct="1">
              <a:buFont typeface="Arial" pitchFamily="34" charset="0"/>
              <a:buNone/>
            </a:pPr>
            <a:r>
              <a:rPr lang="en-US" sz="1800" smtClean="0"/>
              <a:t>	</a:t>
            </a:r>
            <a:r>
              <a:rPr lang="en-US" sz="1800" b="1" smtClean="0"/>
              <a:t>System.out.print("The value of num * 2 is ");</a:t>
            </a:r>
          </a:p>
          <a:p>
            <a:pPr eaLnBrk="1" hangingPunct="1">
              <a:buFont typeface="Arial" pitchFamily="34" charset="0"/>
              <a:buNone/>
            </a:pPr>
            <a:r>
              <a:rPr lang="en-US" sz="1800" smtClean="0"/>
              <a:t>	</a:t>
            </a:r>
            <a:r>
              <a:rPr lang="en-US" sz="1800" b="1" smtClean="0"/>
              <a:t>System.out.println(num);</a:t>
            </a:r>
          </a:p>
          <a:p>
            <a:pPr eaLnBrk="1" hangingPunct="1">
              <a:buFont typeface="Arial" pitchFamily="34" charset="0"/>
              <a:buNone/>
            </a:pPr>
            <a:r>
              <a:rPr lang="en-US" sz="1800" smtClean="0"/>
              <a:t>          }</a:t>
            </a:r>
          </a:p>
          <a:p>
            <a:pPr eaLnBrk="1" hangingPunct="1">
              <a:buFont typeface="Arial" pitchFamily="34" charset="0"/>
              <a:buNone/>
            </a:pPr>
            <a:r>
              <a:rPr lang="en-US" sz="1800" b="1" smtClean="0"/>
              <a:t>}</a:t>
            </a:r>
          </a:p>
          <a:p>
            <a:pPr eaLnBrk="1" hangingPunct="1">
              <a:buFont typeface="Arial" pitchFamily="34" charset="0"/>
              <a:buNone/>
            </a:pPr>
            <a:endParaRPr lang="en-US" sz="2400" smtClean="0"/>
          </a:p>
        </p:txBody>
      </p:sp>
      <p:sp>
        <p:nvSpPr>
          <p:cNvPr id="5" name="Date Placeholder 4"/>
          <p:cNvSpPr>
            <a:spLocks noGrp="1"/>
          </p:cNvSpPr>
          <p:nvPr>
            <p:ph type="dt" sz="quarter" idx="10"/>
          </p:nvPr>
        </p:nvSpPr>
        <p:spPr/>
        <p:txBody>
          <a:bodyPr/>
          <a:lstStyle/>
          <a:p>
            <a:pPr>
              <a:defRPr/>
            </a:pPr>
            <a:fld id="{AA93F92E-4689-4A8B-A97F-035EBBED1C82}" type="datetime1">
              <a:rPr lang="en-IN"/>
              <a:pPr>
                <a:defRPr/>
              </a:pPr>
              <a:t>22-03-2017</a:t>
            </a:fld>
            <a:endParaRPr lang="en-IN"/>
          </a:p>
        </p:txBody>
      </p:sp>
      <p:sp>
        <p:nvSpPr>
          <p:cNvPr id="6" name="Slide Number Placeholder 5"/>
          <p:cNvSpPr>
            <a:spLocks noGrp="1"/>
          </p:cNvSpPr>
          <p:nvPr>
            <p:ph type="sldNum" sz="quarter" idx="12"/>
          </p:nvPr>
        </p:nvSpPr>
        <p:spPr/>
        <p:txBody>
          <a:bodyPr/>
          <a:lstStyle/>
          <a:p>
            <a:pPr>
              <a:defRPr/>
            </a:pPr>
            <a:fld id="{6D9F2B18-197D-4AB8-8586-C07064C57150}" type="slidenum">
              <a:rPr lang="en-IN" smtClean="0"/>
              <a:pPr>
                <a:defRPr/>
              </a:pPr>
              <a:t>16</a:t>
            </a:fld>
            <a:endParaRPr lang="en-IN"/>
          </a:p>
        </p:txBody>
      </p:sp>
      <p:sp>
        <p:nvSpPr>
          <p:cNvPr id="7" name="Footer Placeholder 6"/>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8" name="Rounded Rectangle 7"/>
          <p:cNvSpPr/>
          <p:nvPr/>
        </p:nvSpPr>
        <p:spPr>
          <a:xfrm>
            <a:off x="5214938" y="4643438"/>
            <a:ext cx="3214687" cy="1214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b="1" dirty="0"/>
          </a:p>
          <a:p>
            <a:pPr>
              <a:defRPr/>
            </a:pPr>
            <a:r>
              <a:rPr lang="en-US" b="1" dirty="0"/>
              <a:t>output:</a:t>
            </a:r>
          </a:p>
          <a:p>
            <a:pPr>
              <a:defRPr/>
            </a:pPr>
            <a:r>
              <a:rPr lang="en-US" b="1" dirty="0"/>
              <a:t>This is num: 100</a:t>
            </a:r>
          </a:p>
          <a:p>
            <a:pPr>
              <a:defRPr/>
            </a:pPr>
            <a:r>
              <a:rPr lang="en-US" b="1" dirty="0"/>
              <a:t>The value of num * 2 is 200</a:t>
            </a:r>
          </a:p>
          <a:p>
            <a:pPr>
              <a:defRPr/>
            </a:pPr>
            <a:endParaRPr lang="en-US" dirty="0"/>
          </a:p>
          <a:p>
            <a:pPr algn="ct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08175" y="260350"/>
            <a:ext cx="6767513" cy="1143000"/>
          </a:xfrm>
        </p:spPr>
        <p:txBody>
          <a:bodyPr/>
          <a:lstStyle/>
          <a:p>
            <a:pPr eaLnBrk="1" hangingPunct="1"/>
            <a:r>
              <a:rPr lang="en-US" b="1" smtClean="0"/>
              <a:t>A Simple Java Program</a:t>
            </a:r>
            <a:endParaRPr lang="en-US" smtClean="0"/>
          </a:p>
        </p:txBody>
      </p:sp>
      <p:sp>
        <p:nvSpPr>
          <p:cNvPr id="29699" name="TextBox 3"/>
          <p:cNvSpPr txBox="1">
            <a:spLocks noChangeArrowheads="1"/>
          </p:cNvSpPr>
          <p:nvPr/>
        </p:nvSpPr>
        <p:spPr bwMode="auto">
          <a:xfrm>
            <a:off x="357188" y="1571625"/>
            <a:ext cx="7358062" cy="5140325"/>
          </a:xfrm>
          <a:prstGeom prst="rect">
            <a:avLst/>
          </a:prstGeom>
          <a:noFill/>
          <a:ln w="9525">
            <a:noFill/>
            <a:miter lim="800000"/>
            <a:headEnd/>
            <a:tailEnd/>
          </a:ln>
        </p:spPr>
        <p:txBody>
          <a:bodyPr>
            <a:spAutoFit/>
          </a:bodyPr>
          <a:lstStyle/>
          <a:p>
            <a:r>
              <a:rPr lang="en-US" b="1">
                <a:solidFill>
                  <a:srgbClr val="1D1D1E"/>
                </a:solidFill>
                <a:latin typeface="Callibri"/>
                <a:ea typeface="Calibri" pitchFamily="34" charset="0"/>
                <a:cs typeface="Times New Roman" pitchFamily="18" charset="0"/>
              </a:rPr>
              <a:t>/* A program that uses the Box class.</a:t>
            </a:r>
            <a:r>
              <a:rPr lang="en-US" b="1">
                <a:latin typeface="Callibri"/>
                <a:ea typeface="Calibri" pitchFamily="34" charset="0"/>
                <a:cs typeface="Times New Roman" pitchFamily="18" charset="0"/>
              </a:rPr>
              <a:t> </a:t>
            </a:r>
            <a:r>
              <a:rPr lang="en-US" b="1">
                <a:solidFill>
                  <a:srgbClr val="1D1D1E"/>
                </a:solidFill>
                <a:latin typeface="Callibri"/>
                <a:ea typeface="Calibri" pitchFamily="34" charset="0"/>
                <a:cs typeface="Times New Roman" pitchFamily="18" charset="0"/>
              </a:rPr>
              <a:t>Call this file BoxDemo.java</a:t>
            </a:r>
            <a:r>
              <a:rPr lang="en-US" b="1">
                <a:latin typeface="Callibri"/>
                <a:ea typeface="Calibri" pitchFamily="34" charset="0"/>
                <a:cs typeface="Times New Roman" pitchFamily="18" charset="0"/>
              </a:rPr>
              <a:t> </a:t>
            </a:r>
            <a:r>
              <a:rPr lang="en-US" b="1">
                <a:solidFill>
                  <a:srgbClr val="1D1D1E"/>
                </a:solidFill>
                <a:latin typeface="Callibri"/>
                <a:ea typeface="Calibri" pitchFamily="34" charset="0"/>
                <a:cs typeface="Times New Roman" pitchFamily="18" charset="0"/>
              </a:rPr>
              <a:t>*/</a:t>
            </a:r>
            <a:endParaRPr lang="en-US" b="1">
              <a:latin typeface="Callibri"/>
              <a:ea typeface="Calibri" pitchFamily="34" charset="0"/>
              <a:cs typeface="Times New Roman" pitchFamily="18" charset="0"/>
            </a:endParaRPr>
          </a:p>
          <a:p>
            <a:pPr eaLnBrk="0" hangingPunct="0"/>
            <a:r>
              <a:rPr lang="en-US" sz="1600" b="1">
                <a:solidFill>
                  <a:srgbClr val="1D1D1E"/>
                </a:solidFill>
                <a:latin typeface="Callibri"/>
                <a:ea typeface="Calibri" pitchFamily="34" charset="0"/>
                <a:cs typeface="Times New Roman" pitchFamily="18" charset="0"/>
              </a:rPr>
              <a:t>class Box {</a:t>
            </a:r>
            <a:endParaRPr lang="en-US" sz="1600" b="1">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double width;</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double height;</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double depth;</a:t>
            </a:r>
            <a:endParaRPr lang="en-US" sz="1600">
              <a:latin typeface="Callibri"/>
              <a:ea typeface="Calibri" pitchFamily="34" charset="0"/>
              <a:cs typeface="Times New Roman" pitchFamily="18" charset="0"/>
            </a:endParaRPr>
          </a:p>
          <a:p>
            <a:pPr eaLnBrk="0" hangingPunct="0"/>
            <a:r>
              <a:rPr lang="en-US" sz="1600" b="1">
                <a:solidFill>
                  <a:srgbClr val="1D1D1E"/>
                </a:solidFill>
                <a:latin typeface="Callibri"/>
                <a:ea typeface="Calibri" pitchFamily="34" charset="0"/>
                <a:cs typeface="Times New Roman" pitchFamily="18" charset="0"/>
              </a:rPr>
              <a:t>}</a:t>
            </a:r>
            <a:endParaRPr lang="en-US" sz="1600" b="1">
              <a:latin typeface="Callibri"/>
              <a:ea typeface="Calibri" pitchFamily="34" charset="0"/>
              <a:cs typeface="Times New Roman" pitchFamily="18" charset="0"/>
            </a:endParaRPr>
          </a:p>
          <a:p>
            <a:pPr eaLnBrk="0" hangingPunct="0"/>
            <a:r>
              <a:rPr lang="en-US" sz="1600" b="1">
                <a:solidFill>
                  <a:srgbClr val="1D1D1E"/>
                </a:solidFill>
                <a:latin typeface="Callibri"/>
                <a:ea typeface="Calibri" pitchFamily="34" charset="0"/>
                <a:cs typeface="Times New Roman" pitchFamily="18" charset="0"/>
              </a:rPr>
              <a:t>// This class declares an object of type Box.</a:t>
            </a:r>
          </a:p>
          <a:p>
            <a:pPr eaLnBrk="0" hangingPunct="0"/>
            <a:endParaRPr lang="en-US" sz="1600" b="1">
              <a:latin typeface="Callibri"/>
              <a:ea typeface="Calibri" pitchFamily="34" charset="0"/>
              <a:cs typeface="Times New Roman" pitchFamily="18" charset="0"/>
            </a:endParaRPr>
          </a:p>
          <a:p>
            <a:pPr eaLnBrk="0" hangingPunct="0"/>
            <a:r>
              <a:rPr lang="en-US" sz="1600" b="1">
                <a:solidFill>
                  <a:srgbClr val="1D1D1E"/>
                </a:solidFill>
                <a:latin typeface="Callibri"/>
                <a:ea typeface="Calibri" pitchFamily="34" charset="0"/>
                <a:cs typeface="Times New Roman" pitchFamily="18" charset="0"/>
              </a:rPr>
              <a:t>class BoxDemo {</a:t>
            </a:r>
            <a:endParaRPr lang="en-US" sz="1600" b="1">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public static void main(String args[]) {</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Box mybox = new Box();</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double vol;</a:t>
            </a:r>
          </a:p>
          <a:p>
            <a:pPr eaLnBrk="0" hangingPunct="0"/>
            <a:endParaRPr lang="en-US" sz="1600">
              <a:solidFill>
                <a:srgbClr val="1D1D1E"/>
              </a:solidFill>
              <a:latin typeface="Callibri"/>
              <a:ea typeface="Calibri" pitchFamily="34" charset="0"/>
              <a:cs typeface="Times New Roman" pitchFamily="18" charset="0"/>
            </a:endParaRPr>
          </a:p>
          <a:p>
            <a:pPr eaLnBrk="0" hangingPunct="0"/>
            <a:r>
              <a:rPr lang="en-US" sz="1600" b="1">
                <a:solidFill>
                  <a:srgbClr val="1D1D1E"/>
                </a:solidFill>
                <a:latin typeface="Callibri"/>
                <a:ea typeface="Calibri" pitchFamily="34" charset="0"/>
                <a:cs typeface="Times New Roman" pitchFamily="18" charset="0"/>
              </a:rPr>
              <a:t>/*assign values to mybox's instance variables*/</a:t>
            </a:r>
            <a:endParaRPr lang="en-US" sz="1600" b="1">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mybox.width = 10;</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mybox.height = 20;</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mybox.depth = 15;</a:t>
            </a:r>
            <a:endParaRPr lang="en-US" sz="1600">
              <a:latin typeface="Callibri"/>
              <a:ea typeface="Calibri" pitchFamily="34" charset="0"/>
              <a:cs typeface="Times New Roman" pitchFamily="18" charset="0"/>
            </a:endParaRPr>
          </a:p>
          <a:p>
            <a:pPr eaLnBrk="0" hangingPunct="0"/>
            <a:endParaRPr lang="en-US">
              <a:latin typeface="Callibri"/>
              <a:ea typeface="Calibri" pitchFamily="34" charset="0"/>
              <a:cs typeface="Times New Roman" pitchFamily="18" charset="0"/>
            </a:endParaRPr>
          </a:p>
          <a:p>
            <a:pPr eaLnBrk="0" hangingPunct="0"/>
            <a:endParaRPr lang="en-US">
              <a:latin typeface="Callibri"/>
              <a:ea typeface="Calibri" pitchFamily="34" charset="0"/>
              <a:cs typeface="Times New Roman" pitchFamily="18" charset="0"/>
            </a:endParaRPr>
          </a:p>
        </p:txBody>
      </p:sp>
      <p:sp>
        <p:nvSpPr>
          <p:cNvPr id="29700" name="Rectangle 4"/>
          <p:cNvSpPr>
            <a:spLocks noChangeArrowheads="1"/>
          </p:cNvSpPr>
          <p:nvPr/>
        </p:nvSpPr>
        <p:spPr bwMode="auto">
          <a:xfrm>
            <a:off x="5286375" y="2357438"/>
            <a:ext cx="3500438" cy="2062162"/>
          </a:xfrm>
          <a:prstGeom prst="rect">
            <a:avLst/>
          </a:prstGeom>
          <a:noFill/>
          <a:ln w="9525">
            <a:noFill/>
            <a:miter lim="800000"/>
            <a:headEnd/>
            <a:tailEnd/>
          </a:ln>
        </p:spPr>
        <p:txBody>
          <a:bodyPr>
            <a:spAutoFit/>
          </a:bodyPr>
          <a:lstStyle/>
          <a:p>
            <a:pPr eaLnBrk="0" hangingPunct="0"/>
            <a:endParaRPr lang="en-US" sz="1600" b="1">
              <a:solidFill>
                <a:srgbClr val="1D1D1E"/>
              </a:solidFill>
              <a:latin typeface="Callibri"/>
              <a:ea typeface="Calibri" pitchFamily="34" charset="0"/>
              <a:cs typeface="Times New Roman" pitchFamily="18" charset="0"/>
            </a:endParaRPr>
          </a:p>
          <a:p>
            <a:pPr eaLnBrk="0" hangingPunct="0"/>
            <a:r>
              <a:rPr lang="en-US" sz="1600" b="1">
                <a:solidFill>
                  <a:srgbClr val="1D1D1E"/>
                </a:solidFill>
                <a:latin typeface="Callibri"/>
                <a:ea typeface="Calibri" pitchFamily="34" charset="0"/>
                <a:cs typeface="Times New Roman" pitchFamily="18" charset="0"/>
              </a:rPr>
              <a:t>// compute volume of box</a:t>
            </a:r>
            <a:endParaRPr lang="en-US" sz="1600" b="1">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vol = mybox.width * mybox.height * mybox.depth;</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System.out.println("Volume is " + vol);</a:t>
            </a:r>
            <a:endParaRPr lang="en-US" sz="1600">
              <a:latin typeface="Callibri"/>
              <a:ea typeface="Calibri" pitchFamily="34" charset="0"/>
              <a:cs typeface="Times New Roman" pitchFamily="18" charset="0"/>
            </a:endParaRPr>
          </a:p>
          <a:p>
            <a:pPr eaLnBrk="0" hangingPunct="0"/>
            <a:r>
              <a:rPr lang="en-US" sz="1600">
                <a:solidFill>
                  <a:srgbClr val="1D1D1E"/>
                </a:solidFill>
                <a:latin typeface="Callibri"/>
                <a:ea typeface="Calibri" pitchFamily="34" charset="0"/>
                <a:cs typeface="Times New Roman" pitchFamily="18" charset="0"/>
              </a:rPr>
              <a:t>}</a:t>
            </a:r>
            <a:endParaRPr lang="en-US" sz="1600">
              <a:latin typeface="Callibri"/>
              <a:ea typeface="Calibri" pitchFamily="34" charset="0"/>
              <a:cs typeface="Times New Roman" pitchFamily="18" charset="0"/>
            </a:endParaRPr>
          </a:p>
          <a:p>
            <a:pPr eaLnBrk="0" hangingPunct="0"/>
            <a:r>
              <a:rPr lang="en-US" sz="1600" b="1">
                <a:solidFill>
                  <a:srgbClr val="1D1D1E"/>
                </a:solidFill>
                <a:latin typeface="Callibri"/>
                <a:ea typeface="Calibri" pitchFamily="34" charset="0"/>
                <a:cs typeface="Times New Roman" pitchFamily="18" charset="0"/>
              </a:rPr>
              <a:t>}</a:t>
            </a:r>
            <a:endParaRPr lang="en-US" sz="1600">
              <a:latin typeface="Callibri"/>
              <a:ea typeface="Calibri" pitchFamily="34" charset="0"/>
              <a:cs typeface="Times New Roman" pitchFamily="18" charset="0"/>
            </a:endParaRPr>
          </a:p>
        </p:txBody>
      </p:sp>
      <p:sp>
        <p:nvSpPr>
          <p:cNvPr id="6" name="Date Placeholder 5"/>
          <p:cNvSpPr>
            <a:spLocks noGrp="1"/>
          </p:cNvSpPr>
          <p:nvPr>
            <p:ph type="dt" sz="quarter" idx="10"/>
          </p:nvPr>
        </p:nvSpPr>
        <p:spPr/>
        <p:txBody>
          <a:bodyPr/>
          <a:lstStyle/>
          <a:p>
            <a:pPr>
              <a:defRPr/>
            </a:pPr>
            <a:fld id="{F24E1906-8207-437F-B6A2-F53C4620F585}" type="datetime1">
              <a:rPr lang="en-IN"/>
              <a:pPr>
                <a:defRPr/>
              </a:pPr>
              <a:t>22-03-2017</a:t>
            </a:fld>
            <a:endParaRPr lang="en-IN"/>
          </a:p>
        </p:txBody>
      </p:sp>
      <p:sp>
        <p:nvSpPr>
          <p:cNvPr id="7" name="Slide Number Placeholder 6"/>
          <p:cNvSpPr>
            <a:spLocks noGrp="1"/>
          </p:cNvSpPr>
          <p:nvPr>
            <p:ph type="sldNum" sz="quarter" idx="12"/>
          </p:nvPr>
        </p:nvSpPr>
        <p:spPr/>
        <p:txBody>
          <a:bodyPr/>
          <a:lstStyle/>
          <a:p>
            <a:pPr>
              <a:defRPr/>
            </a:pPr>
            <a:fld id="{A111B087-17E4-409B-BBD2-E33924131809}" type="slidenum">
              <a:rPr lang="en-IN" smtClean="0"/>
              <a:pPr>
                <a:defRPr/>
              </a:pPr>
              <a:t>17</a:t>
            </a:fld>
            <a:endParaRPr lang="en-IN"/>
          </a:p>
        </p:txBody>
      </p:sp>
      <p:sp>
        <p:nvSpPr>
          <p:cNvPr id="8" name="Footer Placeholder 7"/>
          <p:cNvSpPr>
            <a:spLocks noGrp="1"/>
          </p:cNvSpPr>
          <p:nvPr>
            <p:ph type="ftr" sz="quarter" idx="11"/>
          </p:nvPr>
        </p:nvSpPr>
        <p:spPr/>
        <p:txBody>
          <a:bodyPr/>
          <a:lstStyle/>
          <a:p>
            <a:pPr>
              <a:defRPr/>
            </a:pPr>
            <a:r>
              <a:rPr lang="en-US"/>
              <a:t>PPL Unit5 -Inheritance,polymorphism &amp; Encapsulation using Java</a:t>
            </a:r>
            <a:endParaRPr lang="en-IN"/>
          </a:p>
        </p:txBody>
      </p:sp>
      <p:cxnSp>
        <p:nvCxnSpPr>
          <p:cNvPr id="10" name="Straight Connector 9"/>
          <p:cNvCxnSpPr/>
          <p:nvPr/>
        </p:nvCxnSpPr>
        <p:spPr>
          <a:xfrm rot="5400000">
            <a:off x="3249612" y="4322763"/>
            <a:ext cx="37877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08175" y="260350"/>
            <a:ext cx="6767513" cy="1143000"/>
          </a:xfrm>
        </p:spPr>
        <p:txBody>
          <a:bodyPr/>
          <a:lstStyle/>
          <a:p>
            <a:r>
              <a:rPr lang="en-US" b="1" dirty="0" smtClean="0"/>
              <a:t>Introducing Methods</a:t>
            </a:r>
            <a:endParaRPr lang="en-US" dirty="0" smtClean="0"/>
          </a:p>
        </p:txBody>
      </p:sp>
      <p:sp>
        <p:nvSpPr>
          <p:cNvPr id="3" name="Content Placeholder 2"/>
          <p:cNvSpPr>
            <a:spLocks noGrp="1"/>
          </p:cNvSpPr>
          <p:nvPr>
            <p:ph idx="1"/>
          </p:nvPr>
        </p:nvSpPr>
        <p:spPr>
          <a:xfrm>
            <a:off x="428624" y="1571625"/>
            <a:ext cx="8391847" cy="4809703"/>
          </a:xfrm>
        </p:spPr>
        <p:txBody>
          <a:bodyPr>
            <a:normAutofit/>
          </a:bodyPr>
          <a:lstStyle/>
          <a:p>
            <a:pPr>
              <a:buFont typeface="Arial" charset="0"/>
              <a:buNone/>
              <a:defRPr/>
            </a:pPr>
            <a:endParaRPr lang="en-US" sz="2000" dirty="0" smtClean="0">
              <a:latin typeface="Cambria" pitchFamily="18" charset="0"/>
            </a:endParaRPr>
          </a:p>
          <a:p>
            <a:pPr>
              <a:buFont typeface="Arial" charset="0"/>
              <a:buNone/>
              <a:defRPr/>
            </a:pPr>
            <a:r>
              <a:rPr lang="en-US" sz="2000" b="1" i="1" dirty="0" smtClean="0">
                <a:latin typeface="Cambria" pitchFamily="18" charset="0"/>
              </a:rPr>
              <a:t>type name(parameter-list) {</a:t>
            </a:r>
          </a:p>
          <a:p>
            <a:pPr>
              <a:buFont typeface="Arial" charset="0"/>
              <a:buNone/>
              <a:defRPr/>
            </a:pPr>
            <a:r>
              <a:rPr lang="en-US" sz="2000" b="1" dirty="0" smtClean="0">
                <a:latin typeface="Cambria" pitchFamily="18" charset="0"/>
              </a:rPr>
              <a:t>				// body of method</a:t>
            </a:r>
          </a:p>
          <a:p>
            <a:pPr>
              <a:buFont typeface="Arial" charset="0"/>
              <a:buNone/>
              <a:defRPr/>
            </a:pPr>
            <a:r>
              <a:rPr lang="en-US" sz="2000" b="1" dirty="0" smtClean="0">
                <a:latin typeface="Cambria" pitchFamily="18" charset="0"/>
              </a:rPr>
              <a:t>				}</a:t>
            </a:r>
          </a:p>
          <a:p>
            <a:pPr algn="just">
              <a:buFont typeface="Arial" charset="0"/>
              <a:buNone/>
              <a:defRPr/>
            </a:pPr>
            <a:endParaRPr lang="en-US" sz="2000" i="1" dirty="0" smtClean="0">
              <a:latin typeface="Cambria" pitchFamily="18" charset="0"/>
            </a:endParaRPr>
          </a:p>
          <a:p>
            <a:pPr algn="just">
              <a:buFont typeface="Wingdings" pitchFamily="2" charset="2"/>
              <a:buChar char="Ø"/>
              <a:defRPr/>
            </a:pPr>
            <a:r>
              <a:rPr lang="en-US" sz="2000" dirty="0" smtClean="0">
                <a:latin typeface="Cambria" pitchFamily="18" charset="0"/>
              </a:rPr>
              <a:t>If the </a:t>
            </a:r>
            <a:r>
              <a:rPr lang="en-US" sz="2000" b="1" dirty="0" smtClean="0">
                <a:latin typeface="Cambria" pitchFamily="18" charset="0"/>
              </a:rPr>
              <a:t>method does not return a value</a:t>
            </a:r>
            <a:r>
              <a:rPr lang="en-US" sz="2000" dirty="0" smtClean="0">
                <a:latin typeface="Cambria" pitchFamily="18" charset="0"/>
              </a:rPr>
              <a:t>, its return type must be </a:t>
            </a:r>
            <a:r>
              <a:rPr lang="en-US" sz="2000" b="1" dirty="0" smtClean="0">
                <a:latin typeface="Cambria" pitchFamily="18" charset="0"/>
              </a:rPr>
              <a:t>void.</a:t>
            </a:r>
          </a:p>
          <a:p>
            <a:pPr>
              <a:buNone/>
              <a:defRPr/>
            </a:pPr>
            <a:endParaRPr lang="en-US" dirty="0">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E278ADE1-61E5-435D-B55C-5740EBDA2324}" type="slidenum">
              <a:rPr lang="en-IN" smtClean="0"/>
              <a:pPr>
                <a:defRPr/>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08175" y="260350"/>
            <a:ext cx="6767513" cy="1143000"/>
          </a:xfrm>
        </p:spPr>
        <p:txBody>
          <a:bodyPr/>
          <a:lstStyle/>
          <a:p>
            <a:r>
              <a:rPr lang="en-US" b="1" smtClean="0"/>
              <a:t>Adding a Method to the Box Class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9A57478-1841-4662-AACF-DE9B0D49995C}" type="slidenum">
              <a:rPr lang="en-IN" smtClean="0"/>
              <a:pPr>
                <a:defRPr/>
              </a:pPr>
              <a:t>19</a:t>
            </a:fld>
            <a:endParaRPr lang="en-IN"/>
          </a:p>
        </p:txBody>
      </p:sp>
      <p:sp>
        <p:nvSpPr>
          <p:cNvPr id="32774" name="Rectangle 2"/>
          <p:cNvSpPr>
            <a:spLocks noChangeArrowheads="1"/>
          </p:cNvSpPr>
          <p:nvPr/>
        </p:nvSpPr>
        <p:spPr bwMode="auto">
          <a:xfrm>
            <a:off x="357188" y="1571625"/>
            <a:ext cx="5943600" cy="3878263"/>
          </a:xfrm>
          <a:prstGeom prst="rect">
            <a:avLst/>
          </a:prstGeom>
          <a:noFill/>
          <a:ln w="9525">
            <a:noFill/>
            <a:miter lim="800000"/>
            <a:headEnd/>
            <a:tailEnd/>
          </a:ln>
        </p:spPr>
        <p:txBody>
          <a:bodyPr>
            <a:spAutoFit/>
          </a:bodyPr>
          <a:lstStyle/>
          <a:p>
            <a:r>
              <a:rPr lang="en-US" sz="1600" b="1">
                <a:latin typeface="Callibri"/>
              </a:rPr>
              <a:t>// This program includes a method inside the box class</a:t>
            </a:r>
            <a:r>
              <a:rPr lang="en-US" sz="1600">
                <a:latin typeface="Callibri"/>
              </a:rPr>
              <a:t>.</a:t>
            </a:r>
          </a:p>
          <a:p>
            <a:r>
              <a:rPr lang="en-US" sz="1600" b="1">
                <a:latin typeface="Callibri"/>
              </a:rPr>
              <a:t>class Box </a:t>
            </a:r>
            <a:r>
              <a:rPr lang="en-US" sz="1600">
                <a:latin typeface="Callibri"/>
              </a:rPr>
              <a:t>{</a:t>
            </a:r>
          </a:p>
          <a:p>
            <a:r>
              <a:rPr lang="en-US" sz="1600">
                <a:latin typeface="Callibri"/>
              </a:rPr>
              <a:t>double width;</a:t>
            </a:r>
          </a:p>
          <a:p>
            <a:r>
              <a:rPr lang="en-US" sz="1600">
                <a:latin typeface="Callibri"/>
              </a:rPr>
              <a:t>double height;</a:t>
            </a:r>
          </a:p>
          <a:p>
            <a:r>
              <a:rPr lang="en-US" sz="1600">
                <a:latin typeface="Callibri"/>
              </a:rPr>
              <a:t>double depth;</a:t>
            </a:r>
          </a:p>
          <a:p>
            <a:r>
              <a:rPr lang="en-US" sz="1600">
                <a:latin typeface="Callibri"/>
              </a:rPr>
              <a:t>// display volume of a box</a:t>
            </a:r>
          </a:p>
          <a:p>
            <a:r>
              <a:rPr lang="en-US" sz="1600" b="1">
                <a:latin typeface="Callibri"/>
              </a:rPr>
              <a:t>void volume() </a:t>
            </a:r>
            <a:r>
              <a:rPr lang="en-US" sz="1600">
                <a:latin typeface="Callibri"/>
              </a:rPr>
              <a:t>{</a:t>
            </a:r>
          </a:p>
          <a:p>
            <a:r>
              <a:rPr lang="en-US" sz="1600">
                <a:latin typeface="Callibri"/>
              </a:rPr>
              <a:t>System.out.print("Volume is ");</a:t>
            </a:r>
          </a:p>
          <a:p>
            <a:r>
              <a:rPr lang="en-US" sz="1600">
                <a:latin typeface="Callibri"/>
              </a:rPr>
              <a:t>System.out.println(width * height * depth);</a:t>
            </a:r>
          </a:p>
          <a:p>
            <a:r>
              <a:rPr lang="en-US" sz="1600">
                <a:latin typeface="Callibri"/>
              </a:rPr>
              <a:t>}</a:t>
            </a:r>
          </a:p>
          <a:p>
            <a:r>
              <a:rPr lang="en-US" sz="1600">
                <a:latin typeface="Callibri"/>
              </a:rPr>
              <a:t>}</a:t>
            </a:r>
          </a:p>
          <a:p>
            <a:r>
              <a:rPr lang="en-US" sz="1600" b="1">
                <a:latin typeface="Callibri"/>
              </a:rPr>
              <a:t>class BoxDemo3 </a:t>
            </a:r>
            <a:r>
              <a:rPr lang="en-US" sz="1600">
                <a:latin typeface="Callibri"/>
              </a:rPr>
              <a:t>{</a:t>
            </a:r>
          </a:p>
          <a:p>
            <a:r>
              <a:rPr lang="en-US" sz="1600">
                <a:latin typeface="Callibri"/>
              </a:rPr>
              <a:t>public static void main(String args[]) {</a:t>
            </a:r>
          </a:p>
          <a:p>
            <a:r>
              <a:rPr lang="en-US" sz="1600" b="1">
                <a:latin typeface="Callibri"/>
              </a:rPr>
              <a:t>Box mybox1 = new Box();</a:t>
            </a:r>
          </a:p>
          <a:p>
            <a:r>
              <a:rPr lang="en-US" sz="1600" b="1">
                <a:latin typeface="Callibri"/>
              </a:rPr>
              <a:t>Box mybox2 = new Box();</a:t>
            </a:r>
          </a:p>
        </p:txBody>
      </p:sp>
      <p:sp>
        <p:nvSpPr>
          <p:cNvPr id="32775" name="Rectangle 9"/>
          <p:cNvSpPr>
            <a:spLocks noChangeArrowheads="1"/>
          </p:cNvSpPr>
          <p:nvPr/>
        </p:nvSpPr>
        <p:spPr bwMode="auto">
          <a:xfrm>
            <a:off x="4857750" y="1857375"/>
            <a:ext cx="4143375" cy="4124325"/>
          </a:xfrm>
          <a:prstGeom prst="rect">
            <a:avLst/>
          </a:prstGeom>
          <a:noFill/>
          <a:ln w="9525">
            <a:noFill/>
            <a:miter lim="800000"/>
            <a:headEnd/>
            <a:tailEnd/>
          </a:ln>
        </p:spPr>
        <p:txBody>
          <a:bodyPr>
            <a:spAutoFit/>
          </a:bodyPr>
          <a:lstStyle/>
          <a:p>
            <a:r>
              <a:rPr lang="en-US" sz="1600" b="1">
                <a:latin typeface="Callibri"/>
              </a:rPr>
              <a:t>/ * assign values to mybox1's instance variables */</a:t>
            </a:r>
          </a:p>
          <a:p>
            <a:r>
              <a:rPr lang="en-US" sz="1600">
                <a:latin typeface="Callibri"/>
              </a:rPr>
              <a:t>mybox1.width = 10;</a:t>
            </a:r>
          </a:p>
          <a:p>
            <a:r>
              <a:rPr lang="en-US" sz="1600">
                <a:latin typeface="Callibri"/>
              </a:rPr>
              <a:t>mybox1.height = 20;</a:t>
            </a:r>
          </a:p>
          <a:p>
            <a:r>
              <a:rPr lang="en-US" sz="1600">
                <a:latin typeface="Callibri"/>
              </a:rPr>
              <a:t>mybox1.depth = 15;</a:t>
            </a:r>
          </a:p>
          <a:p>
            <a:r>
              <a:rPr lang="en-US" sz="1600" b="1">
                <a:latin typeface="Callibri"/>
              </a:rPr>
              <a:t>/* assign different values to mybox2's instance variables */</a:t>
            </a:r>
          </a:p>
          <a:p>
            <a:r>
              <a:rPr lang="en-US" sz="1600">
                <a:latin typeface="Callibri"/>
              </a:rPr>
              <a:t>mybox2.width = 3;</a:t>
            </a:r>
          </a:p>
          <a:p>
            <a:r>
              <a:rPr lang="en-US" sz="1600">
                <a:latin typeface="Callibri"/>
              </a:rPr>
              <a:t>mybox2.height = 6;</a:t>
            </a:r>
          </a:p>
          <a:p>
            <a:r>
              <a:rPr lang="en-US" sz="1600">
                <a:latin typeface="Callibri"/>
              </a:rPr>
              <a:t>mybox2.depth = 9;</a:t>
            </a:r>
          </a:p>
          <a:p>
            <a:r>
              <a:rPr lang="en-US" sz="1600">
                <a:latin typeface="Callibri"/>
              </a:rPr>
              <a:t>// display volume of first box</a:t>
            </a:r>
          </a:p>
          <a:p>
            <a:r>
              <a:rPr lang="en-US" sz="1600" b="1">
                <a:latin typeface="Callibri"/>
              </a:rPr>
              <a:t>mybox1.volume();</a:t>
            </a:r>
          </a:p>
          <a:p>
            <a:r>
              <a:rPr lang="en-US" sz="1600">
                <a:latin typeface="Callibri"/>
              </a:rPr>
              <a:t>// display volume of second box</a:t>
            </a:r>
          </a:p>
          <a:p>
            <a:r>
              <a:rPr lang="en-US" sz="1600" b="1">
                <a:latin typeface="Callibri"/>
              </a:rPr>
              <a:t>mybox2.volume();</a:t>
            </a:r>
          </a:p>
          <a:p>
            <a:r>
              <a:rPr lang="en-US" sz="1600">
                <a:latin typeface="Callibri"/>
              </a:rPr>
              <a:t>}</a:t>
            </a:r>
          </a:p>
          <a:p>
            <a:endParaRPr lang="en-US"/>
          </a:p>
        </p:txBody>
      </p:sp>
      <p:cxnSp>
        <p:nvCxnSpPr>
          <p:cNvPr id="12" name="Straight Connector 11"/>
          <p:cNvCxnSpPr/>
          <p:nvPr/>
        </p:nvCxnSpPr>
        <p:spPr>
          <a:xfrm rot="5400000">
            <a:off x="2428081" y="4144169"/>
            <a:ext cx="4287838" cy="0"/>
          </a:xfrm>
          <a:prstGeom prst="line">
            <a:avLst/>
          </a:prstGeom>
        </p:spPr>
        <p:style>
          <a:lnRef idx="1">
            <a:schemeClr val="accent1"/>
          </a:lnRef>
          <a:fillRef idx="0">
            <a:schemeClr val="accent1"/>
          </a:fillRef>
          <a:effectRef idx="0">
            <a:schemeClr val="accent1"/>
          </a:effectRef>
          <a:fontRef idx="minor">
            <a:schemeClr val="tx1"/>
          </a:fontRef>
        </p:style>
      </p:cxnSp>
      <p:sp>
        <p:nvSpPr>
          <p:cNvPr id="31753" name="Rectangle 5"/>
          <p:cNvSpPr>
            <a:spLocks noChangeArrowheads="1"/>
          </p:cNvSpPr>
          <p:nvPr/>
        </p:nvSpPr>
        <p:spPr bwMode="auto">
          <a:xfrm>
            <a:off x="6929438" y="5286375"/>
            <a:ext cx="1571625" cy="7381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1400" b="1" dirty="0">
                <a:latin typeface="Callibri"/>
              </a:rPr>
              <a:t>Output</a:t>
            </a:r>
          </a:p>
          <a:p>
            <a:pPr>
              <a:defRPr/>
            </a:pPr>
            <a:r>
              <a:rPr lang="en-US" sz="1400" dirty="0">
                <a:latin typeface="Callibri"/>
              </a:rPr>
              <a:t>Volume is 3000.0</a:t>
            </a:r>
          </a:p>
          <a:p>
            <a:pPr>
              <a:defRPr/>
            </a:pPr>
            <a:r>
              <a:rPr lang="en-US" sz="1400" dirty="0">
                <a:latin typeface="Callibri"/>
              </a:rPr>
              <a:t>Volume is 162.0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SYLLABUS</a:t>
            </a:r>
            <a:endParaRPr lang="en-US" b="1" dirty="0">
              <a:solidFill>
                <a:srgbClr val="7030A0"/>
              </a:solidFill>
            </a:endParaRPr>
          </a:p>
        </p:txBody>
      </p:sp>
      <p:sp>
        <p:nvSpPr>
          <p:cNvPr id="3" name="Content Placeholder 2"/>
          <p:cNvSpPr>
            <a:spLocks noGrp="1"/>
          </p:cNvSpPr>
          <p:nvPr>
            <p:ph idx="1"/>
          </p:nvPr>
        </p:nvSpPr>
        <p:spPr>
          <a:xfrm>
            <a:off x="323528" y="1412776"/>
            <a:ext cx="8568952" cy="4968552"/>
          </a:xfrm>
        </p:spPr>
        <p:txBody>
          <a:bodyPr>
            <a:normAutofit fontScale="85000" lnSpcReduction="20000"/>
          </a:bodyPr>
          <a:lstStyle/>
          <a:p>
            <a:pPr algn="just"/>
            <a:r>
              <a:rPr lang="en-US" b="1" dirty="0" smtClean="0">
                <a:solidFill>
                  <a:srgbClr val="000000"/>
                </a:solidFill>
                <a:latin typeface="Times New Roman"/>
              </a:rPr>
              <a:t>Classes and Methods: </a:t>
            </a:r>
            <a:r>
              <a:rPr lang="en-US" dirty="0" smtClean="0">
                <a:solidFill>
                  <a:srgbClr val="000000"/>
                </a:solidFill>
                <a:latin typeface="Times New Roman"/>
              </a:rPr>
              <a:t>class fundamentals, declaring objects, assigning object reference variables, adding methods to a class, returning a value, constructors, this keyword, garbage collection, finalize() method, overloading methods, argument passing, object as parameter, returning objects, access control, static, final, nested and inner classes, command line arguments, variable-length arguments. </a:t>
            </a:r>
          </a:p>
          <a:p>
            <a:pPr algn="just"/>
            <a:r>
              <a:rPr lang="en-US" b="1" dirty="0" smtClean="0">
                <a:solidFill>
                  <a:srgbClr val="000000"/>
                </a:solidFill>
                <a:latin typeface="Times New Roman"/>
              </a:rPr>
              <a:t>Inheritances: </a:t>
            </a:r>
            <a:r>
              <a:rPr lang="en-US" dirty="0" smtClean="0">
                <a:solidFill>
                  <a:srgbClr val="000000"/>
                </a:solidFill>
                <a:latin typeface="Times New Roman"/>
              </a:rPr>
              <a:t>member access and inheritance, super class references, Using super, multilevel hierarchy, constructor call sequence, method overriding, dynamic method dispatch, abstract classes, Object class. </a:t>
            </a:r>
          </a:p>
          <a:p>
            <a:pPr algn="just"/>
            <a:r>
              <a:rPr lang="en-US" b="1" dirty="0" smtClean="0">
                <a:solidFill>
                  <a:srgbClr val="000000"/>
                </a:solidFill>
                <a:latin typeface="Times New Roman"/>
              </a:rPr>
              <a:t>Packages and Interfaces: </a:t>
            </a:r>
            <a:r>
              <a:rPr lang="en-US" dirty="0" smtClean="0">
                <a:solidFill>
                  <a:srgbClr val="000000"/>
                </a:solidFill>
                <a:latin typeface="Times New Roman"/>
              </a:rPr>
              <a:t>defining a package, finding packages and CLASSPATH, access protection, importing packages, interfaces (defining, implementation, nesting, applying), variables in interfaces, extending interfaces, instance of operator. 	</a:t>
            </a:r>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08175" y="260350"/>
            <a:ext cx="6767513" cy="1143000"/>
          </a:xfrm>
        </p:spPr>
        <p:txBody>
          <a:bodyPr/>
          <a:lstStyle/>
          <a:p>
            <a:r>
              <a:rPr lang="en-US" b="1" smtClean="0"/>
              <a:t>Returning a Value </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E107D6FE-6C86-4CED-9D29-27B68ED79234}" type="slidenum">
              <a:rPr lang="en-IN" smtClean="0"/>
              <a:pPr>
                <a:defRPr/>
              </a:pPr>
              <a:t>20</a:t>
            </a:fld>
            <a:endParaRPr lang="en-IN"/>
          </a:p>
        </p:txBody>
      </p:sp>
      <p:sp>
        <p:nvSpPr>
          <p:cNvPr id="33798" name="Rectangle 2"/>
          <p:cNvSpPr>
            <a:spLocks noChangeArrowheads="1"/>
          </p:cNvSpPr>
          <p:nvPr/>
        </p:nvSpPr>
        <p:spPr bwMode="auto">
          <a:xfrm>
            <a:off x="214313" y="1500188"/>
            <a:ext cx="4572000" cy="3786187"/>
          </a:xfrm>
          <a:prstGeom prst="rect">
            <a:avLst/>
          </a:prstGeom>
          <a:noFill/>
          <a:ln w="9525">
            <a:noFill/>
            <a:miter lim="800000"/>
            <a:headEnd/>
            <a:tailEnd/>
          </a:ln>
        </p:spPr>
        <p:txBody>
          <a:bodyPr>
            <a:spAutoFit/>
          </a:bodyPr>
          <a:lstStyle/>
          <a:p>
            <a:r>
              <a:rPr lang="en-US" sz="1600" b="1">
                <a:latin typeface="Callibri"/>
              </a:rPr>
              <a:t>// Program for Returning a Value </a:t>
            </a:r>
          </a:p>
          <a:p>
            <a:r>
              <a:rPr lang="en-US" sz="1600" b="1">
                <a:latin typeface="Callibri"/>
              </a:rPr>
              <a:t>class Box </a:t>
            </a:r>
            <a:r>
              <a:rPr lang="en-US" sz="1600">
                <a:latin typeface="Callibri"/>
              </a:rPr>
              <a:t>{</a:t>
            </a:r>
          </a:p>
          <a:p>
            <a:r>
              <a:rPr lang="en-US" sz="1600">
                <a:latin typeface="Callibri"/>
              </a:rPr>
              <a:t>double width;</a:t>
            </a:r>
          </a:p>
          <a:p>
            <a:r>
              <a:rPr lang="en-US" sz="1600">
                <a:latin typeface="Callibri"/>
              </a:rPr>
              <a:t>double height;</a:t>
            </a:r>
          </a:p>
          <a:p>
            <a:r>
              <a:rPr lang="en-US" sz="1600">
                <a:latin typeface="Callibri"/>
              </a:rPr>
              <a:t>double depth;</a:t>
            </a:r>
          </a:p>
          <a:p>
            <a:r>
              <a:rPr lang="en-US" sz="1600">
                <a:latin typeface="Callibri"/>
              </a:rPr>
              <a:t>// compute and return volume</a:t>
            </a:r>
          </a:p>
          <a:p>
            <a:r>
              <a:rPr lang="en-US" sz="1600" b="1">
                <a:latin typeface="Callibri"/>
              </a:rPr>
              <a:t>double volume() </a:t>
            </a:r>
            <a:r>
              <a:rPr lang="en-US" sz="1600">
                <a:latin typeface="Callibri"/>
              </a:rPr>
              <a:t>{</a:t>
            </a:r>
          </a:p>
          <a:p>
            <a:r>
              <a:rPr lang="en-US" sz="1600" b="1">
                <a:latin typeface="Callibri"/>
              </a:rPr>
              <a:t>return width * height * depth</a:t>
            </a:r>
            <a:r>
              <a:rPr lang="en-US" sz="1600">
                <a:latin typeface="Callibri"/>
              </a:rPr>
              <a:t>;</a:t>
            </a:r>
          </a:p>
          <a:p>
            <a:r>
              <a:rPr lang="en-US" sz="1600">
                <a:latin typeface="Callibri"/>
              </a:rPr>
              <a:t>}</a:t>
            </a:r>
          </a:p>
          <a:p>
            <a:r>
              <a:rPr lang="en-US" sz="1600">
                <a:latin typeface="Callibri"/>
              </a:rPr>
              <a:t>}</a:t>
            </a:r>
          </a:p>
          <a:p>
            <a:r>
              <a:rPr lang="en-US" sz="1600" b="1">
                <a:latin typeface="Callibri"/>
              </a:rPr>
              <a:t>class BoxDemo4 </a:t>
            </a:r>
            <a:r>
              <a:rPr lang="en-US" sz="1600">
                <a:latin typeface="Callibri"/>
              </a:rPr>
              <a:t>{</a:t>
            </a:r>
          </a:p>
          <a:p>
            <a:r>
              <a:rPr lang="en-US" sz="1600">
                <a:latin typeface="Callibri"/>
              </a:rPr>
              <a:t>public static void main(String args[]) {</a:t>
            </a:r>
          </a:p>
          <a:p>
            <a:r>
              <a:rPr lang="en-US" sz="1600" b="1">
                <a:latin typeface="Callibri"/>
              </a:rPr>
              <a:t>Box mybox1 = new Box();</a:t>
            </a:r>
          </a:p>
          <a:p>
            <a:r>
              <a:rPr lang="en-US" sz="1600" b="1">
                <a:latin typeface="Callibri"/>
              </a:rPr>
              <a:t>Box mybox2 = new Box();</a:t>
            </a:r>
          </a:p>
          <a:p>
            <a:r>
              <a:rPr lang="en-US" sz="1600">
                <a:latin typeface="Callibri"/>
              </a:rPr>
              <a:t>double vol;</a:t>
            </a:r>
          </a:p>
        </p:txBody>
      </p:sp>
      <p:sp>
        <p:nvSpPr>
          <p:cNvPr id="33799" name="Rectangle 7"/>
          <p:cNvSpPr>
            <a:spLocks noChangeArrowheads="1"/>
          </p:cNvSpPr>
          <p:nvPr/>
        </p:nvSpPr>
        <p:spPr bwMode="auto">
          <a:xfrm>
            <a:off x="4500563" y="1571625"/>
            <a:ext cx="4286250" cy="4524375"/>
          </a:xfrm>
          <a:prstGeom prst="rect">
            <a:avLst/>
          </a:prstGeom>
          <a:noFill/>
          <a:ln w="9525">
            <a:noFill/>
            <a:miter lim="800000"/>
            <a:headEnd/>
            <a:tailEnd/>
          </a:ln>
        </p:spPr>
        <p:txBody>
          <a:bodyPr>
            <a:spAutoFit/>
          </a:bodyPr>
          <a:lstStyle/>
          <a:p>
            <a:r>
              <a:rPr lang="en-US" sz="1600" b="1">
                <a:latin typeface="Callibri"/>
              </a:rPr>
              <a:t>// assign values to mybox1's instance variables</a:t>
            </a:r>
          </a:p>
          <a:p>
            <a:r>
              <a:rPr lang="en-US" sz="1600">
                <a:latin typeface="Callibri"/>
              </a:rPr>
              <a:t>mybox1.width = 10;</a:t>
            </a:r>
          </a:p>
          <a:p>
            <a:r>
              <a:rPr lang="en-US" sz="1600">
                <a:latin typeface="Callibri"/>
              </a:rPr>
              <a:t>mybox1.height = 20;</a:t>
            </a:r>
          </a:p>
          <a:p>
            <a:r>
              <a:rPr lang="en-US" sz="1600">
                <a:latin typeface="Callibri"/>
              </a:rPr>
              <a:t>mybox1.depth = 15;</a:t>
            </a:r>
          </a:p>
          <a:p>
            <a:r>
              <a:rPr lang="en-US" sz="1600" b="1">
                <a:latin typeface="Callibri"/>
              </a:rPr>
              <a:t>/* assign different values to mybox2's</a:t>
            </a:r>
          </a:p>
          <a:p>
            <a:r>
              <a:rPr lang="en-US" sz="1600" b="1">
                <a:latin typeface="Callibri"/>
              </a:rPr>
              <a:t>instance variables */</a:t>
            </a:r>
          </a:p>
          <a:p>
            <a:r>
              <a:rPr lang="en-US" sz="1600">
                <a:latin typeface="Callibri"/>
              </a:rPr>
              <a:t>mybox2.width = 3;</a:t>
            </a:r>
          </a:p>
          <a:p>
            <a:r>
              <a:rPr lang="en-US" sz="1600">
                <a:latin typeface="Callibri"/>
              </a:rPr>
              <a:t>mybox2.height = 6;</a:t>
            </a:r>
          </a:p>
          <a:p>
            <a:r>
              <a:rPr lang="en-US" sz="1600">
                <a:latin typeface="Callibri"/>
              </a:rPr>
              <a:t>mybox2.depth = 9;</a:t>
            </a:r>
          </a:p>
          <a:p>
            <a:r>
              <a:rPr lang="en-US" sz="1600" b="1">
                <a:latin typeface="Callibri"/>
              </a:rPr>
              <a:t>// get volume of first box</a:t>
            </a:r>
          </a:p>
          <a:p>
            <a:r>
              <a:rPr lang="en-US" sz="1600" b="1">
                <a:latin typeface="Callibri"/>
              </a:rPr>
              <a:t>vol = mybox1.volume();</a:t>
            </a:r>
          </a:p>
          <a:p>
            <a:r>
              <a:rPr lang="en-US" sz="1600">
                <a:latin typeface="Callibri"/>
              </a:rPr>
              <a:t>System.out.println("Volume is " + vol);</a:t>
            </a:r>
          </a:p>
          <a:p>
            <a:r>
              <a:rPr lang="en-US" sz="1600" b="1">
                <a:latin typeface="Callibri"/>
              </a:rPr>
              <a:t>// get volume of second box</a:t>
            </a:r>
          </a:p>
          <a:p>
            <a:r>
              <a:rPr lang="en-US" sz="1600" b="1">
                <a:latin typeface="Callibri"/>
              </a:rPr>
              <a:t>vol = mybox2.volume();</a:t>
            </a:r>
          </a:p>
          <a:p>
            <a:r>
              <a:rPr lang="en-US" sz="1600">
                <a:latin typeface="Callibri"/>
              </a:rPr>
              <a:t>System.out.println("Volume is " + vol);</a:t>
            </a:r>
          </a:p>
          <a:p>
            <a:r>
              <a:rPr lang="en-US" sz="1600">
                <a:latin typeface="Callibri"/>
              </a:rPr>
              <a:t>}</a:t>
            </a:r>
          </a:p>
          <a:p>
            <a:r>
              <a:rPr lang="en-US" sz="1600" b="1">
                <a:latin typeface="Callibri"/>
              </a:rPr>
              <a:t>}</a:t>
            </a:r>
          </a:p>
        </p:txBody>
      </p:sp>
      <p:cxnSp>
        <p:nvCxnSpPr>
          <p:cNvPr id="10" name="Straight Connector 9"/>
          <p:cNvCxnSpPr/>
          <p:nvPr/>
        </p:nvCxnSpPr>
        <p:spPr>
          <a:xfrm rot="5400000">
            <a:off x="1891507" y="3750469"/>
            <a:ext cx="450215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08175" y="260350"/>
            <a:ext cx="6767513" cy="1143000"/>
          </a:xfrm>
        </p:spPr>
        <p:txBody>
          <a:bodyPr/>
          <a:lstStyle/>
          <a:p>
            <a:r>
              <a:rPr lang="en-US" b="1" smtClean="0"/>
              <a:t>Adding a Method That Takes Parameters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28E38E63-9C33-42B5-89BC-356969179428}" type="slidenum">
              <a:rPr lang="en-IN" smtClean="0"/>
              <a:pPr>
                <a:defRPr/>
              </a:pPr>
              <a:t>21</a:t>
            </a:fld>
            <a:endParaRPr lang="en-IN"/>
          </a:p>
        </p:txBody>
      </p:sp>
      <p:sp>
        <p:nvSpPr>
          <p:cNvPr id="34822" name="Rectangle 2"/>
          <p:cNvSpPr>
            <a:spLocks noChangeArrowheads="1"/>
          </p:cNvSpPr>
          <p:nvPr/>
        </p:nvSpPr>
        <p:spPr bwMode="auto">
          <a:xfrm>
            <a:off x="500063" y="1643063"/>
            <a:ext cx="4929187" cy="4032250"/>
          </a:xfrm>
          <a:prstGeom prst="rect">
            <a:avLst/>
          </a:prstGeom>
          <a:noFill/>
          <a:ln w="9525">
            <a:noFill/>
            <a:miter lim="800000"/>
            <a:headEnd/>
            <a:tailEnd/>
          </a:ln>
        </p:spPr>
        <p:txBody>
          <a:bodyPr>
            <a:spAutoFit/>
          </a:bodyPr>
          <a:lstStyle/>
          <a:p>
            <a:r>
              <a:rPr lang="en-US" sz="1600" b="1">
                <a:latin typeface="Callibri"/>
              </a:rPr>
              <a:t>// This program uses a parameterized method</a:t>
            </a:r>
            <a:r>
              <a:rPr lang="en-US" sz="1600">
                <a:latin typeface="Callibri"/>
              </a:rPr>
              <a:t>.</a:t>
            </a:r>
          </a:p>
          <a:p>
            <a:r>
              <a:rPr lang="en-US" sz="1600" b="1">
                <a:latin typeface="Callibri"/>
              </a:rPr>
              <a:t>class Box {</a:t>
            </a:r>
          </a:p>
          <a:p>
            <a:r>
              <a:rPr lang="en-US" sz="1600">
                <a:latin typeface="Callibri"/>
              </a:rPr>
              <a:t>double width;</a:t>
            </a:r>
          </a:p>
          <a:p>
            <a:r>
              <a:rPr lang="en-US" sz="1600">
                <a:latin typeface="Callibri"/>
              </a:rPr>
              <a:t>double height;</a:t>
            </a:r>
          </a:p>
          <a:p>
            <a:r>
              <a:rPr lang="en-US" sz="1600">
                <a:latin typeface="Callibri"/>
              </a:rPr>
              <a:t>double depth;</a:t>
            </a:r>
          </a:p>
          <a:p>
            <a:r>
              <a:rPr lang="en-US" sz="1600" b="1">
                <a:latin typeface="Callibri"/>
              </a:rPr>
              <a:t>// compute and return volume</a:t>
            </a:r>
          </a:p>
          <a:p>
            <a:r>
              <a:rPr lang="en-US" sz="1600" b="1">
                <a:latin typeface="Callibri"/>
              </a:rPr>
              <a:t>double volume() {</a:t>
            </a:r>
          </a:p>
          <a:p>
            <a:r>
              <a:rPr lang="en-US" sz="1600">
                <a:latin typeface="Callibri"/>
              </a:rPr>
              <a:t>return width * height * depth;</a:t>
            </a:r>
          </a:p>
          <a:p>
            <a:r>
              <a:rPr lang="en-US" sz="1600" b="1">
                <a:latin typeface="Callibri"/>
              </a:rPr>
              <a:t>}</a:t>
            </a:r>
          </a:p>
          <a:p>
            <a:r>
              <a:rPr lang="en-US" sz="1600" b="1">
                <a:latin typeface="Callibri"/>
              </a:rPr>
              <a:t>// sets dimensions of box</a:t>
            </a:r>
          </a:p>
          <a:p>
            <a:r>
              <a:rPr lang="en-US" sz="1600" b="1">
                <a:latin typeface="Callibri"/>
              </a:rPr>
              <a:t>void setDim(double w, double h, double d) {</a:t>
            </a:r>
          </a:p>
          <a:p>
            <a:r>
              <a:rPr lang="en-US" sz="1600">
                <a:latin typeface="Callibri"/>
              </a:rPr>
              <a:t>width = w;</a:t>
            </a:r>
          </a:p>
          <a:p>
            <a:r>
              <a:rPr lang="en-US" sz="1600">
                <a:latin typeface="Callibri"/>
              </a:rPr>
              <a:t>height = h;</a:t>
            </a:r>
          </a:p>
          <a:p>
            <a:r>
              <a:rPr lang="en-US" sz="1600">
                <a:latin typeface="Callibri"/>
              </a:rPr>
              <a:t>depth = d;</a:t>
            </a:r>
          </a:p>
          <a:p>
            <a:r>
              <a:rPr lang="en-US" sz="1600">
                <a:latin typeface="Callibri"/>
              </a:rPr>
              <a:t>}</a:t>
            </a:r>
          </a:p>
          <a:p>
            <a:r>
              <a:rPr lang="en-US" sz="1600" b="1">
                <a:latin typeface="Callibri"/>
              </a:rPr>
              <a:t>}</a:t>
            </a:r>
            <a:endParaRPr lang="en-US" b="1">
              <a:latin typeface="Callibri"/>
            </a:endParaRPr>
          </a:p>
        </p:txBody>
      </p:sp>
      <p:sp>
        <p:nvSpPr>
          <p:cNvPr id="34823" name="Rectangle 3"/>
          <p:cNvSpPr>
            <a:spLocks noChangeArrowheads="1"/>
          </p:cNvSpPr>
          <p:nvPr/>
        </p:nvSpPr>
        <p:spPr bwMode="auto">
          <a:xfrm>
            <a:off x="5214938" y="1785938"/>
            <a:ext cx="3714750" cy="4032250"/>
          </a:xfrm>
          <a:prstGeom prst="rect">
            <a:avLst/>
          </a:prstGeom>
          <a:noFill/>
          <a:ln w="9525">
            <a:noFill/>
            <a:miter lim="800000"/>
            <a:headEnd/>
            <a:tailEnd/>
          </a:ln>
        </p:spPr>
        <p:txBody>
          <a:bodyPr>
            <a:spAutoFit/>
          </a:bodyPr>
          <a:lstStyle/>
          <a:p>
            <a:r>
              <a:rPr lang="en-US" sz="1600" b="1">
                <a:latin typeface="Callibri"/>
              </a:rPr>
              <a:t>class BoxDemo5 {</a:t>
            </a:r>
          </a:p>
          <a:p>
            <a:r>
              <a:rPr lang="en-US" sz="1600">
                <a:latin typeface="Callibri"/>
              </a:rPr>
              <a:t>public static void main(String args[]) {</a:t>
            </a:r>
          </a:p>
          <a:p>
            <a:r>
              <a:rPr lang="en-US" sz="1600" b="1">
                <a:latin typeface="Callibri"/>
              </a:rPr>
              <a:t>Box mybox1 = new Box();</a:t>
            </a:r>
          </a:p>
          <a:p>
            <a:r>
              <a:rPr lang="en-US" sz="1600" b="1">
                <a:latin typeface="Callibri"/>
              </a:rPr>
              <a:t>Box mybox2 = new Box();</a:t>
            </a:r>
          </a:p>
          <a:p>
            <a:r>
              <a:rPr lang="en-US" sz="1600">
                <a:latin typeface="Callibri"/>
              </a:rPr>
              <a:t>double vol;</a:t>
            </a:r>
          </a:p>
          <a:p>
            <a:r>
              <a:rPr lang="en-US" sz="1600" b="1">
                <a:latin typeface="Callibri"/>
              </a:rPr>
              <a:t>// initialize each box</a:t>
            </a:r>
          </a:p>
          <a:p>
            <a:r>
              <a:rPr lang="en-US" sz="1600">
                <a:latin typeface="Callibri"/>
              </a:rPr>
              <a:t>mybox1.setDim(10, 20, 15);</a:t>
            </a:r>
          </a:p>
          <a:p>
            <a:r>
              <a:rPr lang="en-US" sz="1600">
                <a:latin typeface="Callibri"/>
              </a:rPr>
              <a:t>mybox2.setDim(3, 6, 9);</a:t>
            </a:r>
          </a:p>
          <a:p>
            <a:r>
              <a:rPr lang="en-US" sz="1600" b="1">
                <a:latin typeface="Callibri"/>
              </a:rPr>
              <a:t>// get volume of first box</a:t>
            </a:r>
          </a:p>
          <a:p>
            <a:r>
              <a:rPr lang="en-US" sz="1600">
                <a:latin typeface="Callibri"/>
              </a:rPr>
              <a:t>vol = mybox1.volume();</a:t>
            </a:r>
          </a:p>
          <a:p>
            <a:r>
              <a:rPr lang="en-US" sz="1600">
                <a:latin typeface="Callibri"/>
              </a:rPr>
              <a:t>System.out.println("Volume is " + vol);</a:t>
            </a:r>
          </a:p>
          <a:p>
            <a:r>
              <a:rPr lang="en-US" sz="1600" b="1">
                <a:latin typeface="Callibri"/>
              </a:rPr>
              <a:t>// get volume of second box</a:t>
            </a:r>
          </a:p>
          <a:p>
            <a:r>
              <a:rPr lang="en-US" sz="1600">
                <a:latin typeface="Callibri"/>
              </a:rPr>
              <a:t>vol = mybox2.volume();</a:t>
            </a:r>
          </a:p>
          <a:p>
            <a:r>
              <a:rPr lang="en-US" sz="1600">
                <a:latin typeface="Callibri"/>
              </a:rPr>
              <a:t>System.out.println("Volume is " + vol);</a:t>
            </a:r>
          </a:p>
          <a:p>
            <a:r>
              <a:rPr lang="en-US" sz="1600">
                <a:latin typeface="Callibri"/>
              </a:rPr>
              <a:t>}</a:t>
            </a:r>
          </a:p>
          <a:p>
            <a:r>
              <a:rPr lang="en-US" sz="1600">
                <a:latin typeface="Callibri"/>
              </a:rPr>
              <a:t>}</a:t>
            </a:r>
          </a:p>
        </p:txBody>
      </p:sp>
      <p:cxnSp>
        <p:nvCxnSpPr>
          <p:cNvPr id="10" name="Straight Connector 9"/>
          <p:cNvCxnSpPr/>
          <p:nvPr/>
        </p:nvCxnSpPr>
        <p:spPr>
          <a:xfrm rot="5400000">
            <a:off x="2786063" y="3929063"/>
            <a:ext cx="4573587"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08175" y="260350"/>
            <a:ext cx="6767513" cy="1143000"/>
          </a:xfrm>
        </p:spPr>
        <p:txBody>
          <a:bodyPr/>
          <a:lstStyle/>
          <a:p>
            <a:r>
              <a:rPr lang="en-US" b="1" smtClean="0"/>
              <a:t> Constructors in Java</a:t>
            </a:r>
            <a:endParaRPr lang="en-US" smtClean="0"/>
          </a:p>
        </p:txBody>
      </p:sp>
      <p:sp>
        <p:nvSpPr>
          <p:cNvPr id="35843" name="Content Placeholder 2"/>
          <p:cNvSpPr>
            <a:spLocks noGrp="1"/>
          </p:cNvSpPr>
          <p:nvPr>
            <p:ph idx="1"/>
          </p:nvPr>
        </p:nvSpPr>
        <p:spPr>
          <a:xfrm>
            <a:off x="428625" y="1500188"/>
            <a:ext cx="8229600" cy="4525962"/>
          </a:xfrm>
        </p:spPr>
        <p:txBody>
          <a:bodyPr>
            <a:noAutofit/>
          </a:bodyPr>
          <a:lstStyle/>
          <a:p>
            <a:pPr marL="53975" indent="223838" algn="just">
              <a:lnSpc>
                <a:spcPct val="170000"/>
              </a:lnSpc>
              <a:buFont typeface="Wingdings" pitchFamily="2" charset="2"/>
              <a:buChar char="Ø"/>
            </a:pPr>
            <a:r>
              <a:rPr lang="en-US" sz="2400" dirty="0" smtClean="0">
                <a:latin typeface="Cambria" pitchFamily="18" charset="0"/>
              </a:rPr>
              <a:t> W</a:t>
            </a:r>
            <a:r>
              <a:rPr lang="en-US" sz="2400" b="1" dirty="0" smtClean="0">
                <a:latin typeface="Cambria" pitchFamily="18" charset="0"/>
              </a:rPr>
              <a:t>hen the object is created in  Random-Access-Memory, the constructor is executed. </a:t>
            </a:r>
          </a:p>
          <a:p>
            <a:pPr marL="53975" indent="223838" algn="just">
              <a:lnSpc>
                <a:spcPct val="170000"/>
              </a:lnSpc>
              <a:buFont typeface="Wingdings" pitchFamily="2" charset="2"/>
              <a:buChar char="Ø"/>
            </a:pPr>
            <a:r>
              <a:rPr lang="en-US" sz="2400" dirty="0" smtClean="0">
                <a:latin typeface="Cambria" pitchFamily="18" charset="0"/>
              </a:rPr>
              <a:t>The constructor </a:t>
            </a:r>
            <a:r>
              <a:rPr lang="en-US" sz="2400" b="1" dirty="0" smtClean="0">
                <a:latin typeface="Cambria" pitchFamily="18" charset="0"/>
              </a:rPr>
              <a:t> has name as same as class name</a:t>
            </a:r>
            <a:r>
              <a:rPr lang="en-US" sz="2400" dirty="0" smtClean="0">
                <a:latin typeface="Cambria" pitchFamily="18" charset="0"/>
              </a:rPr>
              <a:t>. </a:t>
            </a:r>
          </a:p>
          <a:p>
            <a:pPr marL="53975" indent="223838" algn="just">
              <a:lnSpc>
                <a:spcPct val="170000"/>
              </a:lnSpc>
              <a:buFont typeface="Wingdings" pitchFamily="2" charset="2"/>
              <a:buChar char="Ø"/>
            </a:pPr>
            <a:r>
              <a:rPr lang="en-US" sz="2400" dirty="0" smtClean="0">
                <a:latin typeface="Cambria" pitchFamily="18" charset="0"/>
              </a:rPr>
              <a:t>It </a:t>
            </a:r>
            <a:r>
              <a:rPr lang="en-US" sz="2400" b="1" dirty="0" smtClean="0">
                <a:latin typeface="Cambria" pitchFamily="18" charset="0"/>
              </a:rPr>
              <a:t>take argument or may not take any argument.</a:t>
            </a:r>
          </a:p>
          <a:p>
            <a:pPr marL="53975" indent="223838" algn="just">
              <a:lnSpc>
                <a:spcPct val="170000"/>
              </a:lnSpc>
              <a:buFont typeface="Wingdings" pitchFamily="2" charset="2"/>
              <a:buChar char="Ø"/>
            </a:pPr>
            <a:r>
              <a:rPr lang="en-US" sz="2400" dirty="0" smtClean="0">
                <a:latin typeface="Cambria" pitchFamily="18" charset="0"/>
              </a:rPr>
              <a:t>If n</a:t>
            </a:r>
            <a:r>
              <a:rPr lang="en-US" sz="2400" b="1" dirty="0" smtClean="0">
                <a:latin typeface="Cambria" pitchFamily="18" charset="0"/>
              </a:rPr>
              <a:t>o constructor </a:t>
            </a:r>
            <a:r>
              <a:rPr lang="en-US" sz="2400" dirty="0" smtClean="0">
                <a:latin typeface="Cambria" pitchFamily="18" charset="0"/>
              </a:rPr>
              <a:t>is defined for a class then a default constructor  without any  parameter is considered implicitly. </a:t>
            </a:r>
          </a:p>
          <a:p>
            <a:pPr marL="53975" indent="223838" algn="just">
              <a:lnSpc>
                <a:spcPct val="170000"/>
              </a:lnSpc>
              <a:buFont typeface="Wingdings" pitchFamily="2" charset="2"/>
              <a:buChar char="Ø"/>
            </a:pPr>
            <a:r>
              <a:rPr lang="en-US" sz="2400" b="1" dirty="0" smtClean="0">
                <a:latin typeface="Cambria" pitchFamily="18" charset="0"/>
              </a:rPr>
              <a:t> </a:t>
            </a: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73876379-BCCE-4AD0-A7A1-75CD23137FCD}" type="slidenum">
              <a:rPr lang="en-IN" smtClean="0"/>
              <a:pPr>
                <a:defRPr/>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08175" y="260350"/>
            <a:ext cx="6767513" cy="1143000"/>
          </a:xfrm>
        </p:spPr>
        <p:txBody>
          <a:bodyPr/>
          <a:lstStyle/>
          <a:p>
            <a:r>
              <a:rPr lang="en-US" b="1" smtClean="0"/>
              <a:t>Constructors in Java</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dirty="0"/>
          </a:p>
        </p:txBody>
      </p:sp>
      <p:sp>
        <p:nvSpPr>
          <p:cNvPr id="5" name="Footer Placeholder 4"/>
          <p:cNvSpPr>
            <a:spLocks noGrp="1"/>
          </p:cNvSpPr>
          <p:nvPr>
            <p:ph type="ftr" sz="quarter" idx="11"/>
          </p:nvPr>
        </p:nvSpPr>
        <p:spPr/>
        <p:txBody>
          <a:bodyPr/>
          <a:lstStyle/>
          <a:p>
            <a:pPr>
              <a:defRPr/>
            </a:pPr>
            <a:r>
              <a:rPr lang="en-US" dirty="0"/>
              <a:t>PPL Unit5 -</a:t>
            </a:r>
            <a:r>
              <a:rPr lang="en-US" dirty="0" err="1"/>
              <a:t>Inheritance,polymorphism</a:t>
            </a:r>
            <a:r>
              <a:rPr lang="en-US" dirty="0"/>
              <a:t> &amp; Encapsulation using Java</a:t>
            </a:r>
            <a:endParaRPr lang="en-IN" dirty="0"/>
          </a:p>
        </p:txBody>
      </p:sp>
      <p:sp>
        <p:nvSpPr>
          <p:cNvPr id="6" name="Slide Number Placeholder 5"/>
          <p:cNvSpPr>
            <a:spLocks noGrp="1"/>
          </p:cNvSpPr>
          <p:nvPr>
            <p:ph type="sldNum" sz="quarter" idx="12"/>
          </p:nvPr>
        </p:nvSpPr>
        <p:spPr/>
        <p:txBody>
          <a:bodyPr/>
          <a:lstStyle/>
          <a:p>
            <a:pPr>
              <a:defRPr/>
            </a:pPr>
            <a:fld id="{53735B05-CD7B-4AC4-9EE9-68D0032F13AB}" type="slidenum">
              <a:rPr lang="en-IN" smtClean="0"/>
              <a:pPr>
                <a:defRPr/>
              </a:pPr>
              <a:t>23</a:t>
            </a:fld>
            <a:endParaRPr lang="en-IN"/>
          </a:p>
        </p:txBody>
      </p:sp>
      <p:sp>
        <p:nvSpPr>
          <p:cNvPr id="38918" name="Rectangle 6"/>
          <p:cNvSpPr>
            <a:spLocks noChangeArrowheads="1"/>
          </p:cNvSpPr>
          <p:nvPr/>
        </p:nvSpPr>
        <p:spPr bwMode="auto">
          <a:xfrm>
            <a:off x="357188" y="1571625"/>
            <a:ext cx="4572000" cy="4062413"/>
          </a:xfrm>
          <a:prstGeom prst="rect">
            <a:avLst/>
          </a:prstGeom>
          <a:noFill/>
          <a:ln w="9525">
            <a:noFill/>
            <a:miter lim="800000"/>
            <a:headEnd/>
            <a:tailEnd/>
          </a:ln>
        </p:spPr>
        <p:txBody>
          <a:bodyPr>
            <a:spAutoFit/>
          </a:bodyPr>
          <a:lstStyle/>
          <a:p>
            <a:r>
              <a:rPr lang="en-US" sz="1600" b="1"/>
              <a:t>// compute and return volume</a:t>
            </a:r>
          </a:p>
          <a:p>
            <a:r>
              <a:rPr lang="en-US" sz="1600" b="1"/>
              <a:t>	</a:t>
            </a:r>
            <a:r>
              <a:rPr lang="en-US" sz="1600"/>
              <a:t>double volume() {</a:t>
            </a:r>
          </a:p>
          <a:p>
            <a:r>
              <a:rPr lang="en-US" sz="1600"/>
              <a:t>	return width * height * depth;</a:t>
            </a:r>
          </a:p>
          <a:p>
            <a:r>
              <a:rPr lang="en-US" sz="1600"/>
              <a:t>	}</a:t>
            </a:r>
          </a:p>
          <a:p>
            <a:r>
              <a:rPr lang="en-US" sz="1600"/>
              <a:t>	}</a:t>
            </a:r>
          </a:p>
          <a:p>
            <a:r>
              <a:rPr lang="en-US" sz="1600" b="1"/>
              <a:t>	class BoxDemo6 {</a:t>
            </a:r>
          </a:p>
          <a:p>
            <a:r>
              <a:rPr lang="en-US" sz="1600" b="1"/>
              <a:t>	</a:t>
            </a:r>
            <a:r>
              <a:rPr lang="en-US" sz="1600"/>
              <a:t>public static void main(String args[]) {</a:t>
            </a:r>
          </a:p>
          <a:p>
            <a:endParaRPr lang="en-US" sz="1600"/>
          </a:p>
          <a:p>
            <a:r>
              <a:rPr lang="en-US" sz="1600" b="1"/>
              <a:t>// declare, allocate, and initialize Box objects</a:t>
            </a:r>
          </a:p>
          <a:p>
            <a:r>
              <a:rPr lang="en-US" sz="1600" b="1"/>
              <a:t>	Box mybox1 = new Box();</a:t>
            </a:r>
          </a:p>
          <a:p>
            <a:r>
              <a:rPr lang="en-US" sz="1600" b="1"/>
              <a:t>	Box mybox2 = new Box();</a:t>
            </a:r>
          </a:p>
          <a:p>
            <a:r>
              <a:rPr lang="en-US" sz="1600" b="1"/>
              <a:t>	double vol;</a:t>
            </a:r>
          </a:p>
          <a:p>
            <a:r>
              <a:rPr lang="en-US" sz="1600" b="1"/>
              <a:t>// get volume of first box</a:t>
            </a:r>
          </a:p>
          <a:p>
            <a:r>
              <a:rPr lang="en-US" sz="1600"/>
              <a:t>vol = mybox1.volume();</a:t>
            </a:r>
          </a:p>
          <a:p>
            <a:r>
              <a:rPr lang="en-US" sz="1600"/>
              <a:t>System.out.println("Volume is " + vol);</a:t>
            </a:r>
          </a:p>
          <a:p>
            <a:endParaRPr lang="en-US" b="1"/>
          </a:p>
        </p:txBody>
      </p:sp>
      <p:sp>
        <p:nvSpPr>
          <p:cNvPr id="38919" name="Rectangle 8"/>
          <p:cNvSpPr>
            <a:spLocks noChangeArrowheads="1"/>
          </p:cNvSpPr>
          <p:nvPr/>
        </p:nvSpPr>
        <p:spPr bwMode="auto">
          <a:xfrm>
            <a:off x="4929188" y="1643063"/>
            <a:ext cx="4071937" cy="1816100"/>
          </a:xfrm>
          <a:prstGeom prst="rect">
            <a:avLst/>
          </a:prstGeom>
          <a:noFill/>
          <a:ln w="9525">
            <a:noFill/>
            <a:miter lim="800000"/>
            <a:headEnd/>
            <a:tailEnd/>
          </a:ln>
        </p:spPr>
        <p:txBody>
          <a:bodyPr>
            <a:spAutoFit/>
          </a:bodyPr>
          <a:lstStyle/>
          <a:p>
            <a:r>
              <a:rPr lang="en-US" sz="1600" b="1"/>
              <a:t>// get volume of second box</a:t>
            </a:r>
          </a:p>
          <a:p>
            <a:r>
              <a:rPr lang="en-US" sz="1600"/>
              <a:t>vol = mybox2.volume();</a:t>
            </a:r>
          </a:p>
          <a:p>
            <a:r>
              <a:rPr lang="en-US" sz="1600"/>
              <a:t>System.out.println("Volume is " + vol);</a:t>
            </a:r>
          </a:p>
          <a:p>
            <a:r>
              <a:rPr lang="en-US" sz="1600"/>
              <a:t>}</a:t>
            </a:r>
          </a:p>
          <a:p>
            <a:r>
              <a:rPr lang="en-US" sz="1600"/>
              <a:t>}</a:t>
            </a:r>
          </a:p>
          <a:p>
            <a:endParaRPr lang="en-US" sz="1600" b="1"/>
          </a:p>
          <a:p>
            <a:endParaRPr lang="en-US" sz="1600" b="1"/>
          </a:p>
        </p:txBody>
      </p:sp>
      <p:cxnSp>
        <p:nvCxnSpPr>
          <p:cNvPr id="11" name="Straight Connector 10"/>
          <p:cNvCxnSpPr/>
          <p:nvPr/>
        </p:nvCxnSpPr>
        <p:spPr>
          <a:xfrm rot="5400000">
            <a:off x="2464594" y="3964781"/>
            <a:ext cx="47879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429250" y="3714750"/>
            <a:ext cx="2214563" cy="2071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 : </a:t>
            </a:r>
          </a:p>
          <a:p>
            <a:pPr>
              <a:defRPr/>
            </a:pPr>
            <a:r>
              <a:rPr lang="en-US" b="1" dirty="0"/>
              <a:t>Constructing Box</a:t>
            </a:r>
          </a:p>
          <a:p>
            <a:pPr>
              <a:defRPr/>
            </a:pPr>
            <a:r>
              <a:rPr lang="en-US" b="1" dirty="0"/>
              <a:t>Constructing Box</a:t>
            </a:r>
          </a:p>
          <a:p>
            <a:pPr>
              <a:defRPr/>
            </a:pPr>
            <a:r>
              <a:rPr lang="en-US" b="1" dirty="0"/>
              <a:t>Volume is 1000.0</a:t>
            </a:r>
          </a:p>
          <a:p>
            <a:pPr>
              <a:defRPr/>
            </a:pPr>
            <a:r>
              <a:rPr lang="en-US" b="1" dirty="0"/>
              <a:t>Volume is 1000.0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08175" y="260350"/>
            <a:ext cx="6767513" cy="1143000"/>
          </a:xfrm>
        </p:spPr>
        <p:txBody>
          <a:bodyPr/>
          <a:lstStyle/>
          <a:p>
            <a:r>
              <a:rPr lang="en-US" b="1" smtClean="0"/>
              <a:t>Parameterized Constructors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1E9BEB0-BFC9-4678-BF28-2510BA0AE0D0}" type="slidenum">
              <a:rPr lang="en-IN" smtClean="0"/>
              <a:pPr>
                <a:defRPr/>
              </a:pPr>
              <a:t>24</a:t>
            </a:fld>
            <a:endParaRPr lang="en-IN"/>
          </a:p>
        </p:txBody>
      </p:sp>
      <p:sp>
        <p:nvSpPr>
          <p:cNvPr id="40966" name="Rectangle 6"/>
          <p:cNvSpPr>
            <a:spLocks noChangeArrowheads="1"/>
          </p:cNvSpPr>
          <p:nvPr/>
        </p:nvSpPr>
        <p:spPr bwMode="auto">
          <a:xfrm>
            <a:off x="571500" y="1500188"/>
            <a:ext cx="6215063" cy="4770437"/>
          </a:xfrm>
          <a:prstGeom prst="rect">
            <a:avLst/>
          </a:prstGeom>
          <a:noFill/>
          <a:ln w="9525">
            <a:noFill/>
            <a:miter lim="800000"/>
            <a:headEnd/>
            <a:tailEnd/>
          </a:ln>
        </p:spPr>
        <p:txBody>
          <a:bodyPr>
            <a:spAutoFit/>
          </a:bodyPr>
          <a:lstStyle/>
          <a:p>
            <a:r>
              <a:rPr lang="en-US" sz="1600" b="1">
                <a:latin typeface="Callibri"/>
              </a:rPr>
              <a:t>class BoxDemo7 {</a:t>
            </a:r>
          </a:p>
          <a:p>
            <a:r>
              <a:rPr lang="en-US" sz="1600" b="1">
                <a:latin typeface="Callibri"/>
              </a:rPr>
              <a:t>	</a:t>
            </a:r>
            <a:r>
              <a:rPr lang="en-US" sz="1600">
                <a:latin typeface="Callibri"/>
              </a:rPr>
              <a:t>public static void main(String args[]) {</a:t>
            </a:r>
          </a:p>
          <a:p>
            <a:endParaRPr lang="en-US" sz="1600">
              <a:latin typeface="Callibri"/>
            </a:endParaRPr>
          </a:p>
          <a:p>
            <a:r>
              <a:rPr lang="en-US" sz="1600" b="1">
                <a:latin typeface="Callibri"/>
              </a:rPr>
              <a:t>	// declare, allocate, and initialize Box objects</a:t>
            </a:r>
          </a:p>
          <a:p>
            <a:r>
              <a:rPr lang="en-US" sz="1600" b="1">
                <a:latin typeface="Callibri"/>
              </a:rPr>
              <a:t>	</a:t>
            </a:r>
          </a:p>
          <a:p>
            <a:r>
              <a:rPr lang="en-US" sz="1600" b="1">
                <a:latin typeface="Callibri"/>
              </a:rPr>
              <a:t>	Box mybox1 = new Box(10, 20, 15);</a:t>
            </a:r>
          </a:p>
          <a:p>
            <a:r>
              <a:rPr lang="en-US" sz="1600" b="1">
                <a:latin typeface="Callibri"/>
              </a:rPr>
              <a:t>	Box mybox2 = new Box(3, 6, 9);</a:t>
            </a:r>
          </a:p>
          <a:p>
            <a:r>
              <a:rPr lang="en-US" sz="1600" b="1">
                <a:latin typeface="Callibri"/>
              </a:rPr>
              <a:t>	double vol;</a:t>
            </a:r>
          </a:p>
          <a:p>
            <a:endParaRPr lang="en-US" sz="1600" b="1">
              <a:latin typeface="Callibri"/>
            </a:endParaRPr>
          </a:p>
          <a:p>
            <a:r>
              <a:rPr lang="en-US" sz="1600" b="1">
                <a:latin typeface="Callibri"/>
              </a:rPr>
              <a:t>	// get volume of first box</a:t>
            </a:r>
          </a:p>
          <a:p>
            <a:endParaRPr lang="en-US" sz="1600" b="1">
              <a:latin typeface="Callibri"/>
            </a:endParaRPr>
          </a:p>
          <a:p>
            <a:r>
              <a:rPr lang="en-US" sz="1600">
                <a:latin typeface="Callibri"/>
              </a:rPr>
              <a:t>	vol = mybox1.volume();</a:t>
            </a:r>
          </a:p>
          <a:p>
            <a:r>
              <a:rPr lang="en-US" sz="1600">
                <a:latin typeface="Callibri"/>
              </a:rPr>
              <a:t>	System.out.println("Volume is " + vol);</a:t>
            </a:r>
          </a:p>
          <a:p>
            <a:r>
              <a:rPr lang="en-US" sz="1600" b="1">
                <a:latin typeface="Callibri"/>
              </a:rPr>
              <a:t>	</a:t>
            </a:r>
          </a:p>
          <a:p>
            <a:r>
              <a:rPr lang="en-US" sz="1600" b="1">
                <a:latin typeface="Callibri"/>
              </a:rPr>
              <a:t>	// get volume of second box</a:t>
            </a:r>
          </a:p>
          <a:p>
            <a:endParaRPr lang="en-US" sz="1600" b="1">
              <a:latin typeface="Callibri"/>
            </a:endParaRPr>
          </a:p>
          <a:p>
            <a:r>
              <a:rPr lang="en-US" sz="1600" b="1">
                <a:latin typeface="Callibri"/>
              </a:rPr>
              <a:t>	</a:t>
            </a:r>
            <a:r>
              <a:rPr lang="en-US" sz="1600">
                <a:latin typeface="Callibri"/>
              </a:rPr>
              <a:t>vol = mybox2.volume();</a:t>
            </a:r>
          </a:p>
          <a:p>
            <a:r>
              <a:rPr lang="en-US" sz="1600">
                <a:latin typeface="Callibri"/>
              </a:rPr>
              <a:t>	System.out.println("Volume is " + vol);</a:t>
            </a:r>
          </a:p>
          <a:p>
            <a:r>
              <a:rPr lang="en-US" sz="1600" b="1">
                <a:latin typeface="Callibri"/>
              </a:rPr>
              <a:t>	}     }</a:t>
            </a:r>
            <a:endParaRPr lang="en-US" sz="1600">
              <a:latin typeface="Callibri"/>
            </a:endParaRPr>
          </a:p>
        </p:txBody>
      </p:sp>
      <p:sp>
        <p:nvSpPr>
          <p:cNvPr id="9" name="Oval 8"/>
          <p:cNvSpPr/>
          <p:nvPr/>
        </p:nvSpPr>
        <p:spPr>
          <a:xfrm>
            <a:off x="6072188" y="4429125"/>
            <a:ext cx="2643187" cy="164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a:t>
            </a:r>
          </a:p>
          <a:p>
            <a:pPr>
              <a:defRPr/>
            </a:pPr>
            <a:r>
              <a:rPr lang="en-US" b="1" dirty="0"/>
              <a:t>Volume is 3000.0</a:t>
            </a:r>
          </a:p>
          <a:p>
            <a:pPr>
              <a:defRPr/>
            </a:pPr>
            <a:r>
              <a:rPr lang="en-US" b="1" dirty="0"/>
              <a:t>Volume is 162</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908175" y="260350"/>
            <a:ext cx="6767513" cy="1143000"/>
          </a:xfrm>
        </p:spPr>
        <p:txBody>
          <a:bodyPr/>
          <a:lstStyle/>
          <a:p>
            <a:r>
              <a:rPr lang="en-US" b="1" smtClean="0"/>
              <a:t>The this Keyword</a:t>
            </a:r>
            <a:endParaRPr lang="en-US" smtClean="0"/>
          </a:p>
        </p:txBody>
      </p:sp>
      <p:sp>
        <p:nvSpPr>
          <p:cNvPr id="41987" name="Content Placeholder 2"/>
          <p:cNvSpPr>
            <a:spLocks noGrp="1"/>
          </p:cNvSpPr>
          <p:nvPr>
            <p:ph idx="1"/>
          </p:nvPr>
        </p:nvSpPr>
        <p:spPr/>
        <p:txBody>
          <a:bodyPr>
            <a:normAutofit/>
          </a:bodyPr>
          <a:lstStyle/>
          <a:p>
            <a:pPr algn="just">
              <a:lnSpc>
                <a:spcPct val="150000"/>
              </a:lnSpc>
              <a:buFont typeface="Wingdings" pitchFamily="2" charset="2"/>
              <a:buChar char="Ø"/>
            </a:pPr>
            <a:r>
              <a:rPr lang="en-US" sz="2000" dirty="0" smtClean="0"/>
              <a:t>It is a </a:t>
            </a:r>
            <a:r>
              <a:rPr lang="en-US" sz="2000" b="1" dirty="0" smtClean="0">
                <a:solidFill>
                  <a:srgbClr val="7030A0"/>
                </a:solidFill>
                <a:latin typeface="Cambria" pitchFamily="18" charset="0"/>
              </a:rPr>
              <a:t>reference variable</a:t>
            </a:r>
            <a:r>
              <a:rPr lang="en-US" sz="2000" dirty="0" smtClean="0">
                <a:latin typeface="Cambria" pitchFamily="18" charset="0"/>
              </a:rPr>
              <a:t> that refers to the current object.</a:t>
            </a:r>
            <a:endParaRPr lang="en-US" sz="2000" b="1" i="1" dirty="0" smtClean="0">
              <a:latin typeface="Cambria" pitchFamily="18" charset="0"/>
            </a:endParaRPr>
          </a:p>
          <a:p>
            <a:pPr algn="just">
              <a:lnSpc>
                <a:spcPct val="150000"/>
              </a:lnSpc>
              <a:buFont typeface="Wingdings" pitchFamily="2" charset="2"/>
              <a:buChar char="Ø"/>
            </a:pPr>
            <a:r>
              <a:rPr lang="en-US" sz="2000" dirty="0" smtClean="0">
                <a:latin typeface="Cambria" pitchFamily="18" charset="0"/>
              </a:rPr>
              <a:t>It is used to </a:t>
            </a:r>
            <a:r>
              <a:rPr lang="en-US" sz="2000" dirty="0" smtClean="0">
                <a:solidFill>
                  <a:srgbClr val="7030A0"/>
                </a:solidFill>
                <a:latin typeface="Cambria" pitchFamily="18" charset="0"/>
              </a:rPr>
              <a:t>differentiate the formal parameter and data members </a:t>
            </a:r>
            <a:r>
              <a:rPr lang="en-US" sz="2000" dirty="0" smtClean="0">
                <a:latin typeface="Cambria" pitchFamily="18" charset="0"/>
              </a:rPr>
              <a:t>of class, whenever the formal parameter and data members of the class are similar then JVM get ambiguity.</a:t>
            </a:r>
          </a:p>
          <a:p>
            <a:pPr algn="just">
              <a:lnSpc>
                <a:spcPct val="150000"/>
              </a:lnSpc>
              <a:buFont typeface="Wingdings" pitchFamily="2" charset="2"/>
              <a:buChar char="Ø"/>
            </a:pPr>
            <a:endParaRPr lang="en-US" sz="2000" dirty="0" smtClean="0"/>
          </a:p>
          <a:p>
            <a:pPr algn="just">
              <a:lnSpc>
                <a:spcPct val="150000"/>
              </a:lnSpc>
              <a:buNone/>
            </a:pPr>
            <a:endParaRPr lang="en-US" sz="2000" dirty="0" smtClean="0">
              <a:latin typeface="Cambria" pitchFamily="18" charset="0"/>
            </a:endParaRPr>
          </a:p>
          <a:p>
            <a:pPr algn="just">
              <a:lnSpc>
                <a:spcPct val="150000"/>
              </a:lnSpc>
              <a:buFont typeface="Wingdings" pitchFamily="2" charset="2"/>
              <a:buChar char="Ø"/>
            </a:pPr>
            <a:endParaRPr lang="en-US" dirty="0" smtClean="0">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E654C02-D51E-457B-8AC4-06E3ED6428C5}" type="slidenum">
              <a:rPr lang="en-IN" smtClean="0"/>
              <a:pPr>
                <a:defRPr/>
              </a:pPr>
              <a:t>25</a:t>
            </a:fld>
            <a:endParaRPr lang="en-IN"/>
          </a:p>
        </p:txBody>
      </p:sp>
      <p:pic>
        <p:nvPicPr>
          <p:cNvPr id="109570" name="Picture 2" descr="java this keyword"/>
          <p:cNvPicPr>
            <a:picLocks noChangeAspect="1" noChangeArrowheads="1"/>
          </p:cNvPicPr>
          <p:nvPr/>
        </p:nvPicPr>
        <p:blipFill>
          <a:blip r:embed="rId2" cstate="print"/>
          <a:srcRect/>
          <a:stretch>
            <a:fillRect/>
          </a:stretch>
        </p:blipFill>
        <p:spPr bwMode="auto">
          <a:xfrm>
            <a:off x="2267744" y="3861048"/>
            <a:ext cx="4968552" cy="208823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08175" y="260350"/>
            <a:ext cx="6767513" cy="1143000"/>
          </a:xfrm>
        </p:spPr>
        <p:txBody>
          <a:bodyPr/>
          <a:lstStyle/>
          <a:p>
            <a:pPr>
              <a:lnSpc>
                <a:spcPct val="150000"/>
              </a:lnSpc>
            </a:pPr>
            <a:r>
              <a:rPr lang="en-US" b="1" dirty="0" smtClean="0">
                <a:latin typeface="Cambria" pitchFamily="18" charset="0"/>
              </a:rPr>
              <a:t>Usage of this keyword</a:t>
            </a:r>
          </a:p>
        </p:txBody>
      </p:sp>
      <p:sp>
        <p:nvSpPr>
          <p:cNvPr id="43011" name="Content Placeholder 2"/>
          <p:cNvSpPr>
            <a:spLocks noGrp="1"/>
          </p:cNvSpPr>
          <p:nvPr>
            <p:ph idx="1"/>
          </p:nvPr>
        </p:nvSpPr>
        <p:spPr/>
        <p:txBody>
          <a:bodyPr>
            <a:normAutofit/>
          </a:bodyPr>
          <a:lstStyle/>
          <a:p>
            <a:pPr>
              <a:lnSpc>
                <a:spcPct val="150000"/>
              </a:lnSpc>
            </a:pPr>
            <a:r>
              <a:rPr lang="en-US" sz="2400" dirty="0" smtClean="0">
                <a:latin typeface="Cambria" pitchFamily="18" charset="0"/>
              </a:rPr>
              <a:t>It can be used to refer </a:t>
            </a:r>
            <a:r>
              <a:rPr lang="en-US" sz="2400" u="sng" dirty="0" smtClean="0">
                <a:latin typeface="Cambria" pitchFamily="18" charset="0"/>
              </a:rPr>
              <a:t>current class instance variable</a:t>
            </a:r>
            <a:r>
              <a:rPr lang="en-US" sz="2400" dirty="0" smtClean="0">
                <a:latin typeface="Cambria" pitchFamily="18" charset="0"/>
              </a:rPr>
              <a:t>.</a:t>
            </a:r>
          </a:p>
          <a:p>
            <a:pPr>
              <a:lnSpc>
                <a:spcPct val="150000"/>
              </a:lnSpc>
            </a:pPr>
            <a:r>
              <a:rPr lang="en-US" sz="2400" b="1" dirty="0" smtClean="0">
                <a:solidFill>
                  <a:srgbClr val="7030A0"/>
                </a:solidFill>
                <a:latin typeface="Cambria" pitchFamily="18" charset="0"/>
              </a:rPr>
              <a:t>this( ) </a:t>
            </a:r>
            <a:r>
              <a:rPr lang="en-US" sz="2400" dirty="0" smtClean="0">
                <a:latin typeface="Cambria" pitchFamily="18" charset="0"/>
              </a:rPr>
              <a:t>can be used to invoke </a:t>
            </a:r>
            <a:r>
              <a:rPr lang="en-US" sz="2400" u="sng" dirty="0" smtClean="0">
                <a:latin typeface="Cambria" pitchFamily="18" charset="0"/>
              </a:rPr>
              <a:t>current class constructor</a:t>
            </a:r>
            <a:r>
              <a:rPr lang="en-US" sz="2400" dirty="0" smtClean="0">
                <a:latin typeface="Cambria" pitchFamily="18" charset="0"/>
              </a:rPr>
              <a:t>.</a:t>
            </a:r>
          </a:p>
          <a:p>
            <a:pPr>
              <a:lnSpc>
                <a:spcPct val="150000"/>
              </a:lnSpc>
            </a:pPr>
            <a:r>
              <a:rPr lang="en-US" sz="2400" dirty="0" smtClean="0">
                <a:latin typeface="Cambria" pitchFamily="18" charset="0"/>
              </a:rPr>
              <a:t>It can be used to invoke current class method (implicitly)</a:t>
            </a:r>
          </a:p>
          <a:p>
            <a:pPr>
              <a:lnSpc>
                <a:spcPct val="150000"/>
              </a:lnSpc>
            </a:pPr>
            <a:r>
              <a:rPr lang="en-US" sz="2400" dirty="0" smtClean="0">
                <a:latin typeface="Cambria" pitchFamily="18" charset="0"/>
              </a:rPr>
              <a:t>It can be </a:t>
            </a:r>
            <a:r>
              <a:rPr lang="en-US" sz="2400" u="sng" dirty="0" smtClean="0">
                <a:latin typeface="Cambria" pitchFamily="18" charset="0"/>
              </a:rPr>
              <a:t>passed as an argument </a:t>
            </a:r>
            <a:r>
              <a:rPr lang="en-US" sz="2400" dirty="0" smtClean="0">
                <a:latin typeface="Cambria" pitchFamily="18" charset="0"/>
              </a:rPr>
              <a:t>in the method call.</a:t>
            </a:r>
          </a:p>
          <a:p>
            <a:pPr>
              <a:lnSpc>
                <a:spcPct val="150000"/>
              </a:lnSpc>
            </a:pPr>
            <a:r>
              <a:rPr lang="en-US" sz="2400" dirty="0" smtClean="0">
                <a:latin typeface="Cambria" pitchFamily="18" charset="0"/>
              </a:rPr>
              <a:t>It can be passed as argument in the constructor call.</a:t>
            </a:r>
          </a:p>
          <a:p>
            <a:pPr>
              <a:lnSpc>
                <a:spcPct val="150000"/>
              </a:lnSpc>
            </a:pPr>
            <a:r>
              <a:rPr lang="en-US" sz="2400" dirty="0" smtClean="0">
                <a:latin typeface="Cambria" pitchFamily="18" charset="0"/>
              </a:rPr>
              <a:t>It can also be used to </a:t>
            </a:r>
            <a:r>
              <a:rPr lang="en-US" sz="2400" u="sng" dirty="0" smtClean="0">
                <a:latin typeface="Cambria" pitchFamily="18" charset="0"/>
              </a:rPr>
              <a:t>return the current class instance.</a:t>
            </a:r>
          </a:p>
          <a:p>
            <a:pPr>
              <a:lnSpc>
                <a:spcPct val="150000"/>
              </a:lnSpc>
              <a:buFont typeface="Arial" pitchFamily="34" charset="0"/>
              <a:buNone/>
            </a:pPr>
            <a:endParaRPr lang="en-US" sz="3200" dirty="0" smtClean="0">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9DA5DF9-585A-495A-9A21-49EEB82206D0}" type="slidenum">
              <a:rPr lang="en-IN" smtClean="0"/>
              <a:pPr>
                <a:defRPr/>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latin typeface="Cambria" pitchFamily="18" charset="0"/>
              </a:rPr>
              <a:t>Understanding the problem without </a:t>
            </a:r>
            <a:r>
              <a:rPr lang="en-US" sz="2800" b="1" i="1" dirty="0" smtClean="0">
                <a:solidFill>
                  <a:srgbClr val="7030A0"/>
                </a:solidFill>
                <a:latin typeface="Cambria" pitchFamily="18" charset="0"/>
              </a:rPr>
              <a:t>this</a:t>
            </a:r>
            <a:r>
              <a:rPr lang="en-US" sz="2800" dirty="0" smtClean="0">
                <a:latin typeface="Cambria" pitchFamily="18" charset="0"/>
              </a:rPr>
              <a:t> keyword</a:t>
            </a:r>
            <a:endParaRPr lang="en-US" sz="2800" dirty="0">
              <a:latin typeface="Cambria" pitchFamily="18" charset="0"/>
            </a:endParaRPr>
          </a:p>
        </p:txBody>
      </p:sp>
      <p:sp>
        <p:nvSpPr>
          <p:cNvPr id="12" name="Content Placeholder 11"/>
          <p:cNvSpPr>
            <a:spLocks noGrp="1"/>
          </p:cNvSpPr>
          <p:nvPr>
            <p:ph sz="half" idx="1"/>
          </p:nvPr>
        </p:nvSpPr>
        <p:spPr>
          <a:xfrm>
            <a:off x="395536" y="1600200"/>
            <a:ext cx="4248472" cy="4525963"/>
          </a:xfrm>
        </p:spPr>
        <p:style>
          <a:lnRef idx="2">
            <a:schemeClr val="accent2"/>
          </a:lnRef>
          <a:fillRef idx="1">
            <a:schemeClr val="lt1"/>
          </a:fillRef>
          <a:effectRef idx="0">
            <a:schemeClr val="accent2"/>
          </a:effectRef>
          <a:fontRef idx="minor">
            <a:schemeClr val="dk1"/>
          </a:fontRef>
        </p:style>
        <p:txBody>
          <a:bodyPr/>
          <a:lstStyle/>
          <a:p>
            <a:pPr>
              <a:buNone/>
            </a:pPr>
            <a:r>
              <a:rPr lang="en-US" sz="2000" dirty="0" smtClean="0">
                <a:latin typeface="Cambria" pitchFamily="18" charset="0"/>
              </a:rPr>
              <a:t>class Student{  </a:t>
            </a:r>
          </a:p>
          <a:p>
            <a:pPr>
              <a:buNone/>
            </a:pPr>
            <a:r>
              <a:rPr lang="en-US" sz="2000"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rollno</a:t>
            </a:r>
            <a:r>
              <a:rPr lang="en-US" sz="2000" dirty="0" smtClean="0">
                <a:latin typeface="Cambria" pitchFamily="18" charset="0"/>
              </a:rPr>
              <a:t>;  </a:t>
            </a:r>
          </a:p>
          <a:p>
            <a:pPr>
              <a:buNone/>
            </a:pPr>
            <a:r>
              <a:rPr lang="en-US" sz="2000" dirty="0" smtClean="0">
                <a:latin typeface="Cambria" pitchFamily="18" charset="0"/>
              </a:rPr>
              <a:t>String name;  </a:t>
            </a:r>
          </a:p>
          <a:p>
            <a:pPr>
              <a:buNone/>
            </a:pPr>
            <a:r>
              <a:rPr lang="en-US" sz="2000" dirty="0" smtClean="0">
                <a:latin typeface="Cambria" pitchFamily="18" charset="0"/>
              </a:rPr>
              <a:t>Student(</a:t>
            </a:r>
            <a:r>
              <a:rPr lang="en-US" sz="2000"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rollno</a:t>
            </a:r>
            <a:r>
              <a:rPr lang="en-US" sz="2000" dirty="0" smtClean="0">
                <a:latin typeface="Cambria" pitchFamily="18" charset="0"/>
              </a:rPr>
              <a:t>, String name)</a:t>
            </a:r>
          </a:p>
          <a:p>
            <a:pPr>
              <a:buNone/>
            </a:pPr>
            <a:r>
              <a:rPr lang="en-US" sz="2000" dirty="0" smtClean="0">
                <a:latin typeface="Cambria" pitchFamily="18" charset="0"/>
              </a:rPr>
              <a:t>{  </a:t>
            </a:r>
          </a:p>
          <a:p>
            <a:pPr>
              <a:buNone/>
            </a:pPr>
            <a:r>
              <a:rPr lang="en-US" sz="2000" dirty="0" err="1" smtClean="0">
                <a:latin typeface="Cambria" pitchFamily="18" charset="0"/>
              </a:rPr>
              <a:t>rollno</a:t>
            </a:r>
            <a:r>
              <a:rPr lang="en-US" sz="2000" dirty="0" smtClean="0">
                <a:latin typeface="Cambria" pitchFamily="18" charset="0"/>
              </a:rPr>
              <a:t>=</a:t>
            </a:r>
            <a:r>
              <a:rPr lang="en-US" sz="2000" dirty="0" err="1" smtClean="0">
                <a:latin typeface="Cambria" pitchFamily="18" charset="0"/>
              </a:rPr>
              <a:t>rollno</a:t>
            </a:r>
            <a:r>
              <a:rPr lang="en-US" sz="2000" dirty="0" smtClean="0">
                <a:latin typeface="Cambria" pitchFamily="18" charset="0"/>
              </a:rPr>
              <a:t>;  </a:t>
            </a:r>
          </a:p>
          <a:p>
            <a:pPr>
              <a:buNone/>
            </a:pPr>
            <a:r>
              <a:rPr lang="en-US" sz="2000" dirty="0" smtClean="0">
                <a:latin typeface="Cambria" pitchFamily="18" charset="0"/>
              </a:rPr>
              <a:t>name=name;  </a:t>
            </a:r>
          </a:p>
          <a:p>
            <a:pPr>
              <a:buNone/>
            </a:pPr>
            <a:r>
              <a:rPr lang="en-US" sz="2000" dirty="0" smtClean="0">
                <a:latin typeface="Cambria" pitchFamily="18" charset="0"/>
              </a:rPr>
              <a:t> }  </a:t>
            </a:r>
          </a:p>
          <a:p>
            <a:pPr>
              <a:buNone/>
            </a:pPr>
            <a:r>
              <a:rPr lang="en-US" sz="2000" dirty="0" smtClean="0">
                <a:latin typeface="Cambria" pitchFamily="18" charset="0"/>
              </a:rPr>
              <a:t>void display(  ){</a:t>
            </a:r>
          </a:p>
          <a:p>
            <a:pPr>
              <a:buNone/>
            </a:pPr>
            <a:r>
              <a:rPr lang="en-US" sz="2000" dirty="0" err="1" smtClean="0">
                <a:latin typeface="Cambria" pitchFamily="18" charset="0"/>
              </a:rPr>
              <a:t>System.out.println</a:t>
            </a:r>
            <a:r>
              <a:rPr lang="en-US" sz="2000" dirty="0" smtClean="0">
                <a:latin typeface="Cambria" pitchFamily="18" charset="0"/>
              </a:rPr>
              <a:t>(</a:t>
            </a:r>
            <a:r>
              <a:rPr lang="en-US" sz="2000" dirty="0" err="1" smtClean="0">
                <a:latin typeface="Cambria" pitchFamily="18" charset="0"/>
              </a:rPr>
              <a:t>rollno</a:t>
            </a:r>
            <a:r>
              <a:rPr lang="en-US" sz="2000" dirty="0" smtClean="0">
                <a:latin typeface="Cambria" pitchFamily="18" charset="0"/>
              </a:rPr>
              <a:t>+" "+name);}  </a:t>
            </a:r>
          </a:p>
          <a:p>
            <a:pPr>
              <a:buNone/>
            </a:pPr>
            <a:r>
              <a:rPr lang="en-US" sz="2000" dirty="0" smtClean="0">
                <a:latin typeface="Cambria" pitchFamily="18" charset="0"/>
              </a:rPr>
              <a:t>}  //class</a:t>
            </a:r>
          </a:p>
          <a:p>
            <a:pPr>
              <a:buNone/>
            </a:pPr>
            <a:endParaRPr lang="en-US" sz="2000" dirty="0">
              <a:latin typeface="Cambria" pitchFamily="18" charset="0"/>
            </a:endParaRPr>
          </a:p>
        </p:txBody>
      </p:sp>
      <p:sp>
        <p:nvSpPr>
          <p:cNvPr id="13" name="Content Placeholder 12"/>
          <p:cNvSpPr>
            <a:spLocks noGrp="1"/>
          </p:cNvSpPr>
          <p:nvPr>
            <p:ph sz="half" idx="2"/>
          </p:nvPr>
        </p:nvSpPr>
        <p:spPr>
          <a:xfrm>
            <a:off x="4572000" y="1600200"/>
            <a:ext cx="4392488" cy="4525963"/>
          </a:xfrm>
        </p:spPr>
        <p:style>
          <a:lnRef idx="2">
            <a:schemeClr val="accent2"/>
          </a:lnRef>
          <a:fillRef idx="1">
            <a:schemeClr val="lt1"/>
          </a:fillRef>
          <a:effectRef idx="0">
            <a:schemeClr val="accent2"/>
          </a:effectRef>
          <a:fontRef idx="minor">
            <a:schemeClr val="dk1"/>
          </a:fontRef>
        </p:style>
        <p:txBody>
          <a:bodyPr/>
          <a:lstStyle/>
          <a:p>
            <a:pPr>
              <a:buNone/>
            </a:pPr>
            <a:r>
              <a:rPr lang="en-US" sz="2000" dirty="0" smtClean="0">
                <a:latin typeface="Cambria" pitchFamily="18" charset="0"/>
              </a:rPr>
              <a:t>class TestThis1{  </a:t>
            </a:r>
          </a:p>
          <a:p>
            <a:pPr>
              <a:buNone/>
            </a:pPr>
            <a:r>
              <a:rPr lang="en-US" sz="2000" dirty="0" smtClean="0">
                <a:latin typeface="Cambria" pitchFamily="18" charset="0"/>
              </a:rPr>
              <a:t>public static void main(String </a:t>
            </a:r>
            <a:r>
              <a:rPr lang="en-US" sz="2000" dirty="0" err="1" smtClean="0">
                <a:latin typeface="Cambria" pitchFamily="18" charset="0"/>
              </a:rPr>
              <a:t>args</a:t>
            </a:r>
            <a:r>
              <a:rPr lang="en-US" sz="2000" dirty="0" smtClean="0">
                <a:latin typeface="Cambria" pitchFamily="18" charset="0"/>
              </a:rPr>
              <a:t>[]){  </a:t>
            </a:r>
          </a:p>
          <a:p>
            <a:pPr>
              <a:buNone/>
            </a:pPr>
            <a:endParaRPr lang="en-US" sz="2000" dirty="0" smtClean="0">
              <a:latin typeface="Cambria" pitchFamily="18" charset="0"/>
            </a:endParaRPr>
          </a:p>
          <a:p>
            <a:pPr>
              <a:buNone/>
            </a:pPr>
            <a:r>
              <a:rPr lang="en-US" sz="2000" dirty="0" smtClean="0">
                <a:latin typeface="Cambria" pitchFamily="18" charset="0"/>
              </a:rPr>
              <a:t>Student s1=new Student(111,"ankit“); </a:t>
            </a:r>
          </a:p>
          <a:p>
            <a:pPr>
              <a:buNone/>
            </a:pPr>
            <a:r>
              <a:rPr lang="en-US" sz="2000" dirty="0" smtClean="0">
                <a:latin typeface="Cambria" pitchFamily="18" charset="0"/>
              </a:rPr>
              <a:t>Student s2=new Student(112,"sumit");  </a:t>
            </a:r>
          </a:p>
          <a:p>
            <a:pPr>
              <a:buNone/>
            </a:pPr>
            <a:r>
              <a:rPr lang="en-US" sz="2000" dirty="0" smtClean="0">
                <a:latin typeface="Cambria" pitchFamily="18" charset="0"/>
              </a:rPr>
              <a:t>s1.display();  </a:t>
            </a:r>
          </a:p>
          <a:p>
            <a:pPr>
              <a:buNone/>
            </a:pPr>
            <a:r>
              <a:rPr lang="en-US" sz="2000" dirty="0" smtClean="0">
                <a:latin typeface="Cambria" pitchFamily="18" charset="0"/>
              </a:rPr>
              <a:t>s2.display();  </a:t>
            </a:r>
          </a:p>
          <a:p>
            <a:pPr>
              <a:buNone/>
            </a:pPr>
            <a:r>
              <a:rPr lang="en-US" sz="2000" dirty="0" smtClean="0">
                <a:latin typeface="Cambria" pitchFamily="18" charset="0"/>
              </a:rPr>
              <a:t>}}  </a:t>
            </a:r>
          </a:p>
          <a:p>
            <a:endParaRPr lang="en-US" dirty="0"/>
          </a:p>
        </p:txBody>
      </p:sp>
      <p:sp>
        <p:nvSpPr>
          <p:cNvPr id="2" name="Date Placeholder 1"/>
          <p:cNvSpPr>
            <a:spLocks noGrp="1"/>
          </p:cNvSpPr>
          <p:nvPr>
            <p:ph type="dt" sz="half" idx="10"/>
          </p:nvPr>
        </p:nvSpPr>
        <p:spPr/>
        <p:txBody>
          <a:bodyPr/>
          <a:lstStyle/>
          <a:p>
            <a:pPr>
              <a:defRPr/>
            </a:pPr>
            <a:fld id="{FF76E059-F8DB-466D-9C51-5B5CEAAC1BD9}" type="datetime1">
              <a:rPr lang="en-IN" smtClean="0"/>
              <a:pPr>
                <a:defRPr/>
              </a:pPr>
              <a:t>22-03-2017</a:t>
            </a:fld>
            <a:endParaRPr lang="en-IN"/>
          </a:p>
        </p:txBody>
      </p:sp>
      <p:sp>
        <p:nvSpPr>
          <p:cNvPr id="3" name="Footer Placeholder 2"/>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4" name="Slide Number Placeholder 3"/>
          <p:cNvSpPr>
            <a:spLocks noGrp="1"/>
          </p:cNvSpPr>
          <p:nvPr>
            <p:ph type="sldNum" sz="quarter" idx="12"/>
          </p:nvPr>
        </p:nvSpPr>
        <p:spPr/>
        <p:txBody>
          <a:bodyPr/>
          <a:lstStyle/>
          <a:p>
            <a:pPr>
              <a:defRPr/>
            </a:pPr>
            <a:fld id="{487604E3-F4A6-43F9-9B6C-C0F3B803336F}" type="slidenum">
              <a:rPr lang="en-IN" smtClean="0"/>
              <a:pPr>
                <a:defRPr/>
              </a:pPr>
              <a:t>27</a:t>
            </a:fld>
            <a:endParaRPr lang="en-IN"/>
          </a:p>
        </p:txBody>
      </p:sp>
      <p:sp>
        <p:nvSpPr>
          <p:cNvPr id="14" name="Rectangle 13"/>
          <p:cNvSpPr/>
          <p:nvPr/>
        </p:nvSpPr>
        <p:spPr>
          <a:xfrm>
            <a:off x="5148064" y="5013176"/>
            <a:ext cx="3384376"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dirty="0" smtClean="0"/>
              <a:t>0 null </a:t>
            </a:r>
          </a:p>
          <a:p>
            <a:pPr algn="ctr"/>
            <a:r>
              <a:rPr lang="it-IT" dirty="0" smtClean="0"/>
              <a:t> 0 null </a:t>
            </a:r>
            <a:endParaRPr lang="en-US" dirty="0">
              <a:solidFill>
                <a:schemeClr val="bg1"/>
              </a:solidFill>
            </a:endParaRPr>
          </a:p>
        </p:txBody>
      </p:sp>
      <p:sp>
        <p:nvSpPr>
          <p:cNvPr id="149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Unicode MS" pitchFamily="34" charset="-128"/>
                <a:cs typeface="Arial" pitchFamily="34" charset="0"/>
              </a:rPr>
              <a:t>0 null 0.0 0 null 0.0</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latin typeface="Cambria" pitchFamily="18" charset="0"/>
              </a:rPr>
              <a:t>Solution ….</a:t>
            </a:r>
            <a:endParaRPr lang="en-US" sz="2800" dirty="0">
              <a:latin typeface="Cambria" pitchFamily="18" charset="0"/>
            </a:endParaRPr>
          </a:p>
        </p:txBody>
      </p:sp>
      <p:sp>
        <p:nvSpPr>
          <p:cNvPr id="12" name="Content Placeholder 11"/>
          <p:cNvSpPr>
            <a:spLocks noGrp="1"/>
          </p:cNvSpPr>
          <p:nvPr>
            <p:ph sz="half" idx="1"/>
          </p:nvPr>
        </p:nvSpPr>
        <p:spPr>
          <a:xfrm>
            <a:off x="395536" y="1600200"/>
            <a:ext cx="4248472" cy="4525963"/>
          </a:xfrm>
        </p:spPr>
        <p:style>
          <a:lnRef idx="2">
            <a:schemeClr val="accent2"/>
          </a:lnRef>
          <a:fillRef idx="1">
            <a:schemeClr val="lt1"/>
          </a:fillRef>
          <a:effectRef idx="0">
            <a:schemeClr val="accent2"/>
          </a:effectRef>
          <a:fontRef idx="minor">
            <a:schemeClr val="dk1"/>
          </a:fontRef>
        </p:style>
        <p:txBody>
          <a:bodyPr/>
          <a:lstStyle/>
          <a:p>
            <a:pPr>
              <a:buNone/>
            </a:pPr>
            <a:r>
              <a:rPr lang="en-US" sz="2000" dirty="0" smtClean="0">
                <a:latin typeface="Cambria" pitchFamily="18" charset="0"/>
              </a:rPr>
              <a:t>class Student{  </a:t>
            </a:r>
          </a:p>
          <a:p>
            <a:pPr>
              <a:buNone/>
            </a:pPr>
            <a:r>
              <a:rPr lang="en-US" sz="2000"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rollno</a:t>
            </a:r>
            <a:r>
              <a:rPr lang="en-US" sz="2000" dirty="0" smtClean="0">
                <a:latin typeface="Cambria" pitchFamily="18" charset="0"/>
              </a:rPr>
              <a:t>;  </a:t>
            </a:r>
          </a:p>
          <a:p>
            <a:pPr>
              <a:buNone/>
            </a:pPr>
            <a:r>
              <a:rPr lang="en-US" sz="2000" dirty="0" smtClean="0">
                <a:latin typeface="Cambria" pitchFamily="18" charset="0"/>
              </a:rPr>
              <a:t>String name;  </a:t>
            </a:r>
          </a:p>
          <a:p>
            <a:pPr>
              <a:buNone/>
            </a:pPr>
            <a:r>
              <a:rPr lang="en-US" sz="2000" dirty="0" smtClean="0">
                <a:latin typeface="Cambria" pitchFamily="18" charset="0"/>
              </a:rPr>
              <a:t>Student(</a:t>
            </a:r>
            <a:r>
              <a:rPr lang="en-US" sz="2000"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rollno</a:t>
            </a:r>
            <a:r>
              <a:rPr lang="en-US" sz="2000" dirty="0" smtClean="0">
                <a:latin typeface="Cambria" pitchFamily="18" charset="0"/>
              </a:rPr>
              <a:t>, String name)</a:t>
            </a:r>
          </a:p>
          <a:p>
            <a:pPr>
              <a:buNone/>
            </a:pPr>
            <a:r>
              <a:rPr lang="en-US" sz="2000" dirty="0" smtClean="0">
                <a:latin typeface="Cambria" pitchFamily="18" charset="0"/>
              </a:rPr>
              <a:t>{  </a:t>
            </a:r>
          </a:p>
          <a:p>
            <a:pPr>
              <a:buNone/>
            </a:pPr>
            <a:r>
              <a:rPr lang="en-US" sz="2000" dirty="0" err="1" smtClean="0">
                <a:latin typeface="Cambria" pitchFamily="18" charset="0"/>
              </a:rPr>
              <a:t>this.rollno</a:t>
            </a:r>
            <a:r>
              <a:rPr lang="en-US" sz="2000" dirty="0" smtClean="0">
                <a:latin typeface="Cambria" pitchFamily="18" charset="0"/>
              </a:rPr>
              <a:t>=</a:t>
            </a:r>
            <a:r>
              <a:rPr lang="en-US" sz="2000" dirty="0" err="1" smtClean="0">
                <a:latin typeface="Cambria" pitchFamily="18" charset="0"/>
              </a:rPr>
              <a:t>rollno</a:t>
            </a:r>
            <a:r>
              <a:rPr lang="en-US" sz="2000" dirty="0" smtClean="0">
                <a:latin typeface="Cambria" pitchFamily="18" charset="0"/>
              </a:rPr>
              <a:t>;  </a:t>
            </a:r>
          </a:p>
          <a:p>
            <a:pPr>
              <a:buNone/>
            </a:pPr>
            <a:r>
              <a:rPr lang="en-US" sz="2000" dirty="0" smtClean="0">
                <a:latin typeface="Cambria" pitchFamily="18" charset="0"/>
              </a:rPr>
              <a:t>this.name=name;  </a:t>
            </a:r>
          </a:p>
          <a:p>
            <a:pPr>
              <a:buNone/>
            </a:pPr>
            <a:r>
              <a:rPr lang="en-US" sz="2000" dirty="0" smtClean="0">
                <a:latin typeface="Cambria" pitchFamily="18" charset="0"/>
              </a:rPr>
              <a:t> }  </a:t>
            </a:r>
          </a:p>
          <a:p>
            <a:pPr>
              <a:buNone/>
            </a:pPr>
            <a:r>
              <a:rPr lang="en-US" sz="2000" dirty="0" smtClean="0">
                <a:latin typeface="Cambria" pitchFamily="18" charset="0"/>
              </a:rPr>
              <a:t>void display(  ){</a:t>
            </a:r>
          </a:p>
          <a:p>
            <a:pPr>
              <a:buNone/>
            </a:pPr>
            <a:r>
              <a:rPr lang="en-US" sz="2000" dirty="0" err="1" smtClean="0">
                <a:latin typeface="Cambria" pitchFamily="18" charset="0"/>
              </a:rPr>
              <a:t>System.out.println</a:t>
            </a:r>
            <a:r>
              <a:rPr lang="en-US" sz="2000" dirty="0" smtClean="0">
                <a:latin typeface="Cambria" pitchFamily="18" charset="0"/>
              </a:rPr>
              <a:t>(</a:t>
            </a:r>
            <a:r>
              <a:rPr lang="en-US" sz="2000" dirty="0" err="1" smtClean="0">
                <a:latin typeface="Cambria" pitchFamily="18" charset="0"/>
              </a:rPr>
              <a:t>rollno</a:t>
            </a:r>
            <a:r>
              <a:rPr lang="en-US" sz="2000" dirty="0" smtClean="0">
                <a:latin typeface="Cambria" pitchFamily="18" charset="0"/>
              </a:rPr>
              <a:t>+" "+name);}  </a:t>
            </a:r>
          </a:p>
          <a:p>
            <a:pPr>
              <a:buNone/>
            </a:pPr>
            <a:r>
              <a:rPr lang="en-US" sz="2000" dirty="0" smtClean="0">
                <a:latin typeface="Cambria" pitchFamily="18" charset="0"/>
              </a:rPr>
              <a:t>}  //class</a:t>
            </a:r>
          </a:p>
          <a:p>
            <a:pPr>
              <a:buNone/>
            </a:pPr>
            <a:endParaRPr lang="en-US" sz="2000" dirty="0">
              <a:latin typeface="Cambria" pitchFamily="18" charset="0"/>
            </a:endParaRPr>
          </a:p>
        </p:txBody>
      </p:sp>
      <p:sp>
        <p:nvSpPr>
          <p:cNvPr id="13" name="Content Placeholder 12"/>
          <p:cNvSpPr>
            <a:spLocks noGrp="1"/>
          </p:cNvSpPr>
          <p:nvPr>
            <p:ph sz="half" idx="2"/>
          </p:nvPr>
        </p:nvSpPr>
        <p:spPr>
          <a:xfrm>
            <a:off x="4572000" y="1600200"/>
            <a:ext cx="4392488" cy="4525963"/>
          </a:xfrm>
        </p:spPr>
        <p:style>
          <a:lnRef idx="2">
            <a:schemeClr val="accent2"/>
          </a:lnRef>
          <a:fillRef idx="1">
            <a:schemeClr val="lt1"/>
          </a:fillRef>
          <a:effectRef idx="0">
            <a:schemeClr val="accent2"/>
          </a:effectRef>
          <a:fontRef idx="minor">
            <a:schemeClr val="dk1"/>
          </a:fontRef>
        </p:style>
        <p:txBody>
          <a:bodyPr/>
          <a:lstStyle/>
          <a:p>
            <a:pPr>
              <a:buNone/>
            </a:pPr>
            <a:r>
              <a:rPr lang="en-US" sz="2000" dirty="0" smtClean="0">
                <a:latin typeface="Cambria" pitchFamily="18" charset="0"/>
              </a:rPr>
              <a:t>class TestThis1{  </a:t>
            </a:r>
          </a:p>
          <a:p>
            <a:pPr>
              <a:buNone/>
            </a:pPr>
            <a:r>
              <a:rPr lang="en-US" sz="2000" dirty="0" smtClean="0">
                <a:latin typeface="Cambria" pitchFamily="18" charset="0"/>
              </a:rPr>
              <a:t>public static void main(String </a:t>
            </a:r>
            <a:r>
              <a:rPr lang="en-US" sz="2000" dirty="0" err="1" smtClean="0">
                <a:latin typeface="Cambria" pitchFamily="18" charset="0"/>
              </a:rPr>
              <a:t>args</a:t>
            </a:r>
            <a:r>
              <a:rPr lang="en-US" sz="2000" dirty="0" smtClean="0">
                <a:latin typeface="Cambria" pitchFamily="18" charset="0"/>
              </a:rPr>
              <a:t>[]){  </a:t>
            </a:r>
          </a:p>
          <a:p>
            <a:pPr>
              <a:buNone/>
            </a:pPr>
            <a:endParaRPr lang="en-US" sz="2000" dirty="0" smtClean="0">
              <a:latin typeface="Cambria" pitchFamily="18" charset="0"/>
            </a:endParaRPr>
          </a:p>
          <a:p>
            <a:pPr>
              <a:buNone/>
            </a:pPr>
            <a:r>
              <a:rPr lang="en-US" sz="2000" dirty="0" smtClean="0">
                <a:latin typeface="Cambria" pitchFamily="18" charset="0"/>
              </a:rPr>
              <a:t>Student s1=new Student(111,"ankit“); </a:t>
            </a:r>
          </a:p>
          <a:p>
            <a:pPr>
              <a:buNone/>
            </a:pPr>
            <a:r>
              <a:rPr lang="en-US" sz="2000" dirty="0" smtClean="0">
                <a:latin typeface="Cambria" pitchFamily="18" charset="0"/>
              </a:rPr>
              <a:t>Student s2=new Student(112,"sumit");  </a:t>
            </a:r>
          </a:p>
          <a:p>
            <a:pPr>
              <a:buNone/>
            </a:pPr>
            <a:r>
              <a:rPr lang="en-US" sz="2000" dirty="0" smtClean="0">
                <a:latin typeface="Cambria" pitchFamily="18" charset="0"/>
              </a:rPr>
              <a:t>s1.display();  </a:t>
            </a:r>
          </a:p>
          <a:p>
            <a:pPr>
              <a:buNone/>
            </a:pPr>
            <a:r>
              <a:rPr lang="en-US" sz="2000" dirty="0" smtClean="0">
                <a:latin typeface="Cambria" pitchFamily="18" charset="0"/>
              </a:rPr>
              <a:t>s2.display();  </a:t>
            </a:r>
          </a:p>
          <a:p>
            <a:pPr>
              <a:buNone/>
            </a:pPr>
            <a:r>
              <a:rPr lang="en-US" sz="2000" dirty="0" smtClean="0">
                <a:latin typeface="Cambria" pitchFamily="18" charset="0"/>
              </a:rPr>
              <a:t>}}  </a:t>
            </a:r>
          </a:p>
          <a:p>
            <a:endParaRPr lang="en-US" dirty="0"/>
          </a:p>
        </p:txBody>
      </p:sp>
      <p:sp>
        <p:nvSpPr>
          <p:cNvPr id="2" name="Date Placeholder 1"/>
          <p:cNvSpPr>
            <a:spLocks noGrp="1"/>
          </p:cNvSpPr>
          <p:nvPr>
            <p:ph type="dt" sz="half" idx="10"/>
          </p:nvPr>
        </p:nvSpPr>
        <p:spPr/>
        <p:txBody>
          <a:bodyPr/>
          <a:lstStyle/>
          <a:p>
            <a:pPr>
              <a:defRPr/>
            </a:pPr>
            <a:fld id="{FF76E059-F8DB-466D-9C51-5B5CEAAC1BD9}" type="datetime1">
              <a:rPr lang="en-IN" smtClean="0"/>
              <a:pPr>
                <a:defRPr/>
              </a:pPr>
              <a:t>22-03-2017</a:t>
            </a:fld>
            <a:endParaRPr lang="en-IN"/>
          </a:p>
        </p:txBody>
      </p:sp>
      <p:sp>
        <p:nvSpPr>
          <p:cNvPr id="3" name="Footer Placeholder 2"/>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4" name="Slide Number Placeholder 3"/>
          <p:cNvSpPr>
            <a:spLocks noGrp="1"/>
          </p:cNvSpPr>
          <p:nvPr>
            <p:ph type="sldNum" sz="quarter" idx="12"/>
          </p:nvPr>
        </p:nvSpPr>
        <p:spPr/>
        <p:txBody>
          <a:bodyPr/>
          <a:lstStyle/>
          <a:p>
            <a:pPr>
              <a:defRPr/>
            </a:pPr>
            <a:fld id="{487604E3-F4A6-43F9-9B6C-C0F3B803336F}" type="slidenum">
              <a:rPr lang="en-IN" smtClean="0"/>
              <a:pPr>
                <a:defRPr/>
              </a:pPr>
              <a:t>28</a:t>
            </a:fld>
            <a:endParaRPr lang="en-IN"/>
          </a:p>
        </p:txBody>
      </p:sp>
      <p:sp>
        <p:nvSpPr>
          <p:cNvPr id="14" name="Rectangle 13"/>
          <p:cNvSpPr/>
          <p:nvPr/>
        </p:nvSpPr>
        <p:spPr>
          <a:xfrm>
            <a:off x="5148064" y="5013176"/>
            <a:ext cx="3384376"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dirty="0" smtClean="0"/>
              <a:t>111   ankit </a:t>
            </a:r>
          </a:p>
          <a:p>
            <a:pPr algn="ctr"/>
            <a:r>
              <a:rPr lang="it-IT" dirty="0" smtClean="0"/>
              <a:t> 112   sumit </a:t>
            </a:r>
            <a:endParaRPr lang="en-US" dirty="0">
              <a:solidFill>
                <a:schemeClr val="bg1"/>
              </a:solidFill>
            </a:endParaRPr>
          </a:p>
        </p:txBody>
      </p:sp>
      <p:sp>
        <p:nvSpPr>
          <p:cNvPr id="149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Unicode MS" pitchFamily="34" charset="-128"/>
                <a:cs typeface="Arial" pitchFamily="34" charset="0"/>
              </a:rPr>
              <a:t>0 null 0.0 0 null 0.0</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invoke current class method</a:t>
            </a:r>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29</a:t>
            </a:fld>
            <a:endParaRPr lang="en-IN"/>
          </a:p>
        </p:txBody>
      </p:sp>
      <p:pic>
        <p:nvPicPr>
          <p:cNvPr id="150530" name="Picture 2" descr="this keyword"/>
          <p:cNvPicPr>
            <a:picLocks noChangeAspect="1" noChangeArrowheads="1"/>
          </p:cNvPicPr>
          <p:nvPr/>
        </p:nvPicPr>
        <p:blipFill>
          <a:blip r:embed="rId2" cstate="print"/>
          <a:srcRect/>
          <a:stretch>
            <a:fillRect/>
          </a:stretch>
        </p:blipFill>
        <p:spPr bwMode="auto">
          <a:xfrm>
            <a:off x="0" y="1484784"/>
            <a:ext cx="8897304" cy="439248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8175" y="260350"/>
            <a:ext cx="6767513" cy="1143000"/>
          </a:xfrm>
        </p:spPr>
        <p:txBody>
          <a:bodyPr/>
          <a:lstStyle/>
          <a:p>
            <a:pPr eaLnBrk="1" hangingPunct="1"/>
            <a:r>
              <a:rPr lang="en-US" b="1" smtClean="0"/>
              <a:t>What is an Object ? </a:t>
            </a:r>
            <a:endParaRPr lang="en-US" smtClean="0"/>
          </a:p>
        </p:txBody>
      </p:sp>
      <p:sp>
        <p:nvSpPr>
          <p:cNvPr id="3" name="Content Placeholder 2"/>
          <p:cNvSpPr>
            <a:spLocks noGrp="1"/>
          </p:cNvSpPr>
          <p:nvPr>
            <p:ph idx="1"/>
          </p:nvPr>
        </p:nvSpPr>
        <p:spPr>
          <a:xfrm>
            <a:off x="428625" y="1500188"/>
            <a:ext cx="8229600" cy="4525962"/>
          </a:xfrm>
        </p:spPr>
        <p:txBody>
          <a:bodyPr>
            <a:normAutofit fontScale="92500" lnSpcReduction="10000"/>
          </a:bodyPr>
          <a:lstStyle/>
          <a:p>
            <a:pPr eaLnBrk="1" hangingPunct="1">
              <a:buFont typeface="Arial" charset="0"/>
              <a:buChar char="•"/>
              <a:defRPr/>
            </a:pPr>
            <a:r>
              <a:rPr lang="en-US" sz="2000" b="1" dirty="0" smtClean="0"/>
              <a:t>Informally, an object represents an entity, either physical, conceptual or software.</a:t>
            </a:r>
          </a:p>
          <a:p>
            <a:pPr indent="457200" eaLnBrk="1" hangingPunct="1">
              <a:lnSpc>
                <a:spcPct val="140000"/>
              </a:lnSpc>
              <a:buFont typeface="Wingdings" pitchFamily="2" charset="2"/>
              <a:buChar char="Ø"/>
              <a:defRPr/>
            </a:pPr>
            <a:r>
              <a:rPr lang="en-US" sz="2000" dirty="0" smtClean="0"/>
              <a:t>Physical – Truck or a Person </a:t>
            </a:r>
          </a:p>
          <a:p>
            <a:pPr indent="457200" eaLnBrk="1" hangingPunct="1">
              <a:lnSpc>
                <a:spcPct val="140000"/>
              </a:lnSpc>
              <a:buFont typeface="Wingdings" pitchFamily="2" charset="2"/>
              <a:buChar char="Ø"/>
              <a:defRPr/>
            </a:pPr>
            <a:r>
              <a:rPr lang="en-US" sz="2000" dirty="0" smtClean="0"/>
              <a:t>Conceptual – Chemical Process </a:t>
            </a:r>
          </a:p>
          <a:p>
            <a:pPr indent="457200" eaLnBrk="1" hangingPunct="1">
              <a:lnSpc>
                <a:spcPct val="140000"/>
              </a:lnSpc>
              <a:buFont typeface="Wingdings" pitchFamily="2" charset="2"/>
              <a:buChar char="Ø"/>
              <a:defRPr/>
            </a:pPr>
            <a:r>
              <a:rPr lang="en-US" sz="2000" dirty="0" smtClean="0"/>
              <a:t>Software – Invoice 101, Sales Order SO01 </a:t>
            </a:r>
          </a:p>
          <a:p>
            <a:pPr indent="457200" eaLnBrk="1" hangingPunct="1">
              <a:lnSpc>
                <a:spcPct val="140000"/>
              </a:lnSpc>
              <a:buFont typeface="Wingdings" pitchFamily="2" charset="2"/>
              <a:buChar char="§"/>
              <a:defRPr/>
            </a:pPr>
            <a:r>
              <a:rPr lang="en-US" sz="2000" b="1" dirty="0" smtClean="0"/>
              <a:t>Formally, an object is an entity with a </a:t>
            </a:r>
            <a:r>
              <a:rPr lang="en-US" sz="2000" dirty="0" smtClean="0"/>
              <a:t>well defined boundary </a:t>
            </a:r>
            <a:r>
              <a:rPr lang="en-US" sz="2000" b="1" dirty="0" smtClean="0"/>
              <a:t>and identity that encapsulates its </a:t>
            </a:r>
            <a:r>
              <a:rPr lang="en-US" sz="2000" dirty="0" smtClean="0"/>
              <a:t>state &amp; behavior</a:t>
            </a:r>
          </a:p>
          <a:p>
            <a:pPr indent="457200" eaLnBrk="1" hangingPunct="1">
              <a:lnSpc>
                <a:spcPct val="150000"/>
              </a:lnSpc>
              <a:buFont typeface="Wingdings" pitchFamily="2" charset="2"/>
              <a:buChar char="Ø"/>
              <a:defRPr/>
            </a:pPr>
            <a:r>
              <a:rPr lang="en-US" sz="2000" b="1" dirty="0" smtClean="0"/>
              <a:t>State: </a:t>
            </a:r>
            <a:r>
              <a:rPr lang="en-US" sz="2000" dirty="0" smtClean="0"/>
              <a:t>is represented by attributes and relationships </a:t>
            </a:r>
          </a:p>
          <a:p>
            <a:pPr indent="457200" eaLnBrk="1" hangingPunct="1">
              <a:lnSpc>
                <a:spcPct val="150000"/>
              </a:lnSpc>
              <a:buFont typeface="Wingdings" pitchFamily="2" charset="2"/>
              <a:buChar char="Ø"/>
              <a:defRPr/>
            </a:pPr>
            <a:r>
              <a:rPr lang="en-US" sz="2000" b="1" dirty="0" smtClean="0"/>
              <a:t>Behavior: </a:t>
            </a:r>
            <a:r>
              <a:rPr lang="en-US" sz="2000" dirty="0" smtClean="0"/>
              <a:t>is represented by operations, methods.</a:t>
            </a:r>
            <a:endParaRPr lang="en-US" sz="2000" b="1" dirty="0" smtClean="0"/>
          </a:p>
          <a:p>
            <a:pPr indent="457200" eaLnBrk="1" hangingPunct="1">
              <a:lnSpc>
                <a:spcPct val="140000"/>
              </a:lnSpc>
              <a:buFont typeface="Arial" charset="0"/>
              <a:buNone/>
              <a:defRPr/>
            </a:pPr>
            <a:endParaRPr lang="en-US" sz="2000" dirty="0" smtClean="0"/>
          </a:p>
          <a:p>
            <a:pPr eaLnBrk="1" hangingPunct="1">
              <a:buFont typeface="Arial" charset="0"/>
              <a:buNone/>
              <a:defRPr/>
            </a:pPr>
            <a:r>
              <a:rPr lang="en-US" sz="2000" b="1" dirty="0" smtClean="0"/>
              <a:t> </a:t>
            </a:r>
          </a:p>
          <a:p>
            <a:pPr eaLnBrk="1" hangingPunct="1">
              <a:buFont typeface="Arial" charset="0"/>
              <a:buChar char="•"/>
              <a:defRPr/>
            </a:pPr>
            <a:endParaRPr lang="en-US" dirty="0"/>
          </a:p>
        </p:txBody>
      </p:sp>
      <p:sp>
        <p:nvSpPr>
          <p:cNvPr id="4" name="Date Placeholder 3"/>
          <p:cNvSpPr>
            <a:spLocks noGrp="1"/>
          </p:cNvSpPr>
          <p:nvPr>
            <p:ph type="dt" sz="quarter" idx="10"/>
          </p:nvPr>
        </p:nvSpPr>
        <p:spPr/>
        <p:txBody>
          <a:bodyPr/>
          <a:lstStyle/>
          <a:p>
            <a:pPr>
              <a:defRPr/>
            </a:pPr>
            <a:fld id="{A6BB69EC-B19B-4C00-861B-AA98E15FD5A0}"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584112D8-E786-4DCE-BF72-4793754B5B6C}" type="slidenum">
              <a:rPr lang="en-IN" smtClean="0"/>
              <a:pPr>
                <a:defRPr/>
              </a:pPr>
              <a:t>3</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this() : to invoke current class constructor</a:t>
            </a:r>
            <a:endParaRPr lang="en-US" sz="2800" dirty="0"/>
          </a:p>
        </p:txBody>
      </p:sp>
      <p:sp>
        <p:nvSpPr>
          <p:cNvPr id="3" name="Content Placeholder 2"/>
          <p:cNvSpPr>
            <a:spLocks noGrp="1"/>
          </p:cNvSpPr>
          <p:nvPr>
            <p:ph sz="half" idx="1"/>
          </p:nvPr>
        </p:nvSpPr>
        <p:spPr>
          <a:xfrm>
            <a:off x="457200" y="1600200"/>
            <a:ext cx="3754760" cy="4525963"/>
          </a:xfrm>
        </p:spPr>
        <p:style>
          <a:lnRef idx="2">
            <a:schemeClr val="accent2"/>
          </a:lnRef>
          <a:fillRef idx="1">
            <a:schemeClr val="lt1"/>
          </a:fillRef>
          <a:effectRef idx="0">
            <a:schemeClr val="accent2"/>
          </a:effectRef>
          <a:fontRef idx="minor">
            <a:schemeClr val="dk1"/>
          </a:fontRef>
        </p:style>
        <p:txBody>
          <a:bodyPr>
            <a:normAutofit/>
          </a:bodyPr>
          <a:lstStyle/>
          <a:p>
            <a:pPr algn="just">
              <a:lnSpc>
                <a:spcPct val="150000"/>
              </a:lnSpc>
            </a:pPr>
            <a:r>
              <a:rPr lang="en-US" sz="2400" dirty="0" smtClean="0">
                <a:latin typeface="Cambria" pitchFamily="18" charset="0"/>
              </a:rPr>
              <a:t>The this() constructor call can be used to invoke the current class constructor.</a:t>
            </a:r>
          </a:p>
          <a:p>
            <a:pPr algn="just">
              <a:lnSpc>
                <a:spcPct val="150000"/>
              </a:lnSpc>
            </a:pPr>
            <a:r>
              <a:rPr lang="en-US" sz="2400" dirty="0" smtClean="0">
                <a:latin typeface="Cambria" pitchFamily="18" charset="0"/>
              </a:rPr>
              <a:t>it is used for </a:t>
            </a:r>
            <a:r>
              <a:rPr lang="en-US" sz="2400" b="1" dirty="0" smtClean="0">
                <a:solidFill>
                  <a:srgbClr val="7030A0"/>
                </a:solidFill>
                <a:latin typeface="Cambria" pitchFamily="18" charset="0"/>
              </a:rPr>
              <a:t>constructor chaining.</a:t>
            </a:r>
            <a:endParaRPr lang="en-US" sz="2400" b="1" dirty="0">
              <a:solidFill>
                <a:srgbClr val="7030A0"/>
              </a:solidFill>
              <a:latin typeface="Cambria" pitchFamily="18" charset="0"/>
            </a:endParaRPr>
          </a:p>
        </p:txBody>
      </p:sp>
      <p:sp>
        <p:nvSpPr>
          <p:cNvPr id="9" name="Content Placeholder 8"/>
          <p:cNvSpPr>
            <a:spLocks noGrp="1"/>
          </p:cNvSpPr>
          <p:nvPr>
            <p:ph sz="half" idx="2"/>
          </p:nvPr>
        </p:nvSpPr>
        <p:spPr>
          <a:xfrm>
            <a:off x="4499992" y="1340768"/>
            <a:ext cx="4186808" cy="4785395"/>
          </a:xfrm>
        </p:spPr>
        <p:style>
          <a:lnRef idx="2">
            <a:schemeClr val="accent2"/>
          </a:lnRef>
          <a:fillRef idx="1">
            <a:schemeClr val="lt1"/>
          </a:fillRef>
          <a:effectRef idx="0">
            <a:schemeClr val="accent2"/>
          </a:effectRef>
          <a:fontRef idx="minor">
            <a:schemeClr val="dk1"/>
          </a:fontRef>
        </p:style>
        <p:txBody>
          <a:bodyPr/>
          <a:lstStyle/>
          <a:p>
            <a:pPr marL="0" lvl="0" indent="0" eaLnBrk="1" hangingPunct="1">
              <a:lnSpc>
                <a:spcPct val="150000"/>
              </a:lnSpc>
              <a:spcBef>
                <a:spcPct val="0"/>
              </a:spcBef>
              <a:buNone/>
            </a:pPr>
            <a:r>
              <a:rPr lang="en-US" sz="2000" dirty="0" smtClean="0">
                <a:latin typeface="Cambria" pitchFamily="18" charset="0"/>
              </a:rPr>
              <a:t>class A{  </a:t>
            </a:r>
          </a:p>
          <a:p>
            <a:pPr marL="0" lvl="0" indent="0" eaLnBrk="1" hangingPunct="1">
              <a:lnSpc>
                <a:spcPct val="150000"/>
              </a:lnSpc>
              <a:spcBef>
                <a:spcPct val="0"/>
              </a:spcBef>
              <a:buNone/>
            </a:pPr>
            <a:r>
              <a:rPr lang="en-US" sz="2000" dirty="0" smtClean="0">
                <a:solidFill>
                  <a:srgbClr val="7030A0"/>
                </a:solidFill>
                <a:latin typeface="Cambria" pitchFamily="18" charset="0"/>
              </a:rPr>
              <a:t>A( ){ </a:t>
            </a:r>
            <a:r>
              <a:rPr lang="en-US" sz="2000" dirty="0" err="1" smtClean="0">
                <a:latin typeface="Cambria" pitchFamily="18" charset="0"/>
              </a:rPr>
              <a:t>System.out.println</a:t>
            </a:r>
            <a:r>
              <a:rPr lang="en-US" sz="2000" dirty="0" smtClean="0">
                <a:latin typeface="Cambria" pitchFamily="18" charset="0"/>
              </a:rPr>
              <a:t>("hello ”);}  </a:t>
            </a:r>
          </a:p>
          <a:p>
            <a:pPr marL="0" lvl="0" indent="0" eaLnBrk="1" hangingPunct="1">
              <a:lnSpc>
                <a:spcPct val="150000"/>
              </a:lnSpc>
              <a:spcBef>
                <a:spcPct val="0"/>
              </a:spcBef>
              <a:buNone/>
            </a:pPr>
            <a:r>
              <a:rPr lang="en-US" sz="2000" dirty="0" smtClean="0">
                <a:solidFill>
                  <a:srgbClr val="7030A0"/>
                </a:solidFill>
                <a:latin typeface="Cambria" pitchFamily="18" charset="0"/>
              </a:rPr>
              <a:t>A(</a:t>
            </a:r>
            <a:r>
              <a:rPr lang="en-US" sz="2000" dirty="0" err="1" smtClean="0">
                <a:solidFill>
                  <a:srgbClr val="7030A0"/>
                </a:solidFill>
                <a:latin typeface="Cambria" pitchFamily="18" charset="0"/>
              </a:rPr>
              <a:t>int</a:t>
            </a:r>
            <a:r>
              <a:rPr lang="en-US" sz="2000" dirty="0" smtClean="0">
                <a:solidFill>
                  <a:srgbClr val="7030A0"/>
                </a:solidFill>
                <a:latin typeface="Cambria" pitchFamily="18" charset="0"/>
              </a:rPr>
              <a:t> x){</a:t>
            </a:r>
            <a:r>
              <a:rPr lang="en-US" sz="2000" dirty="0" smtClean="0">
                <a:latin typeface="Cambria" pitchFamily="18" charset="0"/>
              </a:rPr>
              <a:t>  </a:t>
            </a:r>
          </a:p>
          <a:p>
            <a:pPr marL="0" lvl="0" indent="0" eaLnBrk="1" hangingPunct="1">
              <a:lnSpc>
                <a:spcPct val="150000"/>
              </a:lnSpc>
              <a:spcBef>
                <a:spcPct val="0"/>
              </a:spcBef>
              <a:buNone/>
            </a:pPr>
            <a:r>
              <a:rPr lang="en-US" sz="2000" dirty="0" smtClean="0">
                <a:latin typeface="Cambria" pitchFamily="18" charset="0"/>
              </a:rPr>
              <a:t>this( );  </a:t>
            </a:r>
          </a:p>
          <a:p>
            <a:pPr marL="0" lvl="0" indent="0" eaLnBrk="1" hangingPunct="1">
              <a:lnSpc>
                <a:spcPct val="150000"/>
              </a:lnSpc>
              <a:spcBef>
                <a:spcPct val="0"/>
              </a:spcBef>
              <a:buNone/>
            </a:pPr>
            <a:r>
              <a:rPr lang="en-US" sz="2000" dirty="0" err="1" smtClean="0">
                <a:latin typeface="Cambria" pitchFamily="18" charset="0"/>
              </a:rPr>
              <a:t>System.out.println</a:t>
            </a:r>
            <a:r>
              <a:rPr lang="en-US" sz="2000" dirty="0" smtClean="0">
                <a:latin typeface="Cambria" pitchFamily="18" charset="0"/>
              </a:rPr>
              <a:t>(x);  </a:t>
            </a:r>
          </a:p>
          <a:p>
            <a:pPr marL="0" lvl="0" indent="0" eaLnBrk="1" hangingPunct="1">
              <a:lnSpc>
                <a:spcPct val="150000"/>
              </a:lnSpc>
              <a:spcBef>
                <a:spcPct val="0"/>
              </a:spcBef>
              <a:buNone/>
            </a:pPr>
            <a:r>
              <a:rPr lang="en-US" sz="2000" dirty="0" smtClean="0">
                <a:latin typeface="Cambria" pitchFamily="18" charset="0"/>
              </a:rPr>
              <a:t>}  }  </a:t>
            </a:r>
          </a:p>
          <a:p>
            <a:pPr marL="0" lvl="0" indent="0" eaLnBrk="1" hangingPunct="1">
              <a:lnSpc>
                <a:spcPct val="150000"/>
              </a:lnSpc>
              <a:spcBef>
                <a:spcPct val="0"/>
              </a:spcBef>
              <a:buNone/>
            </a:pPr>
            <a:r>
              <a:rPr lang="en-US" sz="2000" dirty="0" smtClean="0">
                <a:latin typeface="Cambria" pitchFamily="18" charset="0"/>
              </a:rPr>
              <a:t>class TestThis5{  </a:t>
            </a:r>
          </a:p>
          <a:p>
            <a:pPr marL="0" lvl="0" indent="0" eaLnBrk="1" hangingPunct="1">
              <a:lnSpc>
                <a:spcPct val="150000"/>
              </a:lnSpc>
              <a:spcBef>
                <a:spcPct val="0"/>
              </a:spcBef>
              <a:buNone/>
            </a:pPr>
            <a:r>
              <a:rPr lang="en-US" sz="2000" dirty="0" smtClean="0">
                <a:latin typeface="Cambria" pitchFamily="18" charset="0"/>
              </a:rPr>
              <a:t>public static void main(String </a:t>
            </a:r>
            <a:r>
              <a:rPr lang="en-US" sz="2000" dirty="0" err="1" smtClean="0">
                <a:latin typeface="Cambria" pitchFamily="18" charset="0"/>
              </a:rPr>
              <a:t>args</a:t>
            </a:r>
            <a:r>
              <a:rPr lang="en-US" sz="2000" dirty="0" smtClean="0">
                <a:latin typeface="Cambria" pitchFamily="18" charset="0"/>
              </a:rPr>
              <a:t>[]){  A </a:t>
            </a:r>
            <a:r>
              <a:rPr lang="en-US" sz="2000" dirty="0" err="1" smtClean="0">
                <a:latin typeface="Cambria" pitchFamily="18" charset="0"/>
              </a:rPr>
              <a:t>a</a:t>
            </a:r>
            <a:r>
              <a:rPr lang="en-US" sz="2000" dirty="0" smtClean="0">
                <a:latin typeface="Cambria" pitchFamily="18" charset="0"/>
              </a:rPr>
              <a:t>=new A(10);  </a:t>
            </a:r>
          </a:p>
          <a:p>
            <a:pPr marL="0" lvl="0" indent="0" eaLnBrk="1" hangingPunct="1">
              <a:lnSpc>
                <a:spcPct val="150000"/>
              </a:lnSpc>
              <a:spcBef>
                <a:spcPct val="0"/>
              </a:spcBef>
              <a:buNone/>
            </a:pPr>
            <a:r>
              <a:rPr lang="en-US" sz="2000" dirty="0" smtClean="0">
                <a:latin typeface="Cambria" pitchFamily="18" charset="0"/>
              </a:rPr>
              <a:t>}} </a:t>
            </a:r>
          </a:p>
          <a:p>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30</a:t>
            </a:fld>
            <a:endParaRPr lang="en-IN"/>
          </a:p>
        </p:txBody>
      </p:sp>
      <p:sp>
        <p:nvSpPr>
          <p:cNvPr id="10" name="Rectangle 9"/>
          <p:cNvSpPr/>
          <p:nvPr/>
        </p:nvSpPr>
        <p:spPr>
          <a:xfrm>
            <a:off x="1331640" y="5013176"/>
            <a:ext cx="1800200"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t>hello  </a:t>
            </a:r>
          </a:p>
          <a:p>
            <a:r>
              <a:rPr lang="en-US" dirty="0" smtClean="0"/>
              <a:t>10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this</a:t>
            </a:r>
            <a:r>
              <a:rPr lang="en-US" dirty="0" smtClean="0"/>
              <a:t> Keyword</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smtClean="0">
                <a:latin typeface="Cambria" pitchFamily="18" charset="0"/>
              </a:rPr>
              <a:t>Call to this( ) must be the </a:t>
            </a:r>
            <a:r>
              <a:rPr lang="en-US" sz="2400" b="1" dirty="0" smtClean="0">
                <a:latin typeface="Cambria" pitchFamily="18" charset="0"/>
              </a:rPr>
              <a:t>first statement in constructor.</a:t>
            </a:r>
          </a:p>
          <a:p>
            <a:pPr algn="just">
              <a:lnSpc>
                <a:spcPct val="150000"/>
              </a:lnSpc>
            </a:pPr>
            <a:r>
              <a:rPr lang="en-US" sz="2400" dirty="0" smtClean="0">
                <a:latin typeface="Cambria" pitchFamily="18" charset="0"/>
              </a:rPr>
              <a:t>If any variable is preceded by </a:t>
            </a:r>
            <a:r>
              <a:rPr lang="en-US" sz="2400" b="1" dirty="0" smtClean="0">
                <a:latin typeface="Cambria" pitchFamily="18" charset="0"/>
              </a:rPr>
              <a:t>"this"</a:t>
            </a:r>
            <a:r>
              <a:rPr lang="en-US" sz="2400" dirty="0" smtClean="0">
                <a:latin typeface="Cambria" pitchFamily="18" charset="0"/>
              </a:rPr>
              <a:t> JVM treated that variable as class variable.</a:t>
            </a:r>
            <a:endParaRPr lang="en-US" sz="2400" b="1" dirty="0" smtClean="0">
              <a:latin typeface="Cambria" pitchFamily="18" charset="0"/>
            </a:endParaRPr>
          </a:p>
          <a:p>
            <a:pPr algn="just">
              <a:lnSpc>
                <a:spcPct val="150000"/>
              </a:lnSpc>
            </a:pPr>
            <a:r>
              <a:rPr lang="en-US" sz="2400" dirty="0" smtClean="0">
                <a:latin typeface="Cambria" pitchFamily="18" charset="0"/>
              </a:rPr>
              <a:t>The scope of </a:t>
            </a:r>
            <a:r>
              <a:rPr lang="en-US" sz="2400" b="1" dirty="0" smtClean="0">
                <a:latin typeface="Cambria" pitchFamily="18" charset="0"/>
              </a:rPr>
              <a:t>"this"</a:t>
            </a:r>
            <a:r>
              <a:rPr lang="en-US" sz="2400" dirty="0" smtClean="0">
                <a:latin typeface="Cambria" pitchFamily="18" charset="0"/>
              </a:rPr>
              <a:t> keyword is within the class.</a:t>
            </a:r>
            <a:endParaRPr lang="en-US" sz="2400" dirty="0">
              <a:latin typeface="Cambria" pitchFamily="18" charset="0"/>
            </a:endParaRPr>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31</a:t>
            </a:fld>
            <a:endParaRPr lang="en-IN"/>
          </a:p>
        </p:txBody>
      </p:sp>
      <p:sp>
        <p:nvSpPr>
          <p:cNvPr id="7" name="Rectangle 6"/>
          <p:cNvSpPr/>
          <p:nvPr/>
        </p:nvSpPr>
        <p:spPr>
          <a:xfrm>
            <a:off x="899592" y="4581128"/>
            <a:ext cx="6264696" cy="923330"/>
          </a:xfrm>
          <a:prstGeom prst="rect">
            <a:avLst/>
          </a:prstGeom>
        </p:spPr>
        <p:txBody>
          <a:bodyPr wrap="square">
            <a:spAutoFit/>
          </a:bodyPr>
          <a:lstStyle/>
          <a:p>
            <a:r>
              <a:rPr lang="en-US" dirty="0" smtClean="0"/>
              <a:t>public String </a:t>
            </a:r>
            <a:r>
              <a:rPr lang="en-US" dirty="0" err="1" smtClean="0"/>
              <a:t>getName</a:t>
            </a:r>
            <a:r>
              <a:rPr lang="en-US" dirty="0" smtClean="0"/>
              <a:t>() {</a:t>
            </a:r>
          </a:p>
          <a:p>
            <a:r>
              <a:rPr lang="en-US" dirty="0" smtClean="0"/>
              <a:t>        return </a:t>
            </a:r>
            <a:r>
              <a:rPr lang="en-US" b="1" dirty="0" err="1" smtClean="0"/>
              <a:t>this.toString</a:t>
            </a:r>
            <a:r>
              <a:rPr lang="en-US" b="1" dirty="0" smtClean="0"/>
              <a:t>();</a:t>
            </a:r>
            <a:endParaRPr lang="en-US" dirty="0" smtClean="0"/>
          </a:p>
          <a:p>
            <a:r>
              <a:rPr lang="en-US" dirty="0" smtClean="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908175" y="260350"/>
            <a:ext cx="6767513" cy="1143000"/>
          </a:xfrm>
        </p:spPr>
        <p:txBody>
          <a:bodyPr/>
          <a:lstStyle/>
          <a:p>
            <a:r>
              <a:rPr lang="en-US" b="1" smtClean="0"/>
              <a:t>Garbage Collection</a:t>
            </a:r>
            <a:endParaRPr lang="en-US" smtClean="0"/>
          </a:p>
        </p:txBody>
      </p:sp>
      <p:sp>
        <p:nvSpPr>
          <p:cNvPr id="41987" name="Content Placeholder 2"/>
          <p:cNvSpPr>
            <a:spLocks noGrp="1"/>
          </p:cNvSpPr>
          <p:nvPr>
            <p:ph idx="1"/>
          </p:nvPr>
        </p:nvSpPr>
        <p:spPr/>
        <p:txBody>
          <a:bodyPr>
            <a:normAutofit/>
          </a:bodyPr>
          <a:lstStyle/>
          <a:p>
            <a:pPr algn="just">
              <a:lnSpc>
                <a:spcPct val="150000"/>
              </a:lnSpc>
              <a:buFont typeface="Wingdings" pitchFamily="2" charset="2"/>
              <a:buChar char="Ø"/>
              <a:defRPr/>
            </a:pPr>
            <a:r>
              <a:rPr lang="en-US" sz="2000" dirty="0" smtClean="0">
                <a:latin typeface="Cambria" pitchFamily="18" charset="0"/>
              </a:rPr>
              <a:t>Garbage Collection is process of </a:t>
            </a:r>
            <a:r>
              <a:rPr lang="en-US" sz="2000" b="1" dirty="0" smtClean="0">
                <a:latin typeface="Cambria" pitchFamily="18" charset="0"/>
              </a:rPr>
              <a:t>reclaiming the runtime unused memory automatically.</a:t>
            </a:r>
          </a:p>
          <a:p>
            <a:pPr algn="just">
              <a:lnSpc>
                <a:spcPct val="150000"/>
              </a:lnSpc>
              <a:buFont typeface="Wingdings" pitchFamily="2" charset="2"/>
              <a:buChar char="Ø"/>
              <a:defRPr/>
            </a:pPr>
            <a:r>
              <a:rPr lang="en-US" sz="2000" dirty="0" smtClean="0">
                <a:latin typeface="Cambria" pitchFamily="18" charset="0"/>
              </a:rPr>
              <a:t>So, java provides better memory management.</a:t>
            </a:r>
            <a:endParaRPr lang="en-US" sz="2000" b="1" dirty="0" smtClean="0">
              <a:latin typeface="Cambria" pitchFamily="18" charset="0"/>
            </a:endParaRPr>
          </a:p>
          <a:p>
            <a:pPr algn="just">
              <a:lnSpc>
                <a:spcPct val="150000"/>
              </a:lnSpc>
              <a:buFont typeface="Wingdings" pitchFamily="2" charset="2"/>
              <a:buChar char="Ø"/>
              <a:defRPr/>
            </a:pPr>
            <a:r>
              <a:rPr lang="en-US" sz="2000" b="1" dirty="0" smtClean="0">
                <a:solidFill>
                  <a:srgbClr val="610B4B"/>
                </a:solidFill>
                <a:latin typeface="Cambria" pitchFamily="18" charset="0"/>
              </a:rPr>
              <a:t>Advantage of Garbage Collection</a:t>
            </a:r>
          </a:p>
          <a:p>
            <a:pPr algn="just">
              <a:lnSpc>
                <a:spcPct val="150000"/>
              </a:lnSpc>
              <a:buFont typeface="Arial"/>
              <a:buChar char="•"/>
            </a:pPr>
            <a:r>
              <a:rPr lang="en-US" sz="2000" dirty="0" smtClean="0">
                <a:solidFill>
                  <a:srgbClr val="000000"/>
                </a:solidFill>
                <a:latin typeface="Cambria" pitchFamily="18" charset="0"/>
              </a:rPr>
              <a:t>It makes java </a:t>
            </a:r>
            <a:r>
              <a:rPr lang="en-US" sz="2000" b="1" dirty="0" smtClean="0">
                <a:solidFill>
                  <a:srgbClr val="000000"/>
                </a:solidFill>
                <a:latin typeface="Cambria" pitchFamily="18" charset="0"/>
              </a:rPr>
              <a:t>memory efficient</a:t>
            </a:r>
            <a:r>
              <a:rPr lang="en-US" sz="2000" dirty="0" smtClean="0">
                <a:solidFill>
                  <a:srgbClr val="000000"/>
                </a:solidFill>
                <a:latin typeface="Cambria" pitchFamily="18" charset="0"/>
              </a:rPr>
              <a:t> because garbage collector removes the unreferenced objects from heap memory.</a:t>
            </a:r>
          </a:p>
          <a:p>
            <a:pPr algn="just">
              <a:lnSpc>
                <a:spcPct val="150000"/>
              </a:lnSpc>
              <a:buFont typeface="Arial"/>
              <a:buChar char="•"/>
            </a:pPr>
            <a:r>
              <a:rPr lang="en-US" sz="2000" dirty="0" smtClean="0">
                <a:solidFill>
                  <a:srgbClr val="000000"/>
                </a:solidFill>
                <a:latin typeface="Cambria" pitchFamily="18" charset="0"/>
              </a:rPr>
              <a:t>It is </a:t>
            </a:r>
            <a:r>
              <a:rPr lang="en-US" sz="2000" b="1" dirty="0" smtClean="0">
                <a:solidFill>
                  <a:srgbClr val="000000"/>
                </a:solidFill>
                <a:latin typeface="Cambria" pitchFamily="18" charset="0"/>
              </a:rPr>
              <a:t>automatically done</a:t>
            </a:r>
            <a:r>
              <a:rPr lang="en-US" sz="2000" dirty="0" smtClean="0">
                <a:solidFill>
                  <a:srgbClr val="000000"/>
                </a:solidFill>
                <a:latin typeface="Cambria" pitchFamily="18" charset="0"/>
              </a:rPr>
              <a:t> by the garbage collector(a part of JVM) so we don't need to make extra efforts.</a:t>
            </a:r>
            <a:endParaRPr lang="en-US" sz="2000" b="0" i="0" dirty="0">
              <a:solidFill>
                <a:srgbClr val="000000"/>
              </a:solidFill>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D95166A-7E1D-4DB4-80DF-901B1E8396A5}" type="slidenum">
              <a:rPr lang="en-IN" smtClean="0"/>
              <a:pPr>
                <a:defRPr/>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08175" y="260350"/>
            <a:ext cx="6767513" cy="1143000"/>
          </a:xfrm>
        </p:spPr>
        <p:txBody>
          <a:bodyPr/>
          <a:lstStyle/>
          <a:p>
            <a:r>
              <a:rPr lang="en-US" b="1" smtClean="0"/>
              <a:t>The finalize( ) Method</a:t>
            </a:r>
            <a:endParaRPr lang="en-US" smtClean="0"/>
          </a:p>
        </p:txBody>
      </p:sp>
      <p:sp>
        <p:nvSpPr>
          <p:cNvPr id="46083" name="Content Placeholder 2"/>
          <p:cNvSpPr>
            <a:spLocks noGrp="1"/>
          </p:cNvSpPr>
          <p:nvPr>
            <p:ph idx="1"/>
          </p:nvPr>
        </p:nvSpPr>
        <p:spPr>
          <a:xfrm>
            <a:off x="457200" y="1412776"/>
            <a:ext cx="8229600" cy="4896544"/>
          </a:xfrm>
        </p:spPr>
        <p:txBody>
          <a:bodyPr>
            <a:normAutofit lnSpcReduction="10000"/>
          </a:bodyPr>
          <a:lstStyle/>
          <a:p>
            <a:pPr algn="just">
              <a:lnSpc>
                <a:spcPct val="150000"/>
              </a:lnSpc>
              <a:buFont typeface="Wingdings" pitchFamily="2" charset="2"/>
              <a:buChar char="Ø"/>
            </a:pPr>
            <a:r>
              <a:rPr lang="en-US" sz="2000" dirty="0" smtClean="0">
                <a:latin typeface="Cambria" pitchFamily="18" charset="0"/>
              </a:rPr>
              <a:t>Sometimes an object will need to perform some action when it is destroyed.</a:t>
            </a:r>
          </a:p>
          <a:p>
            <a:pPr algn="just">
              <a:lnSpc>
                <a:spcPct val="150000"/>
              </a:lnSpc>
              <a:buFont typeface="Wingdings" pitchFamily="2" charset="2"/>
              <a:buChar char="Ø"/>
            </a:pPr>
            <a:r>
              <a:rPr lang="en-US" sz="2000" dirty="0" smtClean="0">
                <a:latin typeface="Cambria" pitchFamily="18" charset="0"/>
              </a:rPr>
              <a:t> Such as closing </a:t>
            </a:r>
            <a:r>
              <a:rPr lang="en-US" sz="2000" u="sng" dirty="0" smtClean="0">
                <a:latin typeface="Cambria" pitchFamily="18" charset="0"/>
              </a:rPr>
              <a:t>an open connection or releasing any resources held</a:t>
            </a:r>
            <a:r>
              <a:rPr lang="en-US" sz="2000" dirty="0" smtClean="0">
                <a:latin typeface="Cambria" pitchFamily="18" charset="0"/>
              </a:rPr>
              <a:t>.</a:t>
            </a:r>
          </a:p>
          <a:p>
            <a:pPr algn="just">
              <a:lnSpc>
                <a:spcPct val="150000"/>
              </a:lnSpc>
              <a:buFont typeface="Wingdings" pitchFamily="2" charset="2"/>
              <a:buChar char="Ø"/>
            </a:pPr>
            <a:r>
              <a:rPr lang="en-US" sz="2000" dirty="0" smtClean="0">
                <a:latin typeface="Cambria" pitchFamily="18" charset="0"/>
              </a:rPr>
              <a:t>To add a </a:t>
            </a:r>
            <a:r>
              <a:rPr lang="en-US" sz="2000" dirty="0" err="1" smtClean="0">
                <a:latin typeface="Cambria" pitchFamily="18" charset="0"/>
              </a:rPr>
              <a:t>finalizer</a:t>
            </a:r>
            <a:r>
              <a:rPr lang="en-US" sz="2000" dirty="0" smtClean="0">
                <a:latin typeface="Cambria" pitchFamily="18" charset="0"/>
              </a:rPr>
              <a:t>( ) to a class, you simply define the </a:t>
            </a:r>
            <a:r>
              <a:rPr lang="en-US" sz="2000" b="1" dirty="0" smtClean="0">
                <a:latin typeface="Cambria" pitchFamily="18" charset="0"/>
              </a:rPr>
              <a:t>finalize( ) method. </a:t>
            </a:r>
          </a:p>
          <a:p>
            <a:pPr algn="just">
              <a:lnSpc>
                <a:spcPct val="150000"/>
              </a:lnSpc>
              <a:buFont typeface="Wingdings" pitchFamily="2" charset="2"/>
              <a:buChar char="Ø"/>
            </a:pPr>
            <a:r>
              <a:rPr lang="en-US" sz="2000" dirty="0" smtClean="0">
                <a:latin typeface="Cambria" pitchFamily="18" charset="0"/>
              </a:rPr>
              <a:t>The garbage collector runs periodically, checking for objects that are no longer referenced by any running state or indirectly through other referenced objects. </a:t>
            </a:r>
          </a:p>
          <a:p>
            <a:pPr algn="just">
              <a:lnSpc>
                <a:spcPct val="150000"/>
              </a:lnSpc>
              <a:buFont typeface="Wingdings" pitchFamily="2" charset="2"/>
              <a:buChar char="Ø"/>
            </a:pPr>
            <a:r>
              <a:rPr lang="en-US" sz="2000" dirty="0" smtClean="0">
                <a:latin typeface="Cambria" pitchFamily="18" charset="0"/>
              </a:rPr>
              <a:t>Right before an asset is freed, the Java run time calls the </a:t>
            </a:r>
            <a:r>
              <a:rPr lang="en-US" sz="2000" b="1" dirty="0" smtClean="0">
                <a:latin typeface="Cambria" pitchFamily="18" charset="0"/>
              </a:rPr>
              <a:t>finalize( ) method on </a:t>
            </a:r>
            <a:r>
              <a:rPr lang="en-US" sz="2000" dirty="0" smtClean="0">
                <a:latin typeface="Cambria" pitchFamily="18" charset="0"/>
              </a:rPr>
              <a:t>the object.</a:t>
            </a:r>
            <a:endParaRPr lang="en-US" sz="2000" b="1" dirty="0" smtClean="0">
              <a:latin typeface="Cambria" pitchFamily="18" charset="0"/>
            </a:endParaRPr>
          </a:p>
          <a:p>
            <a:pPr>
              <a:lnSpc>
                <a:spcPct val="150000"/>
              </a:lnSpc>
              <a:buFont typeface="Wingdings" pitchFamily="2" charset="2"/>
              <a:buChar char="Ø"/>
            </a:pPr>
            <a:endParaRPr lang="en-US" sz="2000" b="1" dirty="0" smtClean="0">
              <a:latin typeface="Cambria" pitchFamily="18" charset="0"/>
            </a:endParaRPr>
          </a:p>
          <a:p>
            <a:pPr>
              <a:buFont typeface="Arial" pitchFamily="34" charset="0"/>
              <a:buNone/>
            </a:pPr>
            <a:endParaRPr lang="en-US" dirty="0" smtClean="0">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FFBBF2F-F01F-45A7-978E-AB1529F82298}" type="slidenum">
              <a:rPr lang="en-IN" smtClean="0"/>
              <a:pPr>
                <a:defRPr/>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08175" y="260350"/>
            <a:ext cx="6767513" cy="1143000"/>
          </a:xfrm>
        </p:spPr>
        <p:txBody>
          <a:bodyPr/>
          <a:lstStyle/>
          <a:p>
            <a:r>
              <a:rPr lang="en-US" b="1" dirty="0" smtClean="0"/>
              <a:t>The finalize( ) Method</a:t>
            </a:r>
            <a:endParaRPr lang="en-US" dirty="0" smtClean="0"/>
          </a:p>
        </p:txBody>
      </p:sp>
      <p:sp>
        <p:nvSpPr>
          <p:cNvPr id="3" name="Content Placeholder 2"/>
          <p:cNvSpPr>
            <a:spLocks noGrp="1"/>
          </p:cNvSpPr>
          <p:nvPr>
            <p:ph idx="1"/>
          </p:nvPr>
        </p:nvSpPr>
        <p:spPr>
          <a:xfrm>
            <a:off x="457200" y="1412776"/>
            <a:ext cx="8363272" cy="4968552"/>
          </a:xfrm>
        </p:spPr>
        <p:txBody>
          <a:bodyPr>
            <a:normAutofit fontScale="92500" lnSpcReduction="20000"/>
          </a:bodyPr>
          <a:lstStyle/>
          <a:p>
            <a:pPr>
              <a:buNone/>
            </a:pPr>
            <a:r>
              <a:rPr lang="en-US" sz="2400" b="1" dirty="0" smtClean="0">
                <a:solidFill>
                  <a:srgbClr val="BF360C"/>
                </a:solidFill>
                <a:latin typeface="Cambria" pitchFamily="18" charset="0"/>
              </a:rPr>
              <a:t>Some Important Points to Remember</a:t>
            </a:r>
          </a:p>
          <a:p>
            <a:pPr>
              <a:lnSpc>
                <a:spcPct val="150000"/>
              </a:lnSpc>
              <a:buFont typeface="+mj-lt"/>
              <a:buAutoNum type="arabicPeriod"/>
            </a:pPr>
            <a:r>
              <a:rPr lang="en-US" sz="2000" dirty="0" smtClean="0">
                <a:solidFill>
                  <a:srgbClr val="000000"/>
                </a:solidFill>
                <a:latin typeface="Cambria" pitchFamily="18" charset="0"/>
              </a:rPr>
              <a:t>finalize() method is defined in </a:t>
            </a:r>
            <a:r>
              <a:rPr lang="en-US" sz="2000" b="1" dirty="0" err="1" smtClean="0">
                <a:solidFill>
                  <a:srgbClr val="000000"/>
                </a:solidFill>
                <a:latin typeface="Cambria" pitchFamily="18" charset="0"/>
              </a:rPr>
              <a:t>java.lang.Object</a:t>
            </a:r>
            <a:r>
              <a:rPr lang="en-US" sz="2000" dirty="0" smtClean="0">
                <a:solidFill>
                  <a:srgbClr val="000000"/>
                </a:solidFill>
                <a:latin typeface="Cambria" pitchFamily="18" charset="0"/>
              </a:rPr>
              <a:t> class, therefore it is available to all the classes.</a:t>
            </a:r>
          </a:p>
          <a:p>
            <a:pPr>
              <a:lnSpc>
                <a:spcPct val="150000"/>
              </a:lnSpc>
              <a:buFont typeface="+mj-lt"/>
              <a:buAutoNum type="arabicPeriod"/>
            </a:pPr>
            <a:r>
              <a:rPr lang="en-US" sz="2000" dirty="0" smtClean="0">
                <a:solidFill>
                  <a:srgbClr val="000000"/>
                </a:solidFill>
                <a:latin typeface="Cambria" pitchFamily="18" charset="0"/>
              </a:rPr>
              <a:t>finalize() method is declare as </a:t>
            </a:r>
            <a:r>
              <a:rPr lang="en-US" sz="2000" b="1" dirty="0" err="1" smtClean="0">
                <a:solidFill>
                  <a:srgbClr val="000000"/>
                </a:solidFill>
                <a:latin typeface="Cambria" pitchFamily="18" charset="0"/>
              </a:rPr>
              <a:t>proctected</a:t>
            </a:r>
            <a:r>
              <a:rPr lang="en-US" sz="2000" dirty="0" smtClean="0">
                <a:solidFill>
                  <a:srgbClr val="000000"/>
                </a:solidFill>
                <a:latin typeface="Cambria" pitchFamily="18" charset="0"/>
              </a:rPr>
              <a:t> inside Object class.</a:t>
            </a:r>
          </a:p>
          <a:p>
            <a:pPr>
              <a:lnSpc>
                <a:spcPct val="150000"/>
              </a:lnSpc>
              <a:buFont typeface="+mj-lt"/>
              <a:buAutoNum type="arabicPeriod"/>
            </a:pPr>
            <a:r>
              <a:rPr lang="en-US" sz="2000" dirty="0" smtClean="0">
                <a:solidFill>
                  <a:srgbClr val="000000"/>
                </a:solidFill>
                <a:latin typeface="Cambria" pitchFamily="18" charset="0"/>
              </a:rPr>
              <a:t>finalize() method gets called only once by GC threads</a:t>
            </a:r>
            <a:r>
              <a:rPr lang="en-US" sz="2400" dirty="0" smtClean="0">
                <a:solidFill>
                  <a:srgbClr val="000000"/>
                </a:solidFill>
                <a:latin typeface="Cambria" pitchFamily="18" charset="0"/>
              </a:rPr>
              <a:t>.</a:t>
            </a:r>
          </a:p>
          <a:p>
            <a:pPr>
              <a:lnSpc>
                <a:spcPct val="150000"/>
              </a:lnSpc>
              <a:buNone/>
            </a:pPr>
            <a:r>
              <a:rPr lang="en-US" sz="2400" b="1" dirty="0" err="1" smtClean="0">
                <a:solidFill>
                  <a:srgbClr val="BF360C"/>
                </a:solidFill>
                <a:latin typeface="Cambria" pitchFamily="18" charset="0"/>
              </a:rPr>
              <a:t>gc</a:t>
            </a:r>
            <a:r>
              <a:rPr lang="en-US" sz="2400" b="1" dirty="0" smtClean="0">
                <a:solidFill>
                  <a:srgbClr val="BF360C"/>
                </a:solidFill>
                <a:latin typeface="Cambria" pitchFamily="18" charset="0"/>
              </a:rPr>
              <a:t>() Method</a:t>
            </a:r>
          </a:p>
          <a:p>
            <a:pPr>
              <a:lnSpc>
                <a:spcPct val="150000"/>
              </a:lnSpc>
              <a:buFont typeface="+mj-lt"/>
              <a:buAutoNum type="arabicPeriod"/>
            </a:pPr>
            <a:r>
              <a:rPr lang="en-US" sz="2000" dirty="0" err="1" smtClean="0">
                <a:solidFill>
                  <a:srgbClr val="000000"/>
                </a:solidFill>
                <a:latin typeface="Cambria" pitchFamily="18" charset="0"/>
              </a:rPr>
              <a:t>gc</a:t>
            </a:r>
            <a:r>
              <a:rPr lang="en-US" sz="2000" dirty="0" smtClean="0">
                <a:solidFill>
                  <a:srgbClr val="000000"/>
                </a:solidFill>
                <a:latin typeface="Cambria" pitchFamily="18" charset="0"/>
              </a:rPr>
              <a:t>() method is used to call garbage collector explicitly.</a:t>
            </a:r>
          </a:p>
          <a:p>
            <a:pPr>
              <a:lnSpc>
                <a:spcPct val="150000"/>
              </a:lnSpc>
              <a:buFont typeface="+mj-lt"/>
              <a:buAutoNum type="arabicPeriod"/>
            </a:pPr>
            <a:r>
              <a:rPr lang="en-US" sz="2000" dirty="0" smtClean="0">
                <a:solidFill>
                  <a:srgbClr val="000000"/>
                </a:solidFill>
                <a:latin typeface="Cambria" pitchFamily="18" charset="0"/>
              </a:rPr>
              <a:t>However </a:t>
            </a:r>
            <a:r>
              <a:rPr lang="en-US" sz="2000" dirty="0" err="1" smtClean="0">
                <a:solidFill>
                  <a:srgbClr val="000000"/>
                </a:solidFill>
                <a:latin typeface="Cambria" pitchFamily="18" charset="0"/>
              </a:rPr>
              <a:t>gc</a:t>
            </a:r>
            <a:r>
              <a:rPr lang="en-US" sz="2000" dirty="0" smtClean="0">
                <a:solidFill>
                  <a:srgbClr val="000000"/>
                </a:solidFill>
                <a:latin typeface="Cambria" pitchFamily="18" charset="0"/>
              </a:rPr>
              <a:t>() method does not guarantee that JVM will perform the garbage collection. </a:t>
            </a:r>
          </a:p>
          <a:p>
            <a:pPr>
              <a:lnSpc>
                <a:spcPct val="150000"/>
              </a:lnSpc>
              <a:buFont typeface="+mj-lt"/>
              <a:buAutoNum type="arabicPeriod"/>
            </a:pPr>
            <a:r>
              <a:rPr lang="en-US" sz="2000" dirty="0" smtClean="0">
                <a:solidFill>
                  <a:srgbClr val="000000"/>
                </a:solidFill>
                <a:latin typeface="Cambria" pitchFamily="18" charset="0"/>
              </a:rPr>
              <a:t>It only request the JVM for garbage collection. </a:t>
            </a:r>
          </a:p>
          <a:p>
            <a:pPr>
              <a:lnSpc>
                <a:spcPct val="150000"/>
              </a:lnSpc>
              <a:buFont typeface="+mj-lt"/>
              <a:buAutoNum type="arabicPeriod"/>
            </a:pPr>
            <a:r>
              <a:rPr lang="en-US" sz="2000" dirty="0" smtClean="0">
                <a:solidFill>
                  <a:srgbClr val="000000"/>
                </a:solidFill>
                <a:latin typeface="Cambria" pitchFamily="18" charset="0"/>
              </a:rPr>
              <a:t>This method is present in System and Runtime class.</a:t>
            </a:r>
          </a:p>
          <a:p>
            <a:pPr>
              <a:buNone/>
            </a:pPr>
            <a:endParaRPr lang="en-US" sz="2400" dirty="0" smtClean="0">
              <a:solidFill>
                <a:srgbClr val="000000"/>
              </a:solidFill>
              <a:latin typeface="Cambria" pitchFamily="18" charset="0"/>
            </a:endParaRPr>
          </a:p>
          <a:p>
            <a:pPr>
              <a:buFont typeface="Arial" charset="0"/>
              <a:buNone/>
              <a:defRPr/>
            </a:pPr>
            <a:endParaRPr lang="en-US" sz="3200" dirty="0">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dirty="0"/>
          </a:p>
        </p:txBody>
      </p:sp>
      <p:sp>
        <p:nvSpPr>
          <p:cNvPr id="5" name="Footer Placeholder 4"/>
          <p:cNvSpPr>
            <a:spLocks noGrp="1"/>
          </p:cNvSpPr>
          <p:nvPr>
            <p:ph type="ftr" sz="quarter" idx="11"/>
          </p:nvPr>
        </p:nvSpPr>
        <p:spPr/>
        <p:txBody>
          <a:bodyPr/>
          <a:lstStyle/>
          <a:p>
            <a:pPr>
              <a:defRPr/>
            </a:pPr>
            <a:r>
              <a:rPr lang="en-US" dirty="0"/>
              <a:t>PPL Unit5 -</a:t>
            </a:r>
            <a:r>
              <a:rPr lang="en-US" dirty="0" err="1"/>
              <a:t>Inheritance,polymorphism</a:t>
            </a:r>
            <a:r>
              <a:rPr lang="en-US" dirty="0"/>
              <a:t> &amp; Encapsulation using Java</a:t>
            </a:r>
            <a:endParaRPr lang="en-IN" dirty="0"/>
          </a:p>
        </p:txBody>
      </p:sp>
      <p:sp>
        <p:nvSpPr>
          <p:cNvPr id="6" name="Slide Number Placeholder 5"/>
          <p:cNvSpPr>
            <a:spLocks noGrp="1"/>
          </p:cNvSpPr>
          <p:nvPr>
            <p:ph type="sldNum" sz="quarter" idx="12"/>
          </p:nvPr>
        </p:nvSpPr>
        <p:spPr/>
        <p:txBody>
          <a:bodyPr/>
          <a:lstStyle/>
          <a:p>
            <a:pPr>
              <a:defRPr/>
            </a:pPr>
            <a:fld id="{8174D86D-D7A9-48C6-8F12-0FEABC5D3432}" type="slidenum">
              <a:rPr lang="en-IN" smtClean="0"/>
              <a:pPr>
                <a:defRPr/>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908175" y="260350"/>
            <a:ext cx="6767513" cy="1143000"/>
          </a:xfrm>
        </p:spPr>
        <p:txBody>
          <a:bodyPr/>
          <a:lstStyle/>
          <a:p>
            <a:r>
              <a:rPr lang="en-US" b="1" smtClean="0"/>
              <a:t>The finalize( ) Method</a:t>
            </a:r>
            <a:endParaRPr lang="en-US" smtClean="0"/>
          </a:p>
        </p:txBody>
      </p:sp>
      <p:sp>
        <p:nvSpPr>
          <p:cNvPr id="3" name="Content Placeholder 2"/>
          <p:cNvSpPr>
            <a:spLocks noGrp="1"/>
          </p:cNvSpPr>
          <p:nvPr>
            <p:ph idx="1"/>
          </p:nvPr>
        </p:nvSpPr>
        <p:spPr/>
        <p:txBody>
          <a:bodyPr>
            <a:normAutofit lnSpcReduction="10000"/>
          </a:bodyPr>
          <a:lstStyle/>
          <a:p>
            <a:pPr>
              <a:lnSpc>
                <a:spcPct val="150000"/>
              </a:lnSpc>
              <a:buFont typeface="Wingdings" pitchFamily="2" charset="2"/>
              <a:buChar char="Ø"/>
              <a:defRPr/>
            </a:pPr>
            <a:r>
              <a:rPr lang="en-US" sz="2000" dirty="0" smtClean="0">
                <a:latin typeface="Cambria" pitchFamily="18" charset="0"/>
              </a:rPr>
              <a:t>The finalize( ) method has this general form:</a:t>
            </a:r>
          </a:p>
          <a:p>
            <a:pPr>
              <a:lnSpc>
                <a:spcPct val="150000"/>
              </a:lnSpc>
              <a:buFont typeface="Arial" charset="0"/>
              <a:buNone/>
              <a:defRPr/>
            </a:pPr>
            <a:r>
              <a:rPr lang="en-US" sz="2000" dirty="0" smtClean="0">
                <a:latin typeface="Cambria" pitchFamily="18" charset="0"/>
              </a:rPr>
              <a:t>	        </a:t>
            </a:r>
            <a:r>
              <a:rPr lang="en-US" sz="2000" b="1" dirty="0" smtClean="0">
                <a:solidFill>
                  <a:srgbClr val="7030A0"/>
                </a:solidFill>
                <a:latin typeface="Cambria" pitchFamily="18" charset="0"/>
              </a:rPr>
              <a:t>protected void finalize( )</a:t>
            </a:r>
          </a:p>
          <a:p>
            <a:pPr>
              <a:lnSpc>
                <a:spcPct val="150000"/>
              </a:lnSpc>
              <a:buFont typeface="Arial" charset="0"/>
              <a:buNone/>
              <a:defRPr/>
            </a:pPr>
            <a:r>
              <a:rPr lang="en-US" sz="2000" b="1" dirty="0" smtClean="0">
                <a:solidFill>
                  <a:srgbClr val="7030A0"/>
                </a:solidFill>
                <a:latin typeface="Cambria" pitchFamily="18" charset="0"/>
              </a:rPr>
              <a:t>		{</a:t>
            </a:r>
          </a:p>
          <a:p>
            <a:pPr>
              <a:lnSpc>
                <a:spcPct val="150000"/>
              </a:lnSpc>
              <a:buFont typeface="Arial" charset="0"/>
              <a:buNone/>
              <a:defRPr/>
            </a:pPr>
            <a:r>
              <a:rPr lang="en-US" sz="2000" b="1" dirty="0" smtClean="0">
                <a:solidFill>
                  <a:srgbClr val="7030A0"/>
                </a:solidFill>
                <a:latin typeface="Cambria" pitchFamily="18" charset="0"/>
              </a:rPr>
              <a:t>		    // finalization code here</a:t>
            </a:r>
          </a:p>
          <a:p>
            <a:pPr>
              <a:lnSpc>
                <a:spcPct val="150000"/>
              </a:lnSpc>
              <a:buFont typeface="Arial" charset="0"/>
              <a:buNone/>
              <a:defRPr/>
            </a:pPr>
            <a:r>
              <a:rPr lang="en-US" sz="2000" b="1" dirty="0" smtClean="0">
                <a:solidFill>
                  <a:srgbClr val="7030A0"/>
                </a:solidFill>
                <a:latin typeface="Cambria" pitchFamily="18" charset="0"/>
              </a:rPr>
              <a:t>		}</a:t>
            </a:r>
          </a:p>
          <a:p>
            <a:pPr>
              <a:lnSpc>
                <a:spcPct val="150000"/>
              </a:lnSpc>
              <a:buFont typeface="Wingdings" pitchFamily="2" charset="2"/>
              <a:buChar char="Ø"/>
              <a:defRPr/>
            </a:pPr>
            <a:r>
              <a:rPr lang="en-US" sz="2000" dirty="0" smtClean="0">
                <a:latin typeface="Cambria" pitchFamily="18" charset="0"/>
              </a:rPr>
              <a:t>Here, the keyword protected is a </a:t>
            </a:r>
            <a:r>
              <a:rPr lang="en-US" sz="2000" dirty="0" err="1" smtClean="0">
                <a:latin typeface="Cambria" pitchFamily="18" charset="0"/>
              </a:rPr>
              <a:t>specifier</a:t>
            </a:r>
            <a:r>
              <a:rPr lang="en-US" sz="2000" dirty="0" smtClean="0">
                <a:latin typeface="Cambria" pitchFamily="18" charset="0"/>
              </a:rPr>
              <a:t> </a:t>
            </a:r>
            <a:r>
              <a:rPr lang="en-US" sz="2000" u="sng" dirty="0" smtClean="0">
                <a:latin typeface="Cambria" pitchFamily="18" charset="0"/>
              </a:rPr>
              <a:t>that prevents access to finalize( ) by code defined outside its class.</a:t>
            </a:r>
          </a:p>
          <a:p>
            <a:pPr>
              <a:lnSpc>
                <a:spcPct val="150000"/>
              </a:lnSpc>
              <a:buFont typeface="Wingdings" pitchFamily="2" charset="2"/>
              <a:buChar char="Ø"/>
              <a:defRPr/>
            </a:pPr>
            <a:r>
              <a:rPr lang="en-US" sz="2000" dirty="0" smtClean="0">
                <a:latin typeface="Cambria" pitchFamily="18" charset="0"/>
              </a:rPr>
              <a:t>It is important to understand that finalize( ) is only called just prior to garbage collection</a:t>
            </a:r>
          </a:p>
          <a:p>
            <a:pPr algn="just">
              <a:buFont typeface="Arial" charset="0"/>
              <a:buNone/>
              <a:defRPr/>
            </a:pPr>
            <a:endParaRPr lang="en-US" sz="2000" dirty="0">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DA863FBC-32ED-45E7-81EA-AE61BE473136}" type="slidenum">
              <a:rPr lang="en-IN" smtClean="0"/>
              <a:pPr>
                <a:defRPr/>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908175" y="260350"/>
            <a:ext cx="6767513" cy="1143000"/>
          </a:xfrm>
        </p:spPr>
        <p:txBody>
          <a:bodyPr/>
          <a:lstStyle/>
          <a:p>
            <a:r>
              <a:rPr lang="en-US" b="1" dirty="0" smtClean="0">
                <a:solidFill>
                  <a:srgbClr val="C00000"/>
                </a:solidFill>
                <a:latin typeface="Cambria" pitchFamily="18" charset="0"/>
              </a:rPr>
              <a:t>Overloading Methods</a:t>
            </a:r>
          </a:p>
        </p:txBody>
      </p:sp>
      <p:sp>
        <p:nvSpPr>
          <p:cNvPr id="3" name="Content Placeholder 2"/>
          <p:cNvSpPr>
            <a:spLocks noGrp="1"/>
          </p:cNvSpPr>
          <p:nvPr>
            <p:ph idx="1"/>
          </p:nvPr>
        </p:nvSpPr>
        <p:spPr/>
        <p:txBody>
          <a:bodyPr>
            <a:normAutofit/>
          </a:bodyPr>
          <a:lstStyle/>
          <a:p>
            <a:pPr marL="0" indent="0" algn="just" eaLnBrk="1" hangingPunct="1">
              <a:spcBef>
                <a:spcPct val="0"/>
              </a:spcBef>
              <a:buFont typeface="Arial" charset="0"/>
              <a:buNone/>
              <a:defRPr/>
            </a:pPr>
            <a:r>
              <a:rPr lang="en-US" sz="2400" dirty="0" smtClean="0">
                <a:solidFill>
                  <a:prstClr val="black"/>
                </a:solidFill>
                <a:latin typeface="Times New Roman" pitchFamily="18" charset="0"/>
                <a:cs typeface="Times New Roman" pitchFamily="18" charset="0"/>
              </a:rPr>
              <a:t> </a:t>
            </a:r>
          </a:p>
          <a:p>
            <a:pPr marL="465138" indent="-465138" algn="just" eaLnBrk="1" hangingPunct="1">
              <a:lnSpc>
                <a:spcPct val="150000"/>
              </a:lnSpc>
              <a:spcBef>
                <a:spcPct val="0"/>
              </a:spcBef>
              <a:buFont typeface="Wingdings" pitchFamily="2" charset="2"/>
              <a:buChar char="q"/>
              <a:defRPr/>
            </a:pPr>
            <a:r>
              <a:rPr lang="en-US" sz="2400" dirty="0" smtClean="0">
                <a:latin typeface="Times New Roman" pitchFamily="18" charset="0"/>
                <a:cs typeface="Times New Roman" pitchFamily="18" charset="0"/>
              </a:rPr>
              <a:t>Multiple methods having </a:t>
            </a:r>
            <a:r>
              <a:rPr lang="en-US" sz="2400" dirty="0" smtClean="0">
                <a:solidFill>
                  <a:srgbClr val="0000CC"/>
                </a:solidFill>
                <a:latin typeface="Times New Roman" pitchFamily="18" charset="0"/>
                <a:cs typeface="Times New Roman" pitchFamily="18" charset="0"/>
              </a:rPr>
              <a:t>same name but different in parameters</a:t>
            </a:r>
            <a:r>
              <a:rPr lang="en-US" sz="2400" dirty="0" smtClean="0">
                <a:latin typeface="Times New Roman" pitchFamily="18" charset="0"/>
                <a:cs typeface="Times New Roman" pitchFamily="18" charset="0"/>
              </a:rPr>
              <a:t>, it is known as Method Overloading.</a:t>
            </a:r>
            <a:endParaRPr lang="en-US" sz="2400" dirty="0" smtClean="0">
              <a:solidFill>
                <a:prstClr val="black"/>
              </a:solidFill>
              <a:latin typeface="Times New Roman" pitchFamily="18" charset="0"/>
              <a:cs typeface="Times New Roman" pitchFamily="18" charset="0"/>
            </a:endParaRPr>
          </a:p>
          <a:p>
            <a:pPr marL="465138" indent="-465138" algn="just" eaLnBrk="1" hangingPunct="1">
              <a:lnSpc>
                <a:spcPct val="150000"/>
              </a:lnSpc>
              <a:spcBef>
                <a:spcPct val="0"/>
              </a:spcBef>
              <a:buFont typeface="Wingdings" pitchFamily="2" charset="2"/>
              <a:buChar char="q"/>
              <a:defRPr/>
            </a:pPr>
            <a:r>
              <a:rPr lang="en-US" sz="2400" dirty="0" smtClean="0">
                <a:latin typeface="Times New Roman" pitchFamily="18" charset="0"/>
                <a:cs typeface="Times New Roman" pitchFamily="18" charset="0"/>
              </a:rPr>
              <a:t>Method overloading – One way of implementing </a:t>
            </a:r>
            <a:r>
              <a:rPr lang="en-US" sz="2400" dirty="0" smtClean="0">
                <a:solidFill>
                  <a:srgbClr val="0000CC"/>
                </a:solidFill>
                <a:latin typeface="Times New Roman" pitchFamily="18" charset="0"/>
                <a:cs typeface="Times New Roman" pitchFamily="18" charset="0"/>
              </a:rPr>
              <a:t>polymorphism.</a:t>
            </a:r>
          </a:p>
          <a:p>
            <a:pPr marL="465138" indent="-465138" algn="just" eaLnBrk="1" hangingPunct="1">
              <a:lnSpc>
                <a:spcPct val="150000"/>
              </a:lnSpc>
              <a:spcBef>
                <a:spcPct val="0"/>
              </a:spcBef>
              <a:buFont typeface="Wingdings" pitchFamily="2" charset="2"/>
              <a:buChar char="q"/>
              <a:defRPr/>
            </a:pPr>
            <a:r>
              <a:rPr lang="en-US" sz="2400" dirty="0" smtClean="0">
                <a:latin typeface="Times New Roman" pitchFamily="18" charset="0"/>
                <a:cs typeface="Times New Roman" pitchFamily="18" charset="0"/>
              </a:rPr>
              <a:t>Method overloading increases the </a:t>
            </a:r>
            <a:r>
              <a:rPr lang="en-US" sz="2400" dirty="0" smtClean="0">
                <a:solidFill>
                  <a:srgbClr val="0000CC"/>
                </a:solidFill>
                <a:latin typeface="Times New Roman" pitchFamily="18" charset="0"/>
                <a:cs typeface="Times New Roman" pitchFamily="18" charset="0"/>
              </a:rPr>
              <a:t>readability</a:t>
            </a:r>
            <a:r>
              <a:rPr lang="en-US" sz="2400" dirty="0" smtClean="0">
                <a:latin typeface="Times New Roman" pitchFamily="18" charset="0"/>
                <a:cs typeface="Times New Roman" pitchFamily="18" charset="0"/>
              </a:rPr>
              <a:t> of the program.</a:t>
            </a:r>
            <a:endParaRPr lang="en-US" sz="2400" dirty="0" smtClean="0">
              <a:solidFill>
                <a:prstClr val="black"/>
              </a:solidFill>
              <a:latin typeface="Times New Roman" pitchFamily="18" charset="0"/>
              <a:cs typeface="Times New Roman" pitchFamily="18" charset="0"/>
            </a:endParaRPr>
          </a:p>
          <a:p>
            <a:pPr marL="465138" indent="-465138">
              <a:buFont typeface="Arial" charset="0"/>
              <a:buNone/>
              <a:defRPr/>
            </a:pPr>
            <a:endParaRPr lang="en-US" sz="3200" dirty="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3FFB879-EB29-49E9-8953-95F5F7DC2609}" type="slidenum">
              <a:rPr lang="en-IN" smtClean="0"/>
              <a:pPr>
                <a:defRPr/>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260648"/>
            <a:ext cx="6768752" cy="1080120"/>
          </a:xfrm>
        </p:spPr>
        <p:txBody>
          <a:bodyPr/>
          <a:lstStyle/>
          <a:p>
            <a:r>
              <a:rPr lang="en-US" b="1" dirty="0" smtClean="0">
                <a:solidFill>
                  <a:srgbClr val="C00000"/>
                </a:solidFill>
                <a:latin typeface="Cambria" pitchFamily="18" charset="0"/>
              </a:rPr>
              <a:t>Overloading Methods</a:t>
            </a:r>
            <a:endParaRPr lang="en-US" dirty="0"/>
          </a:p>
        </p:txBody>
      </p:sp>
      <p:sp>
        <p:nvSpPr>
          <p:cNvPr id="3" name="Content Placeholder 2"/>
          <p:cNvSpPr>
            <a:spLocks noGrp="1"/>
          </p:cNvSpPr>
          <p:nvPr>
            <p:ph idx="1"/>
          </p:nvPr>
        </p:nvSpPr>
        <p:spPr/>
        <p:txBody>
          <a:bodyPr/>
          <a:lstStyle/>
          <a:p>
            <a:pPr marL="465138" indent="-465138" algn="just" eaLnBrk="1" hangingPunct="1">
              <a:lnSpc>
                <a:spcPct val="150000"/>
              </a:lnSpc>
              <a:spcBef>
                <a:spcPct val="0"/>
              </a:spcBef>
              <a:buFont typeface="Wingdings" pitchFamily="2" charset="2"/>
              <a:buChar char="q"/>
              <a:defRPr/>
            </a:pPr>
            <a:r>
              <a:rPr lang="en-US" sz="2400" dirty="0" smtClean="0">
                <a:latin typeface="Times New Roman" pitchFamily="18" charset="0"/>
                <a:cs typeface="Times New Roman" pitchFamily="18" charset="0"/>
              </a:rPr>
              <a:t>There are two ways to overload the method in java</a:t>
            </a:r>
          </a:p>
          <a:p>
            <a:pPr marL="465138" indent="-465138" algn="just" eaLnBrk="1" hangingPunct="1">
              <a:lnSpc>
                <a:spcPct val="150000"/>
              </a:lnSpc>
              <a:spcBef>
                <a:spcPct val="0"/>
              </a:spcBef>
              <a:buFont typeface="+mj-lt"/>
              <a:buAutoNum type="arabicPeriod"/>
              <a:defRPr/>
            </a:pPr>
            <a:r>
              <a:rPr lang="en-US" sz="2400" dirty="0" smtClean="0">
                <a:latin typeface="Times New Roman" pitchFamily="18" charset="0"/>
                <a:cs typeface="Times New Roman" pitchFamily="18" charset="0"/>
              </a:rPr>
              <a:t>By changing number of arguments</a:t>
            </a:r>
          </a:p>
          <a:p>
            <a:pPr marL="465138" indent="-465138" algn="just" eaLnBrk="1" hangingPunct="1">
              <a:lnSpc>
                <a:spcPct val="150000"/>
              </a:lnSpc>
              <a:spcBef>
                <a:spcPct val="0"/>
              </a:spcBef>
              <a:buFont typeface="+mj-lt"/>
              <a:buAutoNum type="arabicPeriod"/>
              <a:defRPr/>
            </a:pPr>
            <a:r>
              <a:rPr lang="en-US" sz="2400" dirty="0" smtClean="0">
                <a:latin typeface="Times New Roman" pitchFamily="18" charset="0"/>
                <a:cs typeface="Times New Roman" pitchFamily="18" charset="0"/>
              </a:rPr>
              <a:t>By changing the data type</a:t>
            </a:r>
          </a:p>
          <a:p>
            <a:pPr marL="465138" indent="-465138" algn="just" eaLnBrk="1" hangingPunct="1">
              <a:lnSpc>
                <a:spcPct val="150000"/>
              </a:lnSpc>
              <a:spcBef>
                <a:spcPct val="0"/>
              </a:spcBef>
              <a:buNone/>
              <a:defRPr/>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solidFill>
                  <a:srgbClr val="0000CC"/>
                </a:solidFill>
                <a:latin typeface="Times New Roman" pitchFamily="18" charset="0"/>
                <a:cs typeface="Times New Roman" pitchFamily="18" charset="0"/>
              </a:rPr>
              <a:t>In java, Method Overloading is not possible by changing the return type of the method only.</a:t>
            </a:r>
          </a:p>
          <a:p>
            <a:pPr>
              <a:buNone/>
            </a:pPr>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08175" y="260350"/>
            <a:ext cx="6767513" cy="1143000"/>
          </a:xfrm>
        </p:spPr>
        <p:txBody>
          <a:bodyPr/>
          <a:lstStyle/>
          <a:p>
            <a:r>
              <a:rPr lang="en-US" b="1" smtClean="0"/>
              <a:t>Overloading Methods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6D932A4-818E-4E61-BEEA-E4FC946D2A1B}" type="slidenum">
              <a:rPr lang="en-IN" smtClean="0"/>
              <a:pPr>
                <a:defRPr/>
              </a:pPr>
              <a:t>38</a:t>
            </a:fld>
            <a:endParaRPr lang="en-IN"/>
          </a:p>
        </p:txBody>
      </p:sp>
      <p:sp>
        <p:nvSpPr>
          <p:cNvPr id="51206" name="Rectangle 6"/>
          <p:cNvSpPr>
            <a:spLocks noChangeArrowheads="1"/>
          </p:cNvSpPr>
          <p:nvPr/>
        </p:nvSpPr>
        <p:spPr bwMode="auto">
          <a:xfrm>
            <a:off x="755576" y="1412776"/>
            <a:ext cx="6593929" cy="517064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2000" b="1" dirty="0" smtClean="0">
                <a:latin typeface="Cambria" pitchFamily="18" charset="0"/>
              </a:rPr>
              <a:t>class</a:t>
            </a:r>
            <a:r>
              <a:rPr lang="en-US" sz="2000" dirty="0" smtClean="0">
                <a:latin typeface="Cambria" pitchFamily="18" charset="0"/>
              </a:rPr>
              <a:t> Adder{  </a:t>
            </a:r>
          </a:p>
          <a:p>
            <a:pPr>
              <a:lnSpc>
                <a:spcPct val="150000"/>
              </a:lnSpc>
            </a:pPr>
            <a:r>
              <a:rPr lang="en-US" sz="2000" b="1" dirty="0" smtClean="0">
                <a:latin typeface="Cambria" pitchFamily="18" charset="0"/>
              </a:rPr>
              <a:t>static</a:t>
            </a:r>
            <a:r>
              <a:rPr lang="en-US" sz="2000" dirty="0" smtClean="0">
                <a:latin typeface="Cambria" pitchFamily="18" charset="0"/>
              </a:rPr>
              <a:t> </a:t>
            </a:r>
            <a:r>
              <a:rPr lang="en-US" sz="2000" b="1" dirty="0" err="1" smtClean="0">
                <a:latin typeface="Cambria" pitchFamily="18" charset="0"/>
              </a:rPr>
              <a:t>int</a:t>
            </a:r>
            <a:r>
              <a:rPr lang="en-US" sz="2000" dirty="0" smtClean="0">
                <a:latin typeface="Cambria" pitchFamily="18" charset="0"/>
              </a:rPr>
              <a:t> add(</a:t>
            </a:r>
            <a:r>
              <a:rPr lang="en-US" sz="2000" b="1"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a,</a:t>
            </a:r>
            <a:r>
              <a:rPr lang="en-US" sz="2000" b="1" dirty="0" err="1" smtClean="0">
                <a:latin typeface="Cambria" pitchFamily="18" charset="0"/>
              </a:rPr>
              <a:t>int</a:t>
            </a:r>
            <a:r>
              <a:rPr lang="en-US" sz="2000" dirty="0" smtClean="0">
                <a:latin typeface="Cambria" pitchFamily="18" charset="0"/>
              </a:rPr>
              <a:t> b){</a:t>
            </a:r>
          </a:p>
          <a:p>
            <a:pPr>
              <a:lnSpc>
                <a:spcPct val="150000"/>
              </a:lnSpc>
            </a:pPr>
            <a:r>
              <a:rPr lang="en-US" sz="2000" b="1" dirty="0" smtClean="0">
                <a:latin typeface="Cambria" pitchFamily="18" charset="0"/>
              </a:rPr>
              <a:t>              return</a:t>
            </a:r>
            <a:r>
              <a:rPr lang="en-US" sz="2000" dirty="0" smtClean="0">
                <a:latin typeface="Cambria" pitchFamily="18" charset="0"/>
              </a:rPr>
              <a:t> </a:t>
            </a:r>
            <a:r>
              <a:rPr lang="en-US" sz="2000" dirty="0" err="1" smtClean="0">
                <a:latin typeface="Cambria" pitchFamily="18" charset="0"/>
              </a:rPr>
              <a:t>a+b</a:t>
            </a:r>
            <a:r>
              <a:rPr lang="en-US" sz="2000" dirty="0" smtClean="0">
                <a:latin typeface="Cambria" pitchFamily="18" charset="0"/>
              </a:rPr>
              <a:t>;    }  </a:t>
            </a:r>
          </a:p>
          <a:p>
            <a:pPr>
              <a:lnSpc>
                <a:spcPct val="150000"/>
              </a:lnSpc>
            </a:pPr>
            <a:r>
              <a:rPr lang="en-US" sz="2000" b="1" dirty="0" smtClean="0">
                <a:latin typeface="Cambria" pitchFamily="18" charset="0"/>
              </a:rPr>
              <a:t>static</a:t>
            </a:r>
            <a:r>
              <a:rPr lang="en-US" sz="2000" dirty="0" smtClean="0">
                <a:latin typeface="Cambria" pitchFamily="18" charset="0"/>
              </a:rPr>
              <a:t> </a:t>
            </a:r>
            <a:r>
              <a:rPr lang="en-US" sz="2000" b="1" dirty="0" err="1" smtClean="0">
                <a:latin typeface="Cambria" pitchFamily="18" charset="0"/>
              </a:rPr>
              <a:t>int</a:t>
            </a:r>
            <a:r>
              <a:rPr lang="en-US" sz="2000" dirty="0" smtClean="0">
                <a:latin typeface="Cambria" pitchFamily="18" charset="0"/>
              </a:rPr>
              <a:t> add(</a:t>
            </a:r>
            <a:r>
              <a:rPr lang="en-US" sz="2000" b="1"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a,</a:t>
            </a:r>
            <a:r>
              <a:rPr lang="en-US" sz="2000" b="1"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b,</a:t>
            </a:r>
            <a:r>
              <a:rPr lang="en-US" sz="2000" b="1" dirty="0" err="1" smtClean="0">
                <a:latin typeface="Cambria" pitchFamily="18" charset="0"/>
              </a:rPr>
              <a:t>int</a:t>
            </a:r>
            <a:r>
              <a:rPr lang="en-US" sz="2000" dirty="0" smtClean="0">
                <a:latin typeface="Cambria" pitchFamily="18" charset="0"/>
              </a:rPr>
              <a:t> c){</a:t>
            </a:r>
          </a:p>
          <a:p>
            <a:pPr>
              <a:lnSpc>
                <a:spcPct val="150000"/>
              </a:lnSpc>
            </a:pPr>
            <a:r>
              <a:rPr lang="en-US" sz="2000" b="1" dirty="0" smtClean="0">
                <a:latin typeface="Cambria" pitchFamily="18" charset="0"/>
              </a:rPr>
              <a:t>              return</a:t>
            </a:r>
            <a:r>
              <a:rPr lang="en-US" sz="2000" dirty="0" smtClean="0">
                <a:latin typeface="Cambria" pitchFamily="18" charset="0"/>
              </a:rPr>
              <a:t> </a:t>
            </a:r>
            <a:r>
              <a:rPr lang="en-US" sz="2000" dirty="0" err="1" smtClean="0">
                <a:latin typeface="Cambria" pitchFamily="18" charset="0"/>
              </a:rPr>
              <a:t>a+b+c</a:t>
            </a:r>
            <a:r>
              <a:rPr lang="en-US" sz="2000" dirty="0" smtClean="0">
                <a:latin typeface="Cambria" pitchFamily="18" charset="0"/>
              </a:rPr>
              <a:t>;}  </a:t>
            </a:r>
          </a:p>
          <a:p>
            <a:pPr>
              <a:lnSpc>
                <a:spcPct val="150000"/>
              </a:lnSpc>
            </a:pPr>
            <a:r>
              <a:rPr lang="en-US" sz="2000" dirty="0" smtClean="0">
                <a:latin typeface="Cambria" pitchFamily="18" charset="0"/>
              </a:rPr>
              <a:t>}  </a:t>
            </a:r>
          </a:p>
          <a:p>
            <a:pPr>
              <a:lnSpc>
                <a:spcPct val="150000"/>
              </a:lnSpc>
            </a:pPr>
            <a:r>
              <a:rPr lang="en-US" sz="2000" b="1" dirty="0" smtClean="0">
                <a:latin typeface="Cambria" pitchFamily="18" charset="0"/>
              </a:rPr>
              <a:t>class</a:t>
            </a:r>
            <a:r>
              <a:rPr lang="en-US" sz="2000" dirty="0" smtClean="0">
                <a:latin typeface="Cambria" pitchFamily="18" charset="0"/>
              </a:rPr>
              <a:t> TestOverloading1{  </a:t>
            </a:r>
          </a:p>
          <a:p>
            <a:pPr>
              <a:lnSpc>
                <a:spcPct val="150000"/>
              </a:lnSpc>
            </a:pPr>
            <a:r>
              <a:rPr lang="en-US" sz="2000" b="1" dirty="0" smtClean="0">
                <a:latin typeface="Cambria" pitchFamily="18" charset="0"/>
              </a:rPr>
              <a:t>public</a:t>
            </a:r>
            <a:r>
              <a:rPr lang="en-US" sz="2000" dirty="0" smtClean="0">
                <a:latin typeface="Cambria" pitchFamily="18" charset="0"/>
              </a:rPr>
              <a:t> </a:t>
            </a:r>
            <a:r>
              <a:rPr lang="en-US" sz="2000" b="1" dirty="0" smtClean="0">
                <a:latin typeface="Cambria" pitchFamily="18" charset="0"/>
              </a:rPr>
              <a:t>static</a:t>
            </a:r>
            <a:r>
              <a:rPr lang="en-US" sz="2000" dirty="0" smtClean="0">
                <a:latin typeface="Cambria" pitchFamily="18" charset="0"/>
              </a:rPr>
              <a:t> </a:t>
            </a:r>
            <a:r>
              <a:rPr lang="en-US" sz="2000" b="1" dirty="0" smtClean="0">
                <a:latin typeface="Cambria" pitchFamily="18" charset="0"/>
              </a:rPr>
              <a:t>void</a:t>
            </a:r>
            <a:r>
              <a:rPr lang="en-US" sz="2000" dirty="0" smtClean="0">
                <a:latin typeface="Cambria" pitchFamily="18" charset="0"/>
              </a:rPr>
              <a:t> main(String[] </a:t>
            </a:r>
            <a:r>
              <a:rPr lang="en-US" sz="2000" dirty="0" err="1" smtClean="0">
                <a:latin typeface="Cambria" pitchFamily="18" charset="0"/>
              </a:rPr>
              <a:t>args</a:t>
            </a:r>
            <a:r>
              <a:rPr lang="en-US" sz="2000" dirty="0" smtClean="0">
                <a:latin typeface="Cambria" pitchFamily="18" charset="0"/>
              </a:rPr>
              <a:t>){  </a:t>
            </a:r>
          </a:p>
          <a:p>
            <a:pPr>
              <a:lnSpc>
                <a:spcPct val="150000"/>
              </a:lnSpc>
            </a:pPr>
            <a:r>
              <a:rPr lang="en-US" sz="2000" dirty="0" err="1" smtClean="0">
                <a:latin typeface="Cambria" pitchFamily="18" charset="0"/>
              </a:rPr>
              <a:t>System.out.println</a:t>
            </a:r>
            <a:r>
              <a:rPr lang="en-US" sz="2000" dirty="0" smtClean="0">
                <a:latin typeface="Cambria" pitchFamily="18" charset="0"/>
              </a:rPr>
              <a:t>(</a:t>
            </a:r>
            <a:r>
              <a:rPr lang="en-US" sz="2000" dirty="0" err="1" smtClean="0">
                <a:latin typeface="Cambria" pitchFamily="18" charset="0"/>
              </a:rPr>
              <a:t>Adder.add</a:t>
            </a:r>
            <a:r>
              <a:rPr lang="en-US" sz="2000" dirty="0" smtClean="0">
                <a:latin typeface="Cambria" pitchFamily="18" charset="0"/>
              </a:rPr>
              <a:t>(11,11));  </a:t>
            </a:r>
          </a:p>
          <a:p>
            <a:pPr>
              <a:lnSpc>
                <a:spcPct val="150000"/>
              </a:lnSpc>
            </a:pPr>
            <a:r>
              <a:rPr lang="en-US" sz="2000" dirty="0" err="1" smtClean="0">
                <a:latin typeface="Cambria" pitchFamily="18" charset="0"/>
              </a:rPr>
              <a:t>System.out.println</a:t>
            </a:r>
            <a:r>
              <a:rPr lang="en-US" sz="2000" dirty="0" smtClean="0">
                <a:latin typeface="Cambria" pitchFamily="18" charset="0"/>
              </a:rPr>
              <a:t>(</a:t>
            </a:r>
            <a:r>
              <a:rPr lang="en-US" sz="2000" dirty="0" err="1" smtClean="0">
                <a:latin typeface="Cambria" pitchFamily="18" charset="0"/>
              </a:rPr>
              <a:t>Adder.add</a:t>
            </a:r>
            <a:r>
              <a:rPr lang="en-US" sz="2000" dirty="0" smtClean="0">
                <a:latin typeface="Cambria" pitchFamily="18" charset="0"/>
              </a:rPr>
              <a:t>(11,11,11));  </a:t>
            </a:r>
          </a:p>
          <a:p>
            <a:pPr>
              <a:lnSpc>
                <a:spcPct val="150000"/>
              </a:lnSpc>
            </a:pPr>
            <a:r>
              <a:rPr lang="en-US" sz="2000" dirty="0" smtClean="0">
                <a:latin typeface="Cambria" pitchFamily="18" charset="0"/>
              </a:rPr>
              <a:t>}}  </a:t>
            </a:r>
            <a:endParaRPr lang="en-US" sz="2000" dirty="0">
              <a:latin typeface="Cambria" pitchFamily="18" charset="0"/>
            </a:endParaRPr>
          </a:p>
        </p:txBody>
      </p:sp>
      <p:sp>
        <p:nvSpPr>
          <p:cNvPr id="8" name="Rounded Rectangle 7"/>
          <p:cNvSpPr/>
          <p:nvPr/>
        </p:nvSpPr>
        <p:spPr>
          <a:xfrm>
            <a:off x="7452320" y="2924944"/>
            <a:ext cx="1515591" cy="1643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1" dirty="0">
                <a:solidFill>
                  <a:schemeClr val="bg1"/>
                </a:solidFill>
              </a:rPr>
              <a:t>OUTPUT :</a:t>
            </a:r>
          </a:p>
          <a:p>
            <a:pPr>
              <a:defRPr/>
            </a:pPr>
            <a:r>
              <a:rPr lang="en-US" sz="1600" b="1" dirty="0" smtClean="0">
                <a:solidFill>
                  <a:schemeClr val="bg1"/>
                </a:solidFill>
              </a:rPr>
              <a:t>22</a:t>
            </a:r>
          </a:p>
          <a:p>
            <a:pPr>
              <a:defRPr/>
            </a:pPr>
            <a:r>
              <a:rPr lang="en-US" sz="1600" b="1" dirty="0" smtClean="0">
                <a:solidFill>
                  <a:schemeClr val="bg1"/>
                </a:solidFill>
              </a:rPr>
              <a:t>33</a:t>
            </a:r>
            <a:endParaRPr lang="en-US" sz="1600" b="1"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908175" y="260350"/>
            <a:ext cx="6767513" cy="1143000"/>
          </a:xfrm>
        </p:spPr>
        <p:txBody>
          <a:bodyPr/>
          <a:lstStyle/>
          <a:p>
            <a:r>
              <a:rPr lang="en-US" b="1" smtClean="0"/>
              <a:t>Overloading Constructors</a:t>
            </a: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27358EE-D331-47E7-B8DB-4CC1F48D350F}" type="slidenum">
              <a:rPr lang="en-IN" smtClean="0"/>
              <a:pPr>
                <a:defRPr/>
              </a:pPr>
              <a:t>39</a:t>
            </a:fld>
            <a:endParaRPr lang="en-IN"/>
          </a:p>
        </p:txBody>
      </p:sp>
      <p:sp>
        <p:nvSpPr>
          <p:cNvPr id="53254" name="Rectangle 6"/>
          <p:cNvSpPr>
            <a:spLocks noChangeArrowheads="1"/>
          </p:cNvSpPr>
          <p:nvPr/>
        </p:nvSpPr>
        <p:spPr bwMode="auto">
          <a:xfrm>
            <a:off x="642938" y="1643063"/>
            <a:ext cx="7572375" cy="4524315"/>
          </a:xfrm>
          <a:prstGeom prst="rect">
            <a:avLst/>
          </a:prstGeom>
          <a:noFill/>
          <a:ln w="9525">
            <a:noFill/>
            <a:miter lim="800000"/>
            <a:headEnd/>
            <a:tailEnd/>
          </a:ln>
        </p:spPr>
        <p:txBody>
          <a:bodyPr>
            <a:spAutoFit/>
          </a:bodyPr>
          <a:lstStyle/>
          <a:p>
            <a:r>
              <a:rPr lang="en-US" b="1" dirty="0">
                <a:latin typeface="Callibri"/>
              </a:rPr>
              <a:t>	</a:t>
            </a:r>
            <a:r>
              <a:rPr lang="en-US" b="1" dirty="0" smtClean="0">
                <a:latin typeface="Callibri"/>
              </a:rPr>
              <a:t>// </a:t>
            </a:r>
            <a:r>
              <a:rPr lang="en-US" b="1" dirty="0">
                <a:latin typeface="Callibri"/>
              </a:rPr>
              <a:t>constructor used when no dimensions specified</a:t>
            </a:r>
          </a:p>
          <a:p>
            <a:r>
              <a:rPr lang="en-US" b="1" dirty="0">
                <a:latin typeface="Callibri"/>
              </a:rPr>
              <a:t>		Box() </a:t>
            </a:r>
            <a:r>
              <a:rPr lang="en-US" dirty="0">
                <a:latin typeface="Callibri"/>
              </a:rPr>
              <a:t>{</a:t>
            </a:r>
          </a:p>
          <a:p>
            <a:r>
              <a:rPr lang="en-US" dirty="0">
                <a:latin typeface="Callibri"/>
              </a:rPr>
              <a:t>		width = -1;              // use -1 to indicate</a:t>
            </a:r>
          </a:p>
          <a:p>
            <a:r>
              <a:rPr lang="en-US" dirty="0">
                <a:latin typeface="Callibri"/>
              </a:rPr>
              <a:t>		height = -1;            // an uninitialized</a:t>
            </a:r>
          </a:p>
          <a:p>
            <a:r>
              <a:rPr lang="en-US" dirty="0">
                <a:latin typeface="Callibri"/>
              </a:rPr>
              <a:t>		depth = -1;               // box</a:t>
            </a:r>
          </a:p>
          <a:p>
            <a:r>
              <a:rPr lang="en-US" dirty="0">
                <a:latin typeface="Callibri"/>
              </a:rPr>
              <a:t>		}</a:t>
            </a:r>
          </a:p>
          <a:p>
            <a:r>
              <a:rPr lang="en-US" b="1" dirty="0">
                <a:latin typeface="Callibri"/>
              </a:rPr>
              <a:t>		</a:t>
            </a:r>
          </a:p>
          <a:p>
            <a:r>
              <a:rPr lang="en-US" b="1" dirty="0">
                <a:latin typeface="Callibri"/>
              </a:rPr>
              <a:t>		// constructor used when cube is created</a:t>
            </a:r>
          </a:p>
          <a:p>
            <a:r>
              <a:rPr lang="en-US" b="1" dirty="0">
                <a:latin typeface="Callibri"/>
              </a:rPr>
              <a:t>		Box(double </a:t>
            </a:r>
            <a:r>
              <a:rPr lang="en-US" b="1" dirty="0" err="1">
                <a:latin typeface="Callibri"/>
              </a:rPr>
              <a:t>len</a:t>
            </a:r>
            <a:r>
              <a:rPr lang="en-US" b="1" dirty="0">
                <a:latin typeface="Callibri"/>
              </a:rPr>
              <a:t>) </a:t>
            </a:r>
            <a:r>
              <a:rPr lang="en-US" dirty="0">
                <a:latin typeface="Callibri"/>
              </a:rPr>
              <a:t>{</a:t>
            </a:r>
          </a:p>
          <a:p>
            <a:r>
              <a:rPr lang="en-US" dirty="0">
                <a:latin typeface="Callibri"/>
              </a:rPr>
              <a:t>		width = height = depth = </a:t>
            </a:r>
            <a:r>
              <a:rPr lang="en-US" dirty="0" err="1">
                <a:latin typeface="Callibri"/>
              </a:rPr>
              <a:t>len</a:t>
            </a:r>
            <a:r>
              <a:rPr lang="en-US" dirty="0">
                <a:latin typeface="Callibri"/>
              </a:rPr>
              <a:t>;</a:t>
            </a:r>
          </a:p>
          <a:p>
            <a:r>
              <a:rPr lang="en-US" dirty="0">
                <a:latin typeface="Callibri"/>
              </a:rPr>
              <a:t>		}</a:t>
            </a:r>
          </a:p>
          <a:p>
            <a:r>
              <a:rPr lang="en-US" b="1" dirty="0">
                <a:latin typeface="Callibri"/>
              </a:rPr>
              <a:t>                            // compute and return volume</a:t>
            </a:r>
          </a:p>
          <a:p>
            <a:r>
              <a:rPr lang="en-US" dirty="0">
                <a:latin typeface="Callibri"/>
              </a:rPr>
              <a:t>	</a:t>
            </a:r>
            <a:r>
              <a:rPr lang="en-US" b="1" dirty="0">
                <a:latin typeface="Callibri"/>
              </a:rPr>
              <a:t>double volume() {</a:t>
            </a:r>
          </a:p>
          <a:p>
            <a:r>
              <a:rPr lang="en-US" dirty="0">
                <a:latin typeface="Callibri"/>
              </a:rPr>
              <a:t>	return width * height * depth;</a:t>
            </a:r>
          </a:p>
          <a:p>
            <a:r>
              <a:rPr lang="en-US" dirty="0">
                <a:latin typeface="Callibri"/>
              </a:rPr>
              <a:t>	}</a:t>
            </a:r>
          </a:p>
          <a:p>
            <a:r>
              <a:rPr lang="en-US" dirty="0">
                <a:latin typeface="Callibri"/>
              </a:rPr>
              <a:t>	</a:t>
            </a:r>
            <a:r>
              <a:rPr lang="en-US" b="1" dirty="0">
                <a:latin typeface="Callibri"/>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08175" y="260350"/>
            <a:ext cx="6767513" cy="1143000"/>
          </a:xfrm>
        </p:spPr>
        <p:txBody>
          <a:bodyPr/>
          <a:lstStyle/>
          <a:p>
            <a:pPr eaLnBrk="1" hangingPunct="1"/>
            <a:r>
              <a:rPr lang="en-US" b="1" smtClean="0"/>
              <a:t>What is an Object ? </a:t>
            </a:r>
            <a:endParaRPr lang="en-US" smtClean="0"/>
          </a:p>
        </p:txBody>
      </p:sp>
      <p:sp>
        <p:nvSpPr>
          <p:cNvPr id="3" name="Content Placeholder 2"/>
          <p:cNvSpPr>
            <a:spLocks noGrp="1"/>
          </p:cNvSpPr>
          <p:nvPr>
            <p:ph idx="1"/>
          </p:nvPr>
        </p:nvSpPr>
        <p:spPr/>
        <p:txBody>
          <a:bodyPr/>
          <a:lstStyle/>
          <a:p>
            <a:pPr eaLnBrk="1" hangingPunct="1">
              <a:buFont typeface="Arial" charset="0"/>
              <a:buChar char="•"/>
              <a:defRPr/>
            </a:pPr>
            <a:r>
              <a:rPr lang="en-US" sz="2000" b="1" dirty="0" smtClean="0"/>
              <a:t>Object Has State </a:t>
            </a:r>
          </a:p>
          <a:p>
            <a:pPr indent="457200" eaLnBrk="1" hangingPunct="1">
              <a:lnSpc>
                <a:spcPct val="125000"/>
              </a:lnSpc>
              <a:buFont typeface="Wingdings" pitchFamily="2" charset="2"/>
              <a:buChar char="Ø"/>
              <a:defRPr/>
            </a:pPr>
            <a:r>
              <a:rPr lang="en-US" sz="2000" dirty="0" smtClean="0"/>
              <a:t>The state of an object is one of the possible conditions in which an object may exist </a:t>
            </a:r>
          </a:p>
          <a:p>
            <a:pPr indent="457200" eaLnBrk="1" hangingPunct="1">
              <a:lnSpc>
                <a:spcPct val="125000"/>
              </a:lnSpc>
              <a:buFont typeface="Wingdings" pitchFamily="2" charset="2"/>
              <a:buChar char="Ø"/>
              <a:defRPr/>
            </a:pPr>
            <a:r>
              <a:rPr lang="en-US" sz="2000" dirty="0" smtClean="0"/>
              <a:t>The state of an object normally changes over time </a:t>
            </a:r>
          </a:p>
          <a:p>
            <a:pPr eaLnBrk="1" hangingPunct="1">
              <a:lnSpc>
                <a:spcPct val="120000"/>
              </a:lnSpc>
              <a:buFont typeface="Arial" charset="0"/>
              <a:buNone/>
              <a:defRPr/>
            </a:pPr>
            <a:r>
              <a:rPr lang="en-US" sz="2000" b="1" dirty="0" smtClean="0"/>
              <a:t>E.g. </a:t>
            </a:r>
            <a:r>
              <a:rPr lang="en-US" sz="2000" b="1" dirty="0" err="1" smtClean="0"/>
              <a:t>Kanetkar</a:t>
            </a:r>
            <a:r>
              <a:rPr lang="en-US" sz="2000" b="1" dirty="0" smtClean="0"/>
              <a:t> is an object of class Professor. The </a:t>
            </a:r>
            <a:r>
              <a:rPr lang="en-US" sz="2000" b="1" dirty="0" err="1" smtClean="0"/>
              <a:t>Kanetkar</a:t>
            </a:r>
            <a:r>
              <a:rPr lang="en-US" sz="2000" b="1" dirty="0" smtClean="0"/>
              <a:t> object has state: </a:t>
            </a:r>
          </a:p>
          <a:p>
            <a:pPr lvl="2" eaLnBrk="1" hangingPunct="1">
              <a:lnSpc>
                <a:spcPct val="120000"/>
              </a:lnSpc>
              <a:buFont typeface="Wingdings" pitchFamily="2" charset="2"/>
              <a:buChar char="q"/>
              <a:defRPr/>
            </a:pPr>
            <a:r>
              <a:rPr lang="en-US" sz="2000" b="1" dirty="0" smtClean="0"/>
              <a:t>Name=</a:t>
            </a:r>
            <a:r>
              <a:rPr lang="en-US" sz="2000" b="1" dirty="0" err="1" smtClean="0"/>
              <a:t>Kanetkar</a:t>
            </a:r>
            <a:r>
              <a:rPr lang="en-US" sz="2000" b="1" dirty="0" smtClean="0"/>
              <a:t> </a:t>
            </a:r>
          </a:p>
          <a:p>
            <a:pPr lvl="2" eaLnBrk="1" hangingPunct="1">
              <a:lnSpc>
                <a:spcPct val="120000"/>
              </a:lnSpc>
              <a:buFont typeface="Wingdings" pitchFamily="2" charset="2"/>
              <a:buChar char="q"/>
              <a:defRPr/>
            </a:pPr>
            <a:r>
              <a:rPr lang="en-US" sz="2000" b="1" dirty="0" smtClean="0"/>
              <a:t>Employee Id=2001 </a:t>
            </a:r>
          </a:p>
          <a:p>
            <a:pPr lvl="2" eaLnBrk="1" hangingPunct="1">
              <a:lnSpc>
                <a:spcPct val="120000"/>
              </a:lnSpc>
              <a:buFont typeface="Wingdings" pitchFamily="2" charset="2"/>
              <a:buChar char="q"/>
              <a:defRPr/>
            </a:pPr>
            <a:r>
              <a:rPr lang="en-US" sz="2000" b="1" dirty="0" smtClean="0"/>
              <a:t>Hire date=02/02/1995 </a:t>
            </a:r>
          </a:p>
          <a:p>
            <a:pPr lvl="2" eaLnBrk="1" hangingPunct="1">
              <a:lnSpc>
                <a:spcPct val="120000"/>
              </a:lnSpc>
              <a:buFont typeface="Wingdings" pitchFamily="2" charset="2"/>
              <a:buChar char="q"/>
              <a:defRPr/>
            </a:pPr>
            <a:r>
              <a:rPr lang="en-US" sz="2000" b="1" dirty="0" smtClean="0"/>
              <a:t>Status=Tenured </a:t>
            </a:r>
          </a:p>
          <a:p>
            <a:pPr lvl="2" eaLnBrk="1" hangingPunct="1">
              <a:lnSpc>
                <a:spcPct val="120000"/>
              </a:lnSpc>
              <a:buFont typeface="Wingdings" pitchFamily="2" charset="2"/>
              <a:buChar char="q"/>
              <a:defRPr/>
            </a:pPr>
            <a:r>
              <a:rPr lang="en-US" sz="2000" b="1" dirty="0" smtClean="0"/>
              <a:t>Max Load=3 </a:t>
            </a:r>
          </a:p>
          <a:p>
            <a:pPr indent="457200" eaLnBrk="1" hangingPunct="1">
              <a:lnSpc>
                <a:spcPct val="125000"/>
              </a:lnSpc>
              <a:buFont typeface="Arial" charset="0"/>
              <a:buNone/>
              <a:defRPr/>
            </a:pPr>
            <a:endParaRPr lang="en-US" sz="2000" dirty="0" smtClean="0"/>
          </a:p>
          <a:p>
            <a:pPr eaLnBrk="1" hangingPunct="1">
              <a:buFont typeface="Arial" charset="0"/>
              <a:buNone/>
              <a:defRPr/>
            </a:pPr>
            <a:endParaRPr lang="en-US" dirty="0"/>
          </a:p>
        </p:txBody>
      </p:sp>
      <p:sp>
        <p:nvSpPr>
          <p:cNvPr id="4" name="Date Placeholder 3"/>
          <p:cNvSpPr>
            <a:spLocks noGrp="1"/>
          </p:cNvSpPr>
          <p:nvPr>
            <p:ph type="dt" sz="quarter" idx="10"/>
          </p:nvPr>
        </p:nvSpPr>
        <p:spPr/>
        <p:txBody>
          <a:bodyPr/>
          <a:lstStyle/>
          <a:p>
            <a:pPr>
              <a:defRPr/>
            </a:pPr>
            <a:fld id="{4A61498F-8176-4CCC-A759-37DE808EB78A}"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97A75220-8566-4F7B-90C0-D21177DD3D7A}" type="slidenum">
              <a:rPr lang="en-IN" smtClean="0"/>
              <a:pPr>
                <a:defRPr/>
              </a:pPr>
              <a:t>4</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908175" y="260350"/>
            <a:ext cx="6767513" cy="1143000"/>
          </a:xfrm>
        </p:spPr>
        <p:txBody>
          <a:bodyPr/>
          <a:lstStyle/>
          <a:p>
            <a:r>
              <a:rPr lang="en-US" b="1" smtClean="0"/>
              <a:t>Overloading Constructors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C2635418-563C-4495-8884-5CB786481DBB}" type="slidenum">
              <a:rPr lang="en-IN" smtClean="0"/>
              <a:pPr>
                <a:defRPr/>
              </a:pPr>
              <a:t>40</a:t>
            </a:fld>
            <a:endParaRPr lang="en-IN"/>
          </a:p>
        </p:txBody>
      </p:sp>
      <p:sp>
        <p:nvSpPr>
          <p:cNvPr id="54278" name="Rectangle 6"/>
          <p:cNvSpPr>
            <a:spLocks noChangeArrowheads="1"/>
          </p:cNvSpPr>
          <p:nvPr/>
        </p:nvSpPr>
        <p:spPr bwMode="auto">
          <a:xfrm>
            <a:off x="428625" y="1500188"/>
            <a:ext cx="6072188" cy="4770437"/>
          </a:xfrm>
          <a:prstGeom prst="rect">
            <a:avLst/>
          </a:prstGeom>
          <a:noFill/>
          <a:ln w="9525">
            <a:noFill/>
            <a:miter lim="800000"/>
            <a:headEnd/>
            <a:tailEnd/>
          </a:ln>
        </p:spPr>
        <p:txBody>
          <a:bodyPr>
            <a:spAutoFit/>
          </a:bodyPr>
          <a:lstStyle/>
          <a:p>
            <a:r>
              <a:rPr lang="en-US" sz="1600" b="1">
                <a:latin typeface="Callibri"/>
              </a:rPr>
              <a:t>class OverloadCons </a:t>
            </a:r>
            <a:r>
              <a:rPr lang="en-US" sz="1600">
                <a:latin typeface="Callibri"/>
              </a:rPr>
              <a:t>{</a:t>
            </a:r>
          </a:p>
          <a:p>
            <a:r>
              <a:rPr lang="en-US" sz="1600">
                <a:latin typeface="Callibri"/>
              </a:rPr>
              <a:t>	public static void main(String args[]) {</a:t>
            </a:r>
          </a:p>
          <a:p>
            <a:r>
              <a:rPr lang="en-US" sz="1600">
                <a:latin typeface="Callibri"/>
              </a:rPr>
              <a:t>	</a:t>
            </a:r>
          </a:p>
          <a:p>
            <a:r>
              <a:rPr lang="en-US" sz="1600" b="1">
                <a:latin typeface="Callibri"/>
              </a:rPr>
              <a:t>	// create boxes using the various constructors</a:t>
            </a:r>
          </a:p>
          <a:p>
            <a:r>
              <a:rPr lang="en-US" sz="1600" b="1">
                <a:latin typeface="Callibri"/>
              </a:rPr>
              <a:t>	Box mybox1 = new Box(10, 20, 15);</a:t>
            </a:r>
          </a:p>
          <a:p>
            <a:r>
              <a:rPr lang="en-US" sz="1600" b="1">
                <a:latin typeface="Callibri"/>
              </a:rPr>
              <a:t>	Box mybox2 = new Box();</a:t>
            </a:r>
          </a:p>
          <a:p>
            <a:r>
              <a:rPr lang="en-US" sz="1600" b="1">
                <a:latin typeface="Callibri"/>
              </a:rPr>
              <a:t>	Box mycube = new Box(7);</a:t>
            </a:r>
          </a:p>
          <a:p>
            <a:r>
              <a:rPr lang="en-US" sz="1600" b="1">
                <a:latin typeface="Callibri"/>
              </a:rPr>
              <a:t>	double vol;</a:t>
            </a:r>
          </a:p>
          <a:p>
            <a:endParaRPr lang="en-US" sz="1600" b="1">
              <a:latin typeface="Callibri"/>
            </a:endParaRPr>
          </a:p>
          <a:p>
            <a:r>
              <a:rPr lang="en-US" sz="1600" b="1">
                <a:latin typeface="Callibri"/>
              </a:rPr>
              <a:t>	// get volume of first box</a:t>
            </a:r>
          </a:p>
          <a:p>
            <a:r>
              <a:rPr lang="en-US" sz="1600" b="1">
                <a:latin typeface="Callibri"/>
              </a:rPr>
              <a:t>	</a:t>
            </a:r>
            <a:r>
              <a:rPr lang="en-US" sz="1600">
                <a:latin typeface="Callibri"/>
              </a:rPr>
              <a:t>vol = mybox1.volume();</a:t>
            </a:r>
          </a:p>
          <a:p>
            <a:r>
              <a:rPr lang="en-US" sz="1600">
                <a:latin typeface="Callibri"/>
              </a:rPr>
              <a:t>	System.out.println("Volume of mybox1 is " + vol);</a:t>
            </a:r>
          </a:p>
          <a:p>
            <a:r>
              <a:rPr lang="en-US" sz="1600" b="1">
                <a:latin typeface="Callibri"/>
              </a:rPr>
              <a:t>	// get volume of second box</a:t>
            </a:r>
          </a:p>
          <a:p>
            <a:r>
              <a:rPr lang="en-US" sz="1600" b="1">
                <a:latin typeface="Callibri"/>
              </a:rPr>
              <a:t>	</a:t>
            </a:r>
            <a:r>
              <a:rPr lang="en-US" sz="1600">
                <a:latin typeface="Callibri"/>
              </a:rPr>
              <a:t>vol = mybox2.volume();</a:t>
            </a:r>
          </a:p>
          <a:p>
            <a:r>
              <a:rPr lang="en-US" sz="1600">
                <a:latin typeface="Callibri"/>
              </a:rPr>
              <a:t>	System.out.println("Volume of mybox2 is " + vol);</a:t>
            </a:r>
          </a:p>
          <a:p>
            <a:endParaRPr lang="en-US" sz="1600" b="1">
              <a:latin typeface="Callibri"/>
            </a:endParaRPr>
          </a:p>
          <a:p>
            <a:r>
              <a:rPr lang="en-US" sz="1600" b="1">
                <a:latin typeface="Callibri"/>
              </a:rPr>
              <a:t>	// get volume of cube</a:t>
            </a:r>
          </a:p>
          <a:p>
            <a:r>
              <a:rPr lang="en-US" sz="1600" b="1">
                <a:latin typeface="Callibri"/>
              </a:rPr>
              <a:t>	</a:t>
            </a:r>
            <a:r>
              <a:rPr lang="en-US" sz="1600">
                <a:latin typeface="Callibri"/>
              </a:rPr>
              <a:t>vol = mycube.volume();</a:t>
            </a:r>
          </a:p>
          <a:p>
            <a:r>
              <a:rPr lang="en-US" sz="1600">
                <a:latin typeface="Callibri"/>
              </a:rPr>
              <a:t>	System.out.println("Volume of mycube is " + vol);   </a:t>
            </a:r>
            <a:r>
              <a:rPr lang="en-US" sz="1600" b="1">
                <a:latin typeface="Callibri"/>
              </a:rPr>
              <a:t>}   }</a:t>
            </a:r>
          </a:p>
        </p:txBody>
      </p:sp>
      <p:sp>
        <p:nvSpPr>
          <p:cNvPr id="8" name="Rounded Rectangle 7"/>
          <p:cNvSpPr/>
          <p:nvPr/>
        </p:nvSpPr>
        <p:spPr>
          <a:xfrm>
            <a:off x="6500813" y="4429125"/>
            <a:ext cx="2500312" cy="1428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1" dirty="0">
                <a:solidFill>
                  <a:schemeClr val="bg1"/>
                </a:solidFill>
              </a:rPr>
              <a:t>OUTPUT : </a:t>
            </a:r>
          </a:p>
          <a:p>
            <a:pPr>
              <a:defRPr/>
            </a:pPr>
            <a:r>
              <a:rPr lang="en-US" sz="1600" b="1" dirty="0">
                <a:solidFill>
                  <a:schemeClr val="bg1"/>
                </a:solidFill>
              </a:rPr>
              <a:t>Volume of mybox1 is 3000.0</a:t>
            </a:r>
          </a:p>
          <a:p>
            <a:pPr>
              <a:defRPr/>
            </a:pPr>
            <a:r>
              <a:rPr lang="en-US" sz="1600" b="1" dirty="0">
                <a:solidFill>
                  <a:schemeClr val="bg1"/>
                </a:solidFill>
              </a:rPr>
              <a:t>Volume of mybox2 is -1.0</a:t>
            </a:r>
          </a:p>
          <a:p>
            <a:pPr>
              <a:defRPr/>
            </a:pPr>
            <a:r>
              <a:rPr lang="en-US" sz="1600" b="1" dirty="0">
                <a:solidFill>
                  <a:schemeClr val="bg1"/>
                </a:solidFill>
              </a:rPr>
              <a:t>Volume of </a:t>
            </a:r>
            <a:r>
              <a:rPr lang="en-US" sz="1600" b="1" dirty="0" err="1">
                <a:solidFill>
                  <a:schemeClr val="bg1"/>
                </a:solidFill>
              </a:rPr>
              <a:t>mycube</a:t>
            </a:r>
            <a:r>
              <a:rPr lang="en-US" sz="1600" b="1" dirty="0">
                <a:solidFill>
                  <a:schemeClr val="bg1"/>
                </a:solidFill>
              </a:rPr>
              <a:t> is 343.0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Passing</a:t>
            </a:r>
            <a:endParaRPr lang="en-US" dirty="0"/>
          </a:p>
        </p:txBody>
      </p:sp>
      <p:sp>
        <p:nvSpPr>
          <p:cNvPr id="3" name="Content Placeholder 2"/>
          <p:cNvSpPr>
            <a:spLocks noGrp="1"/>
          </p:cNvSpPr>
          <p:nvPr>
            <p:ph idx="1"/>
          </p:nvPr>
        </p:nvSpPr>
        <p:spPr/>
        <p:txBody>
          <a:bodyPr/>
          <a:lstStyle/>
          <a:p>
            <a:pPr>
              <a:buNone/>
            </a:pPr>
            <a:endParaRPr lang="en-US" dirty="0" smtClean="0"/>
          </a:p>
          <a:p>
            <a:pPr>
              <a:lnSpc>
                <a:spcPct val="150000"/>
              </a:lnSpc>
            </a:pPr>
            <a:r>
              <a:rPr lang="en-US" dirty="0" smtClean="0"/>
              <a:t>All arguments to methods in Java are</a:t>
            </a:r>
            <a:r>
              <a:rPr lang="en-US" i="1" dirty="0" smtClean="0"/>
              <a:t> pass-by-value</a:t>
            </a:r>
            <a:r>
              <a:rPr lang="en-US" dirty="0" smtClean="0"/>
              <a:t>.</a:t>
            </a:r>
          </a:p>
          <a:p>
            <a:pPr>
              <a:lnSpc>
                <a:spcPct val="150000"/>
              </a:lnSpc>
            </a:pPr>
            <a:r>
              <a:rPr lang="en-US" b="1" dirty="0" smtClean="0">
                <a:solidFill>
                  <a:srgbClr val="0000CC"/>
                </a:solidFill>
              </a:rPr>
              <a:t>Returning  Objects</a:t>
            </a:r>
          </a:p>
          <a:p>
            <a:pPr>
              <a:lnSpc>
                <a:spcPct val="150000"/>
              </a:lnSpc>
              <a:buNone/>
            </a:pPr>
            <a:r>
              <a:rPr lang="en-US" dirty="0" smtClean="0"/>
              <a:t>A method can return any type of data, including class types that you create.   </a:t>
            </a:r>
            <a:r>
              <a:rPr lang="en-US" u="sng" dirty="0" smtClean="0">
                <a:solidFill>
                  <a:srgbClr val="0000CC"/>
                </a:solidFill>
              </a:rPr>
              <a:t>Ex</a:t>
            </a:r>
            <a:endParaRPr lang="en-US" u="sng" dirty="0">
              <a:solidFill>
                <a:srgbClr val="0000CC"/>
              </a:solidFill>
            </a:endParaRPr>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41</a:t>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08175" y="260350"/>
            <a:ext cx="6767513" cy="1143000"/>
          </a:xfrm>
        </p:spPr>
        <p:txBody>
          <a:bodyPr/>
          <a:lstStyle/>
          <a:p>
            <a:r>
              <a:rPr lang="en-US" b="1" smtClean="0"/>
              <a:t>Using Objects as Parameters</a:t>
            </a:r>
            <a:endParaRPr lang="en-US" smtClean="0"/>
          </a:p>
        </p:txBody>
      </p:sp>
      <p:sp>
        <p:nvSpPr>
          <p:cNvPr id="55299" name="Content Placeholder 2"/>
          <p:cNvSpPr>
            <a:spLocks noGrp="1"/>
          </p:cNvSpPr>
          <p:nvPr>
            <p:ph idx="1"/>
          </p:nvPr>
        </p:nvSpPr>
        <p:spPr/>
        <p:txBody>
          <a:bodyPr/>
          <a:lstStyle/>
          <a:p>
            <a:pPr algn="just">
              <a:lnSpc>
                <a:spcPct val="150000"/>
              </a:lnSpc>
              <a:buFont typeface="Wingdings" pitchFamily="2" charset="2"/>
              <a:buChar char="Ø"/>
            </a:pPr>
            <a:r>
              <a:rPr lang="en-US" sz="2000" smtClean="0"/>
              <a:t>One of the most common uses </a:t>
            </a:r>
            <a:r>
              <a:rPr lang="en-US" sz="2000" b="1" smtClean="0"/>
              <a:t>of object parameters involves constructors</a:t>
            </a:r>
            <a:r>
              <a:rPr lang="en-US" sz="2000" smtClean="0"/>
              <a:t>.</a:t>
            </a:r>
          </a:p>
          <a:p>
            <a:pPr>
              <a:lnSpc>
                <a:spcPct val="150000"/>
              </a:lnSpc>
              <a:buFont typeface="Arial" pitchFamily="34" charset="0"/>
              <a:buNone/>
            </a:pPr>
            <a:endParaRPr lang="en-US" sz="2000" smtClean="0"/>
          </a:p>
          <a:p>
            <a:pPr>
              <a:lnSpc>
                <a:spcPct val="150000"/>
              </a:lnSpc>
              <a:buFont typeface="Wingdings" pitchFamily="2" charset="2"/>
              <a:buChar char="Ø"/>
            </a:pPr>
            <a:r>
              <a:rPr lang="en-US" sz="2000" smtClean="0"/>
              <a:t>Frequently you will want to construct a new object so that it is initially the </a:t>
            </a:r>
            <a:r>
              <a:rPr lang="en-US" sz="2000" b="1" smtClean="0"/>
              <a:t>same as some existing object</a:t>
            </a:r>
            <a:r>
              <a:rPr lang="en-US" sz="2000" smtClean="0"/>
              <a:t>.</a:t>
            </a:r>
          </a:p>
          <a:p>
            <a:pPr>
              <a:lnSpc>
                <a:spcPct val="150000"/>
              </a:lnSpc>
              <a:buFont typeface="Arial" pitchFamily="34" charset="0"/>
              <a:buNone/>
            </a:pPr>
            <a:endParaRPr lang="en-US" sz="2000" smtClean="0"/>
          </a:p>
          <a:p>
            <a:pPr>
              <a:lnSpc>
                <a:spcPct val="150000"/>
              </a:lnSpc>
              <a:buFont typeface="Wingdings" pitchFamily="2" charset="2"/>
              <a:buChar char="Ø"/>
            </a:pPr>
            <a:r>
              <a:rPr lang="en-US" sz="2000" smtClean="0"/>
              <a:t> To do this, you must define a </a:t>
            </a:r>
            <a:r>
              <a:rPr lang="en-US" sz="2000" b="1" smtClean="0"/>
              <a:t>constructor that takes an object of its class as a parameter.</a:t>
            </a:r>
            <a:endParaRPr lang="en-US" b="1" smtClean="0"/>
          </a:p>
          <a:p>
            <a:pPr>
              <a:buFont typeface="Arial" pitchFamily="34" charset="0"/>
              <a:buNone/>
            </a:pPr>
            <a:endParaRPr lang="en-US" sz="2200"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CE4105E3-0F54-42AE-A699-A2514A13B763}" type="slidenum">
              <a:rPr lang="en-IN" smtClean="0"/>
              <a:pPr>
                <a:defRPr/>
              </a:pPr>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908175" y="260350"/>
            <a:ext cx="6767513" cy="1143000"/>
          </a:xfrm>
        </p:spPr>
        <p:txBody>
          <a:bodyPr/>
          <a:lstStyle/>
          <a:p>
            <a:r>
              <a:rPr lang="en-US" b="1" smtClean="0"/>
              <a:t>Using Objects as Parameters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D1F2732C-ED2F-4132-988F-CAF99DEEF6D5}" type="slidenum">
              <a:rPr lang="en-IN" smtClean="0"/>
              <a:pPr>
                <a:defRPr/>
              </a:pPr>
              <a:t>43</a:t>
            </a:fld>
            <a:endParaRPr lang="en-IN"/>
          </a:p>
        </p:txBody>
      </p:sp>
      <p:sp>
        <p:nvSpPr>
          <p:cNvPr id="56326" name="Rectangle 6"/>
          <p:cNvSpPr>
            <a:spLocks noChangeArrowheads="1"/>
          </p:cNvSpPr>
          <p:nvPr/>
        </p:nvSpPr>
        <p:spPr bwMode="auto">
          <a:xfrm>
            <a:off x="285750" y="1643063"/>
            <a:ext cx="6072188" cy="4308475"/>
          </a:xfrm>
          <a:prstGeom prst="rect">
            <a:avLst/>
          </a:prstGeom>
          <a:noFill/>
          <a:ln w="9525">
            <a:noFill/>
            <a:miter lim="800000"/>
            <a:headEnd/>
            <a:tailEnd/>
          </a:ln>
        </p:spPr>
        <p:txBody>
          <a:bodyPr>
            <a:spAutoFit/>
          </a:bodyPr>
          <a:lstStyle/>
          <a:p>
            <a:r>
              <a:rPr lang="en-US" sz="1600" b="1">
                <a:latin typeface="Callibri"/>
              </a:rPr>
              <a:t>/*Here, Box allows one object to initialize another.*/</a:t>
            </a:r>
          </a:p>
          <a:p>
            <a:r>
              <a:rPr lang="en-US" sz="1600" b="1">
                <a:latin typeface="Callibri"/>
              </a:rPr>
              <a:t>class Box </a:t>
            </a:r>
            <a:r>
              <a:rPr lang="en-US" sz="1600">
                <a:latin typeface="Callibri"/>
              </a:rPr>
              <a:t>{</a:t>
            </a:r>
          </a:p>
          <a:p>
            <a:r>
              <a:rPr lang="en-US" sz="1600">
                <a:latin typeface="Callibri"/>
              </a:rPr>
              <a:t>double width;</a:t>
            </a:r>
          </a:p>
          <a:p>
            <a:r>
              <a:rPr lang="en-US" sz="1600">
                <a:latin typeface="Callibri"/>
              </a:rPr>
              <a:t>double height;</a:t>
            </a:r>
          </a:p>
          <a:p>
            <a:r>
              <a:rPr lang="en-US" sz="1600">
                <a:latin typeface="Callibri"/>
              </a:rPr>
              <a:t>double depth;</a:t>
            </a:r>
          </a:p>
          <a:p>
            <a:endParaRPr lang="en-US" sz="1600">
              <a:latin typeface="Callibri"/>
            </a:endParaRPr>
          </a:p>
          <a:p>
            <a:r>
              <a:rPr lang="en-US" sz="1600" b="1">
                <a:latin typeface="Callibri"/>
              </a:rPr>
              <a:t>// construct clone of an object</a:t>
            </a:r>
          </a:p>
          <a:p>
            <a:r>
              <a:rPr lang="en-US" sz="1600" b="1">
                <a:latin typeface="Callibri"/>
              </a:rPr>
              <a:t>Box(Box ob) {     // pass object to constructor</a:t>
            </a:r>
          </a:p>
          <a:p>
            <a:r>
              <a:rPr lang="en-US" sz="1600">
                <a:latin typeface="Callibri"/>
              </a:rPr>
              <a:t>width = ob.width;</a:t>
            </a:r>
          </a:p>
          <a:p>
            <a:r>
              <a:rPr lang="en-US" sz="1600">
                <a:latin typeface="Callibri"/>
              </a:rPr>
              <a:t>height = ob.height;</a:t>
            </a:r>
          </a:p>
          <a:p>
            <a:r>
              <a:rPr lang="en-US" sz="1600">
                <a:latin typeface="Callibri"/>
              </a:rPr>
              <a:t>depth = ob.depth;</a:t>
            </a:r>
          </a:p>
          <a:p>
            <a:r>
              <a:rPr lang="en-US" sz="1600">
                <a:latin typeface="Callibri"/>
              </a:rPr>
              <a:t>}</a:t>
            </a:r>
          </a:p>
          <a:p>
            <a:r>
              <a:rPr lang="en-US" sz="1600" b="1">
                <a:latin typeface="Callibri"/>
              </a:rPr>
              <a:t>// compute and return volume</a:t>
            </a:r>
          </a:p>
          <a:p>
            <a:r>
              <a:rPr lang="en-US" sz="1600">
                <a:latin typeface="Callibri"/>
              </a:rPr>
              <a:t>double volume() {</a:t>
            </a:r>
          </a:p>
          <a:p>
            <a:r>
              <a:rPr lang="en-US" sz="1600">
                <a:latin typeface="Callibri"/>
              </a:rPr>
              <a:t>return width * height * depth;</a:t>
            </a:r>
          </a:p>
          <a:p>
            <a:r>
              <a:rPr lang="en-US" sz="1600">
                <a:latin typeface="Callibri"/>
              </a:rPr>
              <a:t>} </a:t>
            </a:r>
          </a:p>
          <a:p>
            <a:endParaRPr lang="en-US"/>
          </a:p>
        </p:txBody>
      </p:sp>
      <p:sp>
        <p:nvSpPr>
          <p:cNvPr id="56327" name="Rectangle 7"/>
          <p:cNvSpPr>
            <a:spLocks noChangeArrowheads="1"/>
          </p:cNvSpPr>
          <p:nvPr/>
        </p:nvSpPr>
        <p:spPr bwMode="auto">
          <a:xfrm>
            <a:off x="5000625" y="2357438"/>
            <a:ext cx="3929063" cy="2308225"/>
          </a:xfrm>
          <a:prstGeom prst="rect">
            <a:avLst/>
          </a:prstGeom>
          <a:noFill/>
          <a:ln w="9525">
            <a:noFill/>
            <a:miter lim="800000"/>
            <a:headEnd/>
            <a:tailEnd/>
          </a:ln>
        </p:spPr>
        <p:txBody>
          <a:bodyPr>
            <a:spAutoFit/>
          </a:bodyPr>
          <a:lstStyle/>
          <a:p>
            <a:r>
              <a:rPr lang="en-US" sz="1600" b="1">
                <a:latin typeface="Callibri"/>
              </a:rPr>
              <a:t>class OverloadCons2</a:t>
            </a:r>
            <a:r>
              <a:rPr lang="en-US" sz="1600">
                <a:latin typeface="Callibri"/>
              </a:rPr>
              <a:t> {</a:t>
            </a:r>
          </a:p>
          <a:p>
            <a:r>
              <a:rPr lang="en-US" sz="1600">
                <a:latin typeface="Callibri"/>
              </a:rPr>
              <a:t>public static void main(String args[]) {</a:t>
            </a:r>
          </a:p>
          <a:p>
            <a:r>
              <a:rPr lang="en-US" sz="1600" b="1">
                <a:latin typeface="Callibri"/>
              </a:rPr>
              <a:t>Box myclone = new Box(mybox1);</a:t>
            </a:r>
          </a:p>
          <a:p>
            <a:endParaRPr lang="en-US" sz="1600" b="1">
              <a:latin typeface="Callibri"/>
            </a:endParaRPr>
          </a:p>
          <a:p>
            <a:r>
              <a:rPr lang="en-US" sz="1600" b="1">
                <a:latin typeface="Callibri"/>
              </a:rPr>
              <a:t>// get volume of clone</a:t>
            </a:r>
          </a:p>
          <a:p>
            <a:r>
              <a:rPr lang="en-US" sz="1600">
                <a:latin typeface="Callibri"/>
              </a:rPr>
              <a:t>vol = myclone.volume();</a:t>
            </a:r>
          </a:p>
          <a:p>
            <a:r>
              <a:rPr lang="en-US" sz="1600">
                <a:latin typeface="Callibri"/>
              </a:rPr>
              <a:t>System.out.println("Volume of clone is " + vol);</a:t>
            </a:r>
          </a:p>
          <a:p>
            <a:r>
              <a:rPr lang="en-US" sz="1600">
                <a:latin typeface="Callibri"/>
              </a:rPr>
              <a:t>}</a:t>
            </a:r>
          </a:p>
        </p:txBody>
      </p:sp>
      <p:cxnSp>
        <p:nvCxnSpPr>
          <p:cNvPr id="10" name="Straight Connector 9"/>
          <p:cNvCxnSpPr/>
          <p:nvPr/>
        </p:nvCxnSpPr>
        <p:spPr>
          <a:xfrm rot="5400000">
            <a:off x="2857500" y="4214813"/>
            <a:ext cx="4002087"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908175" y="260350"/>
            <a:ext cx="6767513" cy="1143000"/>
          </a:xfrm>
        </p:spPr>
        <p:txBody>
          <a:bodyPr/>
          <a:lstStyle/>
          <a:p>
            <a:r>
              <a:rPr lang="en-US" b="1" smtClean="0"/>
              <a:t>Introducing Access Control</a:t>
            </a:r>
            <a:endParaRPr lang="en-US" smtClean="0"/>
          </a:p>
        </p:txBody>
      </p:sp>
      <p:sp>
        <p:nvSpPr>
          <p:cNvPr id="57347" name="Content Placeholder 2"/>
          <p:cNvSpPr>
            <a:spLocks noGrp="1"/>
          </p:cNvSpPr>
          <p:nvPr>
            <p:ph idx="1"/>
          </p:nvPr>
        </p:nvSpPr>
        <p:spPr/>
        <p:txBody>
          <a:bodyPr/>
          <a:lstStyle/>
          <a:p>
            <a:pPr>
              <a:lnSpc>
                <a:spcPct val="150000"/>
              </a:lnSpc>
              <a:buFont typeface="Wingdings" pitchFamily="2" charset="2"/>
              <a:buChar char="Ø"/>
            </a:pPr>
            <a:r>
              <a:rPr lang="en-US" sz="2000" smtClean="0"/>
              <a:t>Through encapsulation, you can control what parts of a program can access the members of a class. By controlling access, you can prevent misuse.</a:t>
            </a:r>
          </a:p>
          <a:p>
            <a:pPr>
              <a:lnSpc>
                <a:spcPct val="150000"/>
              </a:lnSpc>
              <a:buFont typeface="Wingdings" pitchFamily="2" charset="2"/>
              <a:buChar char="Ø"/>
            </a:pPr>
            <a:r>
              <a:rPr lang="en-US" sz="2000" smtClean="0"/>
              <a:t>Java’s access specifiers are </a:t>
            </a:r>
            <a:r>
              <a:rPr lang="en-US" sz="2000" b="1" smtClean="0"/>
              <a:t>public, private, and protected.</a:t>
            </a:r>
          </a:p>
          <a:p>
            <a:pPr>
              <a:lnSpc>
                <a:spcPct val="150000"/>
              </a:lnSpc>
              <a:buFont typeface="Wingdings" pitchFamily="2" charset="2"/>
              <a:buChar char="Ø"/>
            </a:pPr>
            <a:r>
              <a:rPr lang="en-US" sz="2000" smtClean="0"/>
              <a:t>Java also defines a default access level. </a:t>
            </a:r>
            <a:r>
              <a:rPr lang="en-US" sz="2000" b="1" smtClean="0"/>
              <a:t>protected applies only when inheritance is involved.</a:t>
            </a:r>
          </a:p>
          <a:p>
            <a:pPr>
              <a:lnSpc>
                <a:spcPct val="150000"/>
              </a:lnSpc>
              <a:buFont typeface="Wingdings" pitchFamily="2" charset="2"/>
              <a:buChar char="Ø"/>
            </a:pPr>
            <a:r>
              <a:rPr lang="en-US" sz="2000" smtClean="0"/>
              <a:t>When a member of a class is modified by the </a:t>
            </a:r>
            <a:r>
              <a:rPr lang="en-US" sz="2000" b="1" smtClean="0"/>
              <a:t>public specifier, then that member can be accessed by any other code. </a:t>
            </a:r>
          </a:p>
          <a:p>
            <a:pPr>
              <a:lnSpc>
                <a:spcPct val="150000"/>
              </a:lnSpc>
              <a:buFont typeface="Arial" pitchFamily="34" charset="0"/>
              <a:buNone/>
            </a:pPr>
            <a:endParaRPr lang="en-US" sz="2000" b="1" smtClean="0"/>
          </a:p>
          <a:p>
            <a:pPr>
              <a:buFont typeface="Arial" pitchFamily="34" charset="0"/>
              <a:buNone/>
            </a:pPr>
            <a:endParaRPr lang="en-US" sz="2000"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7B00FBB9-C408-47D6-A6A6-8CC53475091A}" type="slidenum">
              <a:rPr lang="en-IN" smtClean="0"/>
              <a:pPr>
                <a:defRPr/>
              </a:pPr>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p:txBody>
          <a:bodyPr/>
          <a:lstStyle/>
          <a:p>
            <a:pPr>
              <a:lnSpc>
                <a:spcPct val="150000"/>
              </a:lnSpc>
              <a:buFont typeface="Wingdings" pitchFamily="2" charset="2"/>
              <a:buChar char="Ø"/>
            </a:pPr>
            <a:r>
              <a:rPr lang="en-US" sz="2000" b="1" smtClean="0"/>
              <a:t>When a </a:t>
            </a:r>
            <a:r>
              <a:rPr lang="en-US" sz="2000" smtClean="0"/>
              <a:t>member of a class is specified as </a:t>
            </a:r>
            <a:r>
              <a:rPr lang="en-US" sz="2000" b="1" smtClean="0"/>
              <a:t>private, then that member can only be accessed by </a:t>
            </a:r>
            <a:r>
              <a:rPr lang="en-US" sz="2000" smtClean="0"/>
              <a:t>other members of its class.</a:t>
            </a:r>
          </a:p>
          <a:p>
            <a:pPr>
              <a:buFont typeface="Arial" pitchFamily="34" charset="0"/>
              <a:buNone/>
            </a:pPr>
            <a:r>
              <a:rPr lang="en-US" sz="2000" smtClean="0"/>
              <a:t>Here is an</a:t>
            </a:r>
            <a:r>
              <a:rPr lang="en-US" sz="2000" b="1" smtClean="0"/>
              <a:t> example</a:t>
            </a:r>
            <a:r>
              <a:rPr lang="en-US" sz="2000" smtClean="0"/>
              <a:t>:</a:t>
            </a:r>
          </a:p>
          <a:p>
            <a:pPr>
              <a:buFont typeface="Arial" pitchFamily="34" charset="0"/>
              <a:buNone/>
            </a:pPr>
            <a:endParaRPr lang="en-US" sz="2000" smtClean="0"/>
          </a:p>
          <a:p>
            <a:pPr>
              <a:buFont typeface="Arial" pitchFamily="34" charset="0"/>
              <a:buNone/>
            </a:pPr>
            <a:r>
              <a:rPr lang="en-US" sz="2000" b="1" smtClean="0"/>
              <a:t>		public int i;</a:t>
            </a:r>
          </a:p>
          <a:p>
            <a:pPr>
              <a:buFont typeface="Arial" pitchFamily="34" charset="0"/>
              <a:buNone/>
            </a:pPr>
            <a:r>
              <a:rPr lang="en-US" sz="2000" b="1" smtClean="0"/>
              <a:t>		private double j;</a:t>
            </a:r>
          </a:p>
          <a:p>
            <a:pPr>
              <a:buFont typeface="Arial" pitchFamily="34" charset="0"/>
              <a:buNone/>
            </a:pPr>
            <a:endParaRPr lang="en-US" sz="2000" b="1" smtClean="0"/>
          </a:p>
          <a:p>
            <a:pPr>
              <a:buFont typeface="Arial" pitchFamily="34" charset="0"/>
              <a:buNone/>
            </a:pPr>
            <a:r>
              <a:rPr lang="en-US" sz="2000" b="1" smtClean="0"/>
              <a:t>		private int myMethod(int a, char b)  {     // ...</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DF9462B8-2257-4D73-A91F-17F7FBD3DA31}" type="slidenum">
              <a:rPr lang="en-IN" smtClean="0"/>
              <a:pPr>
                <a:defRPr/>
              </a:pPr>
              <a:t>45</a:t>
            </a:fld>
            <a:endParaRPr lang="en-IN"/>
          </a:p>
        </p:txBody>
      </p:sp>
      <p:sp>
        <p:nvSpPr>
          <p:cNvPr id="58374" name="Title 1"/>
          <p:cNvSpPr>
            <a:spLocks noGrp="1"/>
          </p:cNvSpPr>
          <p:nvPr>
            <p:ph type="title"/>
          </p:nvPr>
        </p:nvSpPr>
        <p:spPr>
          <a:xfrm>
            <a:off x="1908175" y="260350"/>
            <a:ext cx="6767513" cy="1143000"/>
          </a:xfrm>
        </p:spPr>
        <p:txBody>
          <a:bodyPr/>
          <a:lstStyle/>
          <a:p>
            <a:r>
              <a:rPr lang="en-US" b="1" smtClean="0"/>
              <a:t>Introducing Access Control</a:t>
            </a:r>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08175" y="260350"/>
            <a:ext cx="6767513" cy="1143000"/>
          </a:xfrm>
        </p:spPr>
        <p:txBody>
          <a:bodyPr/>
          <a:lstStyle/>
          <a:p>
            <a:r>
              <a:rPr lang="en-US" b="1" smtClean="0"/>
              <a:t>Understanding static</a:t>
            </a:r>
            <a:endParaRPr lang="en-US" smtClean="0"/>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defRPr/>
            </a:pPr>
            <a:r>
              <a:rPr lang="en-US" sz="2400" b="1" dirty="0" smtClean="0">
                <a:latin typeface="Cambria" pitchFamily="18" charset="0"/>
              </a:rPr>
              <a:t>It can be accessed before any objects of its class are created, and without </a:t>
            </a:r>
            <a:r>
              <a:rPr lang="en-US" sz="2400" dirty="0" smtClean="0">
                <a:latin typeface="Cambria" pitchFamily="18" charset="0"/>
              </a:rPr>
              <a:t>reference to any object.</a:t>
            </a:r>
          </a:p>
          <a:p>
            <a:pPr algn="just">
              <a:lnSpc>
                <a:spcPct val="150000"/>
              </a:lnSpc>
              <a:buFont typeface="Wingdings" pitchFamily="2" charset="2"/>
              <a:buChar char="Ø"/>
              <a:defRPr/>
            </a:pPr>
            <a:r>
              <a:rPr lang="en-US" sz="2400" dirty="0" smtClean="0">
                <a:latin typeface="Cambria" pitchFamily="18" charset="0"/>
              </a:rPr>
              <a:t>Both </a:t>
            </a:r>
            <a:r>
              <a:rPr lang="en-US" sz="2400" dirty="0" smtClean="0">
                <a:solidFill>
                  <a:srgbClr val="0000CC"/>
                </a:solidFill>
                <a:latin typeface="Cambria" pitchFamily="18" charset="0"/>
              </a:rPr>
              <a:t>methods and variables </a:t>
            </a:r>
            <a:r>
              <a:rPr lang="en-US" sz="2400" dirty="0" smtClean="0">
                <a:latin typeface="Cambria" pitchFamily="18" charset="0"/>
              </a:rPr>
              <a:t>can be </a:t>
            </a:r>
            <a:r>
              <a:rPr lang="en-US" sz="2400" b="1" dirty="0" smtClean="0">
                <a:latin typeface="Cambria" pitchFamily="18" charset="0"/>
              </a:rPr>
              <a:t>static.</a:t>
            </a:r>
          </a:p>
          <a:p>
            <a:pPr algn="just">
              <a:lnSpc>
                <a:spcPct val="150000"/>
              </a:lnSpc>
              <a:buFont typeface="Wingdings" pitchFamily="2" charset="2"/>
              <a:buChar char="Ø"/>
              <a:defRPr/>
            </a:pPr>
            <a:r>
              <a:rPr lang="en-US" sz="2400" b="1" dirty="0" smtClean="0">
                <a:latin typeface="Cambria" pitchFamily="18" charset="0"/>
              </a:rPr>
              <a:t>main( ) method</a:t>
            </a:r>
            <a:endParaRPr lang="en-US" sz="2400" dirty="0" smtClean="0">
              <a:latin typeface="Cambria" pitchFamily="18" charset="0"/>
            </a:endParaRPr>
          </a:p>
          <a:p>
            <a:pPr algn="just">
              <a:lnSpc>
                <a:spcPct val="150000"/>
              </a:lnSpc>
              <a:buFont typeface="Wingdings" pitchFamily="2" charset="2"/>
              <a:buChar char="Ø"/>
              <a:defRPr/>
            </a:pPr>
            <a:r>
              <a:rPr lang="en-US" sz="2400" dirty="0" smtClean="0">
                <a:latin typeface="Cambria" pitchFamily="18" charset="0"/>
              </a:rPr>
              <a:t>Instance variables declared as </a:t>
            </a:r>
            <a:r>
              <a:rPr lang="en-US" sz="2400" b="1" dirty="0" smtClean="0">
                <a:latin typeface="Cambria" pitchFamily="18" charset="0"/>
              </a:rPr>
              <a:t>static are, essentially, global variables.</a:t>
            </a:r>
            <a:endParaRPr lang="en-US" sz="2400" dirty="0">
              <a:latin typeface="Cambria" pitchFamily="18" charset="0"/>
            </a:endParaRP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606E265-DC34-4211-81A3-3098681F2D8D}" type="slidenum">
              <a:rPr lang="en-IN" smtClean="0"/>
              <a:pPr>
                <a:defRPr/>
              </a:pPr>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908175" y="260350"/>
            <a:ext cx="6767513" cy="1143000"/>
          </a:xfrm>
        </p:spPr>
        <p:txBody>
          <a:bodyPr/>
          <a:lstStyle/>
          <a:p>
            <a:r>
              <a:rPr lang="en-US" b="1" dirty="0" smtClean="0"/>
              <a:t>Understanding static</a:t>
            </a:r>
            <a:endParaRPr lang="en-US" dirty="0" smtClean="0"/>
          </a:p>
        </p:txBody>
      </p:sp>
      <p:sp>
        <p:nvSpPr>
          <p:cNvPr id="60419" name="Content Placeholder 2"/>
          <p:cNvSpPr>
            <a:spLocks noGrp="1"/>
          </p:cNvSpPr>
          <p:nvPr>
            <p:ph idx="1"/>
          </p:nvPr>
        </p:nvSpPr>
        <p:spPr/>
        <p:txBody>
          <a:bodyPr>
            <a:normAutofit/>
          </a:bodyPr>
          <a:lstStyle/>
          <a:p>
            <a:pPr algn="just">
              <a:lnSpc>
                <a:spcPct val="150000"/>
              </a:lnSpc>
              <a:buFont typeface="Wingdings" pitchFamily="2" charset="2"/>
              <a:buChar char="Ø"/>
              <a:defRPr/>
            </a:pPr>
            <a:r>
              <a:rPr lang="en-US" sz="2400" dirty="0" smtClean="0">
                <a:latin typeface="Cambria" pitchFamily="18" charset="0"/>
              </a:rPr>
              <a:t>When objects of its class are declared, no copy of a static variable is made. </a:t>
            </a:r>
          </a:p>
          <a:p>
            <a:pPr algn="just">
              <a:lnSpc>
                <a:spcPct val="150000"/>
              </a:lnSpc>
              <a:buFont typeface="Wingdings" pitchFamily="2" charset="2"/>
              <a:buChar char="Ø"/>
              <a:defRPr/>
            </a:pPr>
            <a:r>
              <a:rPr lang="en-US" sz="2400" dirty="0" smtClean="0">
                <a:latin typeface="Cambria" pitchFamily="18" charset="0"/>
              </a:rPr>
              <a:t>Instead, </a:t>
            </a:r>
            <a:r>
              <a:rPr lang="en-US" sz="2400" b="1" dirty="0" smtClean="0">
                <a:solidFill>
                  <a:srgbClr val="0000CC"/>
                </a:solidFill>
                <a:latin typeface="Cambria" pitchFamily="18" charset="0"/>
              </a:rPr>
              <a:t>all instances of the class share the same static variable.</a:t>
            </a:r>
          </a:p>
          <a:p>
            <a:pPr algn="just">
              <a:lnSpc>
                <a:spcPct val="150000"/>
              </a:lnSpc>
              <a:buFont typeface="Wingdings" pitchFamily="2" charset="2"/>
              <a:buChar char="Ø"/>
              <a:defRPr/>
            </a:pPr>
            <a:r>
              <a:rPr lang="en-US" sz="2400" dirty="0" smtClean="0">
                <a:latin typeface="Cambria" pitchFamily="18" charset="0"/>
              </a:rPr>
              <a:t>Java static variable</a:t>
            </a:r>
          </a:p>
          <a:p>
            <a:pPr algn="just">
              <a:lnSpc>
                <a:spcPct val="150000"/>
              </a:lnSpc>
              <a:buFont typeface="Wingdings" pitchFamily="2" charset="2"/>
              <a:buChar char="Ø"/>
              <a:defRPr/>
            </a:pPr>
            <a:r>
              <a:rPr lang="en-US" sz="2400" dirty="0" smtClean="0">
                <a:latin typeface="Cambria" pitchFamily="18" charset="0"/>
              </a:rPr>
              <a:t>They cannot refer to </a:t>
            </a:r>
            <a:r>
              <a:rPr lang="en-US" sz="2400" b="1" i="1" dirty="0" smtClean="0">
                <a:solidFill>
                  <a:srgbClr val="0000CC"/>
                </a:solidFill>
                <a:latin typeface="Cambria" pitchFamily="18" charset="0"/>
              </a:rPr>
              <a:t>this or super </a:t>
            </a:r>
            <a:r>
              <a:rPr lang="en-US" sz="2400" dirty="0" smtClean="0">
                <a:latin typeface="Cambria" pitchFamily="18" charset="0"/>
              </a:rPr>
              <a:t>in any way. (The keyword super relates to inheritance)</a:t>
            </a: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B24EE701-ED2C-4D86-AD4F-F89BF7E41310}" type="slidenum">
              <a:rPr lang="en-IN" smtClean="0"/>
              <a:pPr>
                <a:defRPr/>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DE6BCB3B-14BF-4516-A9FC-CE4FD7736255}" type="slidenum">
              <a:rPr lang="en-IN" smtClean="0"/>
              <a:pPr>
                <a:defRPr/>
              </a:pPr>
              <a:t>48</a:t>
            </a:fld>
            <a:endParaRPr lang="en-IN"/>
          </a:p>
        </p:txBody>
      </p:sp>
      <p:sp>
        <p:nvSpPr>
          <p:cNvPr id="61445" name="Rectangle 6"/>
          <p:cNvSpPr>
            <a:spLocks noChangeArrowheads="1"/>
          </p:cNvSpPr>
          <p:nvPr/>
        </p:nvSpPr>
        <p:spPr bwMode="auto">
          <a:xfrm>
            <a:off x="642938" y="1571625"/>
            <a:ext cx="7000875" cy="5078313"/>
          </a:xfrm>
          <a:prstGeom prst="rect">
            <a:avLst/>
          </a:prstGeom>
          <a:noFill/>
          <a:ln w="9525">
            <a:noFill/>
            <a:miter lim="800000"/>
            <a:headEnd/>
            <a:tailEnd/>
          </a:ln>
        </p:spPr>
        <p:txBody>
          <a:bodyPr>
            <a:spAutoFit/>
          </a:bodyPr>
          <a:lstStyle/>
          <a:p>
            <a:r>
              <a:rPr lang="en-US" b="1" dirty="0">
                <a:latin typeface="Bookman Old Style" pitchFamily="18" charset="0"/>
              </a:rPr>
              <a:t>// Demonstrate static variables, methods, and blocks</a:t>
            </a:r>
            <a:r>
              <a:rPr lang="en-US" dirty="0">
                <a:latin typeface="Bookman Old Style" pitchFamily="18" charset="0"/>
              </a:rPr>
              <a:t>.</a:t>
            </a:r>
          </a:p>
          <a:p>
            <a:endParaRPr lang="en-US" dirty="0">
              <a:latin typeface="Bookman Old Style" pitchFamily="18" charset="0"/>
            </a:endParaRPr>
          </a:p>
          <a:p>
            <a:r>
              <a:rPr lang="en-US" b="1" dirty="0">
                <a:latin typeface="Bookman Old Style" pitchFamily="18" charset="0"/>
              </a:rPr>
              <a:t>class </a:t>
            </a:r>
            <a:r>
              <a:rPr lang="en-US" b="1" dirty="0" err="1">
                <a:latin typeface="Bookman Old Style" pitchFamily="18" charset="0"/>
              </a:rPr>
              <a:t>UseStatic</a:t>
            </a:r>
            <a:r>
              <a:rPr lang="en-US" b="1" dirty="0">
                <a:latin typeface="Bookman Old Style" pitchFamily="18" charset="0"/>
              </a:rPr>
              <a:t> </a:t>
            </a:r>
            <a:r>
              <a:rPr lang="en-US" dirty="0">
                <a:latin typeface="Bookman Old Style" pitchFamily="18" charset="0"/>
              </a:rPr>
              <a:t>{</a:t>
            </a:r>
          </a:p>
          <a:p>
            <a:r>
              <a:rPr lang="en-US" b="1" dirty="0">
                <a:latin typeface="Bookman Old Style" pitchFamily="18" charset="0"/>
              </a:rPr>
              <a:t>static </a:t>
            </a:r>
            <a:r>
              <a:rPr lang="en-US" b="1" dirty="0" err="1">
                <a:latin typeface="Bookman Old Style" pitchFamily="18" charset="0"/>
              </a:rPr>
              <a:t>int</a:t>
            </a:r>
            <a:r>
              <a:rPr lang="en-US" b="1" dirty="0">
                <a:latin typeface="Bookman Old Style" pitchFamily="18" charset="0"/>
              </a:rPr>
              <a:t> a = 3;</a:t>
            </a:r>
          </a:p>
          <a:p>
            <a:r>
              <a:rPr lang="en-US" b="1" dirty="0">
                <a:latin typeface="Bookman Old Style" pitchFamily="18" charset="0"/>
              </a:rPr>
              <a:t>static </a:t>
            </a:r>
            <a:r>
              <a:rPr lang="en-US" b="1" dirty="0" err="1">
                <a:latin typeface="Bookman Old Style" pitchFamily="18" charset="0"/>
              </a:rPr>
              <a:t>int</a:t>
            </a:r>
            <a:r>
              <a:rPr lang="en-US" b="1" dirty="0">
                <a:latin typeface="Bookman Old Style" pitchFamily="18" charset="0"/>
              </a:rPr>
              <a:t> b;</a:t>
            </a:r>
          </a:p>
          <a:p>
            <a:r>
              <a:rPr lang="en-US" b="1" dirty="0">
                <a:latin typeface="Bookman Old Style" pitchFamily="18" charset="0"/>
              </a:rPr>
              <a:t>static void meth(</a:t>
            </a:r>
            <a:r>
              <a:rPr lang="en-US" b="1" dirty="0" err="1">
                <a:latin typeface="Bookman Old Style" pitchFamily="18" charset="0"/>
              </a:rPr>
              <a:t>int</a:t>
            </a:r>
            <a:r>
              <a:rPr lang="en-US" b="1" dirty="0">
                <a:latin typeface="Bookman Old Style" pitchFamily="18" charset="0"/>
              </a:rPr>
              <a:t> x</a:t>
            </a:r>
            <a:r>
              <a:rPr lang="en-US" dirty="0">
                <a:latin typeface="Bookman Old Style" pitchFamily="18" charset="0"/>
              </a:rPr>
              <a:t>) {</a:t>
            </a:r>
          </a:p>
          <a:p>
            <a:r>
              <a:rPr lang="en-US" dirty="0" err="1">
                <a:latin typeface="Bookman Old Style" pitchFamily="18" charset="0"/>
              </a:rPr>
              <a:t>System.out.println</a:t>
            </a:r>
            <a:r>
              <a:rPr lang="en-US" dirty="0">
                <a:latin typeface="Bookman Old Style" pitchFamily="18" charset="0"/>
              </a:rPr>
              <a:t>("x = " + x);</a:t>
            </a:r>
          </a:p>
          <a:p>
            <a:r>
              <a:rPr lang="en-US" dirty="0" err="1">
                <a:latin typeface="Bookman Old Style" pitchFamily="18" charset="0"/>
              </a:rPr>
              <a:t>System.out.println</a:t>
            </a:r>
            <a:r>
              <a:rPr lang="en-US" dirty="0">
                <a:latin typeface="Bookman Old Style" pitchFamily="18" charset="0"/>
              </a:rPr>
              <a:t>("a = " + a);</a:t>
            </a:r>
          </a:p>
          <a:p>
            <a:r>
              <a:rPr lang="en-US" dirty="0" err="1">
                <a:latin typeface="Bookman Old Style" pitchFamily="18" charset="0"/>
              </a:rPr>
              <a:t>System.out.println</a:t>
            </a:r>
            <a:r>
              <a:rPr lang="en-US" dirty="0">
                <a:latin typeface="Bookman Old Style" pitchFamily="18" charset="0"/>
              </a:rPr>
              <a:t>("b = " + b);</a:t>
            </a:r>
          </a:p>
          <a:p>
            <a:r>
              <a:rPr lang="en-US" dirty="0">
                <a:latin typeface="Bookman Old Style" pitchFamily="18" charset="0"/>
              </a:rPr>
              <a:t>}</a:t>
            </a:r>
          </a:p>
          <a:p>
            <a:r>
              <a:rPr lang="en-US" b="1" dirty="0">
                <a:latin typeface="Bookman Old Style" pitchFamily="18" charset="0"/>
              </a:rPr>
              <a:t>static</a:t>
            </a:r>
            <a:r>
              <a:rPr lang="en-US" dirty="0">
                <a:latin typeface="Bookman Old Style" pitchFamily="18" charset="0"/>
              </a:rPr>
              <a:t> {</a:t>
            </a:r>
          </a:p>
          <a:p>
            <a:r>
              <a:rPr lang="en-US" dirty="0" err="1">
                <a:latin typeface="Bookman Old Style" pitchFamily="18" charset="0"/>
              </a:rPr>
              <a:t>System.out.println</a:t>
            </a:r>
            <a:r>
              <a:rPr lang="en-US" dirty="0">
                <a:latin typeface="Bookman Old Style" pitchFamily="18" charset="0"/>
              </a:rPr>
              <a:t>("Static block initialized.");</a:t>
            </a:r>
          </a:p>
          <a:p>
            <a:r>
              <a:rPr lang="en-US" dirty="0">
                <a:latin typeface="Bookman Old Style" pitchFamily="18" charset="0"/>
              </a:rPr>
              <a:t>b = a * 4;</a:t>
            </a:r>
          </a:p>
          <a:p>
            <a:r>
              <a:rPr lang="en-US" dirty="0">
                <a:latin typeface="Bookman Old Style" pitchFamily="18" charset="0"/>
              </a:rPr>
              <a:t>}</a:t>
            </a:r>
          </a:p>
          <a:p>
            <a:r>
              <a:rPr lang="en-US" b="1" dirty="0">
                <a:latin typeface="Bookman Old Style" pitchFamily="18" charset="0"/>
              </a:rPr>
              <a:t>public static void main(String </a:t>
            </a:r>
            <a:r>
              <a:rPr lang="en-US" b="1" dirty="0" err="1">
                <a:latin typeface="Bookman Old Style" pitchFamily="18" charset="0"/>
              </a:rPr>
              <a:t>args</a:t>
            </a:r>
            <a:r>
              <a:rPr lang="en-US" b="1" dirty="0">
                <a:latin typeface="Bookman Old Style" pitchFamily="18" charset="0"/>
              </a:rPr>
              <a:t>[]</a:t>
            </a:r>
            <a:r>
              <a:rPr lang="en-US" dirty="0">
                <a:latin typeface="Bookman Old Style" pitchFamily="18" charset="0"/>
              </a:rPr>
              <a:t>) {</a:t>
            </a:r>
          </a:p>
          <a:p>
            <a:r>
              <a:rPr lang="en-US" dirty="0">
                <a:latin typeface="Bookman Old Style" pitchFamily="18" charset="0"/>
              </a:rPr>
              <a:t>meth(42);</a:t>
            </a:r>
          </a:p>
          <a:p>
            <a:r>
              <a:rPr lang="en-US" dirty="0">
                <a:latin typeface="Bookman Old Style" pitchFamily="18" charset="0"/>
              </a:rPr>
              <a:t>}</a:t>
            </a:r>
          </a:p>
          <a:p>
            <a:r>
              <a:rPr lang="en-US" b="1" dirty="0">
                <a:latin typeface="Bookman Old Style" pitchFamily="18" charset="0"/>
              </a:rPr>
              <a:t>}</a:t>
            </a:r>
          </a:p>
        </p:txBody>
      </p:sp>
      <p:sp>
        <p:nvSpPr>
          <p:cNvPr id="8" name="Rounded Rectangle 7"/>
          <p:cNvSpPr/>
          <p:nvPr/>
        </p:nvSpPr>
        <p:spPr>
          <a:xfrm>
            <a:off x="6084168" y="2780928"/>
            <a:ext cx="2857500" cy="216024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US" b="1" dirty="0" smtClean="0"/>
              <a:t>Output :</a:t>
            </a:r>
            <a:endParaRPr lang="en-US" b="1" dirty="0"/>
          </a:p>
          <a:p>
            <a:pPr>
              <a:defRPr/>
            </a:pPr>
            <a:r>
              <a:rPr lang="en-US" b="1" dirty="0"/>
              <a:t>Static block initialized.</a:t>
            </a:r>
          </a:p>
          <a:p>
            <a:pPr>
              <a:defRPr/>
            </a:pPr>
            <a:r>
              <a:rPr lang="en-US" b="1" dirty="0"/>
              <a:t>x = 42</a:t>
            </a:r>
          </a:p>
          <a:p>
            <a:pPr>
              <a:defRPr/>
            </a:pPr>
            <a:r>
              <a:rPr lang="en-US" b="1" dirty="0"/>
              <a:t>a = 3</a:t>
            </a:r>
          </a:p>
          <a:p>
            <a:pPr>
              <a:defRPr/>
            </a:pPr>
            <a:r>
              <a:rPr lang="en-US" b="1" dirty="0"/>
              <a:t>b = 12</a:t>
            </a:r>
          </a:p>
          <a:p>
            <a:pPr algn="ctr">
              <a:defRPr/>
            </a:pPr>
            <a:endParaRPr lang="en-US" dirty="0"/>
          </a:p>
        </p:txBody>
      </p:sp>
      <p:sp>
        <p:nvSpPr>
          <p:cNvPr id="61447" name="Title 1"/>
          <p:cNvSpPr>
            <a:spLocks noGrp="1"/>
          </p:cNvSpPr>
          <p:nvPr>
            <p:ph type="title"/>
          </p:nvPr>
        </p:nvSpPr>
        <p:spPr>
          <a:xfrm>
            <a:off x="1908175" y="260350"/>
            <a:ext cx="6767513" cy="1143000"/>
          </a:xfrm>
        </p:spPr>
        <p:txBody>
          <a:bodyPr/>
          <a:lstStyle/>
          <a:p>
            <a:r>
              <a:rPr lang="en-US" b="1" smtClean="0"/>
              <a:t>Understanding static</a:t>
            </a:r>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Block</a:t>
            </a:r>
            <a:endParaRPr lang="en-US" dirty="0"/>
          </a:p>
        </p:txBody>
      </p:sp>
      <p:sp>
        <p:nvSpPr>
          <p:cNvPr id="3" name="Content Placeholder 2"/>
          <p:cNvSpPr>
            <a:spLocks noGrp="1"/>
          </p:cNvSpPr>
          <p:nvPr>
            <p:ph idx="1"/>
          </p:nvPr>
        </p:nvSpPr>
        <p:spPr>
          <a:xfrm>
            <a:off x="323528" y="1600200"/>
            <a:ext cx="8568952" cy="4525963"/>
          </a:xfrm>
        </p:spPr>
        <p:txBody>
          <a:bodyPr>
            <a:normAutofit fontScale="92500"/>
          </a:bodyPr>
          <a:lstStyle/>
          <a:p>
            <a:pPr algn="ctr">
              <a:buNone/>
            </a:pPr>
            <a:r>
              <a:rPr lang="en-US" b="1" i="1" dirty="0" smtClean="0">
                <a:solidFill>
                  <a:srgbClr val="008000"/>
                </a:solidFill>
              </a:rPr>
              <a:t>Static block can be used for static initializations of a class.</a:t>
            </a:r>
          </a:p>
          <a:p>
            <a:pPr algn="just">
              <a:lnSpc>
                <a:spcPct val="150000"/>
              </a:lnSpc>
            </a:pPr>
            <a:r>
              <a:rPr lang="en-US" dirty="0" smtClean="0"/>
              <a:t>Executed by the </a:t>
            </a:r>
            <a:r>
              <a:rPr lang="en-US" dirty="0" smtClean="0">
                <a:solidFill>
                  <a:srgbClr val="0000CC"/>
                </a:solidFill>
              </a:rPr>
              <a:t>JVM before execution of main method.</a:t>
            </a:r>
            <a:endParaRPr lang="en-US" dirty="0" smtClean="0"/>
          </a:p>
          <a:p>
            <a:pPr algn="just">
              <a:lnSpc>
                <a:spcPct val="150000"/>
              </a:lnSpc>
            </a:pPr>
            <a:r>
              <a:rPr lang="en-US" dirty="0" smtClean="0"/>
              <a:t>Static block is executed </a:t>
            </a:r>
            <a:r>
              <a:rPr lang="en-US" b="1" dirty="0" smtClean="0">
                <a:solidFill>
                  <a:srgbClr val="FF0000"/>
                </a:solidFill>
              </a:rPr>
              <a:t>only once</a:t>
            </a:r>
            <a:r>
              <a:rPr lang="en-US" dirty="0" smtClean="0"/>
              <a:t>…..</a:t>
            </a:r>
          </a:p>
          <a:p>
            <a:pPr marL="514350" indent="-223838" algn="just">
              <a:lnSpc>
                <a:spcPct val="150000"/>
              </a:lnSpc>
              <a:buFont typeface="+mj-lt"/>
              <a:buAutoNum type="arabicPeriod"/>
            </a:pPr>
            <a:r>
              <a:rPr lang="en-US" dirty="0" smtClean="0"/>
              <a:t>The first time you </a:t>
            </a:r>
            <a:r>
              <a:rPr lang="en-US" b="1" dirty="0" smtClean="0">
                <a:solidFill>
                  <a:srgbClr val="0000CC"/>
                </a:solidFill>
              </a:rPr>
              <a:t>make an object of that class.</a:t>
            </a:r>
          </a:p>
          <a:p>
            <a:pPr marL="514350" indent="-223838" algn="just">
              <a:lnSpc>
                <a:spcPct val="150000"/>
              </a:lnSpc>
              <a:buFont typeface="+mj-lt"/>
              <a:buAutoNum type="arabicPeriod"/>
            </a:pPr>
            <a:r>
              <a:rPr lang="en-US" dirty="0" smtClean="0"/>
              <a:t>Or first time you access a </a:t>
            </a:r>
            <a:r>
              <a:rPr lang="en-US" b="1" dirty="0" smtClean="0">
                <a:solidFill>
                  <a:srgbClr val="0000CC"/>
                </a:solidFill>
              </a:rPr>
              <a:t>static member of that class. </a:t>
            </a:r>
            <a:r>
              <a:rPr lang="en-US" dirty="0" smtClean="0"/>
              <a:t>(Even if you never make an object of that class).</a:t>
            </a:r>
          </a:p>
          <a:p>
            <a:pPr marL="514350" indent="-514350" algn="just">
              <a:lnSpc>
                <a:spcPct val="150000"/>
              </a:lnSpc>
            </a:pPr>
            <a:r>
              <a:rPr lang="en-US" dirty="0" smtClean="0"/>
              <a:t>Static blocks are executed </a:t>
            </a:r>
            <a:r>
              <a:rPr lang="en-US" b="1" dirty="0" smtClean="0">
                <a:solidFill>
                  <a:srgbClr val="0000CC"/>
                </a:solidFill>
              </a:rPr>
              <a:t>before constructors</a:t>
            </a:r>
            <a:r>
              <a:rPr lang="en-US" dirty="0" smtClean="0"/>
              <a:t>.</a:t>
            </a:r>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08175" y="260350"/>
            <a:ext cx="6767513" cy="1143000"/>
          </a:xfrm>
        </p:spPr>
        <p:txBody>
          <a:bodyPr/>
          <a:lstStyle/>
          <a:p>
            <a:pPr eaLnBrk="1" hangingPunct="1"/>
            <a:r>
              <a:rPr lang="en-US" b="1" smtClean="0"/>
              <a:t>What is an Object ? </a:t>
            </a:r>
            <a:endParaRPr lang="en-US" smtClean="0"/>
          </a:p>
        </p:txBody>
      </p:sp>
      <p:sp>
        <p:nvSpPr>
          <p:cNvPr id="3" name="Content Placeholder 2"/>
          <p:cNvSpPr>
            <a:spLocks noGrp="1"/>
          </p:cNvSpPr>
          <p:nvPr>
            <p:ph idx="1"/>
          </p:nvPr>
        </p:nvSpPr>
        <p:spPr/>
        <p:txBody>
          <a:bodyPr/>
          <a:lstStyle/>
          <a:p>
            <a:pPr eaLnBrk="1" hangingPunct="1">
              <a:buFont typeface="Arial" charset="0"/>
              <a:buChar char="•"/>
              <a:defRPr/>
            </a:pPr>
            <a:r>
              <a:rPr lang="en-US" sz="2200" b="1" dirty="0" smtClean="0"/>
              <a:t>Object has Behavior </a:t>
            </a:r>
          </a:p>
          <a:p>
            <a:pPr indent="457200" algn="just" eaLnBrk="1" hangingPunct="1">
              <a:lnSpc>
                <a:spcPct val="125000"/>
              </a:lnSpc>
              <a:buFont typeface="Wingdings" pitchFamily="2" charset="2"/>
              <a:buChar char="Ø"/>
              <a:defRPr/>
            </a:pPr>
            <a:r>
              <a:rPr lang="en-US" sz="2200" dirty="0" smtClean="0"/>
              <a:t>Behavior determines how an object acts and reacts. </a:t>
            </a:r>
          </a:p>
          <a:p>
            <a:pPr indent="457200" algn="just" eaLnBrk="1" hangingPunct="1">
              <a:lnSpc>
                <a:spcPct val="125000"/>
              </a:lnSpc>
              <a:buFont typeface="Wingdings" pitchFamily="2" charset="2"/>
              <a:buChar char="Ø"/>
              <a:defRPr/>
            </a:pPr>
            <a:r>
              <a:rPr lang="en-US" sz="2200" dirty="0" smtClean="0"/>
              <a:t>The visible behavior of an object is modeled by the set of messages it can respond to (operations the object can perform)</a:t>
            </a:r>
          </a:p>
          <a:p>
            <a:pPr indent="457200" algn="just" eaLnBrk="1" hangingPunct="1">
              <a:lnSpc>
                <a:spcPct val="125000"/>
              </a:lnSpc>
              <a:buFont typeface="Arial" charset="0"/>
              <a:buNone/>
              <a:defRPr/>
            </a:pPr>
            <a:endParaRPr lang="en-US" sz="2200" dirty="0" smtClean="0"/>
          </a:p>
          <a:p>
            <a:pPr algn="just" eaLnBrk="1" hangingPunct="1">
              <a:buFont typeface="Arial" charset="0"/>
              <a:buNone/>
              <a:defRPr/>
            </a:pPr>
            <a:r>
              <a:rPr lang="en-US" sz="2200" b="1" dirty="0" smtClean="0"/>
              <a:t>Professor </a:t>
            </a:r>
            <a:r>
              <a:rPr lang="en-US" sz="2200" b="1" dirty="0" err="1" smtClean="0"/>
              <a:t>Kanetkar’s</a:t>
            </a:r>
            <a:r>
              <a:rPr lang="en-US" sz="2200" b="1" dirty="0" smtClean="0"/>
              <a:t> Behavior : </a:t>
            </a:r>
          </a:p>
          <a:p>
            <a:pPr lvl="1" algn="just" eaLnBrk="1" hangingPunct="1">
              <a:buFont typeface="Wingdings" pitchFamily="2" charset="2"/>
              <a:buChar char="q"/>
              <a:defRPr/>
            </a:pPr>
            <a:r>
              <a:rPr lang="en-US" sz="2200" b="1" dirty="0" smtClean="0"/>
              <a:t>Submit Final Grades() </a:t>
            </a:r>
          </a:p>
          <a:p>
            <a:pPr lvl="1" algn="just" eaLnBrk="1" hangingPunct="1">
              <a:buFont typeface="Wingdings" pitchFamily="2" charset="2"/>
              <a:buChar char="q"/>
              <a:defRPr/>
            </a:pPr>
            <a:r>
              <a:rPr lang="en-US" sz="2200" b="1" dirty="0" smtClean="0"/>
              <a:t>Accept Course Offerings() </a:t>
            </a:r>
          </a:p>
          <a:p>
            <a:pPr lvl="1" algn="just" eaLnBrk="1" hangingPunct="1">
              <a:buFont typeface="Wingdings" pitchFamily="2" charset="2"/>
              <a:buChar char="q"/>
              <a:defRPr/>
            </a:pPr>
            <a:r>
              <a:rPr lang="en-US" sz="2200" b="1" dirty="0" smtClean="0"/>
              <a:t>Take a vacation() </a:t>
            </a:r>
          </a:p>
          <a:p>
            <a:pPr eaLnBrk="1" hangingPunct="1">
              <a:buFont typeface="Arial" charset="0"/>
              <a:buNone/>
              <a:defRPr/>
            </a:pPr>
            <a:endParaRPr lang="en-US" dirty="0"/>
          </a:p>
        </p:txBody>
      </p:sp>
      <p:sp>
        <p:nvSpPr>
          <p:cNvPr id="4" name="Date Placeholder 3"/>
          <p:cNvSpPr>
            <a:spLocks noGrp="1"/>
          </p:cNvSpPr>
          <p:nvPr>
            <p:ph type="dt" sz="quarter" idx="10"/>
          </p:nvPr>
        </p:nvSpPr>
        <p:spPr/>
        <p:txBody>
          <a:bodyPr/>
          <a:lstStyle/>
          <a:p>
            <a:pPr>
              <a:defRPr/>
            </a:pPr>
            <a:fld id="{7718CC4F-1AAA-4968-AEF5-5B6DE497B14C}"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F352B5D2-7332-4599-B398-5D180E59F8FA}" type="slidenum">
              <a:rPr lang="en-IN" smtClean="0"/>
              <a:pPr>
                <a:defRPr/>
              </a:pPr>
              <a:t>5</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tatic block in java"/>
          <p:cNvPicPr>
            <a:picLocks noChangeAspect="1" noChangeArrowheads="1"/>
          </p:cNvPicPr>
          <p:nvPr/>
        </p:nvPicPr>
        <p:blipFill>
          <a:blip r:embed="rId2" cstate="print"/>
          <a:srcRect/>
          <a:stretch>
            <a:fillRect/>
          </a:stretch>
        </p:blipFill>
        <p:spPr bwMode="auto">
          <a:xfrm>
            <a:off x="2195736" y="0"/>
            <a:ext cx="6948265" cy="2204864"/>
          </a:xfrm>
          <a:prstGeom prst="rect">
            <a:avLst/>
          </a:prstGeom>
          <a:noFill/>
        </p:spPr>
      </p:pic>
      <p:sp>
        <p:nvSpPr>
          <p:cNvPr id="3" name="Content Placeholder 2"/>
          <p:cNvSpPr>
            <a:spLocks noGrp="1"/>
          </p:cNvSpPr>
          <p:nvPr>
            <p:ph idx="1"/>
          </p:nvPr>
        </p:nvSpPr>
        <p:spPr>
          <a:xfrm>
            <a:off x="457200" y="1772816"/>
            <a:ext cx="8507288" cy="4752528"/>
          </a:xfrm>
        </p:spPr>
        <p:txBody>
          <a:bodyPr>
            <a:normAutofit fontScale="92500" lnSpcReduction="20000"/>
          </a:bodyPr>
          <a:lstStyle/>
          <a:p>
            <a:pPr marL="514350" indent="-514350"/>
            <a:endParaRPr lang="en-US" dirty="0" smtClean="0"/>
          </a:p>
          <a:p>
            <a:pPr marL="347663" indent="-347663"/>
            <a:r>
              <a:rPr lang="en-US" dirty="0" smtClean="0"/>
              <a:t>These static blocks will be called </a:t>
            </a:r>
            <a:r>
              <a:rPr lang="en-US" b="1" dirty="0" smtClean="0">
                <a:solidFill>
                  <a:srgbClr val="0000CC"/>
                </a:solidFill>
              </a:rPr>
              <a:t>when JVM loads the class into memory.</a:t>
            </a:r>
            <a:endParaRPr lang="en-US" dirty="0" smtClean="0"/>
          </a:p>
          <a:p>
            <a:pPr>
              <a:lnSpc>
                <a:spcPct val="160000"/>
              </a:lnSpc>
            </a:pPr>
            <a:r>
              <a:rPr lang="en-US" dirty="0" smtClean="0"/>
              <a:t> Incase a class has multiple static blocks across the class, then </a:t>
            </a:r>
            <a:r>
              <a:rPr lang="en-US" dirty="0" smtClean="0">
                <a:solidFill>
                  <a:srgbClr val="0000CC"/>
                </a:solidFill>
              </a:rPr>
              <a:t>JVM combines all these blocks as a single block of code and executes it. </a:t>
            </a:r>
          </a:p>
          <a:p>
            <a:pPr>
              <a:lnSpc>
                <a:spcPct val="160000"/>
              </a:lnSpc>
            </a:pPr>
            <a:r>
              <a:rPr lang="en-US" dirty="0" smtClean="0"/>
              <a:t>Static blocks will be called only once, when it is loaded into memory. </a:t>
            </a:r>
          </a:p>
          <a:p>
            <a:pPr>
              <a:lnSpc>
                <a:spcPct val="160000"/>
              </a:lnSpc>
            </a:pPr>
            <a:r>
              <a:rPr lang="en-US" dirty="0" smtClean="0"/>
              <a:t>These are also called </a:t>
            </a:r>
            <a:r>
              <a:rPr lang="en-US" dirty="0" smtClean="0">
                <a:solidFill>
                  <a:srgbClr val="0000CC"/>
                </a:solidFill>
              </a:rPr>
              <a:t>initialization blocks</a:t>
            </a:r>
            <a:r>
              <a:rPr lang="en-US" dirty="0" smtClean="0"/>
              <a:t>.</a:t>
            </a:r>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50</a:t>
            </a:fld>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Variables</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Also known as Class Variables.</a:t>
            </a:r>
          </a:p>
          <a:p>
            <a:pPr algn="just"/>
            <a:r>
              <a:rPr lang="en-US" dirty="0" smtClean="0"/>
              <a:t>Get default values based on the data type.</a:t>
            </a:r>
          </a:p>
          <a:p>
            <a:pPr algn="just"/>
            <a:r>
              <a:rPr lang="en-US" dirty="0" smtClean="0"/>
              <a:t>Data stored in static variables is common for all the objects( or instances ) of that Class.</a:t>
            </a:r>
          </a:p>
          <a:p>
            <a:pPr algn="just"/>
            <a:r>
              <a:rPr lang="en-US" dirty="0" smtClean="0"/>
              <a:t>Memory allocation for such variables only happens once when the </a:t>
            </a:r>
            <a:r>
              <a:rPr lang="en-US" dirty="0" smtClean="0">
                <a:solidFill>
                  <a:srgbClr val="0000CC"/>
                </a:solidFill>
              </a:rPr>
              <a:t>class is loaded in the memory.</a:t>
            </a:r>
          </a:p>
          <a:p>
            <a:pPr algn="just"/>
            <a:r>
              <a:rPr lang="en-US" dirty="0" smtClean="0"/>
              <a:t>Accessed in any other class using class name.</a:t>
            </a:r>
          </a:p>
          <a:p>
            <a:pPr algn="just"/>
            <a:r>
              <a:rPr lang="en-US" dirty="0" smtClean="0"/>
              <a:t>These variables can be accessed </a:t>
            </a:r>
            <a:r>
              <a:rPr lang="en-US" dirty="0" smtClean="0">
                <a:solidFill>
                  <a:srgbClr val="0000CC"/>
                </a:solidFill>
              </a:rPr>
              <a:t>directly in static and non-static methods.</a:t>
            </a:r>
          </a:p>
          <a:p>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908175" y="260350"/>
            <a:ext cx="6767513" cy="1143000"/>
          </a:xfrm>
        </p:spPr>
        <p:txBody>
          <a:bodyPr/>
          <a:lstStyle/>
          <a:p>
            <a:r>
              <a:rPr lang="en-US" b="1" smtClean="0"/>
              <a:t>Introducing final</a:t>
            </a:r>
            <a:endParaRPr lang="en-US" smtClean="0"/>
          </a:p>
        </p:txBody>
      </p:sp>
      <p:sp>
        <p:nvSpPr>
          <p:cNvPr id="62467" name="Content Placeholder 2"/>
          <p:cNvSpPr>
            <a:spLocks noGrp="1"/>
          </p:cNvSpPr>
          <p:nvPr>
            <p:ph idx="1"/>
          </p:nvPr>
        </p:nvSpPr>
        <p:spPr>
          <a:xfrm>
            <a:off x="457200" y="1600200"/>
            <a:ext cx="3106688" cy="4525963"/>
          </a:xfrm>
        </p:spPr>
        <p:txBody>
          <a:bodyPr>
            <a:normAutofit lnSpcReduction="10000"/>
          </a:bodyPr>
          <a:lstStyle/>
          <a:p>
            <a:pPr>
              <a:buFont typeface="Wingdings" pitchFamily="2" charset="2"/>
              <a:buChar char="Ø"/>
            </a:pPr>
            <a:r>
              <a:rPr lang="en-US" sz="2000" dirty="0" smtClean="0"/>
              <a:t>A variable can be declared as </a:t>
            </a:r>
            <a:r>
              <a:rPr lang="en-US" sz="2000" b="1" dirty="0" smtClean="0"/>
              <a:t>final. </a:t>
            </a:r>
          </a:p>
          <a:p>
            <a:pPr>
              <a:buFont typeface="Arial" pitchFamily="34" charset="0"/>
              <a:buNone/>
            </a:pPr>
            <a:endParaRPr lang="en-US" sz="2000" b="1" dirty="0" smtClean="0"/>
          </a:p>
          <a:p>
            <a:pPr>
              <a:buFont typeface="Wingdings" pitchFamily="2" charset="2"/>
              <a:buChar char="Ø"/>
            </a:pPr>
            <a:r>
              <a:rPr lang="en-US" sz="2000" b="1" dirty="0" smtClean="0"/>
              <a:t>Doing so prevents its contents from being </a:t>
            </a:r>
            <a:r>
              <a:rPr lang="en-US" sz="2000" dirty="0" smtClean="0"/>
              <a:t>modified. </a:t>
            </a:r>
          </a:p>
          <a:p>
            <a:pPr>
              <a:buFont typeface="Arial" pitchFamily="34" charset="0"/>
              <a:buNone/>
            </a:pPr>
            <a:endParaRPr lang="en-US" sz="2000" dirty="0" smtClean="0"/>
          </a:p>
          <a:p>
            <a:pPr algn="just"/>
            <a:r>
              <a:rPr lang="en-US" sz="2000" b="1" dirty="0" smtClean="0">
                <a:solidFill>
                  <a:srgbClr val="0000CC"/>
                </a:solidFill>
                <a:latin typeface="erdana"/>
              </a:rPr>
              <a:t>Java final variable</a:t>
            </a:r>
          </a:p>
          <a:p>
            <a:pPr algn="just">
              <a:buNone/>
            </a:pPr>
            <a:r>
              <a:rPr lang="en-US" sz="2000" dirty="0" smtClean="0">
                <a:solidFill>
                  <a:srgbClr val="000000"/>
                </a:solidFill>
                <a:latin typeface="verdana"/>
              </a:rPr>
              <a:t>If you make any variable as final, you cannot change the value of final variable(It will be constant).</a:t>
            </a:r>
          </a:p>
          <a:p>
            <a:endParaRPr lang="en-US" dirty="0"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F0414BEE-F79D-4CB7-8077-9B9308AD3A6D}" type="slidenum">
              <a:rPr lang="en-IN" smtClean="0"/>
              <a:pPr>
                <a:defRPr/>
              </a:pPr>
              <a:t>52</a:t>
            </a:fld>
            <a:endParaRPr lang="en-IN"/>
          </a:p>
        </p:txBody>
      </p:sp>
      <p:sp>
        <p:nvSpPr>
          <p:cNvPr id="7" name="Rectangle 6"/>
          <p:cNvSpPr/>
          <p:nvPr/>
        </p:nvSpPr>
        <p:spPr>
          <a:xfrm>
            <a:off x="3851920" y="1268760"/>
            <a:ext cx="4572000" cy="3785652"/>
          </a:xfrm>
          <a:prstGeom prst="rect">
            <a:avLst/>
          </a:prstGeom>
        </p:spPr>
        <p:txBody>
          <a:bodyPr wrap="square">
            <a:spAutoFit/>
          </a:bodyPr>
          <a:lstStyle/>
          <a:p>
            <a:r>
              <a:rPr lang="en-US" sz="2000" b="1" dirty="0" smtClean="0">
                <a:latin typeface="Cambria" pitchFamily="18" charset="0"/>
              </a:rPr>
              <a:t>class</a:t>
            </a:r>
            <a:r>
              <a:rPr lang="en-US" sz="2000" dirty="0" smtClean="0">
                <a:latin typeface="Cambria" pitchFamily="18" charset="0"/>
              </a:rPr>
              <a:t> Bike9{  </a:t>
            </a:r>
          </a:p>
          <a:p>
            <a:r>
              <a:rPr lang="en-US" sz="2000" dirty="0" smtClean="0">
                <a:latin typeface="Cambria" pitchFamily="18" charset="0"/>
              </a:rPr>
              <a:t> </a:t>
            </a:r>
            <a:r>
              <a:rPr lang="en-US" sz="2000" b="1" dirty="0" smtClean="0">
                <a:latin typeface="Cambria" pitchFamily="18" charset="0"/>
              </a:rPr>
              <a:t>final</a:t>
            </a:r>
            <a:r>
              <a:rPr lang="en-US" sz="2000" dirty="0" smtClean="0">
                <a:latin typeface="Cambria" pitchFamily="18" charset="0"/>
              </a:rPr>
              <a:t> </a:t>
            </a:r>
            <a:r>
              <a:rPr lang="en-US" sz="2000" b="1" dirty="0" err="1" smtClean="0">
                <a:latin typeface="Cambria" pitchFamily="18" charset="0"/>
              </a:rPr>
              <a:t>int</a:t>
            </a:r>
            <a:r>
              <a:rPr lang="en-US" sz="2000" dirty="0" smtClean="0">
                <a:latin typeface="Cambria" pitchFamily="18" charset="0"/>
              </a:rPr>
              <a:t> </a:t>
            </a:r>
            <a:r>
              <a:rPr lang="en-US" sz="2000" dirty="0" err="1" smtClean="0">
                <a:latin typeface="Cambria" pitchFamily="18" charset="0"/>
              </a:rPr>
              <a:t>speedlimit</a:t>
            </a:r>
            <a:r>
              <a:rPr lang="en-US" sz="2000" dirty="0" smtClean="0">
                <a:latin typeface="Cambria" pitchFamily="18" charset="0"/>
              </a:rPr>
              <a:t>=90;//final variable  </a:t>
            </a:r>
          </a:p>
          <a:p>
            <a:r>
              <a:rPr lang="en-US" sz="2000" dirty="0" smtClean="0">
                <a:latin typeface="Cambria" pitchFamily="18" charset="0"/>
              </a:rPr>
              <a:t> </a:t>
            </a:r>
            <a:r>
              <a:rPr lang="en-US" sz="2000" b="1" dirty="0" smtClean="0">
                <a:latin typeface="Cambria" pitchFamily="18" charset="0"/>
              </a:rPr>
              <a:t>void</a:t>
            </a:r>
            <a:r>
              <a:rPr lang="en-US" sz="2000" dirty="0" smtClean="0">
                <a:latin typeface="Cambria" pitchFamily="18" charset="0"/>
              </a:rPr>
              <a:t> run(){  </a:t>
            </a:r>
          </a:p>
          <a:p>
            <a:r>
              <a:rPr lang="en-US" sz="2000" dirty="0" smtClean="0">
                <a:latin typeface="Cambria" pitchFamily="18" charset="0"/>
              </a:rPr>
              <a:t>  </a:t>
            </a:r>
            <a:r>
              <a:rPr lang="en-US" sz="2000" dirty="0" err="1" smtClean="0">
                <a:latin typeface="Cambria" pitchFamily="18" charset="0"/>
              </a:rPr>
              <a:t>speedlimit</a:t>
            </a:r>
            <a:r>
              <a:rPr lang="en-US" sz="2000" dirty="0" smtClean="0">
                <a:latin typeface="Cambria" pitchFamily="18" charset="0"/>
              </a:rPr>
              <a:t>=400;  </a:t>
            </a:r>
          </a:p>
          <a:p>
            <a:r>
              <a:rPr lang="en-US" sz="2000" dirty="0" smtClean="0">
                <a:latin typeface="Cambria" pitchFamily="18" charset="0"/>
              </a:rPr>
              <a:t> }  </a:t>
            </a:r>
          </a:p>
          <a:p>
            <a:r>
              <a:rPr lang="en-US" sz="2000" dirty="0" smtClean="0">
                <a:latin typeface="Cambria" pitchFamily="18" charset="0"/>
              </a:rPr>
              <a:t> </a:t>
            </a:r>
            <a:r>
              <a:rPr lang="en-US" sz="2000" b="1" dirty="0" smtClean="0">
                <a:latin typeface="Cambria" pitchFamily="18" charset="0"/>
              </a:rPr>
              <a:t>public</a:t>
            </a:r>
            <a:r>
              <a:rPr lang="en-US" sz="2000" dirty="0" smtClean="0">
                <a:latin typeface="Cambria" pitchFamily="18" charset="0"/>
              </a:rPr>
              <a:t> </a:t>
            </a:r>
            <a:r>
              <a:rPr lang="en-US" sz="2000" b="1" dirty="0" smtClean="0">
                <a:latin typeface="Cambria" pitchFamily="18" charset="0"/>
              </a:rPr>
              <a:t>static</a:t>
            </a:r>
            <a:r>
              <a:rPr lang="en-US" sz="2000" dirty="0" smtClean="0">
                <a:latin typeface="Cambria" pitchFamily="18" charset="0"/>
              </a:rPr>
              <a:t> </a:t>
            </a:r>
            <a:r>
              <a:rPr lang="en-US" sz="2000" b="1" dirty="0" smtClean="0">
                <a:latin typeface="Cambria" pitchFamily="18" charset="0"/>
              </a:rPr>
              <a:t>void</a:t>
            </a:r>
            <a:r>
              <a:rPr lang="en-US" sz="2000" dirty="0" smtClean="0">
                <a:latin typeface="Cambria" pitchFamily="18" charset="0"/>
              </a:rPr>
              <a:t> main(String </a:t>
            </a:r>
            <a:r>
              <a:rPr lang="en-US" sz="2000" dirty="0" err="1" smtClean="0">
                <a:latin typeface="Cambria" pitchFamily="18" charset="0"/>
              </a:rPr>
              <a:t>args</a:t>
            </a:r>
            <a:r>
              <a:rPr lang="en-US" sz="2000" dirty="0" smtClean="0">
                <a:latin typeface="Cambria" pitchFamily="18" charset="0"/>
              </a:rPr>
              <a:t>[]){  </a:t>
            </a:r>
          </a:p>
          <a:p>
            <a:r>
              <a:rPr lang="en-US" sz="2000" dirty="0" smtClean="0">
                <a:latin typeface="Cambria" pitchFamily="18" charset="0"/>
              </a:rPr>
              <a:t> Bike9 </a:t>
            </a:r>
            <a:r>
              <a:rPr lang="en-US" sz="2000" dirty="0" err="1" smtClean="0">
                <a:latin typeface="Cambria" pitchFamily="18" charset="0"/>
              </a:rPr>
              <a:t>obj</a:t>
            </a:r>
            <a:r>
              <a:rPr lang="en-US" sz="2000" dirty="0" smtClean="0">
                <a:latin typeface="Cambria" pitchFamily="18" charset="0"/>
              </a:rPr>
              <a:t>=</a:t>
            </a:r>
            <a:r>
              <a:rPr lang="en-US" sz="2000" b="1" dirty="0" smtClean="0">
                <a:latin typeface="Cambria" pitchFamily="18" charset="0"/>
              </a:rPr>
              <a:t>new</a:t>
            </a:r>
            <a:r>
              <a:rPr lang="en-US" sz="2000" dirty="0" smtClean="0">
                <a:latin typeface="Cambria" pitchFamily="18" charset="0"/>
              </a:rPr>
              <a:t>  Bike9();  </a:t>
            </a:r>
          </a:p>
          <a:p>
            <a:r>
              <a:rPr lang="en-US" sz="2000" dirty="0" smtClean="0">
                <a:latin typeface="Cambria" pitchFamily="18" charset="0"/>
              </a:rPr>
              <a:t> </a:t>
            </a:r>
            <a:r>
              <a:rPr lang="en-US" sz="2000" dirty="0" err="1" smtClean="0">
                <a:latin typeface="Cambria" pitchFamily="18" charset="0"/>
              </a:rPr>
              <a:t>obj.run</a:t>
            </a:r>
            <a:r>
              <a:rPr lang="en-US" sz="2000" dirty="0" smtClean="0">
                <a:latin typeface="Cambria" pitchFamily="18" charset="0"/>
              </a:rPr>
              <a:t>();  </a:t>
            </a:r>
          </a:p>
          <a:p>
            <a:r>
              <a:rPr lang="en-US" sz="2000" dirty="0" smtClean="0">
                <a:latin typeface="Cambria" pitchFamily="18" charset="0"/>
              </a:rPr>
              <a:t> }  </a:t>
            </a:r>
          </a:p>
          <a:p>
            <a:r>
              <a:rPr lang="en-US" sz="2000" dirty="0" smtClean="0">
                <a:latin typeface="Cambria" pitchFamily="18" charset="0"/>
              </a:rPr>
              <a:t>}//end of class  </a:t>
            </a:r>
            <a:endParaRPr lang="en-US" sz="2000" dirty="0">
              <a:latin typeface="Cambria" pitchFamily="18" charset="0"/>
            </a:endParaRPr>
          </a:p>
        </p:txBody>
      </p:sp>
      <p:sp>
        <p:nvSpPr>
          <p:cNvPr id="89089" name="Rectangle 1"/>
          <p:cNvSpPr>
            <a:spLocks noChangeArrowheads="1"/>
          </p:cNvSpPr>
          <p:nvPr/>
        </p:nvSpPr>
        <p:spPr bwMode="auto">
          <a:xfrm>
            <a:off x="3995936" y="5301208"/>
            <a:ext cx="4104456" cy="46166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Output:  Compile Time Error</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keyword</a:t>
            </a:r>
            <a:endParaRPr lang="en-US" dirty="0"/>
          </a:p>
        </p:txBody>
      </p:sp>
      <p:sp>
        <p:nvSpPr>
          <p:cNvPr id="3" name="Content Placeholder 2"/>
          <p:cNvSpPr>
            <a:spLocks noGrp="1"/>
          </p:cNvSpPr>
          <p:nvPr>
            <p:ph idx="1"/>
          </p:nvPr>
        </p:nvSpPr>
        <p:spPr/>
        <p:txBody>
          <a:bodyPr/>
          <a:lstStyle/>
          <a:p>
            <a:pPr algn="just"/>
            <a:r>
              <a:rPr lang="en-US" sz="2400" b="1" dirty="0" smtClean="0">
                <a:solidFill>
                  <a:srgbClr val="0000CC"/>
                </a:solidFill>
                <a:latin typeface="erdana"/>
              </a:rPr>
              <a:t>Java final method</a:t>
            </a:r>
          </a:p>
          <a:p>
            <a:pPr marL="457200" indent="-457200" algn="just">
              <a:buFont typeface="+mj-lt"/>
              <a:buAutoNum type="arabicPeriod"/>
            </a:pPr>
            <a:r>
              <a:rPr lang="en-US" sz="2400" dirty="0" smtClean="0">
                <a:solidFill>
                  <a:srgbClr val="000000"/>
                </a:solidFill>
                <a:latin typeface="verdana"/>
              </a:rPr>
              <a:t>If you make any method as final, you cannot override it.</a:t>
            </a:r>
          </a:p>
          <a:p>
            <a:pPr marL="457200" indent="-457200" algn="just">
              <a:buFont typeface="+mj-lt"/>
              <a:buAutoNum type="arabicPeriod"/>
            </a:pPr>
            <a:r>
              <a:rPr lang="en-US" sz="2400" dirty="0" smtClean="0">
                <a:solidFill>
                  <a:srgbClr val="000000"/>
                </a:solidFill>
                <a:latin typeface="verdana"/>
              </a:rPr>
              <a:t>final method is inherited but you cannot override it</a:t>
            </a:r>
          </a:p>
          <a:p>
            <a:pPr algn="just">
              <a:buNone/>
            </a:pPr>
            <a:endParaRPr lang="en-US" sz="2400" dirty="0" smtClean="0">
              <a:solidFill>
                <a:srgbClr val="000000"/>
              </a:solidFill>
              <a:latin typeface="verdana"/>
            </a:endParaRPr>
          </a:p>
          <a:p>
            <a:pPr algn="just"/>
            <a:r>
              <a:rPr lang="en-US" sz="2400" b="1" dirty="0" smtClean="0">
                <a:solidFill>
                  <a:srgbClr val="0000CC"/>
                </a:solidFill>
                <a:latin typeface="erdana"/>
              </a:rPr>
              <a:t>Java final class</a:t>
            </a:r>
          </a:p>
          <a:p>
            <a:pPr algn="just">
              <a:buNone/>
            </a:pPr>
            <a:r>
              <a:rPr lang="en-US" sz="2400" dirty="0" smtClean="0">
                <a:solidFill>
                  <a:srgbClr val="000000"/>
                </a:solidFill>
                <a:latin typeface="verdana"/>
              </a:rPr>
              <a:t>If you make any class as final, you cannot extend it.</a:t>
            </a:r>
          </a:p>
          <a:p>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908175" y="260350"/>
            <a:ext cx="6767513" cy="1143000"/>
          </a:xfrm>
        </p:spPr>
        <p:txBody>
          <a:bodyPr/>
          <a:lstStyle/>
          <a:p>
            <a:r>
              <a:rPr lang="en-US" b="1" smtClean="0"/>
              <a:t>Nested and Inner Classes</a:t>
            </a:r>
            <a:endParaRPr lang="en-US" smtClean="0"/>
          </a:p>
        </p:txBody>
      </p:sp>
      <p:sp>
        <p:nvSpPr>
          <p:cNvPr id="63491" name="Content Placeholder 2"/>
          <p:cNvSpPr>
            <a:spLocks noGrp="1"/>
          </p:cNvSpPr>
          <p:nvPr>
            <p:ph idx="1"/>
          </p:nvPr>
        </p:nvSpPr>
        <p:spPr>
          <a:xfrm>
            <a:off x="467544" y="1412776"/>
            <a:ext cx="7920880" cy="3024336"/>
          </a:xfrm>
        </p:spPr>
        <p:txBody>
          <a:bodyPr>
            <a:noAutofit/>
          </a:bodyPr>
          <a:lstStyle/>
          <a:p>
            <a:pPr algn="just">
              <a:buNone/>
            </a:pPr>
            <a:endParaRPr lang="en-US" sz="2400" dirty="0" smtClean="0">
              <a:latin typeface="Cambria" pitchFamily="18" charset="0"/>
            </a:endParaRPr>
          </a:p>
          <a:p>
            <a:pPr algn="just">
              <a:buFont typeface="Wingdings" pitchFamily="2" charset="2"/>
              <a:buChar char="Ø"/>
            </a:pPr>
            <a:r>
              <a:rPr lang="en-US" sz="2400" dirty="0" smtClean="0">
                <a:latin typeface="Cambria" pitchFamily="18" charset="0"/>
              </a:rPr>
              <a:t>A class within another class.</a:t>
            </a:r>
            <a:endParaRPr lang="en-US" sz="2400" i="1" dirty="0" smtClean="0">
              <a:latin typeface="Cambria" pitchFamily="18" charset="0"/>
            </a:endParaRPr>
          </a:p>
          <a:p>
            <a:pPr algn="just">
              <a:buFont typeface="Wingdings" pitchFamily="2" charset="2"/>
              <a:buChar char="Ø"/>
            </a:pPr>
            <a:r>
              <a:rPr lang="en-US" sz="2400" dirty="0" smtClean="0">
                <a:latin typeface="Cambria" pitchFamily="18" charset="0"/>
              </a:rPr>
              <a:t>A nested class has access to the members. (Including private)</a:t>
            </a:r>
          </a:p>
          <a:p>
            <a:pPr algn="just">
              <a:buFont typeface="Wingdings" pitchFamily="2" charset="2"/>
              <a:buChar char="Ø"/>
            </a:pPr>
            <a:r>
              <a:rPr lang="en-US" sz="2400" dirty="0" smtClean="0">
                <a:latin typeface="Cambria" pitchFamily="18" charset="0"/>
              </a:rPr>
              <a:t>Develop more readable and maintainable code because it logically group classes and interfaces in one place only</a:t>
            </a:r>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7767E5BA-C720-404B-AEE3-59080B88B0FA}" type="slidenum">
              <a:rPr lang="en-IN" smtClean="0"/>
              <a:pPr>
                <a:defRPr/>
              </a:pPr>
              <a:t>54</a:t>
            </a:fld>
            <a:endParaRPr lang="en-IN"/>
          </a:p>
        </p:txBody>
      </p:sp>
      <p:sp>
        <p:nvSpPr>
          <p:cNvPr id="7" name="Rectangle 6"/>
          <p:cNvSpPr/>
          <p:nvPr/>
        </p:nvSpPr>
        <p:spPr>
          <a:xfrm>
            <a:off x="4427984" y="4149080"/>
            <a:ext cx="4176464" cy="1938992"/>
          </a:xfrm>
          <a:prstGeom prst="rect">
            <a:avLst/>
          </a:prstGeom>
        </p:spPr>
        <p:txBody>
          <a:bodyPr wrap="square">
            <a:spAutoFit/>
          </a:bodyPr>
          <a:lstStyle/>
          <a:p>
            <a:r>
              <a:rPr lang="en-US" sz="2000" b="1" dirty="0" smtClean="0">
                <a:solidFill>
                  <a:srgbClr val="0000CC"/>
                </a:solidFill>
                <a:latin typeface="Cambria" pitchFamily="18" charset="0"/>
              </a:rPr>
              <a:t>class </a:t>
            </a:r>
            <a:r>
              <a:rPr lang="en-US" sz="2000" b="1" dirty="0" err="1" smtClean="0">
                <a:solidFill>
                  <a:srgbClr val="0000CC"/>
                </a:solidFill>
                <a:latin typeface="Cambria" pitchFamily="18" charset="0"/>
              </a:rPr>
              <a:t>Java_Outer_class</a:t>
            </a:r>
            <a:r>
              <a:rPr lang="en-US" sz="2000" b="1" dirty="0" smtClean="0">
                <a:solidFill>
                  <a:srgbClr val="0000CC"/>
                </a:solidFill>
                <a:latin typeface="Cambria" pitchFamily="18" charset="0"/>
              </a:rPr>
              <a:t>{  </a:t>
            </a:r>
          </a:p>
          <a:p>
            <a:r>
              <a:rPr lang="en-US" sz="2000" b="1" dirty="0" smtClean="0">
                <a:solidFill>
                  <a:srgbClr val="0000CC"/>
                </a:solidFill>
                <a:latin typeface="Cambria" pitchFamily="18" charset="0"/>
              </a:rPr>
              <a:t> //code  </a:t>
            </a:r>
          </a:p>
          <a:p>
            <a:r>
              <a:rPr lang="en-US" sz="2000" b="1" dirty="0" smtClean="0">
                <a:solidFill>
                  <a:srgbClr val="0000CC"/>
                </a:solidFill>
                <a:latin typeface="Cambria" pitchFamily="18" charset="0"/>
              </a:rPr>
              <a:t> class </a:t>
            </a:r>
            <a:r>
              <a:rPr lang="en-US" sz="2000" b="1" dirty="0" err="1" smtClean="0">
                <a:solidFill>
                  <a:srgbClr val="0000CC"/>
                </a:solidFill>
                <a:latin typeface="Cambria" pitchFamily="18" charset="0"/>
              </a:rPr>
              <a:t>Java_Inner_class</a:t>
            </a:r>
            <a:r>
              <a:rPr lang="en-US" sz="2000" b="1" dirty="0" smtClean="0">
                <a:solidFill>
                  <a:srgbClr val="0000CC"/>
                </a:solidFill>
                <a:latin typeface="Cambria" pitchFamily="18" charset="0"/>
              </a:rPr>
              <a:t>{  </a:t>
            </a:r>
          </a:p>
          <a:p>
            <a:r>
              <a:rPr lang="en-US" sz="2000" b="1" dirty="0" smtClean="0">
                <a:solidFill>
                  <a:srgbClr val="0000CC"/>
                </a:solidFill>
                <a:latin typeface="Cambria" pitchFamily="18" charset="0"/>
              </a:rPr>
              <a:t>  //code  </a:t>
            </a:r>
          </a:p>
          <a:p>
            <a:r>
              <a:rPr lang="en-US" sz="2000" b="1" dirty="0" smtClean="0">
                <a:solidFill>
                  <a:srgbClr val="0000CC"/>
                </a:solidFill>
                <a:latin typeface="Cambria" pitchFamily="18" charset="0"/>
              </a:rPr>
              <a:t> }  </a:t>
            </a:r>
          </a:p>
          <a:p>
            <a:r>
              <a:rPr lang="en-US" sz="2000" b="1" dirty="0" smtClean="0">
                <a:solidFill>
                  <a:srgbClr val="0000CC"/>
                </a:solidFill>
                <a:latin typeface="Cambria" pitchFamily="18" charset="0"/>
              </a:rPr>
              <a:t>}  </a:t>
            </a:r>
            <a:endParaRPr lang="en-US" sz="2000" b="1" dirty="0">
              <a:solidFill>
                <a:srgbClr val="0000CC"/>
              </a:solidFill>
              <a:latin typeface="Cambria"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and Inner Classes</a:t>
            </a:r>
            <a:endParaRPr lang="en-US" dirty="0"/>
          </a:p>
        </p:txBody>
      </p:sp>
      <p:sp>
        <p:nvSpPr>
          <p:cNvPr id="3" name="Content Placeholder 2"/>
          <p:cNvSpPr>
            <a:spLocks noGrp="1"/>
          </p:cNvSpPr>
          <p:nvPr>
            <p:ph idx="1"/>
          </p:nvPr>
        </p:nvSpPr>
        <p:spPr/>
        <p:txBody>
          <a:bodyPr/>
          <a:lstStyle/>
          <a:p>
            <a:r>
              <a:rPr lang="en-US" dirty="0" smtClean="0"/>
              <a:t>Types of Nested classes</a:t>
            </a:r>
          </a:p>
          <a:p>
            <a:pPr marL="514350" indent="-514350">
              <a:buFont typeface="+mj-lt"/>
              <a:buAutoNum type="arabicPeriod"/>
            </a:pPr>
            <a:r>
              <a:rPr lang="en-US" dirty="0" smtClean="0"/>
              <a:t>static nested classes</a:t>
            </a:r>
          </a:p>
          <a:p>
            <a:pPr marL="514350" indent="-514350">
              <a:buFont typeface="+mj-lt"/>
              <a:buAutoNum type="arabicPeriod"/>
            </a:pPr>
            <a:r>
              <a:rPr lang="en-US" dirty="0" smtClean="0"/>
              <a:t>non-static nested class (called as </a:t>
            </a:r>
            <a:r>
              <a:rPr lang="en-US" b="1" dirty="0" smtClean="0">
                <a:solidFill>
                  <a:srgbClr val="0000CC"/>
                </a:solidFill>
              </a:rPr>
              <a:t>Inner class</a:t>
            </a:r>
            <a:r>
              <a:rPr lang="en-US" dirty="0" smtClean="0"/>
              <a:t>)</a:t>
            </a:r>
          </a:p>
          <a:p>
            <a:pPr marL="514350" indent="-514350">
              <a:buNone/>
            </a:pPr>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55</a:t>
            </a:fld>
            <a:endParaRPr lang="en-IN"/>
          </a:p>
        </p:txBody>
      </p:sp>
      <p:pic>
        <p:nvPicPr>
          <p:cNvPr id="154626" name="Picture 2" descr="Nested classes in Java"/>
          <p:cNvPicPr>
            <a:picLocks noChangeAspect="1" noChangeArrowheads="1"/>
          </p:cNvPicPr>
          <p:nvPr/>
        </p:nvPicPr>
        <p:blipFill>
          <a:blip r:embed="rId2" cstate="print"/>
          <a:srcRect/>
          <a:stretch>
            <a:fillRect/>
          </a:stretch>
        </p:blipFill>
        <p:spPr bwMode="auto">
          <a:xfrm>
            <a:off x="2339752" y="3356992"/>
            <a:ext cx="4464496" cy="2589409"/>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a:t>
            </a:r>
            <a:endParaRPr lang="en-US" dirty="0"/>
          </a:p>
        </p:txBody>
      </p:sp>
      <p:sp>
        <p:nvSpPr>
          <p:cNvPr id="3" name="Content Placeholder 2"/>
          <p:cNvSpPr>
            <a:spLocks noGrp="1"/>
          </p:cNvSpPr>
          <p:nvPr>
            <p:ph idx="1"/>
          </p:nvPr>
        </p:nvSpPr>
        <p:spPr>
          <a:xfrm>
            <a:off x="457200" y="1412776"/>
            <a:ext cx="8229600" cy="4713387"/>
          </a:xfrm>
        </p:spPr>
        <p:txBody>
          <a:bodyPr>
            <a:noAutofit/>
          </a:bodyPr>
          <a:lstStyle/>
          <a:p>
            <a:pPr algn="just"/>
            <a:r>
              <a:rPr lang="en-US" sz="3200" dirty="0" smtClean="0"/>
              <a:t>It can access </a:t>
            </a:r>
            <a:r>
              <a:rPr lang="en-US" sz="3200" dirty="0" smtClean="0">
                <a:solidFill>
                  <a:srgbClr val="0000CC"/>
                </a:solidFill>
              </a:rPr>
              <a:t>all the members of outer class including private data members and methods.</a:t>
            </a:r>
          </a:p>
          <a:p>
            <a:pPr algn="just"/>
            <a:r>
              <a:rPr lang="en-US" sz="3200" dirty="0" smtClean="0"/>
              <a:t>The inner class can be made </a:t>
            </a:r>
            <a:r>
              <a:rPr lang="en-US" sz="3200" dirty="0" smtClean="0">
                <a:solidFill>
                  <a:srgbClr val="FF0000"/>
                </a:solidFill>
              </a:rPr>
              <a:t>private.</a:t>
            </a:r>
          </a:p>
          <a:p>
            <a:pPr algn="just"/>
            <a:r>
              <a:rPr lang="en-US" sz="3200" dirty="0" smtClean="0"/>
              <a:t>If inner class is declared private, it cannot be accessed from an object outside the class.</a:t>
            </a:r>
          </a:p>
          <a:p>
            <a:pPr algn="just"/>
            <a:r>
              <a:rPr lang="en-US" sz="3200" dirty="0" smtClean="0"/>
              <a:t>Inner classes are a security mechanism in Java. </a:t>
            </a:r>
          </a:p>
          <a:p>
            <a:pPr algn="just"/>
            <a:r>
              <a:rPr lang="en-US" sz="3200" dirty="0" smtClean="0"/>
              <a:t>Also used to access the private members of a class.</a:t>
            </a:r>
          </a:p>
          <a:p>
            <a:endParaRPr lang="en-US" sz="3200" dirty="0" smtClean="0"/>
          </a:p>
          <a:p>
            <a:endParaRPr lang="en-US" sz="3200" dirty="0" smtClean="0"/>
          </a:p>
          <a:p>
            <a:endParaRPr lang="en-US" sz="3200"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56</a:t>
            </a:fld>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Nested Class</a:t>
            </a:r>
            <a:endParaRPr lang="en-US" dirty="0"/>
          </a:p>
        </p:txBody>
      </p:sp>
      <p:sp>
        <p:nvSpPr>
          <p:cNvPr id="3" name="Content Placeholder 2"/>
          <p:cNvSpPr>
            <a:spLocks noGrp="1"/>
          </p:cNvSpPr>
          <p:nvPr>
            <p:ph idx="1"/>
          </p:nvPr>
        </p:nvSpPr>
        <p:spPr/>
        <p:txBody>
          <a:bodyPr/>
          <a:lstStyle/>
          <a:p>
            <a:pPr>
              <a:lnSpc>
                <a:spcPct val="150000"/>
              </a:lnSpc>
            </a:pPr>
            <a:r>
              <a:rPr lang="en-US" dirty="0" smtClean="0"/>
              <a:t>A Class can be made </a:t>
            </a:r>
            <a:r>
              <a:rPr lang="en-US" b="1" dirty="0" smtClean="0"/>
              <a:t>static</a:t>
            </a:r>
            <a:r>
              <a:rPr lang="en-US" dirty="0" smtClean="0"/>
              <a:t> only if it is a nested Class.</a:t>
            </a:r>
          </a:p>
          <a:p>
            <a:pPr>
              <a:lnSpc>
                <a:spcPct val="150000"/>
              </a:lnSpc>
            </a:pPr>
            <a:r>
              <a:rPr lang="en-US" smtClean="0"/>
              <a:t> They </a:t>
            </a:r>
            <a:r>
              <a:rPr lang="en-US" dirty="0" smtClean="0"/>
              <a:t>do not have access to other members of the enclosing class. </a:t>
            </a:r>
          </a:p>
          <a:p>
            <a:pPr>
              <a:lnSpc>
                <a:spcPct val="150000"/>
              </a:lnSpc>
            </a:pPr>
            <a:r>
              <a:rPr lang="en-US" dirty="0" smtClean="0"/>
              <a:t>The nested static class can be </a:t>
            </a:r>
            <a:r>
              <a:rPr lang="en-US" dirty="0" smtClean="0">
                <a:solidFill>
                  <a:srgbClr val="0000CC"/>
                </a:solidFill>
              </a:rPr>
              <a:t>accessed without having an object of outer class.</a:t>
            </a:r>
          </a:p>
          <a:p>
            <a:pPr>
              <a:lnSpc>
                <a:spcPct val="150000"/>
              </a:lnSpc>
            </a:pPr>
            <a:endParaRPr lang="en-US" dirty="0"/>
          </a:p>
        </p:txBody>
      </p:sp>
      <p:sp>
        <p:nvSpPr>
          <p:cNvPr id="4" name="Date Placeholder 3"/>
          <p:cNvSpPr>
            <a:spLocks noGrp="1"/>
          </p:cNvSpPr>
          <p:nvPr>
            <p:ph type="dt" sz="half" idx="10"/>
          </p:nvPr>
        </p:nvSpPr>
        <p:spPr/>
        <p:txBody>
          <a:bodyPr/>
          <a:lstStyle/>
          <a:p>
            <a:pPr>
              <a:defRPr/>
            </a:pPr>
            <a:fld id="{CCDEB059-0556-4DC9-B8BB-ADA6B4BB63B3}"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36586A6-029A-4730-BA2C-120CCC7821BA}" type="slidenum">
              <a:rPr lang="en-IN" smtClean="0"/>
              <a:pPr>
                <a:defRPr/>
              </a:pPr>
              <a:t>57</a:t>
            </a:fld>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908175" y="260350"/>
            <a:ext cx="6767513" cy="1143000"/>
          </a:xfrm>
        </p:spPr>
        <p:txBody>
          <a:bodyPr/>
          <a:lstStyle/>
          <a:p>
            <a:r>
              <a:rPr lang="en-US" b="1" smtClean="0"/>
              <a:t>Using Command-Line Arguments</a:t>
            </a:r>
            <a:endParaRPr lang="en-US" smtClean="0"/>
          </a:p>
        </p:txBody>
      </p:sp>
      <p:sp>
        <p:nvSpPr>
          <p:cNvPr id="3" name="Content Placeholder 2"/>
          <p:cNvSpPr>
            <a:spLocks noGrp="1"/>
          </p:cNvSpPr>
          <p:nvPr>
            <p:ph idx="1"/>
          </p:nvPr>
        </p:nvSpPr>
        <p:spPr/>
        <p:txBody>
          <a:bodyPr>
            <a:normAutofit fontScale="70000" lnSpcReduction="20000"/>
          </a:bodyPr>
          <a:lstStyle/>
          <a:p>
            <a:pPr>
              <a:lnSpc>
                <a:spcPct val="150000"/>
              </a:lnSpc>
              <a:buFont typeface="Wingdings" pitchFamily="2" charset="2"/>
              <a:buChar char="Ø"/>
              <a:defRPr/>
            </a:pPr>
            <a:r>
              <a:rPr lang="en-US" dirty="0" smtClean="0"/>
              <a:t>Sometimes you will want to pass information into a program when you run it. This is accomplished by passing </a:t>
            </a:r>
            <a:r>
              <a:rPr lang="en-US" i="1" dirty="0" smtClean="0"/>
              <a:t>command-line arguments to </a:t>
            </a:r>
            <a:r>
              <a:rPr lang="en-US" b="1" i="1" dirty="0" smtClean="0"/>
              <a:t>main( ). </a:t>
            </a:r>
          </a:p>
          <a:p>
            <a:pPr>
              <a:lnSpc>
                <a:spcPct val="150000"/>
              </a:lnSpc>
              <a:buFont typeface="Arial" charset="0"/>
              <a:buNone/>
              <a:defRPr/>
            </a:pPr>
            <a:endParaRPr lang="en-US" b="1" i="1" dirty="0" smtClean="0"/>
          </a:p>
          <a:p>
            <a:pPr>
              <a:lnSpc>
                <a:spcPct val="150000"/>
              </a:lnSpc>
              <a:buFont typeface="Wingdings" pitchFamily="2" charset="2"/>
              <a:buChar char="Ø"/>
              <a:defRPr/>
            </a:pPr>
            <a:r>
              <a:rPr lang="en-US" b="1" i="1" dirty="0" smtClean="0"/>
              <a:t>A command-line </a:t>
            </a:r>
            <a:r>
              <a:rPr lang="en-US" dirty="0" smtClean="0"/>
              <a:t>argument is the information that directly follows the program’s name on the command line when it is executed. </a:t>
            </a:r>
          </a:p>
          <a:p>
            <a:pPr>
              <a:lnSpc>
                <a:spcPct val="150000"/>
              </a:lnSpc>
              <a:buFont typeface="Arial" charset="0"/>
              <a:buNone/>
              <a:defRPr/>
            </a:pPr>
            <a:endParaRPr lang="en-US" dirty="0" smtClean="0"/>
          </a:p>
          <a:p>
            <a:pPr>
              <a:lnSpc>
                <a:spcPct val="150000"/>
              </a:lnSpc>
              <a:buFont typeface="Wingdings" pitchFamily="2" charset="2"/>
              <a:buChar char="Ø"/>
              <a:defRPr/>
            </a:pPr>
            <a:r>
              <a:rPr lang="en-US" dirty="0" smtClean="0"/>
              <a:t>To access the command-line arguments inside a Java program is quite easy—they are stored as strings in the </a:t>
            </a:r>
            <a:r>
              <a:rPr lang="en-US" b="1" dirty="0" smtClean="0"/>
              <a:t>String array passed to main( ). </a:t>
            </a:r>
          </a:p>
          <a:p>
            <a:pPr>
              <a:lnSpc>
                <a:spcPct val="150000"/>
              </a:lnSpc>
              <a:buFont typeface="Arial" charset="0"/>
              <a:buNone/>
              <a:defRPr/>
            </a:pPr>
            <a:r>
              <a:rPr lang="en-US" b="1" dirty="0" smtClean="0"/>
              <a:t>	For </a:t>
            </a:r>
            <a:r>
              <a:rPr lang="en-US" dirty="0" smtClean="0"/>
              <a:t>example, the following program displays all of the command-line arguments that it is called with:</a:t>
            </a:r>
          </a:p>
          <a:p>
            <a:pPr>
              <a:buFont typeface="Arial" charset="0"/>
              <a:buChar char="•"/>
              <a:defRPr/>
            </a:pPr>
            <a:endParaRPr lang="en-US" dirty="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287A6AAB-FF6C-4792-82D9-0EA0FCC786A1}" type="slidenum">
              <a:rPr lang="en-IN" smtClean="0"/>
              <a:pPr>
                <a:defRPr/>
              </a:pPr>
              <a:t>58</a:t>
            </a:fld>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1908175" y="260350"/>
            <a:ext cx="6767513" cy="1143000"/>
          </a:xfrm>
        </p:spPr>
        <p:txBody>
          <a:bodyPr/>
          <a:lstStyle/>
          <a:p>
            <a:r>
              <a:rPr lang="en-US" b="1" smtClean="0"/>
              <a:t>Using Command-Line Arguments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D6EF6C0-2B80-4611-A100-3F67D427E877}" type="slidenum">
              <a:rPr lang="en-IN" smtClean="0"/>
              <a:pPr>
                <a:defRPr/>
              </a:pPr>
              <a:t>59</a:t>
            </a:fld>
            <a:endParaRPr lang="en-IN"/>
          </a:p>
        </p:txBody>
      </p:sp>
      <p:sp>
        <p:nvSpPr>
          <p:cNvPr id="7" name="Rectangle 6"/>
          <p:cNvSpPr/>
          <p:nvPr/>
        </p:nvSpPr>
        <p:spPr>
          <a:xfrm>
            <a:off x="1071563" y="1714500"/>
            <a:ext cx="4572000" cy="2338388"/>
          </a:xfrm>
          <a:prstGeom prst="rect">
            <a:avLst/>
          </a:prstGeom>
        </p:spPr>
        <p:txBody>
          <a:bodyPr>
            <a:spAutoFit/>
          </a:bodyPr>
          <a:lstStyle/>
          <a:p>
            <a:pPr>
              <a:defRPr/>
            </a:pPr>
            <a:r>
              <a:rPr lang="en-US" sz="2000" b="1" dirty="0">
                <a:latin typeface="+mj-lt"/>
              </a:rPr>
              <a:t>// Display all command-line arguments</a:t>
            </a:r>
            <a:r>
              <a:rPr lang="en-US" b="1" dirty="0">
                <a:latin typeface="+mj-lt"/>
              </a:rPr>
              <a:t>.</a:t>
            </a:r>
          </a:p>
          <a:p>
            <a:pPr>
              <a:defRPr/>
            </a:pPr>
            <a:r>
              <a:rPr lang="en-US" b="1" dirty="0">
                <a:latin typeface="+mj-lt"/>
              </a:rPr>
              <a:t>class </a:t>
            </a:r>
            <a:r>
              <a:rPr lang="en-US" b="1" dirty="0" err="1">
                <a:latin typeface="+mj-lt"/>
              </a:rPr>
              <a:t>CommandLine</a:t>
            </a:r>
            <a:r>
              <a:rPr lang="en-US" b="1" dirty="0">
                <a:latin typeface="+mj-lt"/>
              </a:rPr>
              <a:t> </a:t>
            </a:r>
            <a:r>
              <a:rPr lang="en-US" dirty="0">
                <a:latin typeface="+mj-lt"/>
              </a:rPr>
              <a:t>{</a:t>
            </a:r>
          </a:p>
          <a:p>
            <a:pPr>
              <a:defRPr/>
            </a:pPr>
            <a:r>
              <a:rPr lang="en-US" dirty="0">
                <a:latin typeface="+mj-lt"/>
              </a:rPr>
              <a:t>public static void main(String </a:t>
            </a:r>
            <a:r>
              <a:rPr lang="en-US" dirty="0" err="1">
                <a:latin typeface="+mj-lt"/>
              </a:rPr>
              <a:t>args</a:t>
            </a:r>
            <a:r>
              <a:rPr lang="en-US" dirty="0">
                <a:latin typeface="+mj-lt"/>
              </a:rPr>
              <a:t>[]) {</a:t>
            </a:r>
          </a:p>
          <a:p>
            <a:pPr>
              <a:defRPr/>
            </a:pPr>
            <a:r>
              <a:rPr lang="en-US" b="1" dirty="0">
                <a:latin typeface="+mj-lt"/>
              </a:rPr>
              <a:t>for(</a:t>
            </a:r>
            <a:r>
              <a:rPr lang="en-US" b="1" dirty="0" err="1">
                <a:latin typeface="+mj-lt"/>
              </a:rPr>
              <a:t>int</a:t>
            </a:r>
            <a:r>
              <a:rPr lang="en-US" b="1" dirty="0">
                <a:latin typeface="+mj-lt"/>
              </a:rPr>
              <a:t> </a:t>
            </a:r>
            <a:r>
              <a:rPr lang="en-US" b="1" dirty="0" err="1">
                <a:latin typeface="+mj-lt"/>
              </a:rPr>
              <a:t>i</a:t>
            </a:r>
            <a:r>
              <a:rPr lang="en-US" b="1" dirty="0">
                <a:latin typeface="+mj-lt"/>
              </a:rPr>
              <a:t>=0; </a:t>
            </a:r>
            <a:r>
              <a:rPr lang="en-US" b="1" dirty="0" err="1">
                <a:latin typeface="+mj-lt"/>
              </a:rPr>
              <a:t>i</a:t>
            </a:r>
            <a:r>
              <a:rPr lang="en-US" b="1" dirty="0">
                <a:latin typeface="+mj-lt"/>
              </a:rPr>
              <a:t>&lt;</a:t>
            </a:r>
            <a:r>
              <a:rPr lang="en-US" b="1" dirty="0" err="1">
                <a:latin typeface="+mj-lt"/>
              </a:rPr>
              <a:t>args.length</a:t>
            </a:r>
            <a:r>
              <a:rPr lang="en-US" b="1" dirty="0">
                <a:latin typeface="+mj-lt"/>
              </a:rPr>
              <a:t>; </a:t>
            </a:r>
            <a:r>
              <a:rPr lang="en-US" b="1" dirty="0" err="1">
                <a:latin typeface="+mj-lt"/>
              </a:rPr>
              <a:t>i</a:t>
            </a:r>
            <a:r>
              <a:rPr lang="en-US" b="1" dirty="0">
                <a:latin typeface="+mj-lt"/>
              </a:rPr>
              <a:t>++)</a:t>
            </a:r>
          </a:p>
          <a:p>
            <a:pPr>
              <a:defRPr/>
            </a:pPr>
            <a:r>
              <a:rPr lang="en-US" dirty="0" err="1">
                <a:latin typeface="+mj-lt"/>
              </a:rPr>
              <a:t>System.out.println</a:t>
            </a:r>
            <a:r>
              <a:rPr lang="en-US" dirty="0">
                <a:latin typeface="+mj-lt"/>
              </a:rPr>
              <a:t>("</a:t>
            </a:r>
            <a:r>
              <a:rPr lang="en-US" dirty="0" err="1">
                <a:latin typeface="+mj-lt"/>
              </a:rPr>
              <a:t>args</a:t>
            </a:r>
            <a:r>
              <a:rPr lang="en-US" dirty="0">
                <a:latin typeface="+mj-lt"/>
              </a:rPr>
              <a:t>[" + </a:t>
            </a:r>
            <a:r>
              <a:rPr lang="en-US" dirty="0" err="1">
                <a:latin typeface="+mj-lt"/>
              </a:rPr>
              <a:t>i</a:t>
            </a:r>
            <a:r>
              <a:rPr lang="en-US" dirty="0">
                <a:latin typeface="+mj-lt"/>
              </a:rPr>
              <a:t> + "]: " +</a:t>
            </a:r>
          </a:p>
          <a:p>
            <a:pPr>
              <a:defRPr/>
            </a:pPr>
            <a:r>
              <a:rPr lang="en-US" dirty="0" err="1">
                <a:latin typeface="+mj-lt"/>
              </a:rPr>
              <a:t>args</a:t>
            </a:r>
            <a:r>
              <a:rPr lang="en-US" dirty="0">
                <a:latin typeface="+mj-lt"/>
              </a:rPr>
              <a:t>[</a:t>
            </a:r>
            <a:r>
              <a:rPr lang="en-US" dirty="0" err="1">
                <a:latin typeface="+mj-lt"/>
              </a:rPr>
              <a:t>i</a:t>
            </a:r>
            <a:r>
              <a:rPr lang="en-US" dirty="0">
                <a:latin typeface="+mj-lt"/>
              </a:rPr>
              <a:t>]);</a:t>
            </a:r>
          </a:p>
          <a:p>
            <a:pPr>
              <a:defRPr/>
            </a:pPr>
            <a:r>
              <a:rPr lang="en-US" dirty="0">
                <a:latin typeface="+mj-lt"/>
              </a:rPr>
              <a:t>}</a:t>
            </a:r>
          </a:p>
          <a:p>
            <a:pPr>
              <a:defRPr/>
            </a:pPr>
            <a:r>
              <a:rPr lang="en-US" b="1" dirty="0">
                <a:latin typeface="+mj-lt"/>
              </a:rPr>
              <a:t>}</a:t>
            </a:r>
          </a:p>
        </p:txBody>
      </p:sp>
      <p:sp>
        <p:nvSpPr>
          <p:cNvPr id="64519" name="Rectangle 7"/>
          <p:cNvSpPr>
            <a:spLocks noChangeArrowheads="1"/>
          </p:cNvSpPr>
          <p:nvPr/>
        </p:nvSpPr>
        <p:spPr bwMode="auto">
          <a:xfrm>
            <a:off x="928688" y="4357688"/>
            <a:ext cx="4572000" cy="64611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latin typeface="Callibri"/>
              </a:rPr>
              <a:t>executing this program, as shown here:</a:t>
            </a:r>
          </a:p>
          <a:p>
            <a:pPr>
              <a:defRPr/>
            </a:pPr>
            <a:r>
              <a:rPr lang="en-US" dirty="0">
                <a:latin typeface="Callibri"/>
              </a:rPr>
              <a:t>java </a:t>
            </a:r>
            <a:r>
              <a:rPr lang="en-US" dirty="0" err="1">
                <a:latin typeface="Callibri"/>
              </a:rPr>
              <a:t>CommandLine</a:t>
            </a:r>
            <a:r>
              <a:rPr lang="en-US" dirty="0">
                <a:latin typeface="Callibri"/>
              </a:rPr>
              <a:t> this is a test 100 -1</a:t>
            </a:r>
          </a:p>
        </p:txBody>
      </p:sp>
      <p:sp>
        <p:nvSpPr>
          <p:cNvPr id="9" name="Rounded Rectangle 8"/>
          <p:cNvSpPr/>
          <p:nvPr/>
        </p:nvSpPr>
        <p:spPr>
          <a:xfrm>
            <a:off x="6000750" y="3500438"/>
            <a:ext cx="2500313" cy="2643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you will see the following output:</a:t>
            </a:r>
          </a:p>
          <a:p>
            <a:pPr>
              <a:defRPr/>
            </a:pPr>
            <a:r>
              <a:rPr lang="en-US" dirty="0" err="1"/>
              <a:t>args</a:t>
            </a:r>
            <a:r>
              <a:rPr lang="en-US" dirty="0"/>
              <a:t>[0]: this</a:t>
            </a:r>
          </a:p>
          <a:p>
            <a:pPr>
              <a:defRPr/>
            </a:pPr>
            <a:r>
              <a:rPr lang="en-US" dirty="0" err="1"/>
              <a:t>args</a:t>
            </a:r>
            <a:r>
              <a:rPr lang="en-US" dirty="0"/>
              <a:t>[1]: is</a:t>
            </a:r>
          </a:p>
          <a:p>
            <a:pPr>
              <a:defRPr/>
            </a:pPr>
            <a:r>
              <a:rPr lang="en-US" dirty="0" err="1"/>
              <a:t>args</a:t>
            </a:r>
            <a:r>
              <a:rPr lang="en-US" dirty="0"/>
              <a:t>[2]: a</a:t>
            </a:r>
          </a:p>
          <a:p>
            <a:pPr>
              <a:defRPr/>
            </a:pPr>
            <a:r>
              <a:rPr lang="en-US" dirty="0" err="1"/>
              <a:t>args</a:t>
            </a:r>
            <a:r>
              <a:rPr lang="en-US" dirty="0"/>
              <a:t>[3]: test</a:t>
            </a:r>
          </a:p>
          <a:p>
            <a:pPr>
              <a:defRPr/>
            </a:pPr>
            <a:r>
              <a:rPr lang="en-US" dirty="0" err="1"/>
              <a:t>args</a:t>
            </a:r>
            <a:r>
              <a:rPr lang="en-US" dirty="0"/>
              <a:t>[4]: 100</a:t>
            </a:r>
          </a:p>
          <a:p>
            <a:pPr>
              <a:defRPr/>
            </a:pPr>
            <a:r>
              <a:rPr lang="en-US" dirty="0" err="1"/>
              <a:t>args</a:t>
            </a:r>
            <a:r>
              <a:rPr lang="en-US" dirty="0"/>
              <a:t>[5]: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8175" y="260350"/>
            <a:ext cx="6767513" cy="1143000"/>
          </a:xfrm>
        </p:spPr>
        <p:txBody>
          <a:bodyPr/>
          <a:lstStyle/>
          <a:p>
            <a:pPr eaLnBrk="1" hangingPunct="1"/>
            <a:r>
              <a:rPr lang="en-US" b="1" smtClean="0"/>
              <a:t>What is a Class </a:t>
            </a:r>
            <a:endParaRPr lang="en-US" smtClean="0"/>
          </a:p>
        </p:txBody>
      </p:sp>
      <p:sp>
        <p:nvSpPr>
          <p:cNvPr id="3" name="Content Placeholder 2"/>
          <p:cNvSpPr>
            <a:spLocks noGrp="1"/>
          </p:cNvSpPr>
          <p:nvPr>
            <p:ph idx="1"/>
          </p:nvPr>
        </p:nvSpPr>
        <p:spPr/>
        <p:txBody>
          <a:bodyPr/>
          <a:lstStyle/>
          <a:p>
            <a:pPr eaLnBrk="1" hangingPunct="1">
              <a:buFont typeface="Wingdings" pitchFamily="2" charset="2"/>
              <a:buChar char="Ø"/>
              <a:defRPr/>
            </a:pPr>
            <a:r>
              <a:rPr lang="en-US" sz="2000" b="1" dirty="0" smtClean="0">
                <a:latin typeface="Cambria" pitchFamily="18" charset="0"/>
              </a:rPr>
              <a:t>A class is a description of a set of objects that share the same attributes, operations. </a:t>
            </a:r>
          </a:p>
          <a:p>
            <a:pPr eaLnBrk="1" hangingPunct="1">
              <a:buFont typeface="Arial" charset="0"/>
              <a:buNone/>
              <a:defRPr/>
            </a:pPr>
            <a:endParaRPr lang="en-US" sz="2000" dirty="0" smtClean="0">
              <a:latin typeface="Cambria" pitchFamily="18" charset="0"/>
            </a:endParaRPr>
          </a:p>
          <a:p>
            <a:pPr eaLnBrk="1" hangingPunct="1">
              <a:buFont typeface="Wingdings" pitchFamily="2" charset="2"/>
              <a:buChar char="Ø"/>
              <a:defRPr/>
            </a:pPr>
            <a:r>
              <a:rPr lang="en-US" sz="2000" b="1" dirty="0" smtClean="0">
                <a:latin typeface="Cambria" pitchFamily="18" charset="0"/>
              </a:rPr>
              <a:t>An object is an instance of class.</a:t>
            </a:r>
          </a:p>
          <a:p>
            <a:pPr eaLnBrk="1" hangingPunct="1">
              <a:buFont typeface="Arial" charset="0"/>
              <a:buNone/>
              <a:defRPr/>
            </a:pPr>
            <a:endParaRPr lang="en-US" sz="2000" b="1" dirty="0" smtClean="0">
              <a:solidFill>
                <a:srgbClr val="0000FF"/>
              </a:solidFill>
              <a:latin typeface="Cambria" pitchFamily="18" charset="0"/>
            </a:endParaRPr>
          </a:p>
          <a:p>
            <a:pPr eaLnBrk="1" hangingPunct="1">
              <a:buFont typeface="Arial" charset="0"/>
              <a:buNone/>
              <a:defRPr/>
            </a:pPr>
            <a:r>
              <a:rPr lang="en-US" sz="2000" b="1" dirty="0" smtClean="0">
                <a:latin typeface="Cambria" pitchFamily="18" charset="0"/>
              </a:rPr>
              <a:t>A class is an abstraction in that it </a:t>
            </a:r>
          </a:p>
          <a:p>
            <a:pPr indent="396875" eaLnBrk="1" hangingPunct="1">
              <a:lnSpc>
                <a:spcPct val="130000"/>
              </a:lnSpc>
              <a:buFont typeface="Wingdings" pitchFamily="2" charset="2"/>
              <a:buChar char="Ø"/>
              <a:defRPr/>
            </a:pPr>
            <a:r>
              <a:rPr lang="en-US" sz="2000" dirty="0" smtClean="0">
                <a:latin typeface="Cambria" pitchFamily="18" charset="0"/>
              </a:rPr>
              <a:t>Emphasizes relevant characteristics </a:t>
            </a:r>
          </a:p>
          <a:p>
            <a:pPr indent="396875" eaLnBrk="1" hangingPunct="1">
              <a:lnSpc>
                <a:spcPct val="130000"/>
              </a:lnSpc>
              <a:buFont typeface="Wingdings" pitchFamily="2" charset="2"/>
              <a:buChar char="Ø"/>
              <a:defRPr/>
            </a:pPr>
            <a:r>
              <a:rPr lang="en-US" sz="2000" dirty="0" smtClean="0">
                <a:latin typeface="Cambria" pitchFamily="18" charset="0"/>
              </a:rPr>
              <a:t>Suppresses other characteristics</a:t>
            </a:r>
          </a:p>
          <a:p>
            <a:pPr eaLnBrk="1" hangingPunct="1">
              <a:buFont typeface="Arial" charset="0"/>
              <a:buNone/>
              <a:defRPr/>
            </a:pPr>
            <a:endParaRPr lang="en-US" dirty="0">
              <a:latin typeface="Cambria" pitchFamily="18" charset="0"/>
            </a:endParaRPr>
          </a:p>
        </p:txBody>
      </p:sp>
      <p:sp>
        <p:nvSpPr>
          <p:cNvPr id="4" name="Date Placeholder 3"/>
          <p:cNvSpPr>
            <a:spLocks noGrp="1"/>
          </p:cNvSpPr>
          <p:nvPr>
            <p:ph type="dt" sz="quarter" idx="10"/>
          </p:nvPr>
        </p:nvSpPr>
        <p:spPr/>
        <p:txBody>
          <a:bodyPr/>
          <a:lstStyle/>
          <a:p>
            <a:pPr>
              <a:defRPr/>
            </a:pPr>
            <a:fld id="{2BB66254-FC77-46F3-AE41-63DDC225FEBF}"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50E4F4CA-B9E8-4B2F-BD7C-91296F978B47}" type="slidenum">
              <a:rPr lang="en-IN" smtClean="0"/>
              <a:pPr>
                <a:defRPr/>
              </a:pPr>
              <a:t>6</a:t>
            </a:fld>
            <a:endParaRPr lang="en-IN"/>
          </a:p>
        </p:txBody>
      </p:sp>
      <p:sp>
        <p:nvSpPr>
          <p:cNvPr id="6" name="Footer Placeholder 5"/>
          <p:cNvSpPr>
            <a:spLocks noGrp="1"/>
          </p:cNvSpPr>
          <p:nvPr>
            <p:ph type="ftr" sz="quarter" idx="11"/>
          </p:nvPr>
        </p:nvSpPr>
        <p:spPr/>
        <p:txBody>
          <a:bodyPr/>
          <a:lstStyle/>
          <a:p>
            <a:pPr>
              <a:defRPr/>
            </a:pPr>
            <a:r>
              <a:rPr lang="en-US"/>
              <a:t>PPL Unit5 -Inheritance,polymorphism &amp; Encapsulation using Java</a:t>
            </a:r>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908175" y="260350"/>
            <a:ext cx="6767513" cy="1143000"/>
          </a:xfrm>
        </p:spPr>
        <p:txBody>
          <a:bodyPr/>
          <a:lstStyle/>
          <a:p>
            <a:r>
              <a:rPr lang="en-US" b="1" smtClean="0"/>
              <a:t>Variable-Length Argument Lists</a:t>
            </a:r>
            <a:endParaRPr lang="en-US" smtClean="0"/>
          </a:p>
        </p:txBody>
      </p:sp>
      <p:sp>
        <p:nvSpPr>
          <p:cNvPr id="67587" name="Content Placeholder 2"/>
          <p:cNvSpPr>
            <a:spLocks noGrp="1"/>
          </p:cNvSpPr>
          <p:nvPr>
            <p:ph idx="1"/>
          </p:nvPr>
        </p:nvSpPr>
        <p:spPr/>
        <p:txBody>
          <a:bodyPr/>
          <a:lstStyle/>
          <a:p>
            <a:pPr>
              <a:buFont typeface="Wingdings" pitchFamily="2" charset="2"/>
              <a:buChar char="Ø"/>
            </a:pPr>
            <a:endParaRPr lang="en-US" sz="2000" b="1" dirty="0" smtClean="0"/>
          </a:p>
          <a:p>
            <a:pPr algn="just">
              <a:buFont typeface="Wingdings" pitchFamily="2" charset="2"/>
              <a:buChar char="Ø"/>
            </a:pPr>
            <a:r>
              <a:rPr lang="en-US" sz="2400" b="1" dirty="0" smtClean="0">
                <a:latin typeface="Cambria" pitchFamily="18" charset="0"/>
              </a:rPr>
              <a:t>Variable-length argument lists</a:t>
            </a:r>
            <a:r>
              <a:rPr lang="en-US" sz="2400" dirty="0" smtClean="0">
                <a:latin typeface="Cambria" pitchFamily="18" charset="0"/>
              </a:rPr>
              <a:t> are a new feature in J2SE 5.0.</a:t>
            </a:r>
          </a:p>
          <a:p>
            <a:pPr algn="just">
              <a:buFont typeface="Arial" pitchFamily="34" charset="0"/>
              <a:buNone/>
            </a:pPr>
            <a:endParaRPr lang="en-US" sz="2400" dirty="0" smtClean="0">
              <a:latin typeface="Cambria" pitchFamily="18" charset="0"/>
            </a:endParaRPr>
          </a:p>
          <a:p>
            <a:pPr algn="just">
              <a:buFont typeface="Wingdings" pitchFamily="2" charset="2"/>
              <a:buChar char="Ø"/>
            </a:pPr>
            <a:r>
              <a:rPr lang="en-US" sz="2400" dirty="0" smtClean="0">
                <a:latin typeface="Cambria" pitchFamily="18" charset="0"/>
              </a:rPr>
              <a:t>Programmers can create methods that receive an unspecified number of arguments.</a:t>
            </a:r>
          </a:p>
          <a:p>
            <a:pPr algn="just">
              <a:buFont typeface="Arial" pitchFamily="34" charset="0"/>
              <a:buNone/>
            </a:pPr>
            <a:endParaRPr lang="en-US" sz="2400" dirty="0" smtClean="0">
              <a:latin typeface="Cambria" pitchFamily="18" charset="0"/>
            </a:endParaRPr>
          </a:p>
          <a:p>
            <a:pPr algn="just">
              <a:buFont typeface="Wingdings" pitchFamily="2" charset="2"/>
              <a:buChar char="Ø"/>
            </a:pPr>
            <a:r>
              <a:rPr lang="en-US" sz="2400" dirty="0" smtClean="0">
                <a:latin typeface="Cambria" pitchFamily="18" charset="0"/>
              </a:rPr>
              <a:t>An argument type followed by an </a:t>
            </a:r>
            <a:r>
              <a:rPr lang="en-US" sz="2400" b="1" dirty="0" smtClean="0">
                <a:latin typeface="Cambria" pitchFamily="18" charset="0"/>
              </a:rPr>
              <a:t>ellipsis (</a:t>
            </a:r>
            <a:r>
              <a:rPr lang="en-US" sz="2400" dirty="0" smtClean="0">
                <a:latin typeface="Cambria" pitchFamily="18" charset="0"/>
              </a:rPr>
              <a:t>...</a:t>
            </a:r>
            <a:r>
              <a:rPr lang="en-US" sz="2400" b="1" dirty="0" smtClean="0">
                <a:latin typeface="Cambria" pitchFamily="18" charset="0"/>
              </a:rPr>
              <a:t>)</a:t>
            </a:r>
            <a:r>
              <a:rPr lang="en-US" sz="2400" dirty="0" smtClean="0">
                <a:latin typeface="Cambria" pitchFamily="18" charset="0"/>
              </a:rPr>
              <a:t> </a:t>
            </a:r>
            <a:r>
              <a:rPr lang="en-US" sz="2400" b="1" dirty="0" smtClean="0">
                <a:latin typeface="Cambria" pitchFamily="18" charset="0"/>
              </a:rPr>
              <a:t>in a method's parameter list</a:t>
            </a:r>
            <a:r>
              <a:rPr lang="en-US" sz="2400" dirty="0" smtClean="0">
                <a:latin typeface="Cambria" pitchFamily="18" charset="0"/>
              </a:rPr>
              <a:t> indicates that the method receives a variable number of arguments of that particular type.</a:t>
            </a:r>
          </a:p>
          <a:p>
            <a:pPr>
              <a:buFont typeface="Arial" pitchFamily="34" charset="0"/>
              <a:buNone/>
            </a:pPr>
            <a:endParaRPr lang="en-US" sz="2000" dirty="0" smtClean="0"/>
          </a:p>
          <a:p>
            <a:pPr>
              <a:buFont typeface="Arial" pitchFamily="34" charset="0"/>
              <a:buNone/>
            </a:pPr>
            <a:endParaRPr lang="en-US" dirty="0"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CFF73BA9-F5D0-4846-9933-82AFC8325FF0}" type="slidenum">
              <a:rPr lang="en-IN" smtClean="0"/>
              <a:pPr>
                <a:defRPr/>
              </a:pPr>
              <a:t>60</a:t>
            </a:fld>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908175" y="260350"/>
            <a:ext cx="6767513" cy="1143000"/>
          </a:xfrm>
        </p:spPr>
        <p:txBody>
          <a:bodyPr/>
          <a:lstStyle/>
          <a:p>
            <a:r>
              <a:rPr lang="en-US" b="1" smtClean="0"/>
              <a:t>Variable-Length Argument Lists</a:t>
            </a:r>
            <a:endParaRPr lang="en-US" smtClean="0"/>
          </a:p>
        </p:txBody>
      </p:sp>
      <p:sp>
        <p:nvSpPr>
          <p:cNvPr id="68611" name="Content Placeholder 2"/>
          <p:cNvSpPr>
            <a:spLocks noGrp="1"/>
          </p:cNvSpPr>
          <p:nvPr>
            <p:ph idx="1"/>
          </p:nvPr>
        </p:nvSpPr>
        <p:spPr/>
        <p:txBody>
          <a:bodyPr>
            <a:normAutofit/>
          </a:bodyPr>
          <a:lstStyle/>
          <a:p>
            <a:pPr algn="just">
              <a:lnSpc>
                <a:spcPct val="150000"/>
              </a:lnSpc>
              <a:buFont typeface="Wingdings" pitchFamily="2" charset="2"/>
              <a:buChar char="Ø"/>
            </a:pPr>
            <a:r>
              <a:rPr lang="en-US" sz="2400" dirty="0" smtClean="0">
                <a:latin typeface="Cambria" pitchFamily="18" charset="0"/>
              </a:rPr>
              <a:t>This </a:t>
            </a:r>
            <a:r>
              <a:rPr lang="en-US" sz="2400" b="1" dirty="0" smtClean="0">
                <a:latin typeface="Cambria" pitchFamily="18" charset="0"/>
              </a:rPr>
              <a:t>use of the ellipsis can occur only once in a parameter list</a:t>
            </a:r>
            <a:r>
              <a:rPr lang="en-US" sz="2400" dirty="0" smtClean="0">
                <a:latin typeface="Cambria" pitchFamily="18" charset="0"/>
              </a:rPr>
              <a:t>, and the ellipsis, together with its type, must be placed at the end of the parameter list.</a:t>
            </a:r>
          </a:p>
          <a:p>
            <a:pPr algn="just">
              <a:lnSpc>
                <a:spcPct val="150000"/>
              </a:lnSpc>
              <a:buFont typeface="Arial" pitchFamily="34" charset="0"/>
              <a:buNone/>
            </a:pPr>
            <a:endParaRPr lang="en-US" sz="2400" dirty="0" smtClean="0">
              <a:latin typeface="Cambria" pitchFamily="18" charset="0"/>
            </a:endParaRPr>
          </a:p>
          <a:p>
            <a:pPr algn="just">
              <a:lnSpc>
                <a:spcPct val="150000"/>
              </a:lnSpc>
              <a:buFont typeface="Wingdings" pitchFamily="2" charset="2"/>
              <a:buChar char="Ø"/>
            </a:pPr>
            <a:r>
              <a:rPr lang="en-US" sz="2400" b="1" dirty="0" smtClean="0">
                <a:latin typeface="Cambria" pitchFamily="18" charset="0"/>
              </a:rPr>
              <a:t>Java treats the variable-length argument list as an array </a:t>
            </a:r>
            <a:r>
              <a:rPr lang="en-US" sz="2400" dirty="0" smtClean="0">
                <a:latin typeface="Cambria" pitchFamily="18" charset="0"/>
              </a:rPr>
              <a:t>whose elements are all of the same type.</a:t>
            </a:r>
          </a:p>
          <a:p>
            <a:pPr algn="just">
              <a:lnSpc>
                <a:spcPct val="150000"/>
              </a:lnSpc>
            </a:pPr>
            <a:endParaRPr lang="en-US" sz="2400" dirty="0" smtClean="0">
              <a:latin typeface="Cambria" pitchFamily="18" charset="0"/>
            </a:endParaRPr>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D8F69DFA-AAF6-4BE7-AF73-F4358C8384AB}" type="slidenum">
              <a:rPr lang="en-IN" smtClean="0"/>
              <a:pPr>
                <a:defRPr/>
              </a:pPr>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76EEB1E-2ADA-49C4-AE9E-CFB24E09F4D6}" type="slidenum">
              <a:rPr lang="en-IN" smtClean="0"/>
              <a:pPr>
                <a:defRPr/>
              </a:pPr>
              <a:t>62</a:t>
            </a:fld>
            <a:endParaRPr lang="en-IN"/>
          </a:p>
        </p:txBody>
      </p:sp>
      <p:sp>
        <p:nvSpPr>
          <p:cNvPr id="69637" name="Rectangle 6"/>
          <p:cNvSpPr>
            <a:spLocks noChangeArrowheads="1"/>
          </p:cNvSpPr>
          <p:nvPr/>
        </p:nvSpPr>
        <p:spPr bwMode="auto">
          <a:xfrm>
            <a:off x="1285875" y="1500188"/>
            <a:ext cx="6786563" cy="4554537"/>
          </a:xfrm>
          <a:prstGeom prst="rect">
            <a:avLst/>
          </a:prstGeom>
          <a:noFill/>
          <a:ln w="9525">
            <a:noFill/>
            <a:miter lim="800000"/>
            <a:headEnd/>
            <a:tailEnd/>
          </a:ln>
        </p:spPr>
        <p:txBody>
          <a:bodyPr>
            <a:spAutoFit/>
          </a:bodyPr>
          <a:lstStyle/>
          <a:p>
            <a: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b="1">
                <a:latin typeface="Callibri"/>
                <a:cs typeface="Times New Roman" pitchFamily="18" charset="0"/>
              </a:rPr>
              <a:t>Using variable-length argument lists</a:t>
            </a:r>
            <a:r>
              <a:rPr lang="en-US" b="1">
                <a:latin typeface="Callibri"/>
                <a:cs typeface="Times New Roman" pitchFamily="18" charset="0"/>
              </a:rPr>
              <a:t>.</a:t>
            </a:r>
            <a:r>
              <a:rPr lang="en-US">
                <a:latin typeface="Callibri"/>
                <a:cs typeface="Times New Roman" pitchFamily="18" charset="0"/>
              </a:rPr>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br>
              <a:rPr lang="en-US">
                <a:latin typeface="Callibri"/>
                <a:cs typeface="Times New Roman" pitchFamily="18" charset="0"/>
              </a:rPr>
            </a:br>
            <a:r>
              <a:rPr lang="en-US" b="1">
                <a:latin typeface="Callibri"/>
                <a:cs typeface="Times New Roman" pitchFamily="18" charset="0"/>
              </a:rPr>
              <a:t>     public class VarargsTest </a:t>
            </a:r>
            <a:r>
              <a:rPr lang="en-US">
                <a:latin typeface="Callibri"/>
                <a:cs typeface="Times New Roman" pitchFamily="18" charset="0"/>
              </a:rPr>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r>
              <a:rPr lang="en-US" b="1">
                <a:latin typeface="Callibri"/>
                <a:cs typeface="Times New Roman" pitchFamily="18" charset="0"/>
              </a:rPr>
              <a:t> // calculate average</a:t>
            </a:r>
            <a:r>
              <a:rPr lang="en-US">
                <a:latin typeface="Callibri"/>
                <a:cs typeface="Times New Roman" pitchFamily="18" charset="0"/>
              </a:rPr>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r>
              <a:rPr lang="en-US" b="1">
                <a:latin typeface="Callibri"/>
                <a:cs typeface="Times New Roman" pitchFamily="18" charset="0"/>
              </a:rPr>
              <a:t>  public static double average( double... numbers )</a:t>
            </a:r>
            <a:r>
              <a:rPr lang="en-US">
                <a:latin typeface="Callibri"/>
                <a:cs typeface="Times New Roman" pitchFamily="18" charset="0"/>
              </a:rPr>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double total = 0.0; // initialize total</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br>
              <a:rPr lang="en-US">
                <a:latin typeface="Callibri"/>
                <a:cs typeface="Times New Roman" pitchFamily="18" charset="0"/>
              </a:rPr>
            </a:br>
            <a:r>
              <a:rPr lang="en-US" b="1">
                <a:latin typeface="Callibri"/>
                <a:cs typeface="Times New Roman" pitchFamily="18" charset="0"/>
              </a:rPr>
              <a:t>         // calculate total using the enhanced for statement</a:t>
            </a:r>
            <a:r>
              <a:rPr lang="en-US">
                <a:latin typeface="Callibri"/>
                <a:cs typeface="Times New Roman" pitchFamily="18" charset="0"/>
              </a:rPr>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r>
              <a:rPr lang="en-US" b="1">
                <a:latin typeface="Callibri"/>
                <a:cs typeface="Times New Roman" pitchFamily="18" charset="0"/>
              </a:rPr>
              <a:t>for ( double d : numbers </a:t>
            </a:r>
            <a:r>
              <a:rPr lang="en-US">
                <a:latin typeface="Callibri"/>
                <a:cs typeface="Times New Roman" pitchFamily="18" charset="0"/>
              </a:rPr>
              <a:t>)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total += d;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return total / numbers.length;</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r>
              <a:rPr lang="en-US" b="1">
                <a:latin typeface="Callibri"/>
                <a:cs typeface="Times New Roman" pitchFamily="18" charset="0"/>
              </a:rPr>
              <a:t>} // end method average</a:t>
            </a:r>
            <a:r>
              <a:rPr lang="en-US">
                <a:latin typeface="Callibri"/>
                <a:cs typeface="Times New Roman" pitchFamily="18" charset="0"/>
              </a:rPr>
              <a:t/>
            </a:r>
            <a:br>
              <a:rPr lang="en-US">
                <a:latin typeface="Callibri"/>
                <a:cs typeface="Times New Roman" pitchFamily="18" charset="0"/>
              </a:rPr>
            </a:br>
            <a:r>
              <a:rPr lang="en-US" b="1">
                <a:latin typeface="Callibri"/>
                <a:cs typeface="Times New Roman" pitchFamily="18" charset="0"/>
              </a:rPr>
              <a:t>  </a:t>
            </a:r>
            <a:r>
              <a:rPr lang="en-US">
                <a:latin typeface="Callibri"/>
                <a:cs typeface="Times New Roman" pitchFamily="18" charset="0"/>
              </a:rPr>
              <a:t>  </a:t>
            </a:r>
          </a:p>
        </p:txBody>
      </p:sp>
      <p:sp>
        <p:nvSpPr>
          <p:cNvPr id="69638" name="Title 1"/>
          <p:cNvSpPr>
            <a:spLocks noGrp="1"/>
          </p:cNvSpPr>
          <p:nvPr>
            <p:ph type="title"/>
          </p:nvPr>
        </p:nvSpPr>
        <p:spPr>
          <a:xfrm>
            <a:off x="1908175" y="260350"/>
            <a:ext cx="6767513" cy="1143000"/>
          </a:xfrm>
        </p:spPr>
        <p:txBody>
          <a:bodyPr/>
          <a:lstStyle/>
          <a:p>
            <a:r>
              <a:rPr lang="en-US" b="1" smtClean="0"/>
              <a:t>Variable-Length Argument Lists</a:t>
            </a:r>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Title 1"/>
          <p:cNvSpPr>
            <a:spLocks noGrp="1"/>
          </p:cNvSpPr>
          <p:nvPr>
            <p:ph type="title"/>
          </p:nvPr>
        </p:nvSpPr>
        <p:spPr/>
        <p:txBody>
          <a:bodyPr/>
          <a:lstStyle/>
          <a:p>
            <a:r>
              <a:rPr lang="en-US" b="1" dirty="0" smtClean="0"/>
              <a:t>Variable-Length Argument Lists</a:t>
            </a:r>
            <a:endParaRPr lang="en-US" dirty="0" smtClean="0"/>
          </a:p>
        </p:txBody>
      </p:sp>
      <p:sp>
        <p:nvSpPr>
          <p:cNvPr id="7" name="Content Placeholder 6"/>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lstStyle/>
          <a:p>
            <a:pPr>
              <a:buNone/>
            </a:pPr>
            <a:r>
              <a:rPr lang="en-US" sz="2400" b="1" dirty="0" smtClean="0"/>
              <a:t>class</a:t>
            </a:r>
            <a:r>
              <a:rPr lang="en-US" sz="2400" dirty="0" smtClean="0"/>
              <a:t> VarargsExample2{  </a:t>
            </a:r>
          </a:p>
          <a:p>
            <a:pPr>
              <a:buNone/>
            </a:pPr>
            <a:r>
              <a:rPr lang="en-US" sz="2400" dirty="0" smtClean="0"/>
              <a:t>   </a:t>
            </a:r>
          </a:p>
          <a:p>
            <a:pPr>
              <a:buNone/>
            </a:pPr>
            <a:r>
              <a:rPr lang="en-US" sz="2400" dirty="0" smtClean="0"/>
              <a:t> </a:t>
            </a:r>
            <a:r>
              <a:rPr lang="en-US" sz="2400" b="1" dirty="0" smtClean="0"/>
              <a:t>static</a:t>
            </a:r>
            <a:r>
              <a:rPr lang="en-US" sz="2400" dirty="0" smtClean="0"/>
              <a:t> </a:t>
            </a:r>
            <a:r>
              <a:rPr lang="en-US" sz="2400" b="1" dirty="0" smtClean="0"/>
              <a:t>void</a:t>
            </a:r>
            <a:r>
              <a:rPr lang="en-US" sz="2400" dirty="0" smtClean="0"/>
              <a:t> display(String... values){  </a:t>
            </a:r>
          </a:p>
          <a:p>
            <a:pPr>
              <a:buNone/>
            </a:pPr>
            <a:r>
              <a:rPr lang="en-US" sz="2400" dirty="0" smtClean="0"/>
              <a:t>  </a:t>
            </a:r>
            <a:r>
              <a:rPr lang="en-US" sz="2400" dirty="0" err="1" smtClean="0"/>
              <a:t>System.out.println</a:t>
            </a:r>
            <a:endParaRPr lang="en-US" sz="2400" dirty="0" smtClean="0"/>
          </a:p>
          <a:p>
            <a:pPr>
              <a:buNone/>
            </a:pPr>
            <a:r>
              <a:rPr lang="en-US" sz="2400" dirty="0" smtClean="0"/>
              <a:t>("</a:t>
            </a:r>
            <a:r>
              <a:rPr lang="en-US" sz="2400" dirty="0" smtClean="0"/>
              <a:t>display method invoked ");  </a:t>
            </a:r>
          </a:p>
          <a:p>
            <a:pPr>
              <a:buNone/>
            </a:pPr>
            <a:r>
              <a:rPr lang="en-US" sz="2400" dirty="0" smtClean="0"/>
              <a:t>  </a:t>
            </a:r>
            <a:r>
              <a:rPr lang="en-US" sz="2400" b="1" dirty="0" smtClean="0"/>
              <a:t>for</a:t>
            </a:r>
            <a:r>
              <a:rPr lang="en-US" sz="2400" dirty="0" smtClean="0"/>
              <a:t>(String s:values){  </a:t>
            </a:r>
          </a:p>
          <a:p>
            <a:pPr>
              <a:buNone/>
            </a:pPr>
            <a:r>
              <a:rPr lang="en-US" sz="2400" dirty="0" smtClean="0"/>
              <a:t>   </a:t>
            </a:r>
            <a:r>
              <a:rPr lang="en-US" sz="2400" dirty="0" err="1" smtClean="0"/>
              <a:t>System.out.println</a:t>
            </a:r>
            <a:r>
              <a:rPr lang="en-US" sz="2400" dirty="0" smtClean="0"/>
              <a:t>(s);  </a:t>
            </a:r>
          </a:p>
          <a:p>
            <a:pPr>
              <a:buNone/>
            </a:pPr>
            <a:r>
              <a:rPr lang="en-US" sz="2400" dirty="0" smtClean="0"/>
              <a:t>  }  </a:t>
            </a:r>
          </a:p>
          <a:p>
            <a:pPr>
              <a:buNone/>
            </a:pPr>
            <a:r>
              <a:rPr lang="en-US" sz="2400" dirty="0" smtClean="0"/>
              <a:t> }  </a:t>
            </a:r>
          </a:p>
          <a:p>
            <a:pPr>
              <a:buNone/>
            </a:pPr>
            <a:r>
              <a:rPr lang="en-US" sz="2400" dirty="0" smtClean="0"/>
              <a:t>  </a:t>
            </a:r>
          </a:p>
          <a:p>
            <a:pPr>
              <a:buNone/>
            </a:pPr>
            <a:r>
              <a:rPr lang="en-US" sz="2400" dirty="0" smtClean="0"/>
              <a:t> </a:t>
            </a:r>
            <a:endParaRPr lang="en-US" sz="2400" dirty="0"/>
          </a:p>
        </p:txBody>
      </p:sp>
      <p:sp>
        <p:nvSpPr>
          <p:cNvPr id="8" name="Content Placeholder 7"/>
          <p:cNvSpPr>
            <a:spLocks noGrp="1"/>
          </p:cNvSpPr>
          <p:nvPr>
            <p:ph sz="half" idx="2"/>
          </p:nvPr>
        </p:nvSpPr>
        <p:spPr>
          <a:xfrm>
            <a:off x="4499992" y="1600200"/>
            <a:ext cx="4186808" cy="4525963"/>
          </a:xfrm>
        </p:spPr>
        <p:style>
          <a:lnRef idx="2">
            <a:schemeClr val="accent2"/>
          </a:lnRef>
          <a:fillRef idx="1">
            <a:schemeClr val="lt1"/>
          </a:fillRef>
          <a:effectRef idx="0">
            <a:schemeClr val="accent2"/>
          </a:effectRef>
          <a:fontRef idx="minor">
            <a:schemeClr val="dk1"/>
          </a:fontRef>
        </p:style>
        <p:txBody>
          <a:bodyPr/>
          <a:lstStyle/>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dirty="0" smtClean="0"/>
              <a:t>  </a:t>
            </a:r>
          </a:p>
          <a:p>
            <a:pPr>
              <a:buNone/>
            </a:pPr>
            <a:r>
              <a:rPr lang="en-US" sz="2400" dirty="0" smtClean="0"/>
              <a:t> display();//zero argument   </a:t>
            </a:r>
          </a:p>
          <a:p>
            <a:pPr>
              <a:buNone/>
            </a:pPr>
            <a:r>
              <a:rPr lang="en-US" sz="2400" dirty="0" smtClean="0"/>
              <a:t> display("hello");//one argument   </a:t>
            </a:r>
          </a:p>
          <a:p>
            <a:pPr>
              <a:buNone/>
            </a:pPr>
            <a:r>
              <a:rPr lang="en-US" sz="2400" dirty="0" smtClean="0"/>
              <a:t> display("</a:t>
            </a:r>
            <a:r>
              <a:rPr lang="en-US" sz="2400" dirty="0" err="1" smtClean="0"/>
              <a:t>my","name","is","varargs</a:t>
            </a:r>
            <a:r>
              <a:rPr lang="en-US" sz="2400" dirty="0" smtClean="0"/>
              <a:t>");//four arguments  </a:t>
            </a:r>
          </a:p>
          <a:p>
            <a:pPr>
              <a:buNone/>
            </a:pPr>
            <a:r>
              <a:rPr lang="en-US" sz="2400" dirty="0" smtClean="0"/>
              <a:t> }   </a:t>
            </a:r>
          </a:p>
          <a:p>
            <a:pPr>
              <a:buNone/>
            </a:pPr>
            <a:r>
              <a:rPr lang="en-US" sz="2400" dirty="0" smtClean="0"/>
              <a:t>}  </a:t>
            </a:r>
          </a:p>
          <a:p>
            <a:endParaRPr lang="en-US" sz="2400" dirty="0"/>
          </a:p>
        </p:txBody>
      </p:sp>
      <p:sp>
        <p:nvSpPr>
          <p:cNvPr id="4" name="Date Placeholder 3"/>
          <p:cNvSpPr>
            <a:spLocks noGrp="1"/>
          </p:cNvSpPr>
          <p:nvPr>
            <p:ph type="dt" sz="half"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74E4D28-CBB0-4346-B59A-A3FB057C1B92}" type="slidenum">
              <a:rPr lang="en-IN" smtClean="0"/>
              <a:pPr>
                <a:defRPr/>
              </a:pPr>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908175" y="260350"/>
            <a:ext cx="6767513" cy="1143000"/>
          </a:xfrm>
        </p:spPr>
        <p:txBody>
          <a:bodyPr/>
          <a:lstStyle/>
          <a:p>
            <a:r>
              <a:rPr lang="en-US" b="1" smtClean="0"/>
              <a:t>Inheritance</a:t>
            </a:r>
            <a:endParaRPr lang="en-US" smtClean="0"/>
          </a:p>
        </p:txBody>
      </p:sp>
      <p:sp>
        <p:nvSpPr>
          <p:cNvPr id="72707" name="Content Placeholder 2"/>
          <p:cNvSpPr>
            <a:spLocks noGrp="1"/>
          </p:cNvSpPr>
          <p:nvPr>
            <p:ph idx="1"/>
          </p:nvPr>
        </p:nvSpPr>
        <p:spPr>
          <a:xfrm>
            <a:off x="428625" y="1571625"/>
            <a:ext cx="8229600" cy="4525963"/>
          </a:xfrm>
        </p:spPr>
        <p:txBody>
          <a:bodyPr/>
          <a:lstStyle/>
          <a:p>
            <a:pPr eaLnBrk="1" hangingPunct="1">
              <a:spcBef>
                <a:spcPct val="0"/>
              </a:spcBef>
              <a:buFont typeface="Wingdings" pitchFamily="2" charset="2"/>
              <a:buChar char="Ø"/>
            </a:pPr>
            <a:endParaRPr lang="en-US" sz="2000" smtClean="0">
              <a:solidFill>
                <a:srgbClr val="000000"/>
              </a:solidFill>
              <a:latin typeface="Callibri"/>
              <a:cs typeface="Times New Roman" pitchFamily="18" charset="0"/>
            </a:endParaRPr>
          </a:p>
          <a:p>
            <a:pPr eaLnBrk="1" hangingPunct="1">
              <a:spcBef>
                <a:spcPct val="0"/>
              </a:spcBef>
              <a:buFont typeface="Wingdings" pitchFamily="2" charset="2"/>
              <a:buChar char="Ø"/>
            </a:pPr>
            <a:r>
              <a:rPr lang="en-US" sz="2000" smtClean="0">
                <a:solidFill>
                  <a:srgbClr val="000000"/>
                </a:solidFill>
                <a:latin typeface="Callibri"/>
                <a:cs typeface="Times New Roman" pitchFamily="18" charset="0"/>
              </a:rPr>
              <a:t>a class that is inherited is called a </a:t>
            </a:r>
            <a:r>
              <a:rPr lang="en-US" sz="2000" i="1" smtClean="0">
                <a:solidFill>
                  <a:srgbClr val="000000"/>
                </a:solidFill>
                <a:latin typeface="Callibri"/>
                <a:cs typeface="Times New Roman" pitchFamily="18" charset="0"/>
              </a:rPr>
              <a:t>superclass</a:t>
            </a:r>
          </a:p>
          <a:p>
            <a:pPr eaLnBrk="1" hangingPunct="1">
              <a:spcBef>
                <a:spcPct val="0"/>
              </a:spcBef>
              <a:buFont typeface="Arial" pitchFamily="34" charset="0"/>
              <a:buNone/>
            </a:pPr>
            <a:endParaRPr lang="en-US" sz="2000" smtClean="0">
              <a:solidFill>
                <a:srgbClr val="000000"/>
              </a:solidFill>
              <a:latin typeface="Callibri"/>
              <a:cs typeface="Times New Roman" pitchFamily="18" charset="0"/>
            </a:endParaRPr>
          </a:p>
          <a:p>
            <a:pPr eaLnBrk="1" hangingPunct="1">
              <a:spcBef>
                <a:spcPct val="0"/>
              </a:spcBef>
              <a:buFont typeface="Wingdings" pitchFamily="2" charset="2"/>
              <a:buChar char="Ø"/>
            </a:pPr>
            <a:r>
              <a:rPr lang="en-US" sz="2000" smtClean="0">
                <a:solidFill>
                  <a:srgbClr val="000000"/>
                </a:solidFill>
                <a:latin typeface="Callibri"/>
                <a:cs typeface="Times New Roman" pitchFamily="18" charset="0"/>
              </a:rPr>
              <a:t>The class that does the inheriting is called a </a:t>
            </a:r>
            <a:r>
              <a:rPr lang="en-US" sz="2000" i="1" smtClean="0">
                <a:solidFill>
                  <a:srgbClr val="000000"/>
                </a:solidFill>
                <a:latin typeface="Callibri"/>
                <a:cs typeface="Times New Roman" pitchFamily="18" charset="0"/>
              </a:rPr>
              <a:t>subclass</a:t>
            </a:r>
          </a:p>
          <a:p>
            <a:pPr eaLnBrk="1" hangingPunct="1">
              <a:spcBef>
                <a:spcPct val="0"/>
              </a:spcBef>
              <a:buFont typeface="Arial" pitchFamily="34" charset="0"/>
              <a:buNone/>
            </a:pPr>
            <a:endParaRPr lang="en-US" sz="2000" i="1" smtClean="0">
              <a:solidFill>
                <a:srgbClr val="000000"/>
              </a:solidFill>
              <a:latin typeface="Callibri"/>
              <a:cs typeface="Times New Roman" pitchFamily="18" charset="0"/>
            </a:endParaRPr>
          </a:p>
          <a:p>
            <a:pPr eaLnBrk="1" hangingPunct="1">
              <a:spcBef>
                <a:spcPct val="0"/>
              </a:spcBef>
              <a:buFont typeface="Arial" pitchFamily="34" charset="0"/>
              <a:buNone/>
            </a:pPr>
            <a:endParaRPr lang="en-US" sz="2000" i="1" smtClean="0">
              <a:solidFill>
                <a:srgbClr val="000000"/>
              </a:solidFill>
              <a:latin typeface="Callibri"/>
              <a:cs typeface="Times New Roman" pitchFamily="18" charset="0"/>
            </a:endParaRPr>
          </a:p>
          <a:p>
            <a:pPr eaLnBrk="1" hangingPunct="1">
              <a:spcBef>
                <a:spcPct val="0"/>
              </a:spcBef>
              <a:buFont typeface="Wingdings" pitchFamily="2" charset="2"/>
              <a:buChar char="Ø"/>
            </a:pPr>
            <a:r>
              <a:rPr lang="en-US" sz="2000" smtClean="0">
                <a:latin typeface="Callibri"/>
                <a:cs typeface="Times New Roman" pitchFamily="18" charset="0"/>
              </a:rPr>
              <a:t>It inherits all of the instance variables and methods defined by the superclass and adds its own, unique elements</a:t>
            </a:r>
          </a:p>
          <a:p>
            <a:pPr eaLnBrk="1" hangingPunct="1">
              <a:spcBef>
                <a:spcPct val="0"/>
              </a:spcBef>
              <a:buFont typeface="Arial" pitchFamily="34" charset="0"/>
              <a:buNone/>
            </a:pPr>
            <a:endParaRPr lang="en-US" sz="2000" smtClean="0">
              <a:latin typeface="Callibri"/>
              <a:cs typeface="Times New Roman" pitchFamily="18" charset="0"/>
            </a:endParaRPr>
          </a:p>
          <a:p>
            <a:pPr eaLnBrk="1" hangingPunct="1">
              <a:spcBef>
                <a:spcPct val="0"/>
              </a:spcBef>
              <a:buFont typeface="Arial" pitchFamily="34" charset="0"/>
              <a:buNone/>
            </a:pPr>
            <a:endParaRPr lang="en-US" sz="2000" smtClean="0">
              <a:latin typeface="Callibri"/>
              <a:cs typeface="Times New Roman" pitchFamily="18" charset="0"/>
            </a:endParaRPr>
          </a:p>
          <a:p>
            <a:pPr eaLnBrk="1" hangingPunct="1">
              <a:spcBef>
                <a:spcPct val="0"/>
              </a:spcBef>
              <a:buFont typeface="Wingdings" pitchFamily="2" charset="2"/>
              <a:buChar char="Ø"/>
            </a:pPr>
            <a:r>
              <a:rPr lang="en-US" sz="2000" smtClean="0">
                <a:latin typeface="Callibri"/>
                <a:cs typeface="Times New Roman" pitchFamily="18" charset="0"/>
              </a:rPr>
              <a:t>To inherit a class, you simply incorporate the definition of one class into another  by using the extends keyword</a:t>
            </a:r>
            <a:endParaRPr lang="en-US" sz="2000" smtClean="0">
              <a:solidFill>
                <a:srgbClr val="000000"/>
              </a:solidFill>
              <a:latin typeface="Callibri"/>
              <a:cs typeface="Times New Roman" pitchFamily="18" charset="0"/>
            </a:endParaRP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5BECBA2B-CE92-43EF-8049-290C6DC32102}"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F28CB78-998A-465C-8872-22325DD8BD11}" type="slidenum">
              <a:rPr lang="en-IN" smtClean="0"/>
              <a:pPr>
                <a:defRPr/>
              </a:pPr>
              <a:t>64</a:t>
            </a:fld>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908175" y="260350"/>
            <a:ext cx="6767513" cy="1143000"/>
          </a:xfrm>
        </p:spPr>
        <p:txBody>
          <a:bodyPr/>
          <a:lstStyle/>
          <a:p>
            <a:r>
              <a:rPr lang="en-US" b="1" smtClean="0"/>
              <a:t>Inheritance</a:t>
            </a:r>
            <a:endParaRPr lang="en-US" smtClean="0"/>
          </a:p>
        </p:txBody>
      </p:sp>
      <p:sp>
        <p:nvSpPr>
          <p:cNvPr id="73731" name="Content Placeholder 2"/>
          <p:cNvSpPr>
            <a:spLocks noGrp="1"/>
          </p:cNvSpPr>
          <p:nvPr>
            <p:ph idx="1"/>
          </p:nvPr>
        </p:nvSpPr>
        <p:spPr/>
        <p:txBody>
          <a:bodyPr/>
          <a:lstStyle/>
          <a:p>
            <a:pPr>
              <a:buFont typeface="Wingdings" pitchFamily="2" charset="2"/>
              <a:buChar char="Ø"/>
            </a:pPr>
            <a:r>
              <a:rPr lang="en-US" sz="2000" smtClean="0"/>
              <a:t>The general form of a </a:t>
            </a:r>
            <a:r>
              <a:rPr lang="en-US" sz="2000" b="1" smtClean="0"/>
              <a:t>class declaration that inherits a super class is shown here:</a:t>
            </a:r>
          </a:p>
          <a:p>
            <a:endParaRPr lang="en-US" sz="2000" b="1" smtClean="0"/>
          </a:p>
          <a:p>
            <a:pPr>
              <a:buFont typeface="Arial" pitchFamily="34" charset="0"/>
              <a:buNone/>
            </a:pPr>
            <a:r>
              <a:rPr lang="en-US" sz="2000" b="1" smtClean="0"/>
              <a:t>	</a:t>
            </a:r>
          </a:p>
          <a:p>
            <a:pPr>
              <a:buFont typeface="Arial" pitchFamily="34" charset="0"/>
              <a:buNone/>
            </a:pPr>
            <a:endParaRPr lang="en-US" sz="2000" b="1" smtClean="0"/>
          </a:p>
          <a:p>
            <a:pPr>
              <a:buFont typeface="Arial" pitchFamily="34" charset="0"/>
              <a:buNone/>
            </a:pPr>
            <a:endParaRPr lang="en-US" sz="2000" b="1" smtClean="0"/>
          </a:p>
          <a:p>
            <a:pPr>
              <a:buFont typeface="Arial" pitchFamily="34" charset="0"/>
              <a:buNone/>
            </a:pPr>
            <a:endParaRPr lang="en-US" sz="2000" b="1" smtClean="0"/>
          </a:p>
          <a:p>
            <a:pPr>
              <a:buFont typeface="Arial" pitchFamily="34" charset="0"/>
              <a:buNone/>
            </a:pPr>
            <a:r>
              <a:rPr lang="en-US" sz="2000" b="1" smtClean="0"/>
              <a:t>	</a:t>
            </a:r>
          </a:p>
          <a:p>
            <a:pPr>
              <a:buFont typeface="Wingdings" pitchFamily="2" charset="2"/>
              <a:buChar char="Ø"/>
            </a:pPr>
            <a:r>
              <a:rPr lang="en-US" sz="2000" smtClean="0"/>
              <a:t>Java does not support the inheritance of </a:t>
            </a:r>
            <a:r>
              <a:rPr lang="en-US" sz="2000" b="1" smtClean="0"/>
              <a:t>multiple super classes into a single subclass. </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5BECBA2B-CE92-43EF-8049-290C6DC32102}"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5CA1F6D-0F45-44A2-997A-BCFF3E703C19}" type="slidenum">
              <a:rPr lang="en-IN" smtClean="0"/>
              <a:pPr>
                <a:defRPr/>
              </a:pPr>
              <a:t>65</a:t>
            </a:fld>
            <a:endParaRPr lang="en-IN"/>
          </a:p>
        </p:txBody>
      </p:sp>
      <p:sp>
        <p:nvSpPr>
          <p:cNvPr id="9" name="Rounded Rectangle 8"/>
          <p:cNvSpPr/>
          <p:nvPr/>
        </p:nvSpPr>
        <p:spPr>
          <a:xfrm>
            <a:off x="1714500" y="2571750"/>
            <a:ext cx="5643563" cy="1357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None/>
              <a:defRPr/>
            </a:pPr>
            <a:r>
              <a:rPr lang="en-US" sz="2000" b="1" dirty="0"/>
              <a:t>class </a:t>
            </a:r>
            <a:r>
              <a:rPr lang="en-US" sz="2000" b="1" i="1" dirty="0"/>
              <a:t>subclass-name extends </a:t>
            </a:r>
            <a:r>
              <a:rPr lang="en-US" sz="2000" b="1" i="1" dirty="0" err="1"/>
              <a:t>superclass</a:t>
            </a:r>
            <a:r>
              <a:rPr lang="en-US" sz="2000" b="1" i="1" dirty="0"/>
              <a:t>-name {</a:t>
            </a:r>
          </a:p>
          <a:p>
            <a:pPr>
              <a:buFont typeface="Arial" pitchFamily="34" charset="0"/>
              <a:buNone/>
              <a:defRPr/>
            </a:pPr>
            <a:r>
              <a:rPr lang="en-US" sz="2000" b="1" dirty="0"/>
              <a:t>			// body of class</a:t>
            </a:r>
          </a:p>
          <a:p>
            <a:pPr>
              <a:buFont typeface="Arial" pitchFamily="34" charset="0"/>
              <a:buNone/>
              <a:defRPr/>
            </a:pPr>
            <a:r>
              <a:rPr lang="en-US" sz="2000" b="1" dirty="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908175" y="260350"/>
            <a:ext cx="6767513" cy="1143000"/>
          </a:xfrm>
        </p:spPr>
        <p:txBody>
          <a:bodyPr/>
          <a:lstStyle/>
          <a:p>
            <a:r>
              <a:rPr lang="en-US" b="1" smtClean="0"/>
              <a:t>Inheritance</a:t>
            </a:r>
            <a:endParaRPr lang="en-US" smtClean="0"/>
          </a:p>
        </p:txBody>
      </p:sp>
      <p:sp>
        <p:nvSpPr>
          <p:cNvPr id="4" name="Date Placeholder 3"/>
          <p:cNvSpPr>
            <a:spLocks noGrp="1"/>
          </p:cNvSpPr>
          <p:nvPr>
            <p:ph type="dt" sz="quarter" idx="10"/>
          </p:nvPr>
        </p:nvSpPr>
        <p:spPr/>
        <p:txBody>
          <a:bodyPr/>
          <a:lstStyle/>
          <a:p>
            <a:pPr>
              <a:defRPr/>
            </a:pPr>
            <a:fld id="{5BECBA2B-CE92-43EF-8049-290C6DC32102}"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5162C23-5D37-4807-BAE6-0463DE052F28}" type="slidenum">
              <a:rPr lang="en-IN" smtClean="0"/>
              <a:pPr>
                <a:defRPr/>
              </a:pPr>
              <a:t>66</a:t>
            </a:fld>
            <a:endParaRPr lang="en-IN"/>
          </a:p>
        </p:txBody>
      </p:sp>
      <p:sp>
        <p:nvSpPr>
          <p:cNvPr id="74758" name="Rectangle 6"/>
          <p:cNvSpPr>
            <a:spLocks noChangeArrowheads="1"/>
          </p:cNvSpPr>
          <p:nvPr/>
        </p:nvSpPr>
        <p:spPr bwMode="auto">
          <a:xfrm>
            <a:off x="1143000" y="1500188"/>
            <a:ext cx="6072188" cy="4770437"/>
          </a:xfrm>
          <a:prstGeom prst="rect">
            <a:avLst/>
          </a:prstGeom>
          <a:noFill/>
          <a:ln w="9525">
            <a:noFill/>
            <a:miter lim="800000"/>
            <a:headEnd/>
            <a:tailEnd/>
          </a:ln>
        </p:spPr>
        <p:txBody>
          <a:bodyPr>
            <a:spAutoFit/>
          </a:bodyPr>
          <a:lstStyle/>
          <a:p>
            <a:r>
              <a:rPr lang="en-US" b="1">
                <a:latin typeface="Callibri"/>
              </a:rPr>
              <a:t>// A simple example of inheritance</a:t>
            </a:r>
            <a:r>
              <a:rPr lang="en-US" sz="1600">
                <a:latin typeface="Callibri"/>
              </a:rPr>
              <a:t>.</a:t>
            </a:r>
          </a:p>
          <a:p>
            <a:r>
              <a:rPr lang="en-US" sz="1600" b="1">
                <a:latin typeface="Callibri"/>
              </a:rPr>
              <a:t>// Create a superclass.</a:t>
            </a:r>
          </a:p>
          <a:p>
            <a:r>
              <a:rPr lang="en-US" sz="1600" b="1">
                <a:latin typeface="Callibri"/>
              </a:rPr>
              <a:t>class A {</a:t>
            </a:r>
          </a:p>
          <a:p>
            <a:r>
              <a:rPr lang="en-US" sz="1600" b="1">
                <a:latin typeface="Callibri"/>
              </a:rPr>
              <a:t>	</a:t>
            </a:r>
            <a:r>
              <a:rPr lang="en-US" sz="1600">
                <a:latin typeface="Callibri"/>
              </a:rPr>
              <a:t>int i, j;</a:t>
            </a:r>
          </a:p>
          <a:p>
            <a:r>
              <a:rPr lang="en-US" sz="1600">
                <a:latin typeface="Callibri"/>
              </a:rPr>
              <a:t>	void showij() {</a:t>
            </a:r>
          </a:p>
          <a:p>
            <a:r>
              <a:rPr lang="en-US" sz="1600">
                <a:latin typeface="Callibri"/>
              </a:rPr>
              <a:t>	System.out.println("i and j: " + i + " " + j);</a:t>
            </a:r>
          </a:p>
          <a:p>
            <a:pPr lvl="1"/>
            <a:r>
              <a:rPr lang="en-US" sz="1600">
                <a:latin typeface="Callibri"/>
              </a:rPr>
              <a:t>	}</a:t>
            </a:r>
          </a:p>
          <a:p>
            <a:r>
              <a:rPr lang="en-US" sz="1600" b="1">
                <a:latin typeface="Callibri"/>
              </a:rPr>
              <a:t>	}</a:t>
            </a:r>
          </a:p>
          <a:p>
            <a:r>
              <a:rPr lang="en-US" sz="1600" b="1">
                <a:latin typeface="Callibri"/>
              </a:rPr>
              <a:t>	// Create a subclass by extending class A.</a:t>
            </a:r>
          </a:p>
          <a:p>
            <a:r>
              <a:rPr lang="en-US" sz="1600" b="1">
                <a:latin typeface="Callibri"/>
              </a:rPr>
              <a:t>	class B extends A {</a:t>
            </a:r>
          </a:p>
          <a:p>
            <a:r>
              <a:rPr lang="en-US" sz="1600" b="1">
                <a:latin typeface="Callibri"/>
              </a:rPr>
              <a:t>	</a:t>
            </a:r>
            <a:r>
              <a:rPr lang="en-US" sz="1600">
                <a:latin typeface="Callibri"/>
              </a:rPr>
              <a:t>int k;</a:t>
            </a:r>
          </a:p>
          <a:p>
            <a:r>
              <a:rPr lang="en-US" sz="1600">
                <a:latin typeface="Callibri"/>
              </a:rPr>
              <a:t>	void showk() {</a:t>
            </a:r>
          </a:p>
          <a:p>
            <a:r>
              <a:rPr lang="en-US" sz="1600">
                <a:latin typeface="Callibri"/>
              </a:rPr>
              <a:t>	System.out.println("k: " + k);</a:t>
            </a:r>
          </a:p>
          <a:p>
            <a:r>
              <a:rPr lang="en-US" sz="1600">
                <a:latin typeface="Callibri"/>
              </a:rPr>
              <a:t>	}</a:t>
            </a:r>
          </a:p>
          <a:p>
            <a:endParaRPr lang="en-US" sz="1600">
              <a:latin typeface="Callibri"/>
            </a:endParaRPr>
          </a:p>
          <a:p>
            <a:r>
              <a:rPr lang="en-US" sz="1600">
                <a:latin typeface="Callibri"/>
              </a:rPr>
              <a:t>	void sum() {</a:t>
            </a:r>
          </a:p>
          <a:p>
            <a:r>
              <a:rPr lang="en-US" sz="1600">
                <a:latin typeface="Callibri"/>
              </a:rPr>
              <a:t>	System.out.println("i+j+k: " + (i+j+k));</a:t>
            </a:r>
          </a:p>
          <a:p>
            <a:r>
              <a:rPr lang="en-US" sz="1600">
                <a:latin typeface="Callibri"/>
              </a:rPr>
              <a:t>	}</a:t>
            </a:r>
          </a:p>
          <a:p>
            <a:r>
              <a:rPr lang="en-US" sz="1600" b="1">
                <a:latin typeface="Callibri"/>
              </a:rPr>
              <a:t>	}</a:t>
            </a:r>
            <a:endParaRPr lang="en-US" sz="1600">
              <a:latin typeface="Cal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908175" y="260350"/>
            <a:ext cx="6767513" cy="1143000"/>
          </a:xfrm>
        </p:spPr>
        <p:txBody>
          <a:bodyPr/>
          <a:lstStyle/>
          <a:p>
            <a:r>
              <a:rPr lang="en-US" b="1" smtClean="0"/>
              <a:t>Inheritance</a:t>
            </a:r>
            <a:endParaRPr lang="en-US" smtClean="0"/>
          </a:p>
        </p:txBody>
      </p:sp>
      <p:sp>
        <p:nvSpPr>
          <p:cNvPr id="4" name="Date Placeholder 3"/>
          <p:cNvSpPr>
            <a:spLocks noGrp="1"/>
          </p:cNvSpPr>
          <p:nvPr>
            <p:ph type="dt" sz="quarter" idx="10"/>
          </p:nvPr>
        </p:nvSpPr>
        <p:spPr/>
        <p:txBody>
          <a:bodyPr/>
          <a:lstStyle/>
          <a:p>
            <a:pPr>
              <a:defRPr/>
            </a:pPr>
            <a:fld id="{5BECBA2B-CE92-43EF-8049-290C6DC32102}"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02BEBC7D-48F6-4454-BA3B-2DF21C843258}" type="slidenum">
              <a:rPr lang="en-IN" smtClean="0"/>
              <a:pPr>
                <a:defRPr/>
              </a:pPr>
              <a:t>67</a:t>
            </a:fld>
            <a:endParaRPr lang="en-IN"/>
          </a:p>
        </p:txBody>
      </p:sp>
      <p:sp>
        <p:nvSpPr>
          <p:cNvPr id="75782" name="Rectangle 6"/>
          <p:cNvSpPr>
            <a:spLocks noChangeArrowheads="1"/>
          </p:cNvSpPr>
          <p:nvPr/>
        </p:nvSpPr>
        <p:spPr bwMode="auto">
          <a:xfrm>
            <a:off x="285750" y="1500188"/>
            <a:ext cx="7072313" cy="4554537"/>
          </a:xfrm>
          <a:prstGeom prst="rect">
            <a:avLst/>
          </a:prstGeom>
          <a:noFill/>
          <a:ln w="9525">
            <a:noFill/>
            <a:miter lim="800000"/>
            <a:headEnd/>
            <a:tailEnd/>
          </a:ln>
        </p:spPr>
        <p:txBody>
          <a:bodyPr>
            <a:spAutoFit/>
          </a:bodyPr>
          <a:lstStyle/>
          <a:p>
            <a:r>
              <a:rPr lang="en-US" sz="1600" b="1">
                <a:latin typeface="Callibri"/>
              </a:rPr>
              <a:t>class SimpleInheritance {</a:t>
            </a:r>
          </a:p>
          <a:p>
            <a:r>
              <a:rPr lang="en-US" sz="1600" b="1">
                <a:latin typeface="Callibri"/>
              </a:rPr>
              <a:t>	</a:t>
            </a:r>
            <a:r>
              <a:rPr lang="en-US" sz="1600">
                <a:latin typeface="Callibri"/>
              </a:rPr>
              <a:t>public static void main(String args[]) {</a:t>
            </a:r>
          </a:p>
          <a:p>
            <a:r>
              <a:rPr lang="en-US" sz="1600">
                <a:latin typeface="Callibri"/>
              </a:rPr>
              <a:t>	A superOb = new A();</a:t>
            </a:r>
          </a:p>
          <a:p>
            <a:pPr lvl="2"/>
            <a:r>
              <a:rPr lang="en-US" sz="1600">
                <a:latin typeface="Callibri"/>
              </a:rPr>
              <a:t>B subOb = new B();</a:t>
            </a:r>
          </a:p>
          <a:p>
            <a:r>
              <a:rPr lang="en-US" sz="1600" b="1">
                <a:latin typeface="Callibri"/>
              </a:rPr>
              <a:t>// The superclass may be used by itself.</a:t>
            </a:r>
          </a:p>
          <a:p>
            <a:r>
              <a:rPr lang="en-US" sz="1600">
                <a:latin typeface="Callibri"/>
              </a:rPr>
              <a:t>superOb.i = 10;</a:t>
            </a:r>
          </a:p>
          <a:p>
            <a:r>
              <a:rPr lang="en-US" sz="1600">
                <a:latin typeface="Callibri"/>
              </a:rPr>
              <a:t>superOb.j = 20;</a:t>
            </a:r>
          </a:p>
          <a:p>
            <a:r>
              <a:rPr lang="en-US" sz="1600">
                <a:latin typeface="Callibri"/>
              </a:rPr>
              <a:t>System.out.println("Contents of superOb: ");</a:t>
            </a:r>
          </a:p>
          <a:p>
            <a:r>
              <a:rPr lang="en-US" sz="1600" b="1">
                <a:latin typeface="Callibri"/>
              </a:rPr>
              <a:t>superOb.showij();</a:t>
            </a:r>
          </a:p>
          <a:p>
            <a:r>
              <a:rPr lang="en-US" sz="1600" b="1">
                <a:latin typeface="Callibri"/>
              </a:rPr>
              <a:t>System.out.println();</a:t>
            </a:r>
          </a:p>
          <a:p>
            <a:r>
              <a:rPr lang="en-US" sz="1600" b="1">
                <a:latin typeface="Callibri"/>
              </a:rPr>
              <a:t>/* The subclass has access to all public</a:t>
            </a:r>
          </a:p>
          <a:p>
            <a:r>
              <a:rPr lang="en-US" sz="1600" b="1">
                <a:latin typeface="Callibri"/>
              </a:rPr>
              <a:t> members of its superclass. */</a:t>
            </a:r>
          </a:p>
          <a:p>
            <a:r>
              <a:rPr lang="en-US" sz="1600">
                <a:latin typeface="Callibri"/>
              </a:rPr>
              <a:t>subOb.i = 7;</a:t>
            </a:r>
          </a:p>
          <a:p>
            <a:r>
              <a:rPr lang="en-US" sz="1600">
                <a:latin typeface="Callibri"/>
              </a:rPr>
              <a:t>subOb.j = 8;</a:t>
            </a:r>
          </a:p>
          <a:p>
            <a:r>
              <a:rPr lang="en-US" sz="1600">
                <a:latin typeface="Callibri"/>
              </a:rPr>
              <a:t>subOb.k = 9;</a:t>
            </a:r>
          </a:p>
          <a:p>
            <a:r>
              <a:rPr lang="en-US" sz="1600">
                <a:latin typeface="Callibri"/>
              </a:rPr>
              <a:t>System.out.println("Contents of subOb: ");</a:t>
            </a:r>
          </a:p>
          <a:p>
            <a:endParaRPr lang="en-US" sz="1600" b="1">
              <a:latin typeface="Callibri"/>
            </a:endParaRPr>
          </a:p>
          <a:p>
            <a:pPr lvl="2"/>
            <a:endParaRPr lang="en-US" b="1"/>
          </a:p>
        </p:txBody>
      </p:sp>
      <p:sp>
        <p:nvSpPr>
          <p:cNvPr id="75783" name="Rectangle 7"/>
          <p:cNvSpPr>
            <a:spLocks noChangeArrowheads="1"/>
          </p:cNvSpPr>
          <p:nvPr/>
        </p:nvSpPr>
        <p:spPr bwMode="auto">
          <a:xfrm>
            <a:off x="5143500" y="1714500"/>
            <a:ext cx="3500438" cy="2124075"/>
          </a:xfrm>
          <a:prstGeom prst="rect">
            <a:avLst/>
          </a:prstGeom>
          <a:noFill/>
          <a:ln w="9525">
            <a:noFill/>
            <a:miter lim="800000"/>
            <a:headEnd/>
            <a:tailEnd/>
          </a:ln>
        </p:spPr>
        <p:txBody>
          <a:bodyPr>
            <a:spAutoFit/>
          </a:bodyPr>
          <a:lstStyle/>
          <a:p>
            <a:r>
              <a:rPr lang="en-US" sz="1600">
                <a:latin typeface="Callibri"/>
              </a:rPr>
              <a:t>subOb.showij();</a:t>
            </a:r>
          </a:p>
          <a:p>
            <a:r>
              <a:rPr lang="en-US" sz="1600">
                <a:latin typeface="Callibri"/>
              </a:rPr>
              <a:t>subOb.showk();</a:t>
            </a:r>
          </a:p>
          <a:p>
            <a:r>
              <a:rPr lang="en-US" sz="1600">
                <a:latin typeface="Callibri"/>
              </a:rPr>
              <a:t>System.out.println();</a:t>
            </a:r>
          </a:p>
          <a:p>
            <a:r>
              <a:rPr lang="en-US" sz="1600">
                <a:latin typeface="Callibri"/>
              </a:rPr>
              <a:t>System.out.println("Sum of i, j and k in subOb:");</a:t>
            </a:r>
          </a:p>
          <a:p>
            <a:r>
              <a:rPr lang="en-US" sz="1600">
                <a:latin typeface="Callibri"/>
              </a:rPr>
              <a:t>subOb.sum();</a:t>
            </a:r>
          </a:p>
          <a:p>
            <a:r>
              <a:rPr lang="en-US" sz="1600" b="1">
                <a:latin typeface="Callibri"/>
              </a:rPr>
              <a:t>}</a:t>
            </a:r>
          </a:p>
          <a:p>
            <a:r>
              <a:rPr lang="en-US" sz="1600" b="1">
                <a:latin typeface="Callibri"/>
              </a:rPr>
              <a:t>}</a:t>
            </a:r>
            <a:endParaRPr lang="en-US" sz="1600"/>
          </a:p>
        </p:txBody>
      </p:sp>
      <p:cxnSp>
        <p:nvCxnSpPr>
          <p:cNvPr id="10" name="Straight Connector 9"/>
          <p:cNvCxnSpPr/>
          <p:nvPr/>
        </p:nvCxnSpPr>
        <p:spPr>
          <a:xfrm rot="5400000">
            <a:off x="2536031" y="3893344"/>
            <a:ext cx="4645025"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86438" y="3786188"/>
            <a:ext cx="2928937" cy="2428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1" dirty="0">
                <a:solidFill>
                  <a:schemeClr val="bg1"/>
                </a:solidFill>
              </a:rPr>
              <a:t>OUTPUT:</a:t>
            </a:r>
          </a:p>
          <a:p>
            <a:pPr>
              <a:defRPr/>
            </a:pPr>
            <a:r>
              <a:rPr lang="en-US" sz="1600" b="1" dirty="0">
                <a:solidFill>
                  <a:schemeClr val="bg1"/>
                </a:solidFill>
              </a:rPr>
              <a:t>Contents of </a:t>
            </a:r>
            <a:r>
              <a:rPr lang="en-US" sz="1600" b="1" dirty="0" err="1">
                <a:solidFill>
                  <a:schemeClr val="bg1"/>
                </a:solidFill>
              </a:rPr>
              <a:t>superOb</a:t>
            </a:r>
            <a:r>
              <a:rPr lang="en-US" sz="1600" b="1" dirty="0">
                <a:solidFill>
                  <a:schemeClr val="bg1"/>
                </a:solidFill>
              </a:rPr>
              <a:t>:</a:t>
            </a:r>
          </a:p>
          <a:p>
            <a:pPr>
              <a:defRPr/>
            </a:pPr>
            <a:r>
              <a:rPr lang="en-US" sz="1600" b="1" dirty="0" err="1">
                <a:solidFill>
                  <a:schemeClr val="bg1"/>
                </a:solidFill>
              </a:rPr>
              <a:t>i</a:t>
            </a:r>
            <a:r>
              <a:rPr lang="en-US" sz="1600" b="1" dirty="0">
                <a:solidFill>
                  <a:schemeClr val="bg1"/>
                </a:solidFill>
              </a:rPr>
              <a:t> and j: 10 20</a:t>
            </a:r>
          </a:p>
          <a:p>
            <a:pPr>
              <a:defRPr/>
            </a:pPr>
            <a:r>
              <a:rPr lang="en-US" sz="1600" b="1" dirty="0">
                <a:solidFill>
                  <a:schemeClr val="bg1"/>
                </a:solidFill>
              </a:rPr>
              <a:t>Contents of </a:t>
            </a:r>
            <a:r>
              <a:rPr lang="en-US" sz="1600" b="1" dirty="0" err="1">
                <a:solidFill>
                  <a:schemeClr val="bg1"/>
                </a:solidFill>
              </a:rPr>
              <a:t>subOb</a:t>
            </a:r>
            <a:r>
              <a:rPr lang="en-US" sz="1600" b="1" dirty="0">
                <a:solidFill>
                  <a:schemeClr val="bg1"/>
                </a:solidFill>
              </a:rPr>
              <a:t>:</a:t>
            </a:r>
          </a:p>
          <a:p>
            <a:pPr>
              <a:defRPr/>
            </a:pPr>
            <a:r>
              <a:rPr lang="en-US" sz="1600" b="1" dirty="0" err="1">
                <a:solidFill>
                  <a:schemeClr val="bg1"/>
                </a:solidFill>
              </a:rPr>
              <a:t>i</a:t>
            </a:r>
            <a:r>
              <a:rPr lang="en-US" sz="1600" b="1" dirty="0">
                <a:solidFill>
                  <a:schemeClr val="bg1"/>
                </a:solidFill>
              </a:rPr>
              <a:t> and j: 7 8</a:t>
            </a:r>
          </a:p>
          <a:p>
            <a:pPr>
              <a:defRPr/>
            </a:pPr>
            <a:r>
              <a:rPr lang="en-US" sz="1600" b="1" dirty="0">
                <a:solidFill>
                  <a:schemeClr val="bg1"/>
                </a:solidFill>
              </a:rPr>
              <a:t>k: 9</a:t>
            </a:r>
          </a:p>
          <a:p>
            <a:pPr>
              <a:defRPr/>
            </a:pPr>
            <a:r>
              <a:rPr lang="en-US" sz="1600" b="1" dirty="0">
                <a:solidFill>
                  <a:schemeClr val="bg1"/>
                </a:solidFill>
              </a:rPr>
              <a:t>Sum of </a:t>
            </a:r>
            <a:r>
              <a:rPr lang="en-US" sz="1600" b="1" dirty="0" err="1">
                <a:solidFill>
                  <a:schemeClr val="bg1"/>
                </a:solidFill>
              </a:rPr>
              <a:t>i</a:t>
            </a:r>
            <a:r>
              <a:rPr lang="en-US" sz="1600" b="1" dirty="0">
                <a:solidFill>
                  <a:schemeClr val="bg1"/>
                </a:solidFill>
              </a:rPr>
              <a:t>, j and k in </a:t>
            </a:r>
            <a:r>
              <a:rPr lang="en-US" sz="1600" b="1" dirty="0" err="1">
                <a:solidFill>
                  <a:schemeClr val="bg1"/>
                </a:solidFill>
              </a:rPr>
              <a:t>subOb</a:t>
            </a:r>
            <a:r>
              <a:rPr lang="en-US" sz="1600" b="1" dirty="0">
                <a:solidFill>
                  <a:schemeClr val="bg1"/>
                </a:solidFill>
              </a:rPr>
              <a:t>:</a:t>
            </a:r>
          </a:p>
          <a:p>
            <a:pPr>
              <a:defRPr/>
            </a:pPr>
            <a:r>
              <a:rPr lang="en-US" sz="1600" b="1" dirty="0" err="1">
                <a:solidFill>
                  <a:schemeClr val="bg1"/>
                </a:solidFill>
              </a:rPr>
              <a:t>i+j+k</a:t>
            </a:r>
            <a:r>
              <a:rPr lang="en-US" sz="1600" b="1" dirty="0">
                <a:solidFill>
                  <a:schemeClr val="bg1"/>
                </a:solidFill>
              </a:rPr>
              <a:t>: 24</a:t>
            </a:r>
          </a:p>
          <a:p>
            <a:pPr algn="ctr">
              <a:defRPr/>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1908175" y="260350"/>
            <a:ext cx="6767513" cy="1143000"/>
          </a:xfrm>
        </p:spPr>
        <p:txBody>
          <a:bodyPr/>
          <a:lstStyle/>
          <a:p>
            <a:r>
              <a:rPr lang="en-US" b="1" smtClean="0"/>
              <a:t>Member Access and Inheritance</a:t>
            </a:r>
            <a:endParaRPr lang="en-US" smtClean="0"/>
          </a:p>
        </p:txBody>
      </p:sp>
      <p:sp>
        <p:nvSpPr>
          <p:cNvPr id="4" name="Date Placeholder 3"/>
          <p:cNvSpPr>
            <a:spLocks noGrp="1"/>
          </p:cNvSpPr>
          <p:nvPr>
            <p:ph type="dt" sz="quarter" idx="10"/>
          </p:nvPr>
        </p:nvSpPr>
        <p:spPr/>
        <p:txBody>
          <a:bodyPr/>
          <a:lstStyle/>
          <a:p>
            <a:pPr>
              <a:defRPr/>
            </a:pPr>
            <a:fld id="{5BECBA2B-CE92-43EF-8049-290C6DC32102}"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CC5542B-C38E-41AF-9A6A-CA6699064BDB}" type="slidenum">
              <a:rPr lang="en-IN" smtClean="0"/>
              <a:pPr>
                <a:defRPr/>
              </a:pPr>
              <a:t>68</a:t>
            </a:fld>
            <a:endParaRPr lang="en-IN"/>
          </a:p>
        </p:txBody>
      </p:sp>
      <p:sp>
        <p:nvSpPr>
          <p:cNvPr id="76806" name="Rectangle 6"/>
          <p:cNvSpPr>
            <a:spLocks noChangeArrowheads="1"/>
          </p:cNvSpPr>
          <p:nvPr/>
        </p:nvSpPr>
        <p:spPr bwMode="auto">
          <a:xfrm>
            <a:off x="285750" y="1500188"/>
            <a:ext cx="8072438" cy="4800600"/>
          </a:xfrm>
          <a:prstGeom prst="rect">
            <a:avLst/>
          </a:prstGeom>
          <a:noFill/>
          <a:ln w="9525">
            <a:noFill/>
            <a:miter lim="800000"/>
            <a:headEnd/>
            <a:tailEnd/>
          </a:ln>
        </p:spPr>
        <p:txBody>
          <a:bodyPr>
            <a:spAutoFit/>
          </a:bodyPr>
          <a:lstStyle/>
          <a:p>
            <a:r>
              <a:rPr lang="en-US" b="1"/>
              <a:t>/* In a class hierarchy, private members remain  private to their class.</a:t>
            </a:r>
            <a:r>
              <a:rPr lang="en-US" sz="1600" b="1"/>
              <a:t>*/</a:t>
            </a:r>
          </a:p>
          <a:p>
            <a:r>
              <a:rPr lang="en-US" sz="1600" b="1"/>
              <a:t>// Create a superclass.</a:t>
            </a:r>
          </a:p>
          <a:p>
            <a:r>
              <a:rPr lang="en-US" sz="1600" b="1"/>
              <a:t>class A {</a:t>
            </a:r>
          </a:p>
          <a:p>
            <a:r>
              <a:rPr lang="en-US" sz="1600" b="1"/>
              <a:t>           	   int i; // public by default</a:t>
            </a:r>
          </a:p>
          <a:p>
            <a:r>
              <a:rPr lang="nb-NO" sz="1600" b="1"/>
              <a:t>         	    private int j; // private to A</a:t>
            </a:r>
          </a:p>
          <a:p>
            <a:r>
              <a:rPr lang="fr-FR" sz="1600"/>
              <a:t>	   void setij(int x, int y) {</a:t>
            </a:r>
          </a:p>
          <a:p>
            <a:r>
              <a:rPr lang="en-US" sz="1600"/>
              <a:t>		i = x;</a:t>
            </a:r>
          </a:p>
          <a:p>
            <a:r>
              <a:rPr lang="en-US" sz="1600"/>
              <a:t>		j = y;</a:t>
            </a:r>
          </a:p>
          <a:p>
            <a:r>
              <a:rPr lang="en-US" sz="1600"/>
              <a:t>	}</a:t>
            </a:r>
          </a:p>
          <a:p>
            <a:r>
              <a:rPr lang="en-US" sz="1600"/>
              <a:t>	}</a:t>
            </a:r>
          </a:p>
          <a:p>
            <a:r>
              <a:rPr lang="en-US" sz="1600"/>
              <a:t>	</a:t>
            </a:r>
            <a:r>
              <a:rPr lang="en-US" sz="1600" b="1"/>
              <a:t>// A's j is not accessible here.</a:t>
            </a:r>
          </a:p>
          <a:p>
            <a:r>
              <a:rPr lang="en-US" sz="1600" b="1"/>
              <a:t>	class B extends A {</a:t>
            </a:r>
          </a:p>
          <a:p>
            <a:r>
              <a:rPr lang="en-US" sz="1600"/>
              <a:t>	int total;</a:t>
            </a:r>
          </a:p>
          <a:p>
            <a:r>
              <a:rPr lang="en-US" sz="1600"/>
              <a:t>	void sum() {</a:t>
            </a:r>
          </a:p>
          <a:p>
            <a:r>
              <a:rPr lang="en-US" sz="1600"/>
              <a:t>	</a:t>
            </a:r>
            <a:r>
              <a:rPr lang="en-US" sz="1600" b="1"/>
              <a:t>total = i + j;</a:t>
            </a:r>
          </a:p>
          <a:p>
            <a:r>
              <a:rPr lang="en-US" sz="1600" b="1"/>
              <a:t>               // ERROR, j is not accessible here</a:t>
            </a:r>
          </a:p>
          <a:p>
            <a:r>
              <a:rPr lang="en-US" sz="1600"/>
              <a:t>	}</a:t>
            </a:r>
          </a:p>
          <a:p>
            <a:r>
              <a:rPr lang="en-US" sz="1600"/>
              <a:t>	}</a:t>
            </a:r>
          </a:p>
          <a:p>
            <a:r>
              <a:rPr lang="en-US" sz="1600"/>
              <a:t>	</a:t>
            </a:r>
            <a:r>
              <a:rPr lang="en-US" sz="1600" b="1"/>
              <a:t>}</a:t>
            </a:r>
          </a:p>
        </p:txBody>
      </p:sp>
      <p:sp>
        <p:nvSpPr>
          <p:cNvPr id="76807" name="Rectangle 7"/>
          <p:cNvSpPr>
            <a:spLocks noChangeArrowheads="1"/>
          </p:cNvSpPr>
          <p:nvPr/>
        </p:nvSpPr>
        <p:spPr bwMode="auto">
          <a:xfrm>
            <a:off x="5500688" y="2000250"/>
            <a:ext cx="3500437" cy="2554288"/>
          </a:xfrm>
          <a:prstGeom prst="rect">
            <a:avLst/>
          </a:prstGeom>
          <a:noFill/>
          <a:ln w="9525">
            <a:noFill/>
            <a:miter lim="800000"/>
            <a:headEnd/>
            <a:tailEnd/>
          </a:ln>
        </p:spPr>
        <p:txBody>
          <a:bodyPr>
            <a:spAutoFit/>
          </a:bodyPr>
          <a:lstStyle/>
          <a:p>
            <a:r>
              <a:rPr lang="en-US" sz="1600" b="1"/>
              <a:t>class Access {</a:t>
            </a:r>
          </a:p>
          <a:p>
            <a:r>
              <a:rPr lang="en-US" sz="1600"/>
              <a:t>public static void main(String args[]) {</a:t>
            </a:r>
          </a:p>
          <a:p>
            <a:r>
              <a:rPr lang="en-US" sz="1600" b="1"/>
              <a:t>B subOb = new B();</a:t>
            </a:r>
          </a:p>
          <a:p>
            <a:r>
              <a:rPr lang="en-US" sz="1600" b="1"/>
              <a:t>subOb.setij(10, 12);</a:t>
            </a:r>
          </a:p>
          <a:p>
            <a:r>
              <a:rPr lang="en-US" sz="1600"/>
              <a:t>subOb.sum();</a:t>
            </a:r>
          </a:p>
          <a:p>
            <a:r>
              <a:rPr lang="en-US" sz="1600"/>
              <a:t>System.out.println("Total is " + subOb.total);</a:t>
            </a:r>
          </a:p>
          <a:p>
            <a:r>
              <a:rPr lang="en-US" sz="1600"/>
              <a:t>}</a:t>
            </a:r>
          </a:p>
          <a:p>
            <a:r>
              <a:rPr lang="en-US" sz="1600"/>
              <a:t>}</a:t>
            </a:r>
          </a:p>
        </p:txBody>
      </p:sp>
      <p:cxnSp>
        <p:nvCxnSpPr>
          <p:cNvPr id="10" name="Straight Connector 9"/>
          <p:cNvCxnSpPr/>
          <p:nvPr/>
        </p:nvCxnSpPr>
        <p:spPr>
          <a:xfrm rot="5400000">
            <a:off x="2786857" y="4071144"/>
            <a:ext cx="428625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908175" y="260350"/>
            <a:ext cx="6767513" cy="1143000"/>
          </a:xfrm>
        </p:spPr>
        <p:txBody>
          <a:bodyPr/>
          <a:lstStyle/>
          <a:p>
            <a:r>
              <a:rPr lang="en-US" b="1" smtClean="0"/>
              <a:t>A Super class Variable Can Reference a Subclass Object</a:t>
            </a:r>
            <a:endParaRPr lang="en-US" smtClean="0"/>
          </a:p>
        </p:txBody>
      </p:sp>
      <p:sp>
        <p:nvSpPr>
          <p:cNvPr id="77827" name="Content Placeholder 2"/>
          <p:cNvSpPr>
            <a:spLocks noGrp="1"/>
          </p:cNvSpPr>
          <p:nvPr>
            <p:ph idx="1"/>
          </p:nvPr>
        </p:nvSpPr>
        <p:spPr/>
        <p:txBody>
          <a:bodyPr/>
          <a:lstStyle/>
          <a:p>
            <a:pPr>
              <a:lnSpc>
                <a:spcPct val="150000"/>
              </a:lnSpc>
              <a:buFont typeface="Wingdings" pitchFamily="2" charset="2"/>
              <a:buChar char="Ø"/>
            </a:pPr>
            <a:r>
              <a:rPr lang="en-US" sz="2000" smtClean="0"/>
              <a:t>A </a:t>
            </a:r>
            <a:r>
              <a:rPr lang="en-US" sz="2000" b="1" smtClean="0"/>
              <a:t>reference variable </a:t>
            </a:r>
            <a:r>
              <a:rPr lang="en-US" sz="2000" smtClean="0"/>
              <a:t>of </a:t>
            </a:r>
            <a:r>
              <a:rPr lang="en-US" sz="2000" b="1" smtClean="0"/>
              <a:t>a superclass </a:t>
            </a:r>
            <a:r>
              <a:rPr lang="en-US" sz="2000" smtClean="0"/>
              <a:t>can be assigned a reference to any subclass derived from that </a:t>
            </a:r>
            <a:r>
              <a:rPr lang="en-US" sz="2000" b="1" smtClean="0"/>
              <a:t>superclass</a:t>
            </a:r>
            <a:r>
              <a:rPr lang="en-US" sz="2000" smtClean="0"/>
              <a:t>.</a:t>
            </a:r>
          </a:p>
          <a:p>
            <a:pPr>
              <a:lnSpc>
                <a:spcPct val="150000"/>
              </a:lnSpc>
              <a:buFont typeface="Arial" pitchFamily="34" charset="0"/>
              <a:buNone/>
            </a:pPr>
            <a:endParaRPr lang="en-US" sz="2000" smtClean="0"/>
          </a:p>
          <a:p>
            <a:pPr>
              <a:lnSpc>
                <a:spcPct val="150000"/>
              </a:lnSpc>
              <a:buFont typeface="Wingdings" pitchFamily="2" charset="2"/>
              <a:buChar char="Ø"/>
            </a:pPr>
            <a:r>
              <a:rPr lang="en-US" sz="2000" smtClean="0"/>
              <a:t>Here, </a:t>
            </a:r>
            <a:r>
              <a:rPr lang="en-US" sz="2000" b="1" smtClean="0"/>
              <a:t>weightbox is a reference to BoxWeight objects, and plainbox is a reference to Box objects. </a:t>
            </a:r>
          </a:p>
          <a:p>
            <a:pPr>
              <a:lnSpc>
                <a:spcPct val="150000"/>
              </a:lnSpc>
              <a:buFont typeface="Arial" pitchFamily="34" charset="0"/>
              <a:buNone/>
            </a:pPr>
            <a:endParaRPr lang="en-US" sz="2000" b="1" smtClean="0"/>
          </a:p>
          <a:p>
            <a:pPr>
              <a:lnSpc>
                <a:spcPct val="150000"/>
              </a:lnSpc>
              <a:buFont typeface="Wingdings" pitchFamily="2" charset="2"/>
              <a:buChar char="Ø"/>
            </a:pPr>
            <a:r>
              <a:rPr lang="en-US" sz="2000" b="1" smtClean="0"/>
              <a:t>Since BoxWeight is a subclass of Box, it is permissible to assign plainbox </a:t>
            </a:r>
            <a:r>
              <a:rPr lang="en-US" sz="2000" smtClean="0"/>
              <a:t>a reference to the </a:t>
            </a:r>
            <a:r>
              <a:rPr lang="en-US" sz="2000" b="1" smtClean="0"/>
              <a:t>weightbox object.</a:t>
            </a:r>
            <a:endParaRPr lang="en-US" sz="2000"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C96C236-B00C-4696-8F8F-57C1A133EA3F}" type="slidenum">
              <a:rPr lang="en-IN" smtClean="0"/>
              <a:pPr>
                <a:defRPr/>
              </a:pPr>
              <a:t>69</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08175" y="260350"/>
            <a:ext cx="6767513" cy="1143000"/>
          </a:xfrm>
        </p:spPr>
        <p:txBody>
          <a:bodyPr/>
          <a:lstStyle/>
          <a:p>
            <a:pPr eaLnBrk="1" hangingPunct="1"/>
            <a:r>
              <a:rPr lang="en-US" b="1" smtClean="0"/>
              <a:t>A Relationship Between Classes &amp; Objects </a:t>
            </a:r>
            <a:endParaRPr lang="en-US" smtClean="0"/>
          </a:p>
        </p:txBody>
      </p:sp>
      <p:sp>
        <p:nvSpPr>
          <p:cNvPr id="3" name="Content Placeholder 2"/>
          <p:cNvSpPr>
            <a:spLocks noGrp="1"/>
          </p:cNvSpPr>
          <p:nvPr>
            <p:ph idx="1"/>
          </p:nvPr>
        </p:nvSpPr>
        <p:spPr/>
        <p:txBody>
          <a:bodyPr/>
          <a:lstStyle/>
          <a:p>
            <a:pPr indent="457200" eaLnBrk="1" hangingPunct="1">
              <a:lnSpc>
                <a:spcPct val="135000"/>
              </a:lnSpc>
              <a:buFont typeface="Wingdings" pitchFamily="2" charset="2"/>
              <a:buChar char="Ø"/>
              <a:defRPr/>
            </a:pPr>
            <a:r>
              <a:rPr lang="en-US" sz="2000" dirty="0" smtClean="0"/>
              <a:t>A </a:t>
            </a:r>
            <a:r>
              <a:rPr lang="en-US" sz="2000" b="1" dirty="0" smtClean="0"/>
              <a:t>class is an abstract definition of an object. </a:t>
            </a:r>
          </a:p>
          <a:p>
            <a:pPr indent="457200" eaLnBrk="1" hangingPunct="1">
              <a:lnSpc>
                <a:spcPct val="135000"/>
              </a:lnSpc>
              <a:buFont typeface="Arial" pitchFamily="34" charset="0"/>
              <a:buNone/>
              <a:defRPr/>
            </a:pPr>
            <a:endParaRPr lang="en-US" sz="2000" dirty="0" smtClean="0"/>
          </a:p>
          <a:p>
            <a:pPr indent="457200" eaLnBrk="1" hangingPunct="1">
              <a:lnSpc>
                <a:spcPct val="135000"/>
              </a:lnSpc>
              <a:buFont typeface="Wingdings" pitchFamily="2" charset="2"/>
              <a:buChar char="Ø"/>
              <a:defRPr/>
            </a:pPr>
            <a:r>
              <a:rPr lang="en-US" sz="2000" dirty="0" smtClean="0"/>
              <a:t>It defines the </a:t>
            </a:r>
            <a:r>
              <a:rPr lang="en-US" sz="2000" b="1" dirty="0" smtClean="0"/>
              <a:t>structure &amp; behavior</a:t>
            </a:r>
            <a:r>
              <a:rPr lang="en-US" sz="2000" dirty="0" smtClean="0"/>
              <a:t> of each object in the class </a:t>
            </a:r>
          </a:p>
          <a:p>
            <a:pPr indent="457200" eaLnBrk="1" hangingPunct="1">
              <a:lnSpc>
                <a:spcPct val="135000"/>
              </a:lnSpc>
              <a:buFont typeface="Arial" pitchFamily="34" charset="0"/>
              <a:buNone/>
              <a:defRPr/>
            </a:pPr>
            <a:endParaRPr lang="en-US" sz="2000" dirty="0" smtClean="0"/>
          </a:p>
          <a:p>
            <a:pPr indent="457200" eaLnBrk="1" hangingPunct="1">
              <a:lnSpc>
                <a:spcPct val="135000"/>
              </a:lnSpc>
              <a:buFont typeface="Wingdings" pitchFamily="2" charset="2"/>
              <a:buChar char="Ø"/>
              <a:defRPr/>
            </a:pPr>
            <a:r>
              <a:rPr lang="en-US" sz="2000" dirty="0" smtClean="0"/>
              <a:t>It serves as a </a:t>
            </a:r>
            <a:r>
              <a:rPr lang="en-US" sz="2000" b="1" dirty="0" smtClean="0"/>
              <a:t>template / blue print for creating objects.</a:t>
            </a:r>
          </a:p>
          <a:p>
            <a:pPr eaLnBrk="1" hangingPunct="1">
              <a:buFont typeface="Arial" charset="0"/>
              <a:buChar char="•"/>
              <a:defRPr/>
            </a:pPr>
            <a:endParaRPr lang="en-US" sz="2000" b="1" dirty="0" smtClean="0"/>
          </a:p>
          <a:p>
            <a:pPr eaLnBrk="1" hangingPunct="1">
              <a:buFont typeface="Arial" charset="0"/>
              <a:buChar char="•"/>
              <a:defRPr/>
            </a:pPr>
            <a:r>
              <a:rPr lang="en-US" sz="2000" b="1" dirty="0" smtClean="0"/>
              <a:t>Attributes of a Class </a:t>
            </a:r>
          </a:p>
          <a:p>
            <a:pPr eaLnBrk="1" hangingPunct="1">
              <a:buFont typeface="Arial" charset="0"/>
              <a:buChar char="•"/>
              <a:defRPr/>
            </a:pPr>
            <a:endParaRPr lang="en-US" sz="2000" b="1" dirty="0" smtClean="0"/>
          </a:p>
          <a:p>
            <a:pPr indent="457200" algn="just" eaLnBrk="1" hangingPunct="1">
              <a:lnSpc>
                <a:spcPct val="120000"/>
              </a:lnSpc>
              <a:buFont typeface="Wingdings" pitchFamily="2" charset="2"/>
              <a:buChar char="Ø"/>
              <a:defRPr/>
            </a:pPr>
            <a:r>
              <a:rPr lang="en-US" sz="2000" dirty="0" smtClean="0"/>
              <a:t>An attribute is a named property of a </a:t>
            </a:r>
            <a:r>
              <a:rPr lang="en-US" sz="2000" b="1" dirty="0" smtClean="0"/>
              <a:t>class that describes a range of   </a:t>
            </a:r>
          </a:p>
          <a:p>
            <a:pPr indent="457200" algn="just" eaLnBrk="1" hangingPunct="1">
              <a:lnSpc>
                <a:spcPct val="120000"/>
              </a:lnSpc>
              <a:buFont typeface="Arial" charset="0"/>
              <a:buNone/>
              <a:defRPr/>
            </a:pPr>
            <a:r>
              <a:rPr lang="en-US" sz="2000" b="1" dirty="0" smtClean="0"/>
              <a:t>values </a:t>
            </a:r>
            <a:r>
              <a:rPr lang="en-US" sz="2000" dirty="0" smtClean="0"/>
              <a:t>that  instances of the property may hold.</a:t>
            </a:r>
          </a:p>
          <a:p>
            <a:pPr indent="457200" eaLnBrk="1" hangingPunct="1">
              <a:lnSpc>
                <a:spcPct val="135000"/>
              </a:lnSpc>
              <a:buFont typeface="Wingdings" pitchFamily="2" charset="2"/>
              <a:buChar char="Ø"/>
              <a:defRPr/>
            </a:pPr>
            <a:endParaRPr lang="en-US" sz="2000" b="1" dirty="0" smtClean="0"/>
          </a:p>
          <a:p>
            <a:pPr eaLnBrk="1" hangingPunct="1">
              <a:buFont typeface="Arial" charset="0"/>
              <a:buNone/>
              <a:defRPr/>
            </a:pPr>
            <a:endParaRPr lang="en-US" sz="1800" dirty="0"/>
          </a:p>
        </p:txBody>
      </p:sp>
      <p:sp>
        <p:nvSpPr>
          <p:cNvPr id="4" name="Date Placeholder 3"/>
          <p:cNvSpPr>
            <a:spLocks noGrp="1"/>
          </p:cNvSpPr>
          <p:nvPr>
            <p:ph type="dt" sz="quarter" idx="10"/>
          </p:nvPr>
        </p:nvSpPr>
        <p:spPr/>
        <p:txBody>
          <a:bodyPr/>
          <a:lstStyle/>
          <a:p>
            <a:pPr>
              <a:defRPr/>
            </a:pPr>
            <a:fld id="{945CDC15-037B-43F6-A930-AA21618798AB}" type="datetime1">
              <a:rPr lang="en-IN"/>
              <a:pPr>
                <a:defRPr/>
              </a:pPr>
              <a:t>22-03-2017</a:t>
            </a:fld>
            <a:endParaRPr lang="en-IN"/>
          </a:p>
        </p:txBody>
      </p:sp>
      <p:sp>
        <p:nvSpPr>
          <p:cNvPr id="5" name="Slide Number Placeholder 4"/>
          <p:cNvSpPr>
            <a:spLocks noGrp="1"/>
          </p:cNvSpPr>
          <p:nvPr>
            <p:ph type="sldNum" sz="quarter" idx="12"/>
          </p:nvPr>
        </p:nvSpPr>
        <p:spPr/>
        <p:txBody>
          <a:bodyPr/>
          <a:lstStyle/>
          <a:p>
            <a:pPr>
              <a:defRPr/>
            </a:pPr>
            <a:fld id="{755D2C94-EAAE-4227-8A02-015968A94C12}" type="slidenum">
              <a:rPr lang="en-IN" smtClean="0"/>
              <a:pPr>
                <a:defRPr/>
              </a:pPr>
              <a:t>7</a:t>
            </a:fld>
            <a:endParaRPr lang="en-IN"/>
          </a:p>
        </p:txBody>
      </p:sp>
      <p:sp>
        <p:nvSpPr>
          <p:cNvPr id="6" name="Footer Placeholder 5"/>
          <p:cNvSpPr>
            <a:spLocks noGrp="1"/>
          </p:cNvSpPr>
          <p:nvPr>
            <p:ph type="ftr" sz="quarter" idx="11"/>
          </p:nvPr>
        </p:nvSpPr>
        <p:spPr/>
        <p:txBody>
          <a:bodyPr/>
          <a:lstStyle/>
          <a:p>
            <a:pPr>
              <a:defRPr/>
            </a:pPr>
            <a:r>
              <a:rPr lang="en-US" dirty="0"/>
              <a:t>PPL Unit5 -</a:t>
            </a:r>
            <a:r>
              <a:rPr lang="en-US" dirty="0" err="1"/>
              <a:t>Inheritance,polymorphism</a:t>
            </a:r>
            <a:r>
              <a:rPr lang="en-US" dirty="0"/>
              <a:t> &amp; Encapsulation using Java</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908175" y="260350"/>
            <a:ext cx="6767513" cy="1143000"/>
          </a:xfrm>
        </p:spPr>
        <p:txBody>
          <a:bodyPr/>
          <a:lstStyle/>
          <a:p>
            <a:r>
              <a:rPr lang="en-US" b="1" smtClean="0"/>
              <a:t>A Super class Variable Can Reference a Subclass Object</a:t>
            </a:r>
            <a:endParaRPr lang="en-US" smtClean="0"/>
          </a:p>
        </p:txBody>
      </p:sp>
      <p:sp>
        <p:nvSpPr>
          <p:cNvPr id="4" name="Date Placeholder 3"/>
          <p:cNvSpPr>
            <a:spLocks noGrp="1"/>
          </p:cNvSpPr>
          <p:nvPr>
            <p:ph type="dt" sz="quarter" idx="10"/>
          </p:nvPr>
        </p:nvSpPr>
        <p:spPr/>
        <p:txBody>
          <a:bodyPr/>
          <a:lstStyle/>
          <a:p>
            <a:pPr>
              <a:defRPr/>
            </a:pPr>
            <a:fld id="{5BECBA2B-CE92-43EF-8049-290C6DC32102}"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A0B7C05-5D30-49F4-8A66-A44AEFFEDABC}" type="slidenum">
              <a:rPr lang="en-IN" smtClean="0"/>
              <a:pPr>
                <a:defRPr/>
              </a:pPr>
              <a:t>70</a:t>
            </a:fld>
            <a:endParaRPr lang="en-IN"/>
          </a:p>
        </p:txBody>
      </p:sp>
      <p:sp>
        <p:nvSpPr>
          <p:cNvPr id="78854" name="Rectangle 6"/>
          <p:cNvSpPr>
            <a:spLocks noChangeArrowheads="1"/>
          </p:cNvSpPr>
          <p:nvPr/>
        </p:nvSpPr>
        <p:spPr bwMode="auto">
          <a:xfrm>
            <a:off x="714375" y="1571625"/>
            <a:ext cx="7000875" cy="4278313"/>
          </a:xfrm>
          <a:prstGeom prst="rect">
            <a:avLst/>
          </a:prstGeom>
          <a:noFill/>
          <a:ln w="9525">
            <a:noFill/>
            <a:miter lim="800000"/>
            <a:headEnd/>
            <a:tailEnd/>
          </a:ln>
        </p:spPr>
        <p:txBody>
          <a:bodyPr>
            <a:spAutoFit/>
          </a:bodyPr>
          <a:lstStyle/>
          <a:p>
            <a:r>
              <a:rPr lang="en-US" sz="1600" b="1">
                <a:latin typeface="Callibri"/>
              </a:rPr>
              <a:t>class RefDemo {</a:t>
            </a:r>
          </a:p>
          <a:p>
            <a:r>
              <a:rPr lang="en-US" sz="1600">
                <a:latin typeface="Callibri"/>
              </a:rPr>
              <a:t>public static void main(String args[]) {</a:t>
            </a:r>
          </a:p>
          <a:p>
            <a:r>
              <a:rPr lang="en-US" sz="1600" b="1">
                <a:latin typeface="Callibri"/>
              </a:rPr>
              <a:t>BoxWeight weightbox = new BoxWeight(3, 5, 7, 8.37);</a:t>
            </a:r>
          </a:p>
          <a:p>
            <a:r>
              <a:rPr lang="en-US" sz="1600" b="1">
                <a:latin typeface="Callibri"/>
              </a:rPr>
              <a:t>Box plainbox = new Box();</a:t>
            </a:r>
          </a:p>
          <a:p>
            <a:r>
              <a:rPr lang="en-US" sz="1600">
                <a:latin typeface="Callibri"/>
              </a:rPr>
              <a:t>double vol;</a:t>
            </a:r>
          </a:p>
          <a:p>
            <a:r>
              <a:rPr lang="en-US" sz="1600">
                <a:latin typeface="Callibri"/>
              </a:rPr>
              <a:t>vol = weightbox.volume();</a:t>
            </a:r>
          </a:p>
          <a:p>
            <a:r>
              <a:rPr lang="nl-NL" sz="1600">
                <a:latin typeface="Callibri"/>
              </a:rPr>
              <a:t>System.out.println("Volume of weightbox is " + vol);</a:t>
            </a:r>
          </a:p>
          <a:p>
            <a:r>
              <a:rPr lang="en-US" sz="1600">
                <a:latin typeface="Callibri"/>
              </a:rPr>
              <a:t>System.out.println("Weight of weightbox is " + weightbox.weight);</a:t>
            </a:r>
          </a:p>
          <a:p>
            <a:r>
              <a:rPr lang="en-US" sz="1600">
                <a:latin typeface="Callibri"/>
              </a:rPr>
              <a:t>System.out.println();</a:t>
            </a:r>
          </a:p>
          <a:p>
            <a:r>
              <a:rPr lang="en-US" sz="1600" b="1">
                <a:latin typeface="Callibri"/>
              </a:rPr>
              <a:t>// assign BoxWeight reference to Box reference</a:t>
            </a:r>
          </a:p>
          <a:p>
            <a:r>
              <a:rPr lang="en-US" sz="1600">
                <a:latin typeface="Callibri"/>
              </a:rPr>
              <a:t>plainbox = weightbox;</a:t>
            </a:r>
          </a:p>
          <a:p>
            <a:r>
              <a:rPr lang="en-US" sz="1600">
                <a:latin typeface="Callibri"/>
              </a:rPr>
              <a:t>vol = plainbox.volume(); // OK, volume() defined in Box</a:t>
            </a:r>
          </a:p>
          <a:p>
            <a:r>
              <a:rPr lang="en-US" sz="1600">
                <a:latin typeface="Callibri"/>
              </a:rPr>
              <a:t>System.out.println("Volume of plainbox is " + vol);</a:t>
            </a:r>
          </a:p>
          <a:p>
            <a:r>
              <a:rPr lang="en-US" sz="1600" b="1"/>
              <a:t>/* The following statement is invalid because plainbox</a:t>
            </a:r>
          </a:p>
          <a:p>
            <a:r>
              <a:rPr lang="en-US" sz="1600" b="1"/>
              <a:t>does not define a weight member. */</a:t>
            </a:r>
          </a:p>
          <a:p>
            <a:r>
              <a:rPr lang="en-US" sz="1600"/>
              <a:t>// System.out.println("Weight of plainbox is " + plainbox.weight);</a:t>
            </a:r>
          </a:p>
          <a:p>
            <a:r>
              <a:rPr lang="en-US" sz="1600" b="1"/>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1908175" y="260350"/>
            <a:ext cx="6767513" cy="1143000"/>
          </a:xfrm>
        </p:spPr>
        <p:txBody>
          <a:bodyPr/>
          <a:lstStyle/>
          <a:p>
            <a:r>
              <a:rPr lang="en-US" b="1" smtClean="0"/>
              <a:t>A Super class Variable Can Reference a Subclass Object</a:t>
            </a:r>
            <a:endParaRPr lang="en-US" smtClean="0"/>
          </a:p>
        </p:txBody>
      </p:sp>
      <p:sp>
        <p:nvSpPr>
          <p:cNvPr id="4" name="Date Placeholder 3"/>
          <p:cNvSpPr>
            <a:spLocks noGrp="1"/>
          </p:cNvSpPr>
          <p:nvPr>
            <p:ph type="dt" sz="quarter" idx="10"/>
          </p:nvPr>
        </p:nvSpPr>
        <p:spPr/>
        <p:txBody>
          <a:bodyPr/>
          <a:lstStyle/>
          <a:p>
            <a:pPr>
              <a:defRPr/>
            </a:pPr>
            <a:fld id="{5BECBA2B-CE92-43EF-8049-290C6DC32102}"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A42F368-9754-411F-8D5B-6D741E3E56C1}" type="slidenum">
              <a:rPr lang="en-IN" smtClean="0"/>
              <a:pPr>
                <a:defRPr/>
              </a:pPr>
              <a:t>71</a:t>
            </a:fld>
            <a:endParaRPr lang="en-IN"/>
          </a:p>
        </p:txBody>
      </p:sp>
      <p:sp>
        <p:nvSpPr>
          <p:cNvPr id="79878" name="TextBox 7"/>
          <p:cNvSpPr txBox="1">
            <a:spLocks noChangeArrowheads="1"/>
          </p:cNvSpPr>
          <p:nvPr/>
        </p:nvSpPr>
        <p:spPr bwMode="auto">
          <a:xfrm>
            <a:off x="1785938" y="1571625"/>
            <a:ext cx="4643437" cy="4770438"/>
          </a:xfrm>
          <a:prstGeom prst="rect">
            <a:avLst/>
          </a:prstGeom>
          <a:noFill/>
          <a:ln w="9525">
            <a:noFill/>
            <a:miter lim="800000"/>
            <a:headEnd/>
            <a:tailEnd/>
          </a:ln>
        </p:spPr>
        <p:txBody>
          <a:bodyPr>
            <a:spAutoFit/>
          </a:bodyPr>
          <a:lstStyle/>
          <a:p>
            <a:r>
              <a:rPr lang="en-US" sz="1600" b="1">
                <a:latin typeface="Callibri"/>
              </a:rPr>
              <a:t>class</a:t>
            </a:r>
            <a:r>
              <a:rPr lang="en-US" sz="1600">
                <a:latin typeface="Callibri"/>
              </a:rPr>
              <a:t> Box {</a:t>
            </a:r>
          </a:p>
          <a:p>
            <a:r>
              <a:rPr lang="en-US" sz="1600">
                <a:latin typeface="Callibri"/>
              </a:rPr>
              <a:t> </a:t>
            </a:r>
            <a:r>
              <a:rPr lang="en-US" sz="1600" b="1">
                <a:latin typeface="Callibri"/>
              </a:rPr>
              <a:t>private</a:t>
            </a:r>
            <a:r>
              <a:rPr lang="en-US" sz="1600">
                <a:latin typeface="Callibri"/>
              </a:rPr>
              <a:t> </a:t>
            </a:r>
            <a:r>
              <a:rPr lang="en-US" sz="1600" b="1">
                <a:latin typeface="Callibri"/>
              </a:rPr>
              <a:t>double</a:t>
            </a:r>
            <a:r>
              <a:rPr lang="en-US" sz="1600">
                <a:latin typeface="Callibri"/>
              </a:rPr>
              <a:t> width; </a:t>
            </a:r>
          </a:p>
          <a:p>
            <a:r>
              <a:rPr lang="en-US" sz="1600" b="1">
                <a:latin typeface="Callibri"/>
              </a:rPr>
              <a:t>private</a:t>
            </a:r>
            <a:r>
              <a:rPr lang="en-US" sz="1600">
                <a:latin typeface="Callibri"/>
              </a:rPr>
              <a:t> </a:t>
            </a:r>
            <a:r>
              <a:rPr lang="en-US" sz="1600" b="1">
                <a:latin typeface="Callibri"/>
              </a:rPr>
              <a:t>double</a:t>
            </a:r>
            <a:r>
              <a:rPr lang="en-US" sz="1600">
                <a:latin typeface="Callibri"/>
              </a:rPr>
              <a:t> height;</a:t>
            </a:r>
          </a:p>
          <a:p>
            <a:r>
              <a:rPr lang="en-US" sz="1600">
                <a:latin typeface="Callibri"/>
              </a:rPr>
              <a:t> </a:t>
            </a:r>
            <a:r>
              <a:rPr lang="en-US" sz="1600" b="1">
                <a:latin typeface="Callibri"/>
              </a:rPr>
              <a:t>private</a:t>
            </a:r>
            <a:r>
              <a:rPr lang="en-US" sz="1600">
                <a:latin typeface="Callibri"/>
              </a:rPr>
              <a:t> </a:t>
            </a:r>
            <a:r>
              <a:rPr lang="en-US" sz="1600" b="1">
                <a:latin typeface="Callibri"/>
              </a:rPr>
              <a:t>double</a:t>
            </a:r>
            <a:r>
              <a:rPr lang="en-US" sz="1600">
                <a:latin typeface="Callibri"/>
              </a:rPr>
              <a:t> depth;</a:t>
            </a:r>
          </a:p>
          <a:p>
            <a:r>
              <a:rPr lang="en-US" sz="1600">
                <a:latin typeface="Callibri"/>
              </a:rPr>
              <a:t> Box(Box ob) { </a:t>
            </a:r>
          </a:p>
          <a:p>
            <a:r>
              <a:rPr lang="en-US" sz="1600">
                <a:latin typeface="Callibri"/>
              </a:rPr>
              <a:t>width = ob.width;</a:t>
            </a:r>
          </a:p>
          <a:p>
            <a:r>
              <a:rPr lang="en-US" sz="1600">
                <a:latin typeface="Callibri"/>
              </a:rPr>
              <a:t> height = ob.height; </a:t>
            </a:r>
          </a:p>
          <a:p>
            <a:r>
              <a:rPr lang="en-US" sz="1600">
                <a:latin typeface="Callibri"/>
              </a:rPr>
              <a:t>depth = ob.depth; </a:t>
            </a:r>
          </a:p>
          <a:p>
            <a:r>
              <a:rPr lang="en-US" sz="1600">
                <a:latin typeface="Callibri"/>
              </a:rPr>
              <a:t>}</a:t>
            </a:r>
          </a:p>
          <a:p>
            <a:r>
              <a:rPr lang="en-US" sz="1600">
                <a:latin typeface="Callibri"/>
              </a:rPr>
              <a:t> Box(</a:t>
            </a:r>
            <a:r>
              <a:rPr lang="en-US" sz="1600" b="1">
                <a:latin typeface="Callibri"/>
              </a:rPr>
              <a:t>double</a:t>
            </a:r>
            <a:r>
              <a:rPr lang="en-US" sz="1600">
                <a:latin typeface="Callibri"/>
              </a:rPr>
              <a:t> w, </a:t>
            </a:r>
            <a:r>
              <a:rPr lang="en-US" sz="1600" b="1">
                <a:latin typeface="Callibri"/>
              </a:rPr>
              <a:t>double</a:t>
            </a:r>
            <a:r>
              <a:rPr lang="en-US" sz="1600">
                <a:latin typeface="Callibri"/>
              </a:rPr>
              <a:t> h, </a:t>
            </a:r>
            <a:r>
              <a:rPr lang="en-US" sz="1600" b="1">
                <a:latin typeface="Callibri"/>
              </a:rPr>
              <a:t>double</a:t>
            </a:r>
            <a:r>
              <a:rPr lang="en-US" sz="1600">
                <a:latin typeface="Callibri"/>
              </a:rPr>
              <a:t> d) {</a:t>
            </a:r>
          </a:p>
          <a:p>
            <a:r>
              <a:rPr lang="en-US" sz="1600">
                <a:latin typeface="Callibri"/>
              </a:rPr>
              <a:t> width = w;</a:t>
            </a:r>
          </a:p>
          <a:p>
            <a:r>
              <a:rPr lang="en-US" sz="1600">
                <a:latin typeface="Callibri"/>
              </a:rPr>
              <a:t> height = h;</a:t>
            </a:r>
          </a:p>
          <a:p>
            <a:r>
              <a:rPr lang="en-US" sz="1600">
                <a:latin typeface="Callibri"/>
              </a:rPr>
              <a:t> depth = d;</a:t>
            </a:r>
          </a:p>
          <a:p>
            <a:r>
              <a:rPr lang="en-US" sz="1600">
                <a:latin typeface="Callibri"/>
              </a:rPr>
              <a:t> } </a:t>
            </a:r>
          </a:p>
          <a:p>
            <a:r>
              <a:rPr lang="en-US" sz="1600">
                <a:latin typeface="Callibri"/>
              </a:rPr>
              <a:t>Box() </a:t>
            </a:r>
          </a:p>
          <a:p>
            <a:r>
              <a:rPr lang="en-US" sz="1600">
                <a:latin typeface="Callibri"/>
              </a:rPr>
              <a:t>{ width = -1;</a:t>
            </a:r>
          </a:p>
          <a:p>
            <a:r>
              <a:rPr lang="en-US" sz="1600">
                <a:latin typeface="Callibri"/>
              </a:rPr>
              <a:t> height = -1;</a:t>
            </a:r>
          </a:p>
          <a:p>
            <a:r>
              <a:rPr lang="en-US" sz="1600">
                <a:latin typeface="Callibri"/>
              </a:rPr>
              <a:t> depth = -1;</a:t>
            </a:r>
          </a:p>
          <a:p>
            <a:r>
              <a:rPr lang="en-US" sz="1600" b="1">
                <a:latin typeface="Callibri"/>
              </a:rPr>
              <a:t> }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1908175" y="260350"/>
            <a:ext cx="6767513" cy="1143000"/>
          </a:xfrm>
        </p:spPr>
        <p:txBody>
          <a:bodyPr/>
          <a:lstStyle/>
          <a:p>
            <a:r>
              <a:rPr lang="en-US" b="1" smtClean="0"/>
              <a:t>A Super class Variable Can Reference a Subclass Object</a:t>
            </a:r>
            <a:endParaRPr lang="en-US" smtClean="0"/>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F0180EE9-2D4B-49B1-8BF9-94F06700C555}" type="slidenum">
              <a:rPr lang="en-IN" smtClean="0"/>
              <a:pPr>
                <a:defRPr/>
              </a:pPr>
              <a:t>72</a:t>
            </a:fld>
            <a:endParaRPr lang="en-IN"/>
          </a:p>
        </p:txBody>
      </p:sp>
      <p:sp>
        <p:nvSpPr>
          <p:cNvPr id="80902" name="TextBox 8"/>
          <p:cNvSpPr txBox="1">
            <a:spLocks noChangeArrowheads="1"/>
          </p:cNvSpPr>
          <p:nvPr/>
        </p:nvSpPr>
        <p:spPr bwMode="auto">
          <a:xfrm>
            <a:off x="357188" y="1785938"/>
            <a:ext cx="4143375" cy="4524375"/>
          </a:xfrm>
          <a:prstGeom prst="rect">
            <a:avLst/>
          </a:prstGeom>
          <a:noFill/>
          <a:ln w="9525">
            <a:noFill/>
            <a:miter lim="800000"/>
            <a:headEnd/>
            <a:tailEnd/>
          </a:ln>
        </p:spPr>
        <p:txBody>
          <a:bodyPr>
            <a:spAutoFit/>
          </a:bodyPr>
          <a:lstStyle/>
          <a:p>
            <a:r>
              <a:rPr lang="en-US" sz="1600" b="1">
                <a:latin typeface="Callibri"/>
              </a:rPr>
              <a:t>Box</a:t>
            </a:r>
            <a:r>
              <a:rPr lang="en-US" sz="1600">
                <a:latin typeface="Callibri"/>
              </a:rPr>
              <a:t>(</a:t>
            </a:r>
            <a:r>
              <a:rPr lang="en-US" sz="1600" b="1">
                <a:latin typeface="Callibri"/>
              </a:rPr>
              <a:t>double</a:t>
            </a:r>
            <a:r>
              <a:rPr lang="en-US" sz="1600">
                <a:latin typeface="Callibri"/>
              </a:rPr>
              <a:t> len) {</a:t>
            </a:r>
          </a:p>
          <a:p>
            <a:r>
              <a:rPr lang="en-US" sz="1600">
                <a:latin typeface="Callibri"/>
              </a:rPr>
              <a:t> width = height = depth = len;</a:t>
            </a:r>
          </a:p>
          <a:p>
            <a:r>
              <a:rPr lang="en-US" sz="1600">
                <a:latin typeface="Callibri"/>
              </a:rPr>
              <a:t> }</a:t>
            </a:r>
          </a:p>
          <a:p>
            <a:r>
              <a:rPr lang="en-US" sz="1600">
                <a:latin typeface="Callibri"/>
              </a:rPr>
              <a:t> </a:t>
            </a:r>
            <a:r>
              <a:rPr lang="en-US" sz="1600" b="1">
                <a:latin typeface="Callibri"/>
              </a:rPr>
              <a:t>double</a:t>
            </a:r>
            <a:r>
              <a:rPr lang="en-US" sz="1600">
                <a:latin typeface="Callibri"/>
              </a:rPr>
              <a:t> volume() {</a:t>
            </a:r>
          </a:p>
          <a:p>
            <a:r>
              <a:rPr lang="en-US" sz="1600">
                <a:latin typeface="Callibri"/>
              </a:rPr>
              <a:t> </a:t>
            </a:r>
            <a:r>
              <a:rPr lang="en-US" sz="1600" b="1">
                <a:latin typeface="Callibri"/>
              </a:rPr>
              <a:t>return</a:t>
            </a:r>
            <a:r>
              <a:rPr lang="en-US" sz="1600">
                <a:latin typeface="Callibri"/>
              </a:rPr>
              <a:t> width * height * depth;</a:t>
            </a:r>
          </a:p>
          <a:p>
            <a:r>
              <a:rPr lang="en-US" sz="1600">
                <a:latin typeface="Callibri"/>
              </a:rPr>
              <a:t> } }</a:t>
            </a:r>
          </a:p>
          <a:p>
            <a:r>
              <a:rPr lang="en-US" sz="1600">
                <a:latin typeface="Callibri"/>
              </a:rPr>
              <a:t> </a:t>
            </a:r>
            <a:r>
              <a:rPr lang="en-US" sz="1600" b="1">
                <a:latin typeface="Callibri"/>
              </a:rPr>
              <a:t>class</a:t>
            </a:r>
            <a:r>
              <a:rPr lang="en-US" sz="1600">
                <a:latin typeface="Callibri"/>
              </a:rPr>
              <a:t> BoxWeight </a:t>
            </a:r>
            <a:r>
              <a:rPr lang="en-US" sz="1600" b="1">
                <a:latin typeface="Callibri"/>
              </a:rPr>
              <a:t>extends</a:t>
            </a:r>
            <a:r>
              <a:rPr lang="en-US" sz="1600">
                <a:latin typeface="Callibri"/>
              </a:rPr>
              <a:t> Box {</a:t>
            </a:r>
          </a:p>
          <a:p>
            <a:r>
              <a:rPr lang="en-US" sz="1600">
                <a:latin typeface="Callibri"/>
              </a:rPr>
              <a:t> </a:t>
            </a:r>
            <a:r>
              <a:rPr lang="en-US" sz="1600" b="1">
                <a:latin typeface="Callibri"/>
              </a:rPr>
              <a:t>double</a:t>
            </a:r>
            <a:r>
              <a:rPr lang="en-US" sz="1600">
                <a:latin typeface="Callibri"/>
              </a:rPr>
              <a:t> weight;</a:t>
            </a:r>
          </a:p>
          <a:p>
            <a:r>
              <a:rPr lang="en-US" sz="1600">
                <a:latin typeface="Callibri"/>
              </a:rPr>
              <a:t> BoxWeight(BoxWeight ob) { </a:t>
            </a:r>
          </a:p>
          <a:p>
            <a:r>
              <a:rPr lang="en-US" sz="1600" b="1">
                <a:latin typeface="Callibri"/>
              </a:rPr>
              <a:t>super</a:t>
            </a:r>
            <a:r>
              <a:rPr lang="en-US" sz="1600">
                <a:latin typeface="Callibri"/>
              </a:rPr>
              <a:t>(ob); </a:t>
            </a:r>
          </a:p>
          <a:p>
            <a:r>
              <a:rPr lang="en-US" sz="1600">
                <a:latin typeface="Callibri"/>
              </a:rPr>
              <a:t>weight = ob.weight; </a:t>
            </a:r>
          </a:p>
          <a:p>
            <a:r>
              <a:rPr lang="en-US" sz="1600">
                <a:latin typeface="Callibri"/>
              </a:rPr>
              <a:t>}</a:t>
            </a:r>
          </a:p>
          <a:p>
            <a:r>
              <a:rPr lang="en-US" sz="1600">
                <a:latin typeface="Callibri"/>
              </a:rPr>
              <a:t> BoxWeight(</a:t>
            </a:r>
            <a:r>
              <a:rPr lang="en-US" sz="1600" b="1">
                <a:latin typeface="Callibri"/>
              </a:rPr>
              <a:t>double</a:t>
            </a:r>
            <a:r>
              <a:rPr lang="en-US" sz="1600">
                <a:latin typeface="Callibri"/>
              </a:rPr>
              <a:t> w, </a:t>
            </a:r>
            <a:r>
              <a:rPr lang="en-US" sz="1600" b="1">
                <a:latin typeface="Callibri"/>
              </a:rPr>
              <a:t>double</a:t>
            </a:r>
            <a:r>
              <a:rPr lang="en-US" sz="1600">
                <a:latin typeface="Callibri"/>
              </a:rPr>
              <a:t> h, </a:t>
            </a:r>
            <a:r>
              <a:rPr lang="en-US" sz="1600" b="1">
                <a:latin typeface="Callibri"/>
              </a:rPr>
              <a:t>double</a:t>
            </a:r>
            <a:r>
              <a:rPr lang="en-US" sz="1600">
                <a:latin typeface="Callibri"/>
              </a:rPr>
              <a:t> d, </a:t>
            </a:r>
            <a:r>
              <a:rPr lang="en-US" sz="1600" b="1">
                <a:latin typeface="Callibri"/>
              </a:rPr>
              <a:t>double</a:t>
            </a:r>
            <a:r>
              <a:rPr lang="en-US" sz="1600">
                <a:latin typeface="Callibri"/>
              </a:rPr>
              <a:t> m) </a:t>
            </a:r>
          </a:p>
          <a:p>
            <a:r>
              <a:rPr lang="en-US" sz="1600">
                <a:latin typeface="Callibri"/>
              </a:rPr>
              <a:t>{</a:t>
            </a:r>
          </a:p>
          <a:p>
            <a:r>
              <a:rPr lang="en-US" sz="1600">
                <a:latin typeface="Callibri"/>
              </a:rPr>
              <a:t> </a:t>
            </a:r>
            <a:r>
              <a:rPr lang="en-US" sz="1600" b="1">
                <a:latin typeface="Callibri"/>
              </a:rPr>
              <a:t>super</a:t>
            </a:r>
            <a:r>
              <a:rPr lang="en-US" sz="1600">
                <a:latin typeface="Callibri"/>
              </a:rPr>
              <a:t>(w, h, d);</a:t>
            </a:r>
          </a:p>
          <a:p>
            <a:r>
              <a:rPr lang="en-US" sz="1600">
                <a:latin typeface="Callibri"/>
              </a:rPr>
              <a:t> weight = m;</a:t>
            </a:r>
          </a:p>
          <a:p>
            <a:r>
              <a:rPr lang="en-US" sz="1600">
                <a:latin typeface="Callibri"/>
              </a:rPr>
              <a:t> }</a:t>
            </a:r>
          </a:p>
        </p:txBody>
      </p:sp>
      <p:sp>
        <p:nvSpPr>
          <p:cNvPr id="80903" name="Rectangle 7"/>
          <p:cNvSpPr>
            <a:spLocks noChangeArrowheads="1"/>
          </p:cNvSpPr>
          <p:nvPr/>
        </p:nvSpPr>
        <p:spPr bwMode="auto">
          <a:xfrm>
            <a:off x="5000625" y="1643063"/>
            <a:ext cx="3857625" cy="2092325"/>
          </a:xfrm>
          <a:prstGeom prst="rect">
            <a:avLst/>
          </a:prstGeom>
          <a:noFill/>
          <a:ln w="9525">
            <a:noFill/>
            <a:miter lim="800000"/>
            <a:headEnd/>
            <a:tailEnd/>
          </a:ln>
        </p:spPr>
        <p:txBody>
          <a:bodyPr>
            <a:spAutoFit/>
          </a:bodyPr>
          <a:lstStyle/>
          <a:p>
            <a:r>
              <a:rPr lang="en-US">
                <a:latin typeface="Callibri"/>
              </a:rPr>
              <a:t> </a:t>
            </a:r>
            <a:r>
              <a:rPr lang="en-US" sz="1600">
                <a:latin typeface="Callibri"/>
              </a:rPr>
              <a:t>BoxWeight() {</a:t>
            </a:r>
          </a:p>
          <a:p>
            <a:r>
              <a:rPr lang="en-US" sz="1600">
                <a:latin typeface="Callibri"/>
              </a:rPr>
              <a:t> </a:t>
            </a:r>
            <a:r>
              <a:rPr lang="en-US" sz="1600" b="1">
                <a:latin typeface="Callibri"/>
              </a:rPr>
              <a:t>super</a:t>
            </a:r>
            <a:r>
              <a:rPr lang="en-US" sz="1600">
                <a:latin typeface="Callibri"/>
              </a:rPr>
              <a:t>();</a:t>
            </a:r>
          </a:p>
          <a:p>
            <a:r>
              <a:rPr lang="en-US" sz="1600">
                <a:latin typeface="Callibri"/>
              </a:rPr>
              <a:t> weight = -1;</a:t>
            </a:r>
          </a:p>
          <a:p>
            <a:r>
              <a:rPr lang="en-US" sz="1600">
                <a:latin typeface="Callibri"/>
              </a:rPr>
              <a:t> } BoxWeight(</a:t>
            </a:r>
            <a:r>
              <a:rPr lang="en-US" sz="1600" b="1">
                <a:latin typeface="Callibri"/>
              </a:rPr>
              <a:t>double</a:t>
            </a:r>
            <a:r>
              <a:rPr lang="en-US" sz="1600">
                <a:latin typeface="Callibri"/>
              </a:rPr>
              <a:t> len, </a:t>
            </a:r>
            <a:r>
              <a:rPr lang="en-US" sz="1600" b="1">
                <a:latin typeface="Callibri"/>
              </a:rPr>
              <a:t>double</a:t>
            </a:r>
            <a:r>
              <a:rPr lang="en-US" sz="1600">
                <a:latin typeface="Callibri"/>
              </a:rPr>
              <a:t> m) { </a:t>
            </a:r>
          </a:p>
          <a:p>
            <a:r>
              <a:rPr lang="en-US" sz="1600" b="1">
                <a:latin typeface="Callibri"/>
              </a:rPr>
              <a:t>super</a:t>
            </a:r>
            <a:r>
              <a:rPr lang="en-US" sz="1600">
                <a:latin typeface="Callibri"/>
              </a:rPr>
              <a:t>(len); </a:t>
            </a:r>
          </a:p>
          <a:p>
            <a:r>
              <a:rPr lang="en-US" sz="1600">
                <a:latin typeface="Callibri"/>
              </a:rPr>
              <a:t>weight = m;</a:t>
            </a:r>
          </a:p>
          <a:p>
            <a:r>
              <a:rPr lang="en-US" sz="1600" b="1">
                <a:latin typeface="Callibri"/>
              </a:rPr>
              <a:t> } </a:t>
            </a:r>
          </a:p>
          <a:p>
            <a:r>
              <a:rPr lang="en-US" sz="1600" b="1">
                <a:latin typeface="Callibri"/>
              </a:rPr>
              <a:t> } </a:t>
            </a:r>
          </a:p>
        </p:txBody>
      </p:sp>
      <p:cxnSp>
        <p:nvCxnSpPr>
          <p:cNvPr id="10" name="Straight Connector 9"/>
          <p:cNvCxnSpPr/>
          <p:nvPr/>
        </p:nvCxnSpPr>
        <p:spPr>
          <a:xfrm>
            <a:off x="-3286125" y="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428875" y="3929063"/>
            <a:ext cx="4716463"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908175" y="260350"/>
            <a:ext cx="6767513" cy="1143000"/>
          </a:xfrm>
        </p:spPr>
        <p:txBody>
          <a:bodyPr/>
          <a:lstStyle/>
          <a:p>
            <a:r>
              <a:rPr lang="en-US" b="1" smtClean="0"/>
              <a:t>Using super</a:t>
            </a:r>
            <a:endParaRPr lang="en-US" smtClean="0"/>
          </a:p>
        </p:txBody>
      </p:sp>
      <p:sp>
        <p:nvSpPr>
          <p:cNvPr id="81923" name="Content Placeholder 2"/>
          <p:cNvSpPr>
            <a:spLocks noGrp="1"/>
          </p:cNvSpPr>
          <p:nvPr>
            <p:ph idx="1"/>
          </p:nvPr>
        </p:nvSpPr>
        <p:spPr/>
        <p:txBody>
          <a:bodyPr/>
          <a:lstStyle/>
          <a:p>
            <a:pPr>
              <a:buFont typeface="Arial" pitchFamily="34" charset="0"/>
              <a:buNone/>
            </a:pPr>
            <a:endParaRPr lang="en-US" sz="2000" b="1" smtClean="0">
              <a:latin typeface="Callibri"/>
              <a:cs typeface="Arial" pitchFamily="34" charset="0"/>
            </a:endParaRPr>
          </a:p>
          <a:p>
            <a:pPr>
              <a:buFont typeface="Wingdings" pitchFamily="2" charset="2"/>
              <a:buChar char="Ø"/>
            </a:pPr>
            <a:r>
              <a:rPr lang="en-US" sz="2000" b="1" smtClean="0">
                <a:latin typeface="Callibri"/>
                <a:cs typeface="Arial" pitchFamily="34" charset="0"/>
              </a:rPr>
              <a:t>Super</a:t>
            </a:r>
            <a:r>
              <a:rPr lang="en-US" sz="2000" smtClean="0">
                <a:latin typeface="Callibri"/>
                <a:cs typeface="Arial" pitchFamily="34" charset="0"/>
              </a:rPr>
              <a:t> keyword in java is a reference variable that is used to refer parent class object.</a:t>
            </a:r>
          </a:p>
          <a:p>
            <a:pPr>
              <a:buFont typeface="Arial" pitchFamily="34" charset="0"/>
              <a:buNone/>
            </a:pPr>
            <a:endParaRPr lang="en-US" sz="2000" smtClean="0">
              <a:latin typeface="Callibri"/>
              <a:cs typeface="Arial" pitchFamily="34" charset="0"/>
            </a:endParaRPr>
          </a:p>
          <a:p>
            <a:pPr>
              <a:buFont typeface="Wingdings" pitchFamily="2" charset="2"/>
              <a:buChar char="Ø"/>
            </a:pPr>
            <a:r>
              <a:rPr lang="en-US" sz="2000" smtClean="0">
                <a:latin typeface="Callibri"/>
                <a:cs typeface="Arial" pitchFamily="34" charset="0"/>
              </a:rPr>
              <a:t> </a:t>
            </a:r>
            <a:r>
              <a:rPr lang="en-US" sz="2000" b="1" smtClean="0">
                <a:latin typeface="Callibri"/>
                <a:cs typeface="Arial" pitchFamily="34" charset="0"/>
              </a:rPr>
              <a:t>Super</a:t>
            </a:r>
            <a:r>
              <a:rPr lang="en-US" sz="2000" smtClean="0">
                <a:latin typeface="Callibri"/>
                <a:cs typeface="Arial" pitchFamily="34" charset="0"/>
              </a:rPr>
              <a:t> is an implicit keyword create by JVM and supply each and every java program for performing important role in three places.</a:t>
            </a:r>
          </a:p>
          <a:p>
            <a:endParaRPr lang="en-US" sz="2000" smtClean="0">
              <a:latin typeface="Callibri"/>
              <a:cs typeface="Arial" pitchFamily="34" charset="0"/>
            </a:endParaRPr>
          </a:p>
          <a:p>
            <a:pPr lvl="1">
              <a:buFont typeface="Calibri" pitchFamily="34" charset="0"/>
              <a:buAutoNum type="arabicParenR"/>
            </a:pPr>
            <a:r>
              <a:rPr lang="en-US" sz="2000" smtClean="0">
                <a:latin typeface="Callibri"/>
                <a:cs typeface="Arial" pitchFamily="34" charset="0"/>
              </a:rPr>
              <a:t>At variable level</a:t>
            </a:r>
          </a:p>
          <a:p>
            <a:pPr lvl="1">
              <a:buFont typeface="Calibri" pitchFamily="34" charset="0"/>
              <a:buAutoNum type="arabicParenR"/>
            </a:pPr>
            <a:r>
              <a:rPr lang="en-US" sz="2000" smtClean="0">
                <a:latin typeface="Callibri"/>
                <a:cs typeface="Arial" pitchFamily="34" charset="0"/>
              </a:rPr>
              <a:t>At method level</a:t>
            </a:r>
          </a:p>
          <a:p>
            <a:pPr lvl="1">
              <a:buFont typeface="Calibri" pitchFamily="34" charset="0"/>
              <a:buAutoNum type="arabicParenR"/>
            </a:pPr>
            <a:r>
              <a:rPr lang="en-US" sz="2000" smtClean="0">
                <a:latin typeface="Callibri"/>
                <a:cs typeface="Arial" pitchFamily="34" charset="0"/>
              </a:rPr>
              <a:t>At constructor level</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27DAADE-DF75-4E74-9F26-205BFBD78F0D}" type="slidenum">
              <a:rPr lang="en-IN" smtClean="0"/>
              <a:pPr>
                <a:defRPr/>
              </a:pPr>
              <a:t>73</a:t>
            </a:fld>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908175" y="260350"/>
            <a:ext cx="6767513" cy="1143000"/>
          </a:xfrm>
        </p:spPr>
        <p:txBody>
          <a:bodyPr/>
          <a:lstStyle/>
          <a:p>
            <a:r>
              <a:rPr lang="en-US" b="1" smtClean="0"/>
              <a:t>Using super</a:t>
            </a:r>
            <a:endParaRPr lang="en-US" smtClean="0"/>
          </a:p>
        </p:txBody>
      </p:sp>
      <p:sp>
        <p:nvSpPr>
          <p:cNvPr id="82947" name="Content Placeholder 2"/>
          <p:cNvSpPr>
            <a:spLocks noGrp="1"/>
          </p:cNvSpPr>
          <p:nvPr>
            <p:ph idx="1"/>
          </p:nvPr>
        </p:nvSpPr>
        <p:spPr>
          <a:xfrm>
            <a:off x="428625" y="1571625"/>
            <a:ext cx="8229600" cy="4525963"/>
          </a:xfrm>
        </p:spPr>
        <p:txBody>
          <a:bodyPr/>
          <a:lstStyle/>
          <a:p>
            <a:pPr>
              <a:buFont typeface="Wingdings" pitchFamily="2" charset="2"/>
              <a:buChar char="Ø"/>
            </a:pPr>
            <a:r>
              <a:rPr lang="en-US" sz="2000" b="1" smtClean="0">
                <a:latin typeface="Callibri"/>
                <a:cs typeface="Arial" pitchFamily="34" charset="0"/>
              </a:rPr>
              <a:t>Need of super keyword:</a:t>
            </a:r>
          </a:p>
          <a:p>
            <a:pPr>
              <a:buFont typeface="Arial" pitchFamily="34" charset="0"/>
              <a:buNone/>
            </a:pPr>
            <a:endParaRPr lang="en-US" sz="2000" b="1" smtClean="0">
              <a:latin typeface="Callibri"/>
              <a:cs typeface="Arial" pitchFamily="34" charset="0"/>
            </a:endParaRPr>
          </a:p>
          <a:p>
            <a:pPr>
              <a:lnSpc>
                <a:spcPct val="150000"/>
              </a:lnSpc>
              <a:buFont typeface="Wingdings" pitchFamily="2" charset="2"/>
              <a:buChar char="q"/>
            </a:pPr>
            <a:r>
              <a:rPr lang="en-US" sz="2000" smtClean="0">
                <a:latin typeface="Callibri"/>
                <a:cs typeface="Arial" pitchFamily="34" charset="0"/>
              </a:rPr>
              <a:t>Whenever the derived class is inherits the base class features, there is a possibility that base class features are similar to derived class features and JVM gets an ambiguity. </a:t>
            </a:r>
          </a:p>
          <a:p>
            <a:pPr>
              <a:lnSpc>
                <a:spcPct val="150000"/>
              </a:lnSpc>
              <a:buFont typeface="Wingdings" pitchFamily="2" charset="2"/>
              <a:buChar char="q"/>
            </a:pPr>
            <a:r>
              <a:rPr lang="en-US" sz="2000" smtClean="0">
                <a:latin typeface="Callibri"/>
                <a:cs typeface="Arial" pitchFamily="34" charset="0"/>
              </a:rPr>
              <a:t>In order to differentiate between base class features and derived class features must be preceded by super keyword.</a:t>
            </a:r>
          </a:p>
          <a:p>
            <a:pPr>
              <a:buFont typeface="Wingdings" pitchFamily="2" charset="2"/>
              <a:buChar char="Ø"/>
            </a:pPr>
            <a:r>
              <a:rPr lang="en-US" sz="2000" b="1" smtClean="0">
                <a:latin typeface="Callibri"/>
                <a:cs typeface="Arial" pitchFamily="34" charset="0"/>
              </a:rPr>
              <a:t>Syntax</a:t>
            </a:r>
          </a:p>
          <a:p>
            <a:pPr>
              <a:buFont typeface="Arial" pitchFamily="34" charset="0"/>
              <a:buNone/>
            </a:pPr>
            <a:r>
              <a:rPr lang="en-US" sz="2000" smtClean="0">
                <a:latin typeface="Callibri"/>
                <a:cs typeface="Arial" pitchFamily="34" charset="0"/>
              </a:rPr>
              <a:t>		</a:t>
            </a:r>
            <a:endParaRPr lang="en-US" sz="2000" b="1" smtClean="0">
              <a:latin typeface="Callibri"/>
              <a:cs typeface="Arial" pitchFamily="34" charset="0"/>
            </a:endParaRP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1BB5A18-74A6-4915-BC0B-452C55919C2B}" type="slidenum">
              <a:rPr lang="en-IN" smtClean="0"/>
              <a:pPr>
                <a:defRPr/>
              </a:pPr>
              <a:t>74</a:t>
            </a:fld>
            <a:endParaRPr lang="en-IN"/>
          </a:p>
        </p:txBody>
      </p:sp>
      <p:sp>
        <p:nvSpPr>
          <p:cNvPr id="8" name="Rounded Rectangle 7"/>
          <p:cNvSpPr/>
          <p:nvPr/>
        </p:nvSpPr>
        <p:spPr>
          <a:xfrm>
            <a:off x="2143125" y="5143500"/>
            <a:ext cx="364331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latin typeface="Callibri"/>
                <a:cs typeface="Arial" pitchFamily="34" charset="0"/>
              </a:rPr>
              <a:t>super.baseclass</a:t>
            </a:r>
            <a:r>
              <a:rPr lang="en-US" b="1" dirty="0">
                <a:latin typeface="Callibri"/>
                <a:cs typeface="Arial" pitchFamily="34" charset="0"/>
              </a:rPr>
              <a:t> features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908175" y="260350"/>
            <a:ext cx="6767513" cy="1143000"/>
          </a:xfrm>
        </p:spPr>
        <p:txBody>
          <a:bodyPr/>
          <a:lstStyle/>
          <a:p>
            <a:r>
              <a:rPr lang="en-US" b="1" smtClean="0"/>
              <a:t>Super at variable level</a:t>
            </a:r>
            <a:endParaRPr lang="en-US" smtClean="0"/>
          </a:p>
        </p:txBody>
      </p:sp>
      <p:sp>
        <p:nvSpPr>
          <p:cNvPr id="3" name="Content Placeholder 2"/>
          <p:cNvSpPr>
            <a:spLocks noGrp="1"/>
          </p:cNvSpPr>
          <p:nvPr>
            <p:ph idx="1"/>
          </p:nvPr>
        </p:nvSpPr>
        <p:spPr/>
        <p:txBody>
          <a:bodyPr/>
          <a:lstStyle/>
          <a:p>
            <a:pPr marL="514350" indent="-514350">
              <a:lnSpc>
                <a:spcPct val="150000"/>
              </a:lnSpc>
              <a:buFont typeface="+mj-lt"/>
              <a:buAutoNum type="arabicPeriod"/>
              <a:defRPr/>
            </a:pPr>
            <a:r>
              <a:rPr lang="en-US" sz="2000" b="1" dirty="0" smtClean="0"/>
              <a:t>Super at variable level:</a:t>
            </a:r>
          </a:p>
          <a:p>
            <a:pPr>
              <a:lnSpc>
                <a:spcPct val="150000"/>
              </a:lnSpc>
              <a:buFont typeface="Wingdings" pitchFamily="2" charset="2"/>
              <a:buChar char="Ø"/>
              <a:defRPr/>
            </a:pPr>
            <a:r>
              <a:rPr lang="en-US" sz="2000" dirty="0" smtClean="0"/>
              <a:t>Whenever the derived class inherit base class data members there is a possibility that base class data member are similar to derived class data member and JVM gets an ambiguity.</a:t>
            </a:r>
          </a:p>
          <a:p>
            <a:pPr>
              <a:lnSpc>
                <a:spcPct val="150000"/>
              </a:lnSpc>
              <a:buFont typeface="Wingdings" pitchFamily="2" charset="2"/>
              <a:buChar char="Ø"/>
              <a:defRPr/>
            </a:pPr>
            <a:r>
              <a:rPr lang="en-US" sz="2000" dirty="0" smtClean="0"/>
              <a:t>In order to differentiate between the data member of base class and derived class, in the context of derived class the base class data members must be preceded by super keyword.</a:t>
            </a:r>
          </a:p>
          <a:p>
            <a:pPr>
              <a:lnSpc>
                <a:spcPct val="150000"/>
              </a:lnSpc>
              <a:buFont typeface="Wingdings" pitchFamily="2" charset="2"/>
              <a:buChar char="Ø"/>
              <a:defRPr/>
            </a:pPr>
            <a:r>
              <a:rPr lang="en-US" sz="2000" b="1" dirty="0" smtClean="0"/>
              <a:t>Syntax</a:t>
            </a:r>
          </a:p>
          <a:p>
            <a:pPr>
              <a:lnSpc>
                <a:spcPct val="150000"/>
              </a:lnSpc>
              <a:buFont typeface="Arial" pitchFamily="34" charset="0"/>
              <a:buNone/>
              <a:defRPr/>
            </a:pPr>
            <a:r>
              <a:rPr lang="en-US" sz="2000" b="1" dirty="0" smtClean="0"/>
              <a:t>		</a:t>
            </a:r>
          </a:p>
          <a:p>
            <a:pPr algn="just">
              <a:buFont typeface="Wingdings" pitchFamily="2" charset="2"/>
              <a:buChar char="Ø"/>
              <a:defRPr/>
            </a:pPr>
            <a:endParaRPr lang="en-US" dirty="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DE853A6D-A602-4D26-A013-3471883E7762}" type="slidenum">
              <a:rPr lang="en-IN" smtClean="0"/>
              <a:pPr>
                <a:defRPr/>
              </a:pPr>
              <a:t>75</a:t>
            </a:fld>
            <a:endParaRPr lang="en-IN"/>
          </a:p>
        </p:txBody>
      </p:sp>
      <p:sp>
        <p:nvSpPr>
          <p:cNvPr id="7" name="Rounded Rectangle 6"/>
          <p:cNvSpPr/>
          <p:nvPr/>
        </p:nvSpPr>
        <p:spPr>
          <a:xfrm>
            <a:off x="2143125" y="5500688"/>
            <a:ext cx="5072063" cy="500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t>super.baseclass</a:t>
            </a:r>
            <a:r>
              <a:rPr lang="en-US" b="1" dirty="0"/>
              <a:t> </a:t>
            </a:r>
            <a:r>
              <a:rPr lang="en-US" b="1" dirty="0" err="1"/>
              <a:t>datamember</a:t>
            </a:r>
            <a:r>
              <a:rPr lang="en-US" b="1" dirty="0"/>
              <a:t> name</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1908175" y="260350"/>
            <a:ext cx="6767513" cy="1143000"/>
          </a:xfrm>
        </p:spPr>
        <p:txBody>
          <a:bodyPr/>
          <a:lstStyle/>
          <a:p>
            <a:r>
              <a:rPr lang="en-US" b="1" smtClean="0"/>
              <a:t>Program without using super keyword</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44A3ED2-5CA7-40A8-8221-5FA2A2CB1064}" type="slidenum">
              <a:rPr lang="en-IN" smtClean="0"/>
              <a:pPr>
                <a:defRPr/>
              </a:pPr>
              <a:t>76</a:t>
            </a:fld>
            <a:endParaRPr lang="en-IN"/>
          </a:p>
        </p:txBody>
      </p:sp>
      <p:sp>
        <p:nvSpPr>
          <p:cNvPr id="84998" name="Rectangle 6"/>
          <p:cNvSpPr>
            <a:spLocks noChangeArrowheads="1"/>
          </p:cNvSpPr>
          <p:nvPr/>
        </p:nvSpPr>
        <p:spPr bwMode="auto">
          <a:xfrm>
            <a:off x="714375" y="1714500"/>
            <a:ext cx="7000875" cy="4032250"/>
          </a:xfrm>
          <a:prstGeom prst="rect">
            <a:avLst/>
          </a:prstGeom>
          <a:noFill/>
          <a:ln w="9525">
            <a:noFill/>
            <a:miter lim="800000"/>
            <a:headEnd/>
            <a:tailEnd/>
          </a:ln>
        </p:spPr>
        <p:txBody>
          <a:bodyPr>
            <a:spAutoFit/>
          </a:bodyPr>
          <a:lstStyle/>
          <a:p>
            <a:r>
              <a:rPr lang="en-US" sz="1600" b="1">
                <a:latin typeface="Callibri"/>
              </a:rPr>
              <a:t>class</a:t>
            </a:r>
            <a:r>
              <a:rPr lang="en-US" sz="1600">
                <a:latin typeface="Callibri"/>
              </a:rPr>
              <a:t> Employee{</a:t>
            </a:r>
          </a:p>
          <a:p>
            <a:r>
              <a:rPr lang="en-US" sz="1600" b="1">
                <a:latin typeface="Callibri"/>
              </a:rPr>
              <a:t>float</a:t>
            </a:r>
            <a:r>
              <a:rPr lang="en-US" sz="1600">
                <a:latin typeface="Callibri"/>
              </a:rPr>
              <a:t> salary=10000;</a:t>
            </a:r>
          </a:p>
          <a:p>
            <a:r>
              <a:rPr lang="en-US" sz="1600">
                <a:latin typeface="Callibri"/>
              </a:rPr>
              <a:t>}</a:t>
            </a:r>
          </a:p>
          <a:p>
            <a:r>
              <a:rPr lang="en-US" sz="1600" b="1">
                <a:latin typeface="Callibri"/>
              </a:rPr>
              <a:t>class</a:t>
            </a:r>
            <a:r>
              <a:rPr lang="en-US" sz="1600">
                <a:latin typeface="Callibri"/>
              </a:rPr>
              <a:t> HR </a:t>
            </a:r>
            <a:r>
              <a:rPr lang="en-US" sz="1600" b="1">
                <a:latin typeface="Callibri"/>
              </a:rPr>
              <a:t>extends</a:t>
            </a:r>
            <a:r>
              <a:rPr lang="en-US" sz="1600">
                <a:latin typeface="Callibri"/>
              </a:rPr>
              <a:t> Employee</a:t>
            </a:r>
          </a:p>
          <a:p>
            <a:r>
              <a:rPr lang="en-US" sz="1600">
                <a:latin typeface="Callibri"/>
              </a:rPr>
              <a:t>{</a:t>
            </a:r>
            <a:r>
              <a:rPr lang="en-US" sz="1600" b="1">
                <a:latin typeface="Callibri"/>
              </a:rPr>
              <a:t>float</a:t>
            </a:r>
            <a:r>
              <a:rPr lang="en-US" sz="1600">
                <a:latin typeface="Callibri"/>
              </a:rPr>
              <a:t> salary=20000;</a:t>
            </a:r>
          </a:p>
          <a:p>
            <a:r>
              <a:rPr lang="en-US" sz="1600" b="1">
                <a:latin typeface="Callibri"/>
              </a:rPr>
              <a:t>void</a:t>
            </a:r>
            <a:r>
              <a:rPr lang="en-US" sz="1600">
                <a:latin typeface="Callibri"/>
              </a:rPr>
              <a:t> display()</a:t>
            </a:r>
          </a:p>
          <a:p>
            <a:r>
              <a:rPr lang="en-US" sz="1600">
                <a:latin typeface="Callibri"/>
              </a:rPr>
              <a:t>{</a:t>
            </a:r>
          </a:p>
          <a:p>
            <a:r>
              <a:rPr lang="en-US" sz="1600">
                <a:latin typeface="Callibri"/>
              </a:rPr>
              <a:t>System.</a:t>
            </a:r>
            <a:r>
              <a:rPr lang="en-US" sz="1600" b="1">
                <a:latin typeface="Callibri"/>
              </a:rPr>
              <a:t>out</a:t>
            </a:r>
            <a:r>
              <a:rPr lang="en-US" sz="1600">
                <a:latin typeface="Callibri"/>
              </a:rPr>
              <a:t>.println("Salary: "+salary);//print current class salary</a:t>
            </a:r>
          </a:p>
          <a:p>
            <a:r>
              <a:rPr lang="en-US" sz="1600">
                <a:latin typeface="Callibri"/>
              </a:rPr>
              <a:t>}</a:t>
            </a:r>
          </a:p>
          <a:p>
            <a:r>
              <a:rPr lang="en-US" sz="1600">
                <a:latin typeface="Callibri"/>
              </a:rPr>
              <a:t>}</a:t>
            </a:r>
          </a:p>
          <a:p>
            <a:r>
              <a:rPr lang="en-US" sz="1600" b="1">
                <a:latin typeface="Callibri"/>
              </a:rPr>
              <a:t>class</a:t>
            </a:r>
            <a:r>
              <a:rPr lang="en-US" sz="1600">
                <a:latin typeface="Callibri"/>
              </a:rPr>
              <a:t> Supervarible{</a:t>
            </a:r>
          </a:p>
          <a:p>
            <a:r>
              <a:rPr lang="en-US" sz="1600" b="1">
                <a:latin typeface="Callibri"/>
              </a:rPr>
              <a:t>public</a:t>
            </a:r>
            <a:r>
              <a:rPr lang="en-US" sz="1600">
                <a:latin typeface="Callibri"/>
              </a:rPr>
              <a:t> </a:t>
            </a:r>
            <a:r>
              <a:rPr lang="en-US" sz="1600" b="1">
                <a:latin typeface="Callibri"/>
              </a:rPr>
              <a:t>static</a:t>
            </a:r>
            <a:r>
              <a:rPr lang="en-US" sz="1600">
                <a:latin typeface="Callibri"/>
              </a:rPr>
              <a:t> </a:t>
            </a:r>
            <a:r>
              <a:rPr lang="en-US" sz="1600" b="1">
                <a:latin typeface="Callibri"/>
              </a:rPr>
              <a:t>void</a:t>
            </a:r>
            <a:r>
              <a:rPr lang="en-US" sz="1600">
                <a:latin typeface="Callibri"/>
              </a:rPr>
              <a:t> main(String[] args)</a:t>
            </a:r>
          </a:p>
          <a:p>
            <a:r>
              <a:rPr lang="en-US" sz="1600">
                <a:latin typeface="Callibri"/>
              </a:rPr>
              <a:t>{HR obj=</a:t>
            </a:r>
            <a:r>
              <a:rPr lang="en-US" sz="1600" b="1">
                <a:latin typeface="Callibri"/>
              </a:rPr>
              <a:t>new</a:t>
            </a:r>
            <a:r>
              <a:rPr lang="en-US" sz="1600">
                <a:latin typeface="Callibri"/>
              </a:rPr>
              <a:t> HR();</a:t>
            </a:r>
          </a:p>
          <a:p>
            <a:r>
              <a:rPr lang="en-US" sz="1600">
                <a:latin typeface="Callibri"/>
              </a:rPr>
              <a:t>obj.display();</a:t>
            </a:r>
          </a:p>
          <a:p>
            <a:r>
              <a:rPr lang="en-US" sz="1600" b="1">
                <a:latin typeface="Callibri"/>
              </a:rPr>
              <a:t>}</a:t>
            </a:r>
          </a:p>
          <a:p>
            <a:r>
              <a:rPr lang="en-US" sz="1600" b="1">
                <a:latin typeface="Callibri"/>
              </a:rPr>
              <a:t>}</a:t>
            </a:r>
          </a:p>
        </p:txBody>
      </p:sp>
      <p:sp>
        <p:nvSpPr>
          <p:cNvPr id="8" name="Rounded Rectangle 7"/>
          <p:cNvSpPr/>
          <p:nvPr/>
        </p:nvSpPr>
        <p:spPr>
          <a:xfrm>
            <a:off x="6572250" y="4500563"/>
            <a:ext cx="2143125" cy="1071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b="1" dirty="0">
                <a:solidFill>
                  <a:schemeClr val="bg1"/>
                </a:solidFill>
                <a:latin typeface="Open Sans"/>
              </a:rPr>
              <a:t>Output</a:t>
            </a:r>
          </a:p>
          <a:p>
            <a:pPr eaLnBrk="0" hangingPunct="0">
              <a:defRPr/>
            </a:pPr>
            <a:r>
              <a:rPr lang="en-US" b="1" dirty="0">
                <a:solidFill>
                  <a:schemeClr val="bg1"/>
                </a:solidFill>
                <a:latin typeface="Open Sans"/>
              </a:rPr>
              <a:t>Salary: 20000.0</a:t>
            </a:r>
            <a:r>
              <a:rPr lang="en-US" sz="1400" b="1" dirty="0">
                <a:solidFill>
                  <a:schemeClr val="bg1"/>
                </a:solidFill>
              </a:rPr>
              <a:t> </a:t>
            </a:r>
            <a:endParaRPr lang="en-US" sz="4000" b="1" dirty="0">
              <a:solidFill>
                <a:schemeClr val="bg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908175" y="260350"/>
            <a:ext cx="6767513" cy="1143000"/>
          </a:xfrm>
        </p:spPr>
        <p:txBody>
          <a:bodyPr/>
          <a:lstStyle/>
          <a:p>
            <a:r>
              <a:rPr lang="en-US" b="1" smtClean="0"/>
              <a:t>Program using super keyword al variable level</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054FA7C-CC49-4584-95C3-0ABE0E2DF44B}" type="slidenum">
              <a:rPr lang="en-IN" smtClean="0"/>
              <a:pPr>
                <a:defRPr/>
              </a:pPr>
              <a:t>77</a:t>
            </a:fld>
            <a:endParaRPr lang="en-IN"/>
          </a:p>
        </p:txBody>
      </p:sp>
      <p:sp>
        <p:nvSpPr>
          <p:cNvPr id="86022" name="Rectangle 6"/>
          <p:cNvSpPr>
            <a:spLocks noChangeArrowheads="1"/>
          </p:cNvSpPr>
          <p:nvPr/>
        </p:nvSpPr>
        <p:spPr bwMode="auto">
          <a:xfrm>
            <a:off x="857250" y="1928813"/>
            <a:ext cx="6786563" cy="4032250"/>
          </a:xfrm>
          <a:prstGeom prst="rect">
            <a:avLst/>
          </a:prstGeom>
          <a:noFill/>
          <a:ln w="9525">
            <a:noFill/>
            <a:miter lim="800000"/>
            <a:headEnd/>
            <a:tailEnd/>
          </a:ln>
        </p:spPr>
        <p:txBody>
          <a:bodyPr>
            <a:spAutoFit/>
          </a:bodyPr>
          <a:lstStyle/>
          <a:p>
            <a:r>
              <a:rPr lang="en-US" sz="1600" b="1">
                <a:latin typeface="Callibri"/>
              </a:rPr>
              <a:t>class</a:t>
            </a:r>
            <a:r>
              <a:rPr lang="en-US" sz="1600">
                <a:latin typeface="Callibri"/>
              </a:rPr>
              <a:t> Employee{</a:t>
            </a:r>
          </a:p>
          <a:p>
            <a:r>
              <a:rPr lang="en-US" sz="1600" b="1">
                <a:latin typeface="Callibri"/>
              </a:rPr>
              <a:t>float</a:t>
            </a:r>
            <a:r>
              <a:rPr lang="en-US" sz="1600">
                <a:latin typeface="Callibri"/>
              </a:rPr>
              <a:t> salary=10000;</a:t>
            </a:r>
          </a:p>
          <a:p>
            <a:r>
              <a:rPr lang="en-US" sz="1600">
                <a:latin typeface="Callibri"/>
              </a:rPr>
              <a:t>}</a:t>
            </a:r>
          </a:p>
          <a:p>
            <a:r>
              <a:rPr lang="en-US" sz="1600" b="1">
                <a:latin typeface="Callibri"/>
              </a:rPr>
              <a:t>class</a:t>
            </a:r>
            <a:r>
              <a:rPr lang="en-US" sz="1600">
                <a:latin typeface="Callibri"/>
              </a:rPr>
              <a:t> HR </a:t>
            </a:r>
            <a:r>
              <a:rPr lang="en-US" sz="1600" b="1">
                <a:latin typeface="Callibri"/>
              </a:rPr>
              <a:t>extends</a:t>
            </a:r>
            <a:r>
              <a:rPr lang="en-US" sz="1600">
                <a:latin typeface="Callibri"/>
              </a:rPr>
              <a:t> Employee</a:t>
            </a:r>
          </a:p>
          <a:p>
            <a:r>
              <a:rPr lang="en-US" sz="1600">
                <a:latin typeface="Callibri"/>
              </a:rPr>
              <a:t>{</a:t>
            </a:r>
            <a:r>
              <a:rPr lang="en-US" sz="1600" b="1">
                <a:latin typeface="Callibri"/>
              </a:rPr>
              <a:t>float</a:t>
            </a:r>
            <a:r>
              <a:rPr lang="en-US" sz="1600">
                <a:latin typeface="Callibri"/>
              </a:rPr>
              <a:t> salary=20000;</a:t>
            </a:r>
          </a:p>
          <a:p>
            <a:r>
              <a:rPr lang="en-US" sz="1600" b="1">
                <a:latin typeface="Callibri"/>
              </a:rPr>
              <a:t>void</a:t>
            </a:r>
            <a:r>
              <a:rPr lang="en-US" sz="1600">
                <a:latin typeface="Callibri"/>
              </a:rPr>
              <a:t> display()</a:t>
            </a:r>
          </a:p>
          <a:p>
            <a:r>
              <a:rPr lang="en-US" sz="1600">
                <a:latin typeface="Callibri"/>
              </a:rPr>
              <a:t>{</a:t>
            </a:r>
          </a:p>
          <a:p>
            <a:r>
              <a:rPr lang="en-US" sz="1600">
                <a:latin typeface="Callibri"/>
              </a:rPr>
              <a:t>System.</a:t>
            </a:r>
            <a:r>
              <a:rPr lang="en-US" sz="1600" b="1">
                <a:latin typeface="Callibri"/>
              </a:rPr>
              <a:t>out</a:t>
            </a:r>
            <a:r>
              <a:rPr lang="en-US" sz="1600">
                <a:latin typeface="Callibri"/>
              </a:rPr>
              <a:t>.println("Salary: "+</a:t>
            </a:r>
            <a:r>
              <a:rPr lang="en-US" sz="1600" b="1">
                <a:latin typeface="Callibri"/>
              </a:rPr>
              <a:t>super.</a:t>
            </a:r>
            <a:r>
              <a:rPr lang="en-US" sz="1600">
                <a:latin typeface="Callibri"/>
              </a:rPr>
              <a:t>salary);//print current class salary</a:t>
            </a:r>
          </a:p>
          <a:p>
            <a:r>
              <a:rPr lang="en-US" sz="1600">
                <a:latin typeface="Callibri"/>
              </a:rPr>
              <a:t>}</a:t>
            </a:r>
          </a:p>
          <a:p>
            <a:r>
              <a:rPr lang="en-US" sz="1600">
                <a:latin typeface="Callibri"/>
              </a:rPr>
              <a:t>}</a:t>
            </a:r>
          </a:p>
          <a:p>
            <a:r>
              <a:rPr lang="en-US" sz="1600" b="1">
                <a:latin typeface="Callibri"/>
              </a:rPr>
              <a:t>class</a:t>
            </a:r>
            <a:r>
              <a:rPr lang="en-US" sz="1600">
                <a:latin typeface="Callibri"/>
              </a:rPr>
              <a:t> Supervarible{</a:t>
            </a:r>
          </a:p>
          <a:p>
            <a:r>
              <a:rPr lang="en-US" sz="1600" b="1">
                <a:latin typeface="Callibri"/>
              </a:rPr>
              <a:t>public</a:t>
            </a:r>
            <a:r>
              <a:rPr lang="en-US" sz="1600">
                <a:latin typeface="Callibri"/>
              </a:rPr>
              <a:t> </a:t>
            </a:r>
            <a:r>
              <a:rPr lang="en-US" sz="1600" b="1">
                <a:latin typeface="Callibri"/>
              </a:rPr>
              <a:t>static</a:t>
            </a:r>
            <a:r>
              <a:rPr lang="en-US" sz="1600">
                <a:latin typeface="Callibri"/>
              </a:rPr>
              <a:t> </a:t>
            </a:r>
            <a:r>
              <a:rPr lang="en-US" sz="1600" b="1">
                <a:latin typeface="Callibri"/>
              </a:rPr>
              <a:t>void</a:t>
            </a:r>
            <a:r>
              <a:rPr lang="en-US" sz="1600">
                <a:latin typeface="Callibri"/>
              </a:rPr>
              <a:t> main(String[] args)</a:t>
            </a:r>
          </a:p>
          <a:p>
            <a:r>
              <a:rPr lang="en-US" sz="1600">
                <a:latin typeface="Callibri"/>
              </a:rPr>
              <a:t>{HR obj=</a:t>
            </a:r>
            <a:r>
              <a:rPr lang="en-US" sz="1600" b="1">
                <a:latin typeface="Callibri"/>
              </a:rPr>
              <a:t>new</a:t>
            </a:r>
            <a:r>
              <a:rPr lang="en-US" sz="1600">
                <a:latin typeface="Callibri"/>
              </a:rPr>
              <a:t> HR();</a:t>
            </a:r>
          </a:p>
          <a:p>
            <a:r>
              <a:rPr lang="en-US" sz="1600">
                <a:latin typeface="Callibri"/>
              </a:rPr>
              <a:t>obj.display();</a:t>
            </a:r>
          </a:p>
          <a:p>
            <a:r>
              <a:rPr lang="en-US" sz="1600" b="1">
                <a:latin typeface="Callibri"/>
              </a:rPr>
              <a:t>}</a:t>
            </a:r>
          </a:p>
          <a:p>
            <a:r>
              <a:rPr lang="en-US" sz="1600" b="1">
                <a:latin typeface="Callibri"/>
              </a:rPr>
              <a:t>}</a:t>
            </a:r>
          </a:p>
        </p:txBody>
      </p:sp>
      <p:sp>
        <p:nvSpPr>
          <p:cNvPr id="8" name="Rounded Rectangle 7"/>
          <p:cNvSpPr/>
          <p:nvPr/>
        </p:nvSpPr>
        <p:spPr>
          <a:xfrm>
            <a:off x="6715125" y="4357688"/>
            <a:ext cx="2000250" cy="1357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b="1" dirty="0">
                <a:solidFill>
                  <a:schemeClr val="bg1"/>
                </a:solidFill>
                <a:latin typeface="Open Sans"/>
              </a:rPr>
              <a:t>Output</a:t>
            </a:r>
          </a:p>
          <a:p>
            <a:pPr eaLnBrk="0" hangingPunct="0">
              <a:defRPr/>
            </a:pPr>
            <a:r>
              <a:rPr lang="en-US" b="1" dirty="0">
                <a:solidFill>
                  <a:schemeClr val="bg1"/>
                </a:solidFill>
                <a:latin typeface="Open Sans"/>
              </a:rPr>
              <a:t>Salary: 10000.0</a:t>
            </a:r>
            <a:r>
              <a:rPr lang="en-US" sz="1400" b="1" dirty="0">
                <a:solidFill>
                  <a:schemeClr val="bg1"/>
                </a:solidFill>
              </a:rPr>
              <a:t> </a:t>
            </a:r>
            <a:endParaRPr lang="en-US" sz="4000" b="1" dirty="0">
              <a:solidFill>
                <a:schemeClr val="bg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1908175" y="285750"/>
            <a:ext cx="6767513" cy="1143000"/>
          </a:xfrm>
        </p:spPr>
        <p:txBody>
          <a:bodyPr/>
          <a:lstStyle/>
          <a:p>
            <a:r>
              <a:rPr lang="en-US" b="1" smtClean="0"/>
              <a:t>Super at method level</a:t>
            </a:r>
            <a:endParaRPr lang="en-US" smtClean="0"/>
          </a:p>
        </p:txBody>
      </p:sp>
      <p:sp>
        <p:nvSpPr>
          <p:cNvPr id="87043" name="Content Placeholder 2"/>
          <p:cNvSpPr>
            <a:spLocks noGrp="1"/>
          </p:cNvSpPr>
          <p:nvPr>
            <p:ph idx="1"/>
          </p:nvPr>
        </p:nvSpPr>
        <p:spPr/>
        <p:txBody>
          <a:bodyPr/>
          <a:lstStyle/>
          <a:p>
            <a:pPr>
              <a:buFont typeface="Wingdings" pitchFamily="2" charset="2"/>
              <a:buChar char="Ø"/>
            </a:pPr>
            <a:endParaRPr lang="en-US" sz="2000" smtClean="0"/>
          </a:p>
          <a:p>
            <a:pPr>
              <a:buFont typeface="Wingdings" pitchFamily="2" charset="2"/>
              <a:buChar char="Ø"/>
            </a:pPr>
            <a:r>
              <a:rPr lang="en-US" sz="2000" smtClean="0"/>
              <a:t>The </a:t>
            </a:r>
            <a:r>
              <a:rPr lang="en-US" sz="2000" b="1" smtClean="0"/>
              <a:t>super keyword</a:t>
            </a:r>
            <a:r>
              <a:rPr lang="en-US" sz="2000" smtClean="0"/>
              <a:t> can also be used to invoke or call parent class method.</a:t>
            </a:r>
          </a:p>
          <a:p>
            <a:pPr>
              <a:buFont typeface="Arial" pitchFamily="34" charset="0"/>
              <a:buNone/>
            </a:pPr>
            <a:endParaRPr lang="en-US" sz="2000" smtClean="0"/>
          </a:p>
          <a:p>
            <a:pPr>
              <a:buFont typeface="Wingdings" pitchFamily="2" charset="2"/>
              <a:buChar char="Ø"/>
            </a:pPr>
            <a:r>
              <a:rPr lang="en-US" sz="2000" smtClean="0"/>
              <a:t> It should be use in case of method overriding. </a:t>
            </a:r>
          </a:p>
          <a:p>
            <a:pPr>
              <a:buFont typeface="Arial" pitchFamily="34" charset="0"/>
              <a:buNone/>
            </a:pPr>
            <a:endParaRPr lang="en-US" sz="2000" smtClean="0"/>
          </a:p>
          <a:p>
            <a:pPr>
              <a:buFont typeface="Wingdings" pitchFamily="2" charset="2"/>
              <a:buChar char="Ø"/>
            </a:pPr>
            <a:r>
              <a:rPr lang="en-US" sz="2000" smtClean="0"/>
              <a:t>In other word </a:t>
            </a:r>
            <a:r>
              <a:rPr lang="en-US" sz="2000" b="1" smtClean="0"/>
              <a:t>super keyword</a:t>
            </a:r>
            <a:r>
              <a:rPr lang="en-US" sz="2000" smtClean="0"/>
              <a:t> use when base class method name and derived class method name have same name.</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0EFA82F-0DA3-401B-86DF-049113F6408D}" type="slidenum">
              <a:rPr lang="en-IN" smtClean="0"/>
              <a:pPr>
                <a:defRPr/>
              </a:pPr>
              <a:t>78</a:t>
            </a:fld>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A1C443CD-123E-4F08-96C7-082546FF7018}" type="slidenum">
              <a:rPr lang="en-IN" smtClean="0"/>
              <a:pPr>
                <a:defRPr/>
              </a:pPr>
              <a:t>79</a:t>
            </a:fld>
            <a:endParaRPr lang="en-IN"/>
          </a:p>
        </p:txBody>
      </p:sp>
      <p:sp>
        <p:nvSpPr>
          <p:cNvPr id="88069" name="Title 1"/>
          <p:cNvSpPr>
            <a:spLocks noGrp="1"/>
          </p:cNvSpPr>
          <p:nvPr>
            <p:ph type="title"/>
          </p:nvPr>
        </p:nvSpPr>
        <p:spPr>
          <a:xfrm>
            <a:off x="1908175" y="260350"/>
            <a:ext cx="6767513" cy="1143000"/>
          </a:xfrm>
        </p:spPr>
        <p:txBody>
          <a:bodyPr/>
          <a:lstStyle/>
          <a:p>
            <a:r>
              <a:rPr lang="en-US" b="1" smtClean="0"/>
              <a:t>Super at method level</a:t>
            </a:r>
            <a:endParaRPr lang="en-US" smtClean="0"/>
          </a:p>
        </p:txBody>
      </p:sp>
      <p:sp>
        <p:nvSpPr>
          <p:cNvPr id="88070" name="Rectangle 7"/>
          <p:cNvSpPr>
            <a:spLocks noChangeArrowheads="1"/>
          </p:cNvSpPr>
          <p:nvPr/>
        </p:nvSpPr>
        <p:spPr bwMode="auto">
          <a:xfrm>
            <a:off x="642938" y="1428750"/>
            <a:ext cx="6929437" cy="5016500"/>
          </a:xfrm>
          <a:prstGeom prst="rect">
            <a:avLst/>
          </a:prstGeom>
          <a:noFill/>
          <a:ln w="9525">
            <a:noFill/>
            <a:miter lim="800000"/>
            <a:headEnd/>
            <a:tailEnd/>
          </a:ln>
        </p:spPr>
        <p:txBody>
          <a:bodyPr>
            <a:spAutoFit/>
          </a:bodyPr>
          <a:lstStyle/>
          <a:p>
            <a:r>
              <a:rPr lang="en-US" sz="1600" b="1">
                <a:latin typeface="Callibri"/>
              </a:rPr>
              <a:t>class</a:t>
            </a:r>
            <a:r>
              <a:rPr lang="en-US" sz="1600">
                <a:latin typeface="Callibri"/>
              </a:rPr>
              <a:t> Student {</a:t>
            </a:r>
          </a:p>
          <a:p>
            <a:r>
              <a:rPr lang="en-US" sz="1600">
                <a:latin typeface="Callibri"/>
              </a:rPr>
              <a:t> </a:t>
            </a:r>
            <a:r>
              <a:rPr lang="en-US" sz="1600" b="1">
                <a:latin typeface="Callibri"/>
              </a:rPr>
              <a:t>void</a:t>
            </a:r>
            <a:r>
              <a:rPr lang="en-US" sz="1600">
                <a:latin typeface="Callibri"/>
              </a:rPr>
              <a:t> message()</a:t>
            </a:r>
          </a:p>
          <a:p>
            <a:r>
              <a:rPr lang="en-US" sz="1600">
                <a:latin typeface="Callibri"/>
              </a:rPr>
              <a:t> {</a:t>
            </a:r>
          </a:p>
          <a:p>
            <a:r>
              <a:rPr lang="en-US" sz="1600">
                <a:latin typeface="Callibri"/>
              </a:rPr>
              <a:t> System.</a:t>
            </a:r>
            <a:r>
              <a:rPr lang="en-US" sz="1600" b="1">
                <a:latin typeface="Callibri"/>
              </a:rPr>
              <a:t>out</a:t>
            </a:r>
            <a:r>
              <a:rPr lang="en-US" sz="1600">
                <a:latin typeface="Callibri"/>
              </a:rPr>
              <a:t>.println("</a:t>
            </a:r>
            <a:r>
              <a:rPr lang="en-US" sz="1600" b="1">
                <a:latin typeface="Callibri"/>
              </a:rPr>
              <a:t>Good Morning Sir</a:t>
            </a:r>
            <a:r>
              <a:rPr lang="en-US" sz="1600">
                <a:latin typeface="Callibri"/>
              </a:rPr>
              <a:t>");</a:t>
            </a:r>
          </a:p>
          <a:p>
            <a:r>
              <a:rPr lang="en-US" sz="1600">
                <a:latin typeface="Callibri"/>
              </a:rPr>
              <a:t> }</a:t>
            </a:r>
          </a:p>
          <a:p>
            <a:r>
              <a:rPr lang="en-US" sz="1600">
                <a:latin typeface="Callibri"/>
              </a:rPr>
              <a:t> }</a:t>
            </a:r>
          </a:p>
          <a:p>
            <a:r>
              <a:rPr lang="en-US" sz="1600">
                <a:latin typeface="Callibri"/>
              </a:rPr>
              <a:t> </a:t>
            </a:r>
            <a:r>
              <a:rPr lang="en-US" sz="1600" b="1">
                <a:latin typeface="Callibri"/>
              </a:rPr>
              <a:t>class</a:t>
            </a:r>
            <a:r>
              <a:rPr lang="en-US" sz="1600">
                <a:latin typeface="Callibri"/>
              </a:rPr>
              <a:t> Faculty </a:t>
            </a:r>
            <a:r>
              <a:rPr lang="en-US" sz="1600" b="1">
                <a:latin typeface="Callibri"/>
              </a:rPr>
              <a:t>extends</a:t>
            </a:r>
            <a:r>
              <a:rPr lang="en-US" sz="1600">
                <a:latin typeface="Callibri"/>
              </a:rPr>
              <a:t> Student {</a:t>
            </a:r>
          </a:p>
          <a:p>
            <a:r>
              <a:rPr lang="en-US" sz="1600">
                <a:latin typeface="Callibri"/>
              </a:rPr>
              <a:t> </a:t>
            </a:r>
            <a:r>
              <a:rPr lang="en-US" sz="1600" b="1">
                <a:latin typeface="Callibri"/>
              </a:rPr>
              <a:t>void</a:t>
            </a:r>
            <a:r>
              <a:rPr lang="en-US" sz="1600">
                <a:latin typeface="Callibri"/>
              </a:rPr>
              <a:t> message() </a:t>
            </a:r>
          </a:p>
          <a:p>
            <a:r>
              <a:rPr lang="en-US" sz="1600">
                <a:latin typeface="Callibri"/>
              </a:rPr>
              <a:t>{</a:t>
            </a:r>
          </a:p>
          <a:p>
            <a:r>
              <a:rPr lang="en-US" sz="1600">
                <a:latin typeface="Callibri"/>
              </a:rPr>
              <a:t> System.</a:t>
            </a:r>
            <a:r>
              <a:rPr lang="en-US" sz="1600" b="1">
                <a:latin typeface="Callibri"/>
              </a:rPr>
              <a:t>out</a:t>
            </a:r>
            <a:r>
              <a:rPr lang="en-US" sz="1600">
                <a:latin typeface="Callibri"/>
              </a:rPr>
              <a:t>.println("</a:t>
            </a:r>
            <a:r>
              <a:rPr lang="en-US" sz="1600" b="1">
                <a:latin typeface="Callibri"/>
              </a:rPr>
              <a:t>Good Morning Students</a:t>
            </a:r>
            <a:r>
              <a:rPr lang="en-US" sz="1600">
                <a:latin typeface="Callibri"/>
              </a:rPr>
              <a:t>");</a:t>
            </a:r>
          </a:p>
          <a:p>
            <a:r>
              <a:rPr lang="en-US" sz="1600">
                <a:latin typeface="Callibri"/>
              </a:rPr>
              <a:t> } </a:t>
            </a:r>
          </a:p>
          <a:p>
            <a:r>
              <a:rPr lang="en-US" sz="1600" b="1">
                <a:latin typeface="Callibri"/>
              </a:rPr>
              <a:t>void</a:t>
            </a:r>
            <a:r>
              <a:rPr lang="en-US" sz="1600">
                <a:latin typeface="Callibri"/>
              </a:rPr>
              <a:t> display()</a:t>
            </a:r>
          </a:p>
          <a:p>
            <a:r>
              <a:rPr lang="en-US" sz="1600">
                <a:latin typeface="Callibri"/>
              </a:rPr>
              <a:t> {</a:t>
            </a:r>
          </a:p>
          <a:p>
            <a:r>
              <a:rPr lang="en-US" sz="1600">
                <a:latin typeface="Callibri"/>
              </a:rPr>
              <a:t> message();  </a:t>
            </a:r>
            <a:r>
              <a:rPr lang="en-US" sz="1600" b="1">
                <a:latin typeface="Callibri"/>
              </a:rPr>
              <a:t>//will invoke or call current class message() method super</a:t>
            </a:r>
            <a:r>
              <a:rPr lang="en-US" sz="1600">
                <a:latin typeface="Callibri"/>
              </a:rPr>
              <a:t>.message();  </a:t>
            </a:r>
            <a:r>
              <a:rPr lang="en-US" sz="1600" b="1">
                <a:latin typeface="Callibri"/>
              </a:rPr>
              <a:t>//will invoke or call parent class message() method  </a:t>
            </a:r>
          </a:p>
          <a:p>
            <a:r>
              <a:rPr lang="en-US" sz="1600">
                <a:latin typeface="Callibri"/>
              </a:rPr>
              <a:t>} </a:t>
            </a:r>
          </a:p>
          <a:p>
            <a:r>
              <a:rPr lang="en-US" sz="1600" b="1">
                <a:latin typeface="Callibri"/>
              </a:rPr>
              <a:t>public</a:t>
            </a:r>
            <a:r>
              <a:rPr lang="en-US" sz="1600">
                <a:latin typeface="Callibri"/>
              </a:rPr>
              <a:t> </a:t>
            </a:r>
            <a:r>
              <a:rPr lang="en-US" sz="1600" b="1">
                <a:latin typeface="Callibri"/>
              </a:rPr>
              <a:t>static</a:t>
            </a:r>
            <a:r>
              <a:rPr lang="en-US" sz="1600">
                <a:latin typeface="Callibri"/>
              </a:rPr>
              <a:t> </a:t>
            </a:r>
            <a:r>
              <a:rPr lang="en-US" sz="1600" b="1">
                <a:latin typeface="Callibri"/>
              </a:rPr>
              <a:t>void</a:t>
            </a:r>
            <a:r>
              <a:rPr lang="en-US" sz="1600">
                <a:latin typeface="Callibri"/>
              </a:rPr>
              <a:t> main(String args[]) {</a:t>
            </a:r>
          </a:p>
          <a:p>
            <a:r>
              <a:rPr lang="en-US" sz="1600">
                <a:latin typeface="Callibri"/>
              </a:rPr>
              <a:t> Student s=</a:t>
            </a:r>
            <a:r>
              <a:rPr lang="en-US" sz="1600" b="1">
                <a:latin typeface="Callibri"/>
              </a:rPr>
              <a:t>new</a:t>
            </a:r>
            <a:r>
              <a:rPr lang="en-US" sz="1600">
                <a:latin typeface="Callibri"/>
              </a:rPr>
              <a:t> Student();</a:t>
            </a:r>
          </a:p>
          <a:p>
            <a:r>
              <a:rPr lang="en-US" sz="1600">
                <a:latin typeface="Callibri"/>
              </a:rPr>
              <a:t> s.display();</a:t>
            </a:r>
          </a:p>
          <a:p>
            <a:r>
              <a:rPr lang="en-US" sz="1600" b="1">
                <a:latin typeface="Callibri"/>
              </a:rPr>
              <a:t> }    }</a:t>
            </a:r>
            <a:endParaRPr lang="en-US" b="1">
              <a:latin typeface="Callibri"/>
            </a:endParaRPr>
          </a:p>
        </p:txBody>
      </p:sp>
      <p:sp>
        <p:nvSpPr>
          <p:cNvPr id="9" name="Rounded Rectangle 8"/>
          <p:cNvSpPr/>
          <p:nvPr/>
        </p:nvSpPr>
        <p:spPr>
          <a:xfrm>
            <a:off x="6072188" y="3071813"/>
            <a:ext cx="2714625" cy="928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1" dirty="0"/>
              <a:t>Output:</a:t>
            </a:r>
          </a:p>
          <a:p>
            <a:pPr>
              <a:defRPr/>
            </a:pPr>
            <a:r>
              <a:rPr lang="en-US" sz="1600" b="1" dirty="0"/>
              <a:t>Good Morning Students Good Morning Sir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08175" y="260350"/>
            <a:ext cx="6767513" cy="1143000"/>
          </a:xfrm>
        </p:spPr>
        <p:txBody>
          <a:bodyPr/>
          <a:lstStyle/>
          <a:p>
            <a:r>
              <a:rPr lang="en-US" b="1" smtClean="0"/>
              <a:t>Declaring Objects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F9ECAE29-2B52-42E0-A96D-90AE6ADC4189}" type="slidenum">
              <a:rPr lang="en-IN" smtClean="0"/>
              <a:pPr>
                <a:defRPr/>
              </a:pPr>
              <a:t>8</a:t>
            </a:fld>
            <a:endParaRPr lang="en-IN"/>
          </a:p>
        </p:txBody>
      </p:sp>
      <p:pic>
        <p:nvPicPr>
          <p:cNvPr id="19462" name="Picture 2"/>
          <p:cNvPicPr>
            <a:picLocks noGrp="1" noChangeAspect="1" noChangeArrowheads="1"/>
          </p:cNvPicPr>
          <p:nvPr>
            <p:ph idx="1"/>
          </p:nvPr>
        </p:nvPicPr>
        <p:blipFill>
          <a:blip r:embed="rId2" cstate="print"/>
          <a:srcRect/>
          <a:stretch>
            <a:fillRect/>
          </a:stretch>
        </p:blipFill>
        <p:spPr>
          <a:xfrm>
            <a:off x="1259632" y="1988840"/>
            <a:ext cx="7286625" cy="3643312"/>
          </a:xfrm>
          <a:noFill/>
        </p:spPr>
      </p:pic>
      <p:sp>
        <p:nvSpPr>
          <p:cNvPr id="19464" name="TextBox 8"/>
          <p:cNvSpPr txBox="1">
            <a:spLocks noChangeArrowheads="1"/>
          </p:cNvSpPr>
          <p:nvPr/>
        </p:nvSpPr>
        <p:spPr bwMode="auto">
          <a:xfrm>
            <a:off x="5436096" y="5661248"/>
            <a:ext cx="3143250" cy="523875"/>
          </a:xfrm>
          <a:prstGeom prst="rect">
            <a:avLst/>
          </a:prstGeom>
          <a:noFill/>
          <a:ln w="9525">
            <a:noFill/>
            <a:miter lim="800000"/>
            <a:headEnd/>
            <a:tailEnd/>
          </a:ln>
        </p:spPr>
        <p:txBody>
          <a:bodyPr>
            <a:spAutoFit/>
          </a:bodyPr>
          <a:lstStyle/>
          <a:p>
            <a:r>
              <a:rPr lang="en-US" sz="1400" dirty="0">
                <a:latin typeface="Callibri"/>
              </a:rPr>
              <a:t>Refer From Herbert Shield Complete Reference Java</a:t>
            </a:r>
          </a:p>
        </p:txBody>
      </p:sp>
      <p:sp>
        <p:nvSpPr>
          <p:cNvPr id="9" name="Rectangle 8"/>
          <p:cNvSpPr/>
          <p:nvPr/>
        </p:nvSpPr>
        <p:spPr>
          <a:xfrm>
            <a:off x="3779912" y="1628800"/>
            <a:ext cx="2871299" cy="369332"/>
          </a:xfrm>
          <a:prstGeom prst="rect">
            <a:avLst/>
          </a:prstGeom>
        </p:spPr>
        <p:txBody>
          <a:bodyPr wrap="none">
            <a:spAutoFit/>
          </a:bodyPr>
          <a:lstStyle/>
          <a:p>
            <a:r>
              <a:rPr lang="en-US" b="1" dirty="0" smtClean="0"/>
              <a:t>Box </a:t>
            </a:r>
            <a:r>
              <a:rPr lang="en-US" b="1" dirty="0" err="1" smtClean="0"/>
              <a:t>mybox</a:t>
            </a:r>
            <a:r>
              <a:rPr lang="en-US" b="1" dirty="0" smtClean="0"/>
              <a:t> = new Box();</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1908175" y="260350"/>
            <a:ext cx="6767513" cy="1143000"/>
          </a:xfrm>
        </p:spPr>
        <p:txBody>
          <a:bodyPr/>
          <a:lstStyle/>
          <a:p>
            <a:r>
              <a:rPr lang="en-US" b="1" smtClean="0"/>
              <a:t>Super at constructor level</a:t>
            </a:r>
          </a:p>
        </p:txBody>
      </p:sp>
      <p:sp>
        <p:nvSpPr>
          <p:cNvPr id="89091" name="Content Placeholder 2"/>
          <p:cNvSpPr>
            <a:spLocks noGrp="1"/>
          </p:cNvSpPr>
          <p:nvPr>
            <p:ph idx="1"/>
          </p:nvPr>
        </p:nvSpPr>
        <p:spPr/>
        <p:txBody>
          <a:bodyPr/>
          <a:lstStyle/>
          <a:p>
            <a:pPr>
              <a:lnSpc>
                <a:spcPct val="150000"/>
              </a:lnSpc>
              <a:buFont typeface="Wingdings" pitchFamily="2" charset="2"/>
              <a:buChar char="Ø"/>
            </a:pPr>
            <a:r>
              <a:rPr lang="en-US" sz="2000" smtClean="0"/>
              <a:t>The </a:t>
            </a:r>
            <a:r>
              <a:rPr lang="en-US" sz="2000" b="1" smtClean="0"/>
              <a:t>super keyword can also be used to invoke or call the parent class constructor.</a:t>
            </a:r>
            <a:r>
              <a:rPr lang="en-US" sz="2000" smtClean="0"/>
              <a:t> Constructor are calling from bottom to top and executing from top to bottom.</a:t>
            </a:r>
          </a:p>
          <a:p>
            <a:pPr>
              <a:lnSpc>
                <a:spcPct val="150000"/>
              </a:lnSpc>
              <a:buFont typeface="Wingdings" pitchFamily="2" charset="2"/>
              <a:buChar char="Ø"/>
            </a:pPr>
            <a:r>
              <a:rPr lang="en-US" sz="2000" smtClean="0"/>
              <a:t>To establish the connection between base class constructor and derived class constructors JVM provides two implicit methods they are:</a:t>
            </a:r>
          </a:p>
          <a:p>
            <a:pPr lvl="1">
              <a:lnSpc>
                <a:spcPct val="150000"/>
              </a:lnSpc>
              <a:buFont typeface="Wingdings" pitchFamily="2" charset="2"/>
              <a:buChar char="q"/>
            </a:pPr>
            <a:r>
              <a:rPr lang="en-US" sz="2000" b="1" smtClean="0"/>
              <a:t>Super()</a:t>
            </a:r>
          </a:p>
          <a:p>
            <a:pPr lvl="1">
              <a:lnSpc>
                <a:spcPct val="150000"/>
              </a:lnSpc>
              <a:buFont typeface="Wingdings" pitchFamily="2" charset="2"/>
              <a:buChar char="q"/>
            </a:pPr>
            <a:r>
              <a:rPr lang="en-US" sz="2000" b="1" smtClean="0"/>
              <a:t>Super(...)</a:t>
            </a:r>
          </a:p>
          <a:p>
            <a:pPr>
              <a:buFont typeface="Arial" pitchFamily="34" charset="0"/>
              <a:buNone/>
            </a:pP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856BF3D-C6CD-4803-8B68-B89E32E80CA2}" type="slidenum">
              <a:rPr lang="en-IN" smtClean="0"/>
              <a:pPr>
                <a:defRPr/>
              </a:pPr>
              <a:t>80</a:t>
            </a:fld>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908175" y="260350"/>
            <a:ext cx="6767513" cy="1143000"/>
          </a:xfrm>
        </p:spPr>
        <p:txBody>
          <a:bodyPr/>
          <a:lstStyle/>
          <a:p>
            <a:r>
              <a:rPr lang="en-US" b="1" smtClean="0"/>
              <a:t>Super at constructor level</a:t>
            </a:r>
            <a:endParaRPr lang="en-US" smtClean="0"/>
          </a:p>
        </p:txBody>
      </p:sp>
      <p:sp>
        <p:nvSpPr>
          <p:cNvPr id="3" name="Content Placeholder 2"/>
          <p:cNvSpPr>
            <a:spLocks noGrp="1"/>
          </p:cNvSpPr>
          <p:nvPr>
            <p:ph idx="1"/>
          </p:nvPr>
        </p:nvSpPr>
        <p:spPr/>
        <p:txBody>
          <a:bodyPr/>
          <a:lstStyle/>
          <a:p>
            <a:pPr marL="457200" indent="-457200">
              <a:buFont typeface="+mj-lt"/>
              <a:buAutoNum type="arabicPeriod"/>
              <a:defRPr/>
            </a:pPr>
            <a:r>
              <a:rPr lang="en-US" sz="2400" b="1" dirty="0" smtClean="0"/>
              <a:t>Super()</a:t>
            </a:r>
          </a:p>
          <a:p>
            <a:pPr marL="457200" indent="-457200">
              <a:buFont typeface="Arial" pitchFamily="34" charset="0"/>
              <a:buNone/>
              <a:defRPr/>
            </a:pPr>
            <a:endParaRPr lang="en-US" sz="2400" b="1" dirty="0" smtClean="0"/>
          </a:p>
          <a:p>
            <a:pPr>
              <a:buFont typeface="Wingdings" pitchFamily="2" charset="2"/>
              <a:buChar char="Ø"/>
              <a:defRPr/>
            </a:pPr>
            <a:r>
              <a:rPr lang="en-US" sz="2000" b="1" dirty="0" smtClean="0"/>
              <a:t>Super()</a:t>
            </a:r>
            <a:r>
              <a:rPr lang="en-US" sz="2000" dirty="0" smtClean="0"/>
              <a:t> It is used for calling super class default constructor from the context of derived class constructors.</a:t>
            </a:r>
          </a:p>
          <a:p>
            <a:pPr>
              <a:buFont typeface="Arial" pitchFamily="34" charset="0"/>
              <a:buNone/>
              <a:defRPr/>
            </a:pPr>
            <a:endParaRPr lang="en-US" sz="2000" dirty="0" smtClean="0"/>
          </a:p>
          <a:p>
            <a:pPr>
              <a:buFont typeface="Wingdings" pitchFamily="2" charset="2"/>
              <a:buChar char="Ø"/>
              <a:defRPr/>
            </a:pPr>
            <a:r>
              <a:rPr lang="en-US" sz="2000" b="1" dirty="0" smtClean="0"/>
              <a:t>Super keyword used to call base class constructor.</a:t>
            </a:r>
          </a:p>
          <a:p>
            <a:pPr>
              <a:buFont typeface="Arial" pitchFamily="34" charset="0"/>
              <a:buNone/>
              <a:defRPr/>
            </a:pPr>
            <a:endParaRPr lang="en-US" dirty="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C0C1348-090F-4340-9DEA-9C09A94C2EE4}" type="slidenum">
              <a:rPr lang="en-IN" smtClean="0"/>
              <a:pPr>
                <a:defRPr/>
              </a:pPr>
              <a:t>81</a:t>
            </a:fld>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908175" y="260350"/>
            <a:ext cx="6767513" cy="1143000"/>
          </a:xfrm>
        </p:spPr>
        <p:txBody>
          <a:bodyPr/>
          <a:lstStyle/>
          <a:p>
            <a:r>
              <a:rPr lang="en-US" b="1" smtClean="0"/>
              <a:t>Super at constructor level</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7222301-592A-4CBF-8167-033A89DAD30A}" type="slidenum">
              <a:rPr lang="en-IN" smtClean="0"/>
              <a:pPr>
                <a:defRPr/>
              </a:pPr>
              <a:t>82</a:t>
            </a:fld>
            <a:endParaRPr lang="en-IN"/>
          </a:p>
        </p:txBody>
      </p:sp>
      <p:sp>
        <p:nvSpPr>
          <p:cNvPr id="91142" name="Rectangle 6"/>
          <p:cNvSpPr>
            <a:spLocks noChangeArrowheads="1"/>
          </p:cNvSpPr>
          <p:nvPr/>
        </p:nvSpPr>
        <p:spPr bwMode="auto">
          <a:xfrm>
            <a:off x="714375" y="1714500"/>
            <a:ext cx="6143625" cy="4278313"/>
          </a:xfrm>
          <a:prstGeom prst="rect">
            <a:avLst/>
          </a:prstGeom>
          <a:noFill/>
          <a:ln w="9525">
            <a:noFill/>
            <a:miter lim="800000"/>
            <a:headEnd/>
            <a:tailEnd/>
          </a:ln>
        </p:spPr>
        <p:txBody>
          <a:bodyPr>
            <a:spAutoFit/>
          </a:bodyPr>
          <a:lstStyle/>
          <a:p>
            <a:r>
              <a:rPr lang="en-US" sz="1600" b="1">
                <a:latin typeface="Callibri"/>
              </a:rPr>
              <a:t>//using </a:t>
            </a:r>
            <a:r>
              <a:rPr lang="en-US" sz="1600" b="1"/>
              <a:t>Super()</a:t>
            </a:r>
          </a:p>
          <a:p>
            <a:r>
              <a:rPr lang="en-US" sz="1600" b="1">
                <a:latin typeface="Callibri"/>
              </a:rPr>
              <a:t>class</a:t>
            </a:r>
            <a:r>
              <a:rPr lang="en-US" sz="1600">
                <a:latin typeface="Callibri"/>
              </a:rPr>
              <a:t> Employee {</a:t>
            </a:r>
          </a:p>
          <a:p>
            <a:r>
              <a:rPr lang="en-US" sz="1600">
                <a:latin typeface="Callibri"/>
              </a:rPr>
              <a:t> Employee()</a:t>
            </a:r>
          </a:p>
          <a:p>
            <a:r>
              <a:rPr lang="en-US" sz="1600">
                <a:latin typeface="Callibri"/>
              </a:rPr>
              <a:t> { </a:t>
            </a:r>
          </a:p>
          <a:p>
            <a:r>
              <a:rPr lang="en-US" sz="1600">
                <a:latin typeface="Callibri"/>
              </a:rPr>
              <a:t>System.</a:t>
            </a:r>
            <a:r>
              <a:rPr lang="en-US" sz="1600" b="1">
                <a:latin typeface="Callibri"/>
              </a:rPr>
              <a:t>out</a:t>
            </a:r>
            <a:r>
              <a:rPr lang="en-US" sz="1600">
                <a:latin typeface="Callibri"/>
              </a:rPr>
              <a:t>.println("Employee class Constructor");</a:t>
            </a:r>
          </a:p>
          <a:p>
            <a:r>
              <a:rPr lang="en-US" sz="1600">
                <a:latin typeface="Callibri"/>
              </a:rPr>
              <a:t> }</a:t>
            </a:r>
          </a:p>
          <a:p>
            <a:r>
              <a:rPr lang="en-US" sz="1600">
                <a:latin typeface="Callibri"/>
              </a:rPr>
              <a:t> }</a:t>
            </a:r>
          </a:p>
          <a:p>
            <a:r>
              <a:rPr lang="en-US" sz="1600">
                <a:latin typeface="Callibri"/>
              </a:rPr>
              <a:t> </a:t>
            </a:r>
            <a:r>
              <a:rPr lang="en-US" sz="1600" b="1">
                <a:latin typeface="Callibri"/>
              </a:rPr>
              <a:t>class</a:t>
            </a:r>
            <a:r>
              <a:rPr lang="en-US" sz="1600">
                <a:latin typeface="Callibri"/>
              </a:rPr>
              <a:t> HR </a:t>
            </a:r>
            <a:r>
              <a:rPr lang="en-US" sz="1600" b="1">
                <a:latin typeface="Callibri"/>
              </a:rPr>
              <a:t>extends</a:t>
            </a:r>
            <a:r>
              <a:rPr lang="en-US" sz="1600">
                <a:latin typeface="Callibri"/>
              </a:rPr>
              <a:t> Employee {</a:t>
            </a:r>
          </a:p>
          <a:p>
            <a:r>
              <a:rPr lang="en-US" sz="1600">
                <a:latin typeface="Callibri"/>
              </a:rPr>
              <a:t> HR() </a:t>
            </a:r>
          </a:p>
          <a:p>
            <a:r>
              <a:rPr lang="en-US" sz="1600">
                <a:latin typeface="Callibri"/>
              </a:rPr>
              <a:t>{ </a:t>
            </a:r>
          </a:p>
          <a:p>
            <a:r>
              <a:rPr lang="en-US" sz="1600" b="1">
                <a:latin typeface="Callibri"/>
              </a:rPr>
              <a:t>super();     //will invoke or call parent class constructor </a:t>
            </a:r>
            <a:r>
              <a:rPr lang="en-US" sz="1600">
                <a:latin typeface="Callibri"/>
              </a:rPr>
              <a:t>System.</a:t>
            </a:r>
            <a:r>
              <a:rPr lang="en-US" sz="1600" b="1">
                <a:latin typeface="Callibri"/>
              </a:rPr>
              <a:t>out</a:t>
            </a:r>
            <a:r>
              <a:rPr lang="en-US" sz="1600">
                <a:latin typeface="Callibri"/>
              </a:rPr>
              <a:t>.println("HR class Constructor");</a:t>
            </a:r>
          </a:p>
          <a:p>
            <a:r>
              <a:rPr lang="en-US" sz="1600">
                <a:latin typeface="Callibri"/>
              </a:rPr>
              <a:t> } </a:t>
            </a:r>
          </a:p>
          <a:p>
            <a:r>
              <a:rPr lang="en-US" sz="1600">
                <a:latin typeface="Callibri"/>
              </a:rPr>
              <a:t>} </a:t>
            </a:r>
            <a:r>
              <a:rPr lang="en-US" sz="1600" b="1">
                <a:latin typeface="Callibri"/>
              </a:rPr>
              <a:t>class</a:t>
            </a:r>
            <a:r>
              <a:rPr lang="en-US" sz="1600">
                <a:latin typeface="Callibri"/>
              </a:rPr>
              <a:t> Supercons { </a:t>
            </a:r>
          </a:p>
          <a:p>
            <a:r>
              <a:rPr lang="en-US" sz="1600" b="1">
                <a:latin typeface="Callibri"/>
              </a:rPr>
              <a:t>public</a:t>
            </a:r>
            <a:r>
              <a:rPr lang="en-US" sz="1600">
                <a:latin typeface="Callibri"/>
              </a:rPr>
              <a:t> </a:t>
            </a:r>
            <a:r>
              <a:rPr lang="en-US" sz="1600" b="1">
                <a:latin typeface="Callibri"/>
              </a:rPr>
              <a:t>static</a:t>
            </a:r>
            <a:r>
              <a:rPr lang="en-US" sz="1600">
                <a:latin typeface="Callibri"/>
              </a:rPr>
              <a:t> </a:t>
            </a:r>
            <a:r>
              <a:rPr lang="en-US" sz="1600" b="1">
                <a:latin typeface="Callibri"/>
              </a:rPr>
              <a:t>void</a:t>
            </a:r>
            <a:r>
              <a:rPr lang="en-US" sz="1600">
                <a:latin typeface="Callibri"/>
              </a:rPr>
              <a:t> main(String[] args) { HR obj=</a:t>
            </a:r>
            <a:r>
              <a:rPr lang="en-US" sz="1600" b="1">
                <a:latin typeface="Callibri"/>
              </a:rPr>
              <a:t>new</a:t>
            </a:r>
            <a:r>
              <a:rPr lang="en-US" sz="1600">
                <a:latin typeface="Callibri"/>
              </a:rPr>
              <a:t> HR();</a:t>
            </a:r>
          </a:p>
          <a:p>
            <a:r>
              <a:rPr lang="en-US" sz="1600">
                <a:latin typeface="Callibri"/>
              </a:rPr>
              <a:t> } </a:t>
            </a:r>
          </a:p>
          <a:p>
            <a:r>
              <a:rPr lang="en-US" sz="1600">
                <a:latin typeface="Callibri"/>
              </a:rPr>
              <a:t>}</a:t>
            </a:r>
          </a:p>
        </p:txBody>
      </p:sp>
      <p:sp>
        <p:nvSpPr>
          <p:cNvPr id="8" name="Rounded Rectangle 7"/>
          <p:cNvSpPr/>
          <p:nvPr/>
        </p:nvSpPr>
        <p:spPr>
          <a:xfrm>
            <a:off x="6072188" y="4714875"/>
            <a:ext cx="2928937" cy="1357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a:t>
            </a:r>
          </a:p>
          <a:p>
            <a:pPr>
              <a:defRPr/>
            </a:pPr>
            <a:r>
              <a:rPr lang="en-US" b="1" dirty="0"/>
              <a:t>Employee class Constructor HR class Constructor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1908175" y="260350"/>
            <a:ext cx="6767513" cy="1143000"/>
          </a:xfrm>
        </p:spPr>
        <p:txBody>
          <a:bodyPr/>
          <a:lstStyle/>
          <a:p>
            <a:r>
              <a:rPr lang="en-US" b="1" smtClean="0"/>
              <a:t>Super at constructor level</a:t>
            </a:r>
            <a:endParaRPr lang="en-US" smtClean="0"/>
          </a:p>
        </p:txBody>
      </p:sp>
      <p:sp>
        <p:nvSpPr>
          <p:cNvPr id="3" name="Content Placeholder 2"/>
          <p:cNvSpPr>
            <a:spLocks noGrp="1"/>
          </p:cNvSpPr>
          <p:nvPr>
            <p:ph idx="1"/>
          </p:nvPr>
        </p:nvSpPr>
        <p:spPr/>
        <p:txBody>
          <a:bodyPr/>
          <a:lstStyle/>
          <a:p>
            <a:pPr marL="457200" indent="-457200">
              <a:buFont typeface="Arial" pitchFamily="34" charset="0"/>
              <a:buNone/>
              <a:defRPr/>
            </a:pPr>
            <a:r>
              <a:rPr lang="en-US" sz="2400" b="1" dirty="0" smtClean="0"/>
              <a:t>2.  Super(...)</a:t>
            </a:r>
          </a:p>
          <a:p>
            <a:pPr marL="457200" indent="-457200">
              <a:buFont typeface="Arial" pitchFamily="34" charset="0"/>
              <a:buNone/>
              <a:defRPr/>
            </a:pPr>
            <a:endParaRPr lang="en-US" sz="2000" b="1" dirty="0" smtClean="0"/>
          </a:p>
          <a:p>
            <a:pPr>
              <a:buFont typeface="Wingdings" pitchFamily="2" charset="2"/>
              <a:buChar char="Ø"/>
              <a:defRPr/>
            </a:pPr>
            <a:r>
              <a:rPr lang="en-US" sz="2000" b="1" dirty="0" smtClean="0"/>
              <a:t>Super(...)</a:t>
            </a:r>
            <a:r>
              <a:rPr lang="en-US" sz="2000" dirty="0" smtClean="0"/>
              <a:t> It is used for calling super class parameterize constructor from the context of derived class constructor.</a:t>
            </a:r>
          </a:p>
          <a:p>
            <a:pPr>
              <a:defRPr/>
            </a:pPr>
            <a:endParaRPr lang="en-US" sz="2000" dirty="0" smtClean="0"/>
          </a:p>
          <a:p>
            <a:pPr>
              <a:buFont typeface="Wingdings" pitchFamily="2" charset="2"/>
              <a:buChar char="Ø"/>
              <a:defRPr/>
            </a:pPr>
            <a:r>
              <a:rPr lang="en-US" sz="2000" b="1" dirty="0" smtClean="0"/>
              <a:t>Important rules</a:t>
            </a:r>
          </a:p>
          <a:p>
            <a:pPr lvl="1" algn="just">
              <a:buFont typeface="Wingdings" pitchFamily="2" charset="2"/>
              <a:buChar char="q"/>
              <a:defRPr/>
            </a:pPr>
            <a:r>
              <a:rPr lang="en-US" sz="2000" dirty="0" smtClean="0"/>
              <a:t>Whenever we are using either super() or super(...) in the derived class constructors the </a:t>
            </a:r>
            <a:r>
              <a:rPr lang="en-US" sz="2000" b="1" dirty="0" smtClean="0"/>
              <a:t>super</a:t>
            </a:r>
            <a:r>
              <a:rPr lang="en-US" sz="2000" dirty="0" smtClean="0"/>
              <a:t> always must be as a first executable statement in the body of derived class constructor otherwise we get a compile time error</a:t>
            </a:r>
            <a:endParaRPr lang="en-US" sz="2000" dirty="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13D9399-AF42-418C-8D33-4213C810218E}" type="slidenum">
              <a:rPr lang="en-IN" smtClean="0"/>
              <a:pPr>
                <a:defRPr/>
              </a:pPr>
              <a:t>83</a:t>
            </a:fld>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1908175" y="260350"/>
            <a:ext cx="6767513" cy="1143000"/>
          </a:xfrm>
        </p:spPr>
        <p:txBody>
          <a:bodyPr/>
          <a:lstStyle/>
          <a:p>
            <a:r>
              <a:rPr lang="it-IT" b="1" smtClean="0"/>
              <a:t>MULTILEVEL HIERARCHY IN JAVA PROGRAMMING</a:t>
            </a:r>
            <a:endParaRPr lang="en-US" smtClean="0"/>
          </a:p>
        </p:txBody>
      </p:sp>
      <p:sp>
        <p:nvSpPr>
          <p:cNvPr id="93187" name="Content Placeholder 2"/>
          <p:cNvSpPr>
            <a:spLocks noGrp="1"/>
          </p:cNvSpPr>
          <p:nvPr>
            <p:ph idx="1"/>
          </p:nvPr>
        </p:nvSpPr>
        <p:spPr/>
        <p:txBody>
          <a:bodyPr/>
          <a:lstStyle/>
          <a:p>
            <a:pPr algn="just">
              <a:lnSpc>
                <a:spcPct val="150000"/>
              </a:lnSpc>
              <a:buFont typeface="Wingdings" pitchFamily="2" charset="2"/>
              <a:buChar char="Ø"/>
            </a:pPr>
            <a:r>
              <a:rPr lang="en-US" sz="2000" smtClean="0"/>
              <a:t>in </a:t>
            </a:r>
            <a:r>
              <a:rPr lang="en-US" sz="2000" b="1" smtClean="0"/>
              <a:t>multilevel inheritance </a:t>
            </a:r>
            <a:r>
              <a:rPr lang="en-US" sz="2000" smtClean="0"/>
              <a:t>a subclass is derived from a derived class.</a:t>
            </a:r>
          </a:p>
          <a:p>
            <a:pPr algn="just">
              <a:lnSpc>
                <a:spcPct val="150000"/>
              </a:lnSpc>
              <a:buFont typeface="Wingdings" pitchFamily="2" charset="2"/>
              <a:buChar char="Ø"/>
            </a:pPr>
            <a:endParaRPr lang="en-US" sz="2000" b="1" smtClean="0"/>
          </a:p>
          <a:p>
            <a:pPr algn="just">
              <a:lnSpc>
                <a:spcPct val="150000"/>
              </a:lnSpc>
              <a:buFont typeface="Wingdings" pitchFamily="2" charset="2"/>
              <a:buChar char="Ø"/>
            </a:pPr>
            <a:r>
              <a:rPr lang="en-US" sz="2000" b="1" smtClean="0"/>
              <a:t>One class inherits only single class</a:t>
            </a:r>
            <a:r>
              <a:rPr lang="en-US" sz="2000" smtClean="0"/>
              <a:t>. </a:t>
            </a:r>
          </a:p>
          <a:p>
            <a:pPr algn="just">
              <a:lnSpc>
                <a:spcPct val="150000"/>
              </a:lnSpc>
              <a:buFont typeface="Wingdings" pitchFamily="2" charset="2"/>
              <a:buChar char="Ø"/>
            </a:pPr>
            <a:endParaRPr lang="en-US" sz="2000" smtClean="0"/>
          </a:p>
          <a:p>
            <a:pPr algn="just">
              <a:lnSpc>
                <a:spcPct val="150000"/>
              </a:lnSpc>
              <a:buFont typeface="Wingdings" pitchFamily="2" charset="2"/>
              <a:buChar char="Ø"/>
            </a:pPr>
            <a:r>
              <a:rPr lang="en-US" sz="2000" smtClean="0"/>
              <a:t>Therefore, in multilevel inheritance, every time ladder increases by one. </a:t>
            </a:r>
            <a:r>
              <a:rPr lang="en-US" sz="2000" b="1" smtClean="0"/>
              <a:t>The lower most class will have the properties of all the super classes</a:t>
            </a:r>
            <a:r>
              <a:rPr lang="en-US" sz="2000" smtClean="0"/>
              <a:t>.</a:t>
            </a:r>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598AAEF0-5397-4371-9A22-3371B5AF7903}" type="slidenum">
              <a:rPr lang="en-IN" smtClean="0"/>
              <a:pPr>
                <a:defRPr/>
              </a:pPr>
              <a:t>84</a:t>
            </a:fld>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1908175" y="260350"/>
            <a:ext cx="6767513" cy="1143000"/>
          </a:xfrm>
        </p:spPr>
        <p:txBody>
          <a:bodyPr/>
          <a:lstStyle/>
          <a:p>
            <a:r>
              <a:rPr lang="it-IT" b="1" smtClean="0"/>
              <a:t>MULTILEVEL HIERARCHY IN JAVA PROGRAMMING</a:t>
            </a:r>
            <a:endParaRPr lang="en-US" smtClean="0"/>
          </a:p>
        </p:txBody>
      </p:sp>
      <p:sp>
        <p:nvSpPr>
          <p:cNvPr id="94211" name="Content Placeholder 2"/>
          <p:cNvSpPr>
            <a:spLocks noGrp="1"/>
          </p:cNvSpPr>
          <p:nvPr>
            <p:ph idx="1"/>
          </p:nvPr>
        </p:nvSpPr>
        <p:spPr/>
        <p:txBody>
          <a:bodyPr/>
          <a:lstStyle/>
          <a:p>
            <a:pPr algn="just">
              <a:lnSpc>
                <a:spcPct val="150000"/>
              </a:lnSpc>
              <a:buFont typeface="Wingdings" pitchFamily="2" charset="2"/>
              <a:buChar char="Ø"/>
            </a:pPr>
            <a:r>
              <a:rPr lang="en-US" sz="2000" smtClean="0"/>
              <a:t>It is common that a class is derived from another derived class.</a:t>
            </a:r>
          </a:p>
          <a:p>
            <a:pPr algn="just">
              <a:lnSpc>
                <a:spcPct val="150000"/>
              </a:lnSpc>
              <a:buFont typeface="Wingdings" pitchFamily="2" charset="2"/>
              <a:buChar char="Ø"/>
            </a:pPr>
            <a:endParaRPr lang="en-US" sz="2000" smtClean="0"/>
          </a:p>
          <a:p>
            <a:pPr algn="just">
              <a:lnSpc>
                <a:spcPct val="150000"/>
              </a:lnSpc>
              <a:buFont typeface="Wingdings" pitchFamily="2" charset="2"/>
              <a:buChar char="Ø"/>
            </a:pPr>
            <a:r>
              <a:rPr lang="en-US" sz="2000" smtClean="0"/>
              <a:t>The </a:t>
            </a:r>
            <a:r>
              <a:rPr lang="en-US" sz="2000" b="1" smtClean="0"/>
              <a:t>chain is known as inheritance path</a:t>
            </a:r>
            <a:r>
              <a:rPr lang="en-US" sz="2000" smtClean="0"/>
              <a:t>.</a:t>
            </a:r>
          </a:p>
          <a:p>
            <a:pPr algn="just">
              <a:lnSpc>
                <a:spcPct val="150000"/>
              </a:lnSpc>
              <a:buFont typeface="Wingdings" pitchFamily="2" charset="2"/>
              <a:buChar char="Ø"/>
            </a:pPr>
            <a:endParaRPr lang="en-US" sz="2000" smtClean="0"/>
          </a:p>
          <a:p>
            <a:pPr algn="just">
              <a:lnSpc>
                <a:spcPct val="150000"/>
              </a:lnSpc>
              <a:buFont typeface="Wingdings" pitchFamily="2" charset="2"/>
              <a:buChar char="Ø"/>
            </a:pPr>
            <a:r>
              <a:rPr lang="en-US" sz="2000" smtClean="0"/>
              <a:t> When this type of situation occurs, each subclass inherits all of the </a:t>
            </a:r>
            <a:r>
              <a:rPr lang="en-US" sz="2000" b="1" smtClean="0"/>
              <a:t>features found in all of its super classes</a:t>
            </a:r>
            <a:r>
              <a:rPr lang="en-US" sz="2000" smtClean="0"/>
              <a:t>.</a:t>
            </a:r>
          </a:p>
          <a:p>
            <a:endParaRPr lang="en-US" sz="2000" smtClean="0"/>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365F8BD-395F-4048-BA6E-46D98E030CF1}" type="slidenum">
              <a:rPr lang="en-IN" smtClean="0"/>
              <a:pPr>
                <a:defRPr/>
              </a:pPr>
              <a:t>85</a:t>
            </a:fld>
            <a:endParaRPr lang="en-I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1908175" y="260350"/>
            <a:ext cx="6767513" cy="1143000"/>
          </a:xfrm>
        </p:spPr>
        <p:txBody>
          <a:bodyPr/>
          <a:lstStyle/>
          <a:p>
            <a:r>
              <a:rPr lang="it-IT" b="1" smtClean="0"/>
              <a:t>MULTILEVEL HIERARCHY IN JAVA PROGRAMMING</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F9E35A6A-EB6F-41BF-9826-DC79744EAFBD}" type="slidenum">
              <a:rPr lang="en-IN" smtClean="0"/>
              <a:pPr>
                <a:defRPr/>
              </a:pPr>
              <a:t>86</a:t>
            </a:fld>
            <a:endParaRPr lang="en-IN"/>
          </a:p>
        </p:txBody>
      </p:sp>
      <p:sp>
        <p:nvSpPr>
          <p:cNvPr id="95238" name="Rectangle 6"/>
          <p:cNvSpPr>
            <a:spLocks noChangeArrowheads="1"/>
          </p:cNvSpPr>
          <p:nvPr/>
        </p:nvSpPr>
        <p:spPr bwMode="auto">
          <a:xfrm>
            <a:off x="285750" y="1571625"/>
            <a:ext cx="4429125" cy="4278313"/>
          </a:xfrm>
          <a:prstGeom prst="rect">
            <a:avLst/>
          </a:prstGeom>
          <a:noFill/>
          <a:ln w="9525">
            <a:noFill/>
            <a:miter lim="800000"/>
            <a:headEnd/>
            <a:tailEnd/>
          </a:ln>
        </p:spPr>
        <p:txBody>
          <a:bodyPr>
            <a:spAutoFit/>
          </a:bodyPr>
          <a:lstStyle/>
          <a:p>
            <a:r>
              <a:rPr lang="en-US" sz="1600" b="1">
                <a:latin typeface="Callibri"/>
              </a:rPr>
              <a:t>Example for multilevel hierarchy:</a:t>
            </a:r>
            <a:endParaRPr lang="en-US" sz="1600">
              <a:latin typeface="Callibri"/>
            </a:endParaRPr>
          </a:p>
          <a:p>
            <a:r>
              <a:rPr lang="en-US" sz="1600" b="1" i="1">
                <a:latin typeface="Callibri"/>
              </a:rPr>
              <a:t>class student</a:t>
            </a:r>
            <a:r>
              <a:rPr lang="en-US" sz="1600">
                <a:latin typeface="Callibri"/>
              </a:rPr>
              <a:t/>
            </a:r>
            <a:br>
              <a:rPr lang="en-US" sz="1600">
                <a:latin typeface="Callibri"/>
              </a:rPr>
            </a:br>
            <a:r>
              <a:rPr lang="en-US" sz="1600" b="1" i="1">
                <a:latin typeface="Callibri"/>
              </a:rPr>
              <a:t>{</a:t>
            </a:r>
            <a:r>
              <a:rPr lang="en-US" sz="1600">
                <a:latin typeface="Callibri"/>
              </a:rPr>
              <a:t/>
            </a:r>
            <a:br>
              <a:rPr lang="en-US" sz="1600">
                <a:latin typeface="Callibri"/>
              </a:rPr>
            </a:br>
            <a:r>
              <a:rPr lang="en-US" sz="1600" i="1">
                <a:latin typeface="Callibri"/>
              </a:rPr>
              <a:t>    int rollno;</a:t>
            </a:r>
            <a:r>
              <a:rPr lang="en-US" sz="1600">
                <a:latin typeface="Callibri"/>
              </a:rPr>
              <a:t/>
            </a:r>
            <a:br>
              <a:rPr lang="en-US" sz="1600">
                <a:latin typeface="Callibri"/>
              </a:rPr>
            </a:br>
            <a:r>
              <a:rPr lang="en-US" sz="1600" i="1">
                <a:latin typeface="Callibri"/>
              </a:rPr>
              <a:t>    String name;</a:t>
            </a:r>
            <a:r>
              <a:rPr lang="en-US" sz="1600">
                <a:latin typeface="Callibri"/>
              </a:rPr>
              <a:t/>
            </a:r>
            <a:br>
              <a:rPr lang="en-US" sz="1600">
                <a:latin typeface="Callibri"/>
              </a:rPr>
            </a:br>
            <a:r>
              <a:rPr lang="en-US" sz="1600" i="1">
                <a:latin typeface="Callibri"/>
              </a:rPr>
              <a:t/>
            </a:r>
            <a:br>
              <a:rPr lang="en-US" sz="1600" i="1">
                <a:latin typeface="Callibri"/>
              </a:rPr>
            </a:br>
            <a:r>
              <a:rPr lang="en-US" sz="1600" i="1">
                <a:latin typeface="Callibri"/>
              </a:rPr>
              <a:t>    student(int r, String n)</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rollno = r;</a:t>
            </a:r>
            <a:r>
              <a:rPr lang="en-US" sz="1600">
                <a:latin typeface="Callibri"/>
              </a:rPr>
              <a:t/>
            </a:r>
            <a:br>
              <a:rPr lang="en-US" sz="1600">
                <a:latin typeface="Callibri"/>
              </a:rPr>
            </a:br>
            <a:r>
              <a:rPr lang="en-US" sz="1600" i="1">
                <a:latin typeface="Callibri"/>
              </a:rPr>
              <a:t>        name = n;</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void dispdatas()</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System.out.println("Rollno = " + rollno);</a:t>
            </a:r>
            <a:r>
              <a:rPr lang="en-US" sz="1600">
                <a:latin typeface="Callibri"/>
              </a:rPr>
              <a:t/>
            </a:r>
            <a:br>
              <a:rPr lang="en-US" sz="1600">
                <a:latin typeface="Callibri"/>
              </a:rPr>
            </a:br>
            <a:r>
              <a:rPr lang="en-US" sz="1600" i="1">
                <a:latin typeface="Callibri"/>
              </a:rPr>
              <a:t>     System.out.println("Name = " + name);</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b="1" i="1">
                <a:latin typeface="Callibri"/>
              </a:rPr>
              <a:t>}</a:t>
            </a:r>
            <a:endParaRPr lang="en-US" sz="1600">
              <a:latin typeface="Callibri"/>
            </a:endParaRPr>
          </a:p>
        </p:txBody>
      </p:sp>
      <p:sp>
        <p:nvSpPr>
          <p:cNvPr id="95239" name="Rectangle 7"/>
          <p:cNvSpPr>
            <a:spLocks noChangeArrowheads="1"/>
          </p:cNvSpPr>
          <p:nvPr/>
        </p:nvSpPr>
        <p:spPr bwMode="auto">
          <a:xfrm>
            <a:off x="4572000" y="1714500"/>
            <a:ext cx="4572000" cy="4032250"/>
          </a:xfrm>
          <a:prstGeom prst="rect">
            <a:avLst/>
          </a:prstGeom>
          <a:noFill/>
          <a:ln w="9525">
            <a:noFill/>
            <a:miter lim="800000"/>
            <a:headEnd/>
            <a:tailEnd/>
          </a:ln>
        </p:spPr>
        <p:txBody>
          <a:bodyPr>
            <a:spAutoFit/>
          </a:bodyPr>
          <a:lstStyle/>
          <a:p>
            <a:r>
              <a:rPr lang="en-US" sz="1600" b="1" i="1">
                <a:latin typeface="Callibri"/>
              </a:rPr>
              <a:t>class marks extends student</a:t>
            </a:r>
            <a:r>
              <a:rPr lang="en-US" sz="1600">
                <a:latin typeface="Callibri"/>
              </a:rPr>
              <a:t/>
            </a:r>
            <a:br>
              <a:rPr lang="en-US" sz="1600">
                <a:latin typeface="Callibri"/>
              </a:rPr>
            </a:br>
            <a:r>
              <a:rPr lang="en-US" sz="1600" b="1" i="1">
                <a:latin typeface="Callibri"/>
              </a:rPr>
              <a:t>{</a:t>
            </a:r>
            <a:r>
              <a:rPr lang="en-US" sz="1600">
                <a:latin typeface="Callibri"/>
              </a:rPr>
              <a:t/>
            </a:r>
            <a:br>
              <a:rPr lang="en-US" sz="1600">
                <a:latin typeface="Callibri"/>
              </a:rPr>
            </a:br>
            <a:r>
              <a:rPr lang="en-US" sz="1600" i="1">
                <a:latin typeface="Callibri"/>
              </a:rPr>
              <a:t>    int total;</a:t>
            </a:r>
            <a:r>
              <a:rPr lang="en-US" sz="1600">
                <a:latin typeface="Callibri"/>
              </a:rPr>
              <a:t/>
            </a:r>
            <a:br>
              <a:rPr lang="en-US" sz="1600">
                <a:latin typeface="Callibri"/>
              </a:rPr>
            </a:br>
            <a:r>
              <a:rPr lang="en-US" sz="1600" i="1">
                <a:latin typeface="Callibri"/>
              </a:rPr>
              <a:t>    marks(int r, String n, int t)</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super(r,n);   //call super class (student) constructor</a:t>
            </a:r>
            <a:r>
              <a:rPr lang="en-US" sz="1600">
                <a:latin typeface="Callibri"/>
              </a:rPr>
              <a:t/>
            </a:r>
            <a:br>
              <a:rPr lang="en-US" sz="1600">
                <a:latin typeface="Callibri"/>
              </a:rPr>
            </a:br>
            <a:r>
              <a:rPr lang="en-US" sz="1600" i="1">
                <a:latin typeface="Callibri"/>
              </a:rPr>
              <a:t>        total = t;</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void dispdatam()</a:t>
            </a:r>
            <a:r>
              <a:rPr lang="en-US" sz="1600">
                <a:latin typeface="Callibri"/>
              </a:rPr>
              <a:t/>
            </a:r>
            <a:br>
              <a:rPr lang="en-US" sz="1600">
                <a:latin typeface="Callibri"/>
              </a:rPr>
            </a:br>
            <a:r>
              <a:rPr lang="en-US" sz="1600" i="1">
                <a:latin typeface="Callibri"/>
              </a:rPr>
              <a:t>    {</a:t>
            </a:r>
          </a:p>
          <a:p>
            <a:r>
              <a:rPr lang="en-US" sz="1600" i="1">
                <a:latin typeface="Callibri"/>
              </a:rPr>
              <a:t>dispdatas();  //call dispdatap of student class</a:t>
            </a:r>
            <a:r>
              <a:rPr lang="en-US" sz="1600">
                <a:latin typeface="Callibri"/>
              </a:rPr>
              <a:t/>
            </a:r>
            <a:br>
              <a:rPr lang="en-US" sz="1600">
                <a:latin typeface="Callibri"/>
              </a:rPr>
            </a:br>
            <a:r>
              <a:rPr lang="en-US" sz="1600" i="1">
                <a:latin typeface="Callibri"/>
              </a:rPr>
              <a:t> System.out.println("Total = " + total);</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b="1" i="1">
                <a:latin typeface="Callibri"/>
              </a:rPr>
              <a:t>}</a:t>
            </a:r>
            <a:endParaRPr lang="en-US" sz="1600">
              <a:latin typeface="Callibri"/>
            </a:endParaRPr>
          </a:p>
          <a:p>
            <a:endParaRPr lang="en-US" sz="1600">
              <a:latin typeface="Callibri"/>
            </a:endParaRPr>
          </a:p>
        </p:txBody>
      </p:sp>
      <p:cxnSp>
        <p:nvCxnSpPr>
          <p:cNvPr id="10" name="Straight Connector 9"/>
          <p:cNvCxnSpPr/>
          <p:nvPr/>
        </p:nvCxnSpPr>
        <p:spPr>
          <a:xfrm rot="5400000">
            <a:off x="2034381" y="3893344"/>
            <a:ext cx="4645025"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1908175" y="260350"/>
            <a:ext cx="6767513" cy="1143000"/>
          </a:xfrm>
        </p:spPr>
        <p:txBody>
          <a:bodyPr/>
          <a:lstStyle/>
          <a:p>
            <a:r>
              <a:rPr lang="it-IT" b="1" smtClean="0"/>
              <a:t>MULTILEVEL HIERARCHY IN JAVA PROGRAMMING</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588059F-BEA6-4C67-BB4E-1D47F559D5B0}" type="slidenum">
              <a:rPr lang="en-IN" smtClean="0"/>
              <a:pPr>
                <a:defRPr/>
              </a:pPr>
              <a:t>87</a:t>
            </a:fld>
            <a:endParaRPr lang="en-IN"/>
          </a:p>
        </p:txBody>
      </p:sp>
      <p:sp>
        <p:nvSpPr>
          <p:cNvPr id="96262" name="Rectangle 6"/>
          <p:cNvSpPr>
            <a:spLocks noChangeArrowheads="1"/>
          </p:cNvSpPr>
          <p:nvPr/>
        </p:nvSpPr>
        <p:spPr bwMode="auto">
          <a:xfrm>
            <a:off x="571500" y="1571625"/>
            <a:ext cx="6929438" cy="4032250"/>
          </a:xfrm>
          <a:prstGeom prst="rect">
            <a:avLst/>
          </a:prstGeom>
          <a:noFill/>
          <a:ln w="9525">
            <a:noFill/>
            <a:miter lim="800000"/>
            <a:headEnd/>
            <a:tailEnd/>
          </a:ln>
        </p:spPr>
        <p:txBody>
          <a:bodyPr>
            <a:spAutoFit/>
          </a:bodyPr>
          <a:lstStyle/>
          <a:p>
            <a:r>
              <a:rPr lang="en-US" sz="1600" b="1" i="1">
                <a:latin typeface="Callibri"/>
              </a:rPr>
              <a:t>class percentage extends marks</a:t>
            </a:r>
            <a:r>
              <a:rPr lang="en-US" sz="1600">
                <a:latin typeface="Callibri"/>
              </a:rPr>
              <a:t/>
            </a:r>
            <a:br>
              <a:rPr lang="en-US" sz="1600">
                <a:latin typeface="Callibri"/>
              </a:rPr>
            </a:br>
            <a:r>
              <a:rPr lang="en-US" sz="1600" b="1" i="1">
                <a:latin typeface="Callibri"/>
              </a:rPr>
              <a:t>{</a:t>
            </a:r>
            <a:r>
              <a:rPr lang="en-US" sz="1600">
                <a:latin typeface="Callibri"/>
              </a:rPr>
              <a:t/>
            </a:r>
            <a:br>
              <a:rPr lang="en-US" sz="1600">
                <a:latin typeface="Callibri"/>
              </a:rPr>
            </a:br>
            <a:r>
              <a:rPr lang="en-US" sz="1600" b="1" i="1">
                <a:latin typeface="Callibri"/>
              </a:rPr>
              <a:t>   </a:t>
            </a:r>
            <a:r>
              <a:rPr lang="en-US" sz="1600" i="1">
                <a:latin typeface="Callibri"/>
              </a:rPr>
              <a:t> int per;</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percentage(int r, String n, int t, int p)</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super(r,n,t);  //call super class(marks) constructor</a:t>
            </a:r>
            <a:r>
              <a:rPr lang="en-US" sz="1600">
                <a:latin typeface="Callibri"/>
              </a:rPr>
              <a:t/>
            </a:r>
            <a:br>
              <a:rPr lang="en-US" sz="1600">
                <a:latin typeface="Callibri"/>
              </a:rPr>
            </a:br>
            <a:r>
              <a:rPr lang="en-US" sz="1600" i="1">
                <a:latin typeface="Callibri"/>
              </a:rPr>
              <a:t>        per = p;</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void dispdatap()</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i="1">
                <a:latin typeface="Callibri"/>
              </a:rPr>
              <a:t>        dispdatam();    // call dispdatap of marks class</a:t>
            </a:r>
            <a:r>
              <a:rPr lang="en-US" sz="1600">
                <a:latin typeface="Callibri"/>
              </a:rPr>
              <a:t/>
            </a:r>
            <a:br>
              <a:rPr lang="en-US" sz="1600">
                <a:latin typeface="Callibri"/>
              </a:rPr>
            </a:br>
            <a:r>
              <a:rPr lang="en-US" sz="1600" i="1">
                <a:latin typeface="Callibri"/>
              </a:rPr>
              <a:t>        System.out.println("Percentage = " + per);</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b="1" i="1">
                <a:latin typeface="Callibri"/>
              </a:rPr>
              <a:t>}</a:t>
            </a:r>
            <a:r>
              <a:rPr lang="en-US" sz="1600">
                <a:latin typeface="Callibri"/>
              </a:rPr>
              <a:t/>
            </a:r>
            <a:br>
              <a:rPr lang="en-US" sz="1600">
                <a:latin typeface="Callibri"/>
              </a:rPr>
            </a:br>
            <a:endParaRPr lang="en-US" sz="1600">
              <a:latin typeface="Cal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1908175" y="260350"/>
            <a:ext cx="6767513" cy="1143000"/>
          </a:xfrm>
        </p:spPr>
        <p:txBody>
          <a:bodyPr/>
          <a:lstStyle/>
          <a:p>
            <a:r>
              <a:rPr lang="it-IT" b="1" smtClean="0"/>
              <a:t>MULTILEVEL HIERARCHY IN JAVA PROGRAMMING</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1806A6D7-287C-4E8B-8678-1C5319218F1F}" type="slidenum">
              <a:rPr lang="en-IN" smtClean="0"/>
              <a:pPr>
                <a:defRPr/>
              </a:pPr>
              <a:t>88</a:t>
            </a:fld>
            <a:endParaRPr lang="en-IN"/>
          </a:p>
        </p:txBody>
      </p:sp>
      <p:sp>
        <p:nvSpPr>
          <p:cNvPr id="97286" name="Rectangle 6"/>
          <p:cNvSpPr>
            <a:spLocks noChangeArrowheads="1"/>
          </p:cNvSpPr>
          <p:nvPr/>
        </p:nvSpPr>
        <p:spPr bwMode="auto">
          <a:xfrm>
            <a:off x="428625" y="1714500"/>
            <a:ext cx="8286750" cy="2308225"/>
          </a:xfrm>
          <a:prstGeom prst="rect">
            <a:avLst/>
          </a:prstGeom>
          <a:noFill/>
          <a:ln w="9525">
            <a:noFill/>
            <a:miter lim="800000"/>
            <a:headEnd/>
            <a:tailEnd/>
          </a:ln>
        </p:spPr>
        <p:txBody>
          <a:bodyPr>
            <a:spAutoFit/>
          </a:bodyPr>
          <a:lstStyle/>
          <a:p>
            <a:r>
              <a:rPr lang="en-US" sz="1600" b="1" i="1">
                <a:latin typeface="Callibri"/>
              </a:rPr>
              <a:t>class Multi_Inhe</a:t>
            </a:r>
            <a:r>
              <a:rPr lang="en-US" sz="1600">
                <a:latin typeface="Callibri"/>
              </a:rPr>
              <a:t/>
            </a:r>
            <a:br>
              <a:rPr lang="en-US" sz="1600">
                <a:latin typeface="Callibri"/>
              </a:rPr>
            </a:br>
            <a:r>
              <a:rPr lang="en-US" sz="1600" b="1" i="1">
                <a:latin typeface="Callibri"/>
              </a:rPr>
              <a:t>{</a:t>
            </a:r>
            <a:r>
              <a:rPr lang="en-US" sz="1600">
                <a:latin typeface="Callibri"/>
              </a:rPr>
              <a:t/>
            </a:r>
            <a:br>
              <a:rPr lang="en-US" sz="1600">
                <a:latin typeface="Callibri"/>
              </a:rPr>
            </a:br>
            <a:r>
              <a:rPr lang="en-US" sz="1600" b="1" i="1">
                <a:latin typeface="Callibri"/>
              </a:rPr>
              <a:t> </a:t>
            </a:r>
            <a:r>
              <a:rPr lang="en-US" sz="1600" i="1">
                <a:latin typeface="Callibri"/>
              </a:rPr>
              <a:t>   public static void main(String args[])</a:t>
            </a:r>
            <a:r>
              <a:rPr lang="en-US" sz="1600">
                <a:latin typeface="Callibri"/>
              </a:rPr>
              <a:t/>
            </a:r>
            <a:br>
              <a:rPr lang="en-US" sz="1600">
                <a:latin typeface="Callibri"/>
              </a:rPr>
            </a:br>
            <a:r>
              <a:rPr lang="en-US" sz="1600" i="1">
                <a:latin typeface="Callibri"/>
              </a:rPr>
              <a:t>    {</a:t>
            </a:r>
            <a:r>
              <a:rPr lang="en-US" sz="1600">
                <a:latin typeface="Callibri"/>
              </a:rPr>
              <a:t/>
            </a:r>
            <a:br>
              <a:rPr lang="en-US" sz="1600">
                <a:latin typeface="Callibri"/>
              </a:rPr>
            </a:br>
            <a:r>
              <a:rPr lang="en-US" sz="1600" b="1" i="1">
                <a:latin typeface="Callibri"/>
              </a:rPr>
              <a:t>        percentage stu = new percentage(102689, "RATHEESH", 350, 70); </a:t>
            </a:r>
          </a:p>
          <a:p>
            <a:r>
              <a:rPr lang="en-US" sz="1600" b="1" i="1">
                <a:latin typeface="Callibri"/>
              </a:rPr>
              <a:t>//call constructor percentage</a:t>
            </a:r>
            <a:r>
              <a:rPr lang="en-US" sz="1600">
                <a:latin typeface="Callibri"/>
              </a:rPr>
              <a:t/>
            </a:r>
            <a:br>
              <a:rPr lang="en-US" sz="1600">
                <a:latin typeface="Callibri"/>
              </a:rPr>
            </a:br>
            <a:r>
              <a:rPr lang="en-US" sz="1600" b="1" i="1">
                <a:latin typeface="Callibri"/>
              </a:rPr>
              <a:t>        </a:t>
            </a:r>
            <a:r>
              <a:rPr lang="en-US" sz="1600" i="1">
                <a:latin typeface="Callibri"/>
              </a:rPr>
              <a:t>stu.dispdatap(); </a:t>
            </a:r>
            <a:r>
              <a:rPr lang="en-US" sz="1600" b="1" i="1">
                <a:latin typeface="Callibri"/>
              </a:rPr>
              <a:t> // call dispdatap of percentage class</a:t>
            </a:r>
            <a:r>
              <a:rPr lang="en-US" sz="1600">
                <a:latin typeface="Callibri"/>
              </a:rPr>
              <a:t/>
            </a:r>
            <a:br>
              <a:rPr lang="en-US" sz="1600">
                <a:latin typeface="Callibri"/>
              </a:rPr>
            </a:br>
            <a:r>
              <a:rPr lang="en-US" sz="1600" b="1" i="1">
                <a:latin typeface="Callibri"/>
              </a:rPr>
              <a:t> </a:t>
            </a:r>
            <a:r>
              <a:rPr lang="en-US" sz="1600" i="1">
                <a:latin typeface="Callibri"/>
              </a:rPr>
              <a:t>   }</a:t>
            </a:r>
            <a:r>
              <a:rPr lang="en-US" sz="1600">
                <a:latin typeface="Callibri"/>
              </a:rPr>
              <a:t/>
            </a:r>
            <a:br>
              <a:rPr lang="en-US" sz="1600">
                <a:latin typeface="Callibri"/>
              </a:rPr>
            </a:br>
            <a:r>
              <a:rPr lang="en-US" sz="1600" b="1" i="1">
                <a:latin typeface="Callibri"/>
              </a:rPr>
              <a:t>}</a:t>
            </a:r>
            <a:endParaRPr lang="en-US" sz="1600">
              <a:latin typeface="Callibri"/>
            </a:endParaRPr>
          </a:p>
        </p:txBody>
      </p:sp>
      <p:sp>
        <p:nvSpPr>
          <p:cNvPr id="8" name="Rounded Rectangle 7"/>
          <p:cNvSpPr/>
          <p:nvPr/>
        </p:nvSpPr>
        <p:spPr>
          <a:xfrm>
            <a:off x="4857750" y="4143375"/>
            <a:ext cx="2571750" cy="171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Output:</a:t>
            </a:r>
            <a:r>
              <a:rPr lang="en-US" dirty="0"/>
              <a:t/>
            </a:r>
            <a:br>
              <a:rPr lang="en-US" dirty="0"/>
            </a:br>
            <a:r>
              <a:rPr lang="en-US" b="1" dirty="0" err="1"/>
              <a:t>Rollno</a:t>
            </a:r>
            <a:r>
              <a:rPr lang="en-US" b="1" dirty="0"/>
              <a:t> = 102689</a:t>
            </a:r>
            <a:r>
              <a:rPr lang="en-US" dirty="0"/>
              <a:t/>
            </a:r>
            <a:br>
              <a:rPr lang="en-US" dirty="0"/>
            </a:br>
            <a:r>
              <a:rPr lang="en-US" b="1" dirty="0"/>
              <a:t>Name = RATHEESH</a:t>
            </a:r>
            <a:r>
              <a:rPr lang="en-US" dirty="0"/>
              <a:t/>
            </a:r>
            <a:br>
              <a:rPr lang="en-US" dirty="0"/>
            </a:br>
            <a:r>
              <a:rPr lang="en-US" b="1" dirty="0"/>
              <a:t>Total = 350</a:t>
            </a:r>
            <a:r>
              <a:rPr lang="en-US" dirty="0"/>
              <a:t/>
            </a:r>
            <a:br>
              <a:rPr lang="en-US" dirty="0"/>
            </a:br>
            <a:r>
              <a:rPr lang="en-US" b="1" dirty="0"/>
              <a:t>Percentage = 70</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1908175" y="260350"/>
            <a:ext cx="6767513" cy="1143000"/>
          </a:xfrm>
        </p:spPr>
        <p:txBody>
          <a:bodyPr/>
          <a:lstStyle/>
          <a:p>
            <a:r>
              <a:rPr lang="en-US" b="1" smtClean="0"/>
              <a:t>constructor call sequence</a:t>
            </a:r>
            <a:endParaRPr lang="en-US" smtClean="0"/>
          </a:p>
        </p:txBody>
      </p:sp>
      <p:sp>
        <p:nvSpPr>
          <p:cNvPr id="98307" name="Content Placeholder 2"/>
          <p:cNvSpPr>
            <a:spLocks noGrp="1"/>
          </p:cNvSpPr>
          <p:nvPr>
            <p:ph idx="1"/>
          </p:nvPr>
        </p:nvSpPr>
        <p:spPr/>
        <p:txBody>
          <a:bodyPr>
            <a:normAutofit/>
          </a:bodyPr>
          <a:lstStyle/>
          <a:p>
            <a:pPr algn="just">
              <a:buFont typeface="Wingdings" pitchFamily="2" charset="2"/>
              <a:buChar char="Ø"/>
            </a:pPr>
            <a:endParaRPr lang="en-US" sz="2400" dirty="0" smtClean="0">
              <a:latin typeface="Cambria" pitchFamily="18" charset="0"/>
            </a:endParaRPr>
          </a:p>
          <a:p>
            <a:pPr algn="just">
              <a:buFont typeface="Wingdings" pitchFamily="2" charset="2"/>
              <a:buChar char="Ø"/>
            </a:pPr>
            <a:r>
              <a:rPr lang="en-US" sz="2400" dirty="0" smtClean="0">
                <a:latin typeface="Cambria" pitchFamily="18" charset="0"/>
              </a:rPr>
              <a:t>When a class hierarchy is created, in what order are the constructors for the classes that make up the hierarchy called? </a:t>
            </a:r>
          </a:p>
          <a:p>
            <a:pPr algn="just">
              <a:buFont typeface="Wingdings" pitchFamily="2" charset="2"/>
              <a:buChar char="Ø"/>
            </a:pPr>
            <a:r>
              <a:rPr lang="en-US" sz="2400" dirty="0" smtClean="0">
                <a:latin typeface="Cambria" pitchFamily="18" charset="0"/>
              </a:rPr>
              <a:t>For </a:t>
            </a:r>
            <a:r>
              <a:rPr lang="en-US" sz="2400" dirty="0" smtClean="0">
                <a:latin typeface="Cambria" pitchFamily="18" charset="0"/>
              </a:rPr>
              <a:t>example, given a subclass called </a:t>
            </a:r>
            <a:r>
              <a:rPr lang="en-US" sz="2400" b="1" dirty="0" smtClean="0">
                <a:latin typeface="Cambria" pitchFamily="18" charset="0"/>
              </a:rPr>
              <a:t>B and a </a:t>
            </a:r>
            <a:r>
              <a:rPr lang="en-US" sz="2400" b="1" dirty="0" err="1" smtClean="0">
                <a:latin typeface="Cambria" pitchFamily="18" charset="0"/>
              </a:rPr>
              <a:t>superclass</a:t>
            </a:r>
            <a:r>
              <a:rPr lang="en-US" sz="2400" b="1" dirty="0" smtClean="0">
                <a:latin typeface="Cambria" pitchFamily="18" charset="0"/>
              </a:rPr>
              <a:t> </a:t>
            </a:r>
            <a:r>
              <a:rPr lang="en-US" sz="2400" dirty="0" smtClean="0">
                <a:latin typeface="Cambria" pitchFamily="18" charset="0"/>
              </a:rPr>
              <a:t>called </a:t>
            </a:r>
            <a:r>
              <a:rPr lang="en-US" sz="2400" b="1" dirty="0" smtClean="0">
                <a:latin typeface="Cambria" pitchFamily="18" charset="0"/>
              </a:rPr>
              <a:t>A, is A’s constructor called before B’s, or vice versa</a:t>
            </a:r>
            <a:r>
              <a:rPr lang="en-US" sz="2400" b="1" dirty="0" smtClean="0">
                <a:latin typeface="Cambria" pitchFamily="18" charset="0"/>
              </a:rPr>
              <a:t>?</a:t>
            </a:r>
          </a:p>
          <a:p>
            <a:pPr algn="just">
              <a:buNone/>
            </a:pPr>
            <a:endParaRPr lang="en-US" sz="2400" b="1" dirty="0" smtClean="0">
              <a:latin typeface="Cambria" pitchFamily="18" charset="0"/>
            </a:endParaRPr>
          </a:p>
          <a:p>
            <a:pPr algn="just">
              <a:buFont typeface="Wingdings" pitchFamily="2" charset="2"/>
              <a:buChar char="Ø"/>
            </a:pPr>
            <a:r>
              <a:rPr lang="en-US" sz="2400" b="1" dirty="0" smtClean="0">
                <a:latin typeface="Cambria" pitchFamily="18" charset="0"/>
              </a:rPr>
              <a:t> </a:t>
            </a:r>
            <a:r>
              <a:rPr lang="en-US" sz="2400" b="1" dirty="0" smtClean="0">
                <a:latin typeface="Cambria" pitchFamily="18" charset="0"/>
              </a:rPr>
              <a:t>The answer is that in a class</a:t>
            </a:r>
            <a:r>
              <a:rPr lang="en-US" sz="2400" dirty="0" smtClean="0">
                <a:latin typeface="Cambria" pitchFamily="18" charset="0"/>
              </a:rPr>
              <a:t> hierarchy, constructors are called in order of derivation, </a:t>
            </a:r>
            <a:r>
              <a:rPr lang="en-US" sz="2400" b="1" dirty="0" smtClean="0">
                <a:solidFill>
                  <a:srgbClr val="008000"/>
                </a:solidFill>
                <a:latin typeface="Cambria" pitchFamily="18" charset="0"/>
              </a:rPr>
              <a:t>from super class to subclass</a:t>
            </a:r>
            <a:r>
              <a:rPr lang="en-US" sz="2400" dirty="0" smtClean="0">
                <a:latin typeface="Cambria" pitchFamily="18" charset="0"/>
              </a:rPr>
              <a:t>.</a:t>
            </a:r>
          </a:p>
          <a:p>
            <a:pPr algn="just">
              <a:buFont typeface="Arial" pitchFamily="34" charset="0"/>
              <a:buNone/>
            </a:pPr>
            <a:endParaRPr lang="en-US" sz="2400" dirty="0" smtClean="0">
              <a:latin typeface="Cambria" pitchFamily="18" charset="0"/>
            </a:endParaRPr>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AE0B1AA1-B37D-45AF-A431-F4702BD5B338}" type="slidenum">
              <a:rPr lang="en-IN" smtClean="0"/>
              <a:pPr>
                <a:defRPr/>
              </a:pPr>
              <a:t>89</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08175" y="260350"/>
            <a:ext cx="6767513" cy="1143000"/>
          </a:xfrm>
        </p:spPr>
        <p:txBody>
          <a:bodyPr/>
          <a:lstStyle/>
          <a:p>
            <a:r>
              <a:rPr lang="en-US" b="1" smtClean="0"/>
              <a:t>Assigning Object Reference Variables</a:t>
            </a:r>
            <a:endParaRPr lang="en-US" smtClean="0"/>
          </a:p>
        </p:txBody>
      </p:sp>
      <p:sp>
        <p:nvSpPr>
          <p:cNvPr id="4" name="Date Placeholder 3"/>
          <p:cNvSpPr>
            <a:spLocks noGrp="1"/>
          </p:cNvSpPr>
          <p:nvPr>
            <p:ph type="dt" sz="quarter" idx="10"/>
          </p:nvPr>
        </p:nvSpPr>
        <p:spPr/>
        <p:txBody>
          <a:bodyPr/>
          <a:lstStyle/>
          <a:p>
            <a:pPr>
              <a:defRPr/>
            </a:pPr>
            <a:fld id="{30BE5B2C-4A8D-4DDB-9FD2-7DC5336AA4D4}" type="datetime1">
              <a:rPr lang="en-IN"/>
              <a:pPr>
                <a:defRPr/>
              </a:pPr>
              <a:t>22-03-2017</a:t>
            </a:fld>
            <a:endParaRPr lang="en-IN"/>
          </a:p>
        </p:txBody>
      </p:sp>
      <p:sp>
        <p:nvSpPr>
          <p:cNvPr id="5" name="Footer Placeholder 4"/>
          <p:cNvSpPr>
            <a:spLocks noGrp="1"/>
          </p:cNvSpPr>
          <p:nvPr>
            <p:ph type="ftr" sz="quarter" idx="11"/>
          </p:nvPr>
        </p:nvSpPr>
        <p:spPr/>
        <p:txBody>
          <a:bodyPr/>
          <a:lstStyle/>
          <a:p>
            <a:pPr>
              <a:defRPr/>
            </a:pPr>
            <a:r>
              <a:rPr lang="en-US"/>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C6DF8922-6B4D-4382-A775-1EC63E5A3B00}" type="slidenum">
              <a:rPr lang="en-IN" smtClean="0"/>
              <a:pPr>
                <a:defRPr/>
              </a:pPr>
              <a:t>9</a:t>
            </a:fld>
            <a:endParaRPr lang="en-IN"/>
          </a:p>
        </p:txBody>
      </p:sp>
      <p:sp>
        <p:nvSpPr>
          <p:cNvPr id="20486" name="Rectangle 2"/>
          <p:cNvSpPr>
            <a:spLocks noGrp="1" noChangeArrowheads="1"/>
          </p:cNvSpPr>
          <p:nvPr>
            <p:ph idx="1"/>
          </p:nvPr>
        </p:nvSpPr>
        <p:spPr>
          <a:xfrm>
            <a:off x="428625" y="1385888"/>
            <a:ext cx="8229600" cy="4733925"/>
          </a:xfrm>
        </p:spPr>
        <p:txBody>
          <a:bodyPr>
            <a:spAutoFit/>
          </a:bodyPr>
          <a:lstStyle/>
          <a:p>
            <a:pPr algn="ctr">
              <a:buFont typeface="Arial" pitchFamily="34" charset="0"/>
              <a:buNone/>
            </a:pPr>
            <a:r>
              <a:rPr lang="en-US" sz="2000" b="1" dirty="0" smtClean="0"/>
              <a:t>Box b1 = new Box();</a:t>
            </a:r>
          </a:p>
          <a:p>
            <a:pPr algn="ctr">
              <a:buFont typeface="Arial" pitchFamily="34" charset="0"/>
              <a:buNone/>
            </a:pPr>
            <a:r>
              <a:rPr lang="en-US" sz="2000" b="1" dirty="0" smtClean="0"/>
              <a:t>Box b2 = b1;</a:t>
            </a:r>
          </a:p>
          <a:p>
            <a:pPr algn="ctr">
              <a:buFont typeface="Arial" pitchFamily="34" charset="0"/>
              <a:buNone/>
            </a:pPr>
            <a:endParaRPr lang="en-US" sz="2000" b="1" dirty="0" smtClean="0"/>
          </a:p>
          <a:p>
            <a:pPr>
              <a:buFont typeface="Wingdings" pitchFamily="2" charset="2"/>
              <a:buChar char="Ø"/>
            </a:pPr>
            <a:r>
              <a:rPr lang="en-US" sz="2000" dirty="0" smtClean="0"/>
              <a:t>You might think that </a:t>
            </a:r>
            <a:r>
              <a:rPr lang="en-US" sz="2000" b="1" dirty="0" smtClean="0"/>
              <a:t>b2 is being assigned a reference to a copy of the object referred </a:t>
            </a:r>
            <a:r>
              <a:rPr lang="en-US" sz="2000" dirty="0" smtClean="0"/>
              <a:t>to by </a:t>
            </a:r>
            <a:r>
              <a:rPr lang="en-US" sz="2000" b="1" dirty="0" smtClean="0"/>
              <a:t>b1. That is, you might think that b1 and b2 refer to separate and distinct objects. </a:t>
            </a:r>
            <a:r>
              <a:rPr lang="en-US" sz="2000" dirty="0" smtClean="0"/>
              <a:t>However, this would be wrong.</a:t>
            </a:r>
          </a:p>
          <a:p>
            <a:pPr>
              <a:buFont typeface="Arial" pitchFamily="34" charset="0"/>
              <a:buNone/>
            </a:pPr>
            <a:endParaRPr lang="en-US" sz="2000" dirty="0" smtClean="0"/>
          </a:p>
          <a:p>
            <a:pPr>
              <a:buFont typeface="Wingdings" pitchFamily="2" charset="2"/>
              <a:buChar char="Ø"/>
            </a:pPr>
            <a:r>
              <a:rPr lang="en-US" sz="2000" dirty="0" smtClean="0"/>
              <a:t>Instead, after this fragment executes, </a:t>
            </a:r>
            <a:r>
              <a:rPr lang="en-US" sz="2000" b="1" dirty="0" smtClean="0"/>
              <a:t>b1 and b2 will </a:t>
            </a:r>
            <a:r>
              <a:rPr lang="en-US" sz="2000" dirty="0" smtClean="0"/>
              <a:t>both refer to the </a:t>
            </a:r>
            <a:r>
              <a:rPr lang="en-US" sz="2000" i="1" dirty="0" smtClean="0"/>
              <a:t>same object.</a:t>
            </a:r>
          </a:p>
          <a:p>
            <a:pPr>
              <a:buFont typeface="Arial" pitchFamily="34" charset="0"/>
              <a:buNone/>
            </a:pPr>
            <a:endParaRPr lang="en-US" sz="2000" i="1" dirty="0" smtClean="0"/>
          </a:p>
          <a:p>
            <a:pPr>
              <a:buFont typeface="Wingdings" pitchFamily="2" charset="2"/>
              <a:buChar char="Ø"/>
            </a:pPr>
            <a:r>
              <a:rPr lang="en-US" sz="2000" i="1" dirty="0" smtClean="0"/>
              <a:t>The assignment of </a:t>
            </a:r>
            <a:r>
              <a:rPr lang="en-US" sz="2000" b="1" i="1" dirty="0" smtClean="0"/>
              <a:t>b1 to b2 did not allocate any memory </a:t>
            </a:r>
            <a:r>
              <a:rPr lang="en-US" sz="2000" dirty="0" smtClean="0"/>
              <a:t>or copy any part of the original object.</a:t>
            </a:r>
            <a:endParaRPr lang="en-US" sz="2000" i="1" dirty="0" smtClean="0"/>
          </a:p>
          <a:p>
            <a:pPr>
              <a:buFont typeface="Arial" pitchFamily="34" charset="0"/>
              <a:buNone/>
            </a:pPr>
            <a:endParaRPr lang="en-US" b="1" dirty="0"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1908175" y="260350"/>
            <a:ext cx="6767513" cy="1143000"/>
          </a:xfrm>
        </p:spPr>
        <p:txBody>
          <a:bodyPr/>
          <a:lstStyle/>
          <a:p>
            <a:r>
              <a:rPr lang="en-US" b="1" smtClean="0"/>
              <a:t>constructor call sequence</a:t>
            </a:r>
            <a:endParaRPr lang="en-US" smtClean="0"/>
          </a:p>
        </p:txBody>
      </p:sp>
      <p:sp>
        <p:nvSpPr>
          <p:cNvPr id="99331" name="Content Placeholder 2"/>
          <p:cNvSpPr>
            <a:spLocks noGrp="1"/>
          </p:cNvSpPr>
          <p:nvPr>
            <p:ph idx="1"/>
          </p:nvPr>
        </p:nvSpPr>
        <p:spPr/>
        <p:txBody>
          <a:bodyPr>
            <a:noAutofit/>
          </a:bodyPr>
          <a:lstStyle/>
          <a:p>
            <a:pPr algn="just">
              <a:lnSpc>
                <a:spcPct val="150000"/>
              </a:lnSpc>
              <a:buFont typeface="Wingdings" pitchFamily="2" charset="2"/>
              <a:buChar char="Ø"/>
            </a:pPr>
            <a:r>
              <a:rPr lang="en-US" sz="2400" b="1" dirty="0" smtClean="0"/>
              <a:t>super</a:t>
            </a:r>
            <a:r>
              <a:rPr lang="en-US" sz="2400" b="1" dirty="0" smtClean="0"/>
              <a:t>( ) must be the first statement executed in a subclass’ </a:t>
            </a:r>
            <a:r>
              <a:rPr lang="en-US" sz="2400" b="1" dirty="0" smtClean="0"/>
              <a:t>constructor</a:t>
            </a:r>
            <a:r>
              <a:rPr lang="en-US" sz="2400" b="1" dirty="0" smtClean="0"/>
              <a:t>.</a:t>
            </a:r>
            <a:endParaRPr lang="en-US" sz="2400" b="1" dirty="0" smtClean="0"/>
          </a:p>
          <a:p>
            <a:pPr algn="just">
              <a:lnSpc>
                <a:spcPct val="150000"/>
              </a:lnSpc>
              <a:buFont typeface="Wingdings" pitchFamily="2" charset="2"/>
              <a:buChar char="Ø"/>
            </a:pPr>
            <a:r>
              <a:rPr lang="en-US" sz="2400" b="1" dirty="0" smtClean="0"/>
              <a:t> </a:t>
            </a:r>
            <a:r>
              <a:rPr lang="en-US" sz="2400" b="1" dirty="0" smtClean="0"/>
              <a:t>If super( ) is not used, then the </a:t>
            </a:r>
            <a:r>
              <a:rPr lang="en-US" sz="2400" dirty="0" smtClean="0"/>
              <a:t>default or parameter less constructor of each </a:t>
            </a:r>
            <a:r>
              <a:rPr lang="en-US" sz="2400" dirty="0" err="1" smtClean="0"/>
              <a:t>superclass</a:t>
            </a:r>
            <a:r>
              <a:rPr lang="en-US" sz="2400" dirty="0" smtClean="0"/>
              <a:t> will be executed.</a:t>
            </a:r>
          </a:p>
          <a:p>
            <a:pPr algn="just">
              <a:lnSpc>
                <a:spcPct val="150000"/>
              </a:lnSpc>
              <a:buFont typeface="Wingdings" pitchFamily="2" charset="2"/>
              <a:buChar char="Ø"/>
            </a:pPr>
            <a:r>
              <a:rPr lang="en-US" sz="2400" dirty="0" smtClean="0"/>
              <a:t>All </a:t>
            </a:r>
            <a:r>
              <a:rPr lang="en-US" sz="2400" dirty="0" smtClean="0"/>
              <a:t>subclasses </a:t>
            </a:r>
            <a:r>
              <a:rPr lang="en-US" sz="2400" b="1" dirty="0" smtClean="0">
                <a:solidFill>
                  <a:srgbClr val="008000"/>
                </a:solidFill>
              </a:rPr>
              <a:t>constructor have a implicit super in its first line </a:t>
            </a:r>
            <a:r>
              <a:rPr lang="en-US" sz="2400" dirty="0" smtClean="0"/>
              <a:t>which calls the default constructor of super class.</a:t>
            </a:r>
          </a:p>
          <a:p>
            <a:pPr algn="just">
              <a:lnSpc>
                <a:spcPct val="150000"/>
              </a:lnSpc>
              <a:buFont typeface="Wingdings" pitchFamily="2" charset="2"/>
              <a:buChar char="Ø"/>
            </a:pPr>
            <a:r>
              <a:rPr lang="en-US" sz="2400" dirty="0" smtClean="0"/>
              <a:t>super </a:t>
            </a:r>
            <a:r>
              <a:rPr lang="en-US" sz="2400" dirty="0" smtClean="0"/>
              <a:t>class methods and variables should be loaded in memory before the subclass is created.</a:t>
            </a:r>
          </a:p>
          <a:p>
            <a:pPr algn="just">
              <a:buFont typeface="Arial" pitchFamily="34" charset="0"/>
              <a:buNone/>
            </a:pPr>
            <a:endParaRPr lang="en-US" sz="2400" dirty="0" smtClean="0"/>
          </a:p>
          <a:p>
            <a:pPr>
              <a:buFont typeface="Arial" pitchFamily="34" charset="0"/>
              <a:buNone/>
            </a:pPr>
            <a:endParaRPr lang="en-US" sz="3200" dirty="0"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8EA2EF52-8FA1-4D25-82E4-B01381279B4F}" type="slidenum">
              <a:rPr lang="en-IN" smtClean="0"/>
              <a:pPr>
                <a:defRPr/>
              </a:pPr>
              <a:t>90</a:t>
            </a:fld>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1908175" y="260350"/>
            <a:ext cx="6767513" cy="1143000"/>
          </a:xfrm>
        </p:spPr>
        <p:txBody>
          <a:bodyPr/>
          <a:lstStyle/>
          <a:p>
            <a:r>
              <a:rPr lang="en-US" b="1" smtClean="0"/>
              <a:t>constructor call sequence</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34C7BD2B-71A8-4E77-8303-1EDEA827771E}" type="slidenum">
              <a:rPr lang="en-IN" smtClean="0"/>
              <a:pPr>
                <a:defRPr/>
              </a:pPr>
              <a:t>91</a:t>
            </a:fld>
            <a:endParaRPr lang="en-IN"/>
          </a:p>
        </p:txBody>
      </p:sp>
      <p:sp>
        <p:nvSpPr>
          <p:cNvPr id="100358" name="Rectangle 6"/>
          <p:cNvSpPr>
            <a:spLocks noChangeArrowheads="1"/>
          </p:cNvSpPr>
          <p:nvPr/>
        </p:nvSpPr>
        <p:spPr bwMode="auto">
          <a:xfrm>
            <a:off x="142875" y="1500189"/>
            <a:ext cx="4429125" cy="517064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latin typeface="Callibri"/>
              </a:rPr>
              <a:t>class </a:t>
            </a:r>
            <a:r>
              <a:rPr lang="en-US" b="1" dirty="0">
                <a:latin typeface="Callibri"/>
              </a:rPr>
              <a:t>A {</a:t>
            </a:r>
          </a:p>
          <a:p>
            <a:r>
              <a:rPr lang="en-US" b="1" dirty="0">
                <a:latin typeface="Callibri"/>
              </a:rPr>
              <a:t>A() {</a:t>
            </a:r>
          </a:p>
          <a:p>
            <a:r>
              <a:rPr lang="en-US" dirty="0" err="1">
                <a:latin typeface="Callibri"/>
              </a:rPr>
              <a:t>System.out.println</a:t>
            </a:r>
            <a:r>
              <a:rPr lang="en-US" dirty="0">
                <a:latin typeface="Callibri"/>
              </a:rPr>
              <a:t>("Inside A's constructor.");</a:t>
            </a:r>
          </a:p>
          <a:p>
            <a:r>
              <a:rPr lang="en-US" dirty="0">
                <a:latin typeface="Callibri"/>
              </a:rPr>
              <a:t>}</a:t>
            </a:r>
          </a:p>
          <a:p>
            <a:r>
              <a:rPr lang="en-US" b="1" dirty="0">
                <a:latin typeface="Callibri"/>
              </a:rPr>
              <a:t>}</a:t>
            </a:r>
          </a:p>
          <a:p>
            <a:r>
              <a:rPr lang="en-US" b="1" dirty="0" smtClean="0">
                <a:latin typeface="Callibri"/>
              </a:rPr>
              <a:t>class </a:t>
            </a:r>
            <a:r>
              <a:rPr lang="en-US" b="1" dirty="0">
                <a:latin typeface="Callibri"/>
              </a:rPr>
              <a:t>B extends A </a:t>
            </a:r>
            <a:r>
              <a:rPr lang="en-US" dirty="0">
                <a:latin typeface="Callibri"/>
              </a:rPr>
              <a:t>{</a:t>
            </a:r>
          </a:p>
          <a:p>
            <a:r>
              <a:rPr lang="en-US" b="1" dirty="0">
                <a:latin typeface="Callibri"/>
              </a:rPr>
              <a:t>B() {</a:t>
            </a:r>
          </a:p>
          <a:p>
            <a:r>
              <a:rPr lang="en-US" dirty="0" err="1">
                <a:latin typeface="Callibri"/>
              </a:rPr>
              <a:t>System.out.println</a:t>
            </a:r>
            <a:r>
              <a:rPr lang="en-US" dirty="0">
                <a:latin typeface="Callibri"/>
              </a:rPr>
              <a:t>("Inside B's constructor.");</a:t>
            </a:r>
          </a:p>
          <a:p>
            <a:r>
              <a:rPr lang="en-US" dirty="0">
                <a:latin typeface="Callibri"/>
              </a:rPr>
              <a:t>}</a:t>
            </a:r>
          </a:p>
          <a:p>
            <a:r>
              <a:rPr lang="en-US" b="1" dirty="0">
                <a:latin typeface="Callibri"/>
              </a:rPr>
              <a:t>}</a:t>
            </a:r>
          </a:p>
          <a:p>
            <a:r>
              <a:rPr lang="en-US" b="1" dirty="0" smtClean="0">
                <a:latin typeface="Callibri"/>
              </a:rPr>
              <a:t>class </a:t>
            </a:r>
            <a:r>
              <a:rPr lang="en-US" b="1" dirty="0">
                <a:latin typeface="Callibri"/>
              </a:rPr>
              <a:t>C extends B {</a:t>
            </a:r>
          </a:p>
          <a:p>
            <a:r>
              <a:rPr lang="en-US" b="1" dirty="0">
                <a:latin typeface="Callibri"/>
              </a:rPr>
              <a:t>C() {</a:t>
            </a:r>
          </a:p>
          <a:p>
            <a:r>
              <a:rPr lang="en-US" dirty="0" err="1">
                <a:latin typeface="Callibri"/>
              </a:rPr>
              <a:t>System.out.println</a:t>
            </a:r>
            <a:r>
              <a:rPr lang="en-US" dirty="0">
                <a:latin typeface="Callibri"/>
              </a:rPr>
              <a:t>("Inside C's constructor.");</a:t>
            </a:r>
          </a:p>
          <a:p>
            <a:r>
              <a:rPr lang="en-US" dirty="0">
                <a:latin typeface="Callibri"/>
              </a:rPr>
              <a:t>}</a:t>
            </a:r>
          </a:p>
          <a:p>
            <a:r>
              <a:rPr lang="en-US" dirty="0">
                <a:latin typeface="Callibri"/>
              </a:rPr>
              <a:t>}</a:t>
            </a:r>
            <a:endParaRPr lang="en-US" sz="2000" dirty="0">
              <a:latin typeface="Callibri"/>
            </a:endParaRPr>
          </a:p>
        </p:txBody>
      </p:sp>
      <p:sp>
        <p:nvSpPr>
          <p:cNvPr id="100359" name="Rectangle 7"/>
          <p:cNvSpPr>
            <a:spLocks noChangeArrowheads="1"/>
          </p:cNvSpPr>
          <p:nvPr/>
        </p:nvSpPr>
        <p:spPr bwMode="auto">
          <a:xfrm>
            <a:off x="4788024" y="1484784"/>
            <a:ext cx="4034730" cy="31393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latin typeface="Callibri"/>
              </a:rPr>
              <a:t>class </a:t>
            </a:r>
            <a:r>
              <a:rPr lang="en-US" b="1" dirty="0">
                <a:latin typeface="Callibri"/>
              </a:rPr>
              <a:t>C extends B {</a:t>
            </a:r>
          </a:p>
          <a:p>
            <a:r>
              <a:rPr lang="en-US" b="1" dirty="0">
                <a:latin typeface="Callibri"/>
              </a:rPr>
              <a:t>C()  {</a:t>
            </a:r>
          </a:p>
          <a:p>
            <a:r>
              <a:rPr lang="en-US" dirty="0" err="1">
                <a:latin typeface="Callibri"/>
              </a:rPr>
              <a:t>System.out.println</a:t>
            </a:r>
            <a:r>
              <a:rPr lang="en-US" dirty="0">
                <a:latin typeface="Callibri"/>
              </a:rPr>
              <a:t>("Inside C's constructor.");</a:t>
            </a:r>
          </a:p>
          <a:p>
            <a:r>
              <a:rPr lang="en-US" b="1" dirty="0">
                <a:latin typeface="Callibri"/>
              </a:rPr>
              <a:t>}</a:t>
            </a:r>
          </a:p>
          <a:p>
            <a:r>
              <a:rPr lang="en-US" dirty="0">
                <a:latin typeface="Callibri"/>
              </a:rPr>
              <a:t>}</a:t>
            </a:r>
          </a:p>
          <a:p>
            <a:r>
              <a:rPr lang="en-US" b="1" dirty="0">
                <a:latin typeface="Callibri"/>
              </a:rPr>
              <a:t>class </a:t>
            </a:r>
            <a:r>
              <a:rPr lang="en-US" b="1" dirty="0" err="1">
                <a:latin typeface="Callibri"/>
              </a:rPr>
              <a:t>CallingCons</a:t>
            </a:r>
            <a:r>
              <a:rPr lang="en-US" b="1" dirty="0">
                <a:latin typeface="Callibri"/>
              </a:rPr>
              <a:t> {</a:t>
            </a:r>
          </a:p>
          <a:p>
            <a:r>
              <a:rPr lang="en-US" dirty="0">
                <a:latin typeface="Callibri"/>
              </a:rPr>
              <a:t>public static void main(String </a:t>
            </a:r>
            <a:r>
              <a:rPr lang="en-US" dirty="0" err="1">
                <a:latin typeface="Callibri"/>
              </a:rPr>
              <a:t>args</a:t>
            </a:r>
            <a:r>
              <a:rPr lang="en-US" dirty="0">
                <a:latin typeface="Callibri"/>
              </a:rPr>
              <a:t>[]) {</a:t>
            </a:r>
          </a:p>
          <a:p>
            <a:r>
              <a:rPr lang="en-US" dirty="0">
                <a:latin typeface="Callibri"/>
              </a:rPr>
              <a:t>C </a:t>
            </a:r>
            <a:r>
              <a:rPr lang="en-US" dirty="0" err="1">
                <a:latin typeface="Callibri"/>
              </a:rPr>
              <a:t>c</a:t>
            </a:r>
            <a:r>
              <a:rPr lang="en-US" dirty="0">
                <a:latin typeface="Callibri"/>
              </a:rPr>
              <a:t> = new C();</a:t>
            </a:r>
          </a:p>
          <a:p>
            <a:r>
              <a:rPr lang="en-US" b="1" dirty="0">
                <a:latin typeface="Callibri"/>
              </a:rPr>
              <a:t>}  }</a:t>
            </a:r>
          </a:p>
        </p:txBody>
      </p:sp>
      <p:sp>
        <p:nvSpPr>
          <p:cNvPr id="16" name="Rounded Rectangle 15"/>
          <p:cNvSpPr/>
          <p:nvPr/>
        </p:nvSpPr>
        <p:spPr>
          <a:xfrm>
            <a:off x="5220072" y="4869160"/>
            <a:ext cx="3286125" cy="157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t>The output from this program is shown here:</a:t>
            </a:r>
          </a:p>
          <a:p>
            <a:pPr>
              <a:defRPr/>
            </a:pPr>
            <a:r>
              <a:rPr lang="en-US" b="1" dirty="0"/>
              <a:t>Inside A’s constructor</a:t>
            </a:r>
          </a:p>
          <a:p>
            <a:pPr>
              <a:defRPr/>
            </a:pPr>
            <a:r>
              <a:rPr lang="en-US" b="1" dirty="0"/>
              <a:t>Inside B’s constructor</a:t>
            </a:r>
          </a:p>
          <a:p>
            <a:pPr>
              <a:defRPr/>
            </a:pPr>
            <a:r>
              <a:rPr lang="en-US" b="1" dirty="0"/>
              <a:t>Inside C’s constructor</a:t>
            </a:r>
            <a:endParaRPr lang="en-US" sz="20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1908175" y="260350"/>
            <a:ext cx="6767513" cy="1143000"/>
          </a:xfrm>
        </p:spPr>
        <p:txBody>
          <a:bodyPr/>
          <a:lstStyle/>
          <a:p>
            <a:r>
              <a:rPr lang="en-US" b="1" smtClean="0"/>
              <a:t>Method overriding</a:t>
            </a:r>
            <a:endParaRPr lang="en-US" smtClean="0"/>
          </a:p>
        </p:txBody>
      </p:sp>
      <p:sp>
        <p:nvSpPr>
          <p:cNvPr id="101379" name="Content Placeholder 2"/>
          <p:cNvSpPr>
            <a:spLocks noGrp="1"/>
          </p:cNvSpPr>
          <p:nvPr>
            <p:ph idx="1"/>
          </p:nvPr>
        </p:nvSpPr>
        <p:spPr/>
        <p:txBody>
          <a:bodyPr/>
          <a:lstStyle/>
          <a:p>
            <a:pPr>
              <a:lnSpc>
                <a:spcPct val="150000"/>
              </a:lnSpc>
              <a:buFont typeface="Wingdings" pitchFamily="2" charset="2"/>
              <a:buChar char="Ø"/>
            </a:pPr>
            <a:endParaRPr lang="en-US" sz="2000" smtClean="0">
              <a:latin typeface="Callibri(Body)"/>
            </a:endParaRPr>
          </a:p>
          <a:p>
            <a:pPr>
              <a:lnSpc>
                <a:spcPct val="150000"/>
              </a:lnSpc>
              <a:buFont typeface="Wingdings" pitchFamily="2" charset="2"/>
              <a:buChar char="Ø"/>
            </a:pPr>
            <a:r>
              <a:rPr lang="en-US" sz="2000" smtClean="0">
                <a:latin typeface="Callibri(Body)"/>
              </a:rPr>
              <a:t>If subclass (child class) has the same method as declared in the parent class, it is known as </a:t>
            </a:r>
            <a:r>
              <a:rPr lang="en-US" sz="2000" b="1" smtClean="0">
                <a:latin typeface="Callibri(Body)"/>
              </a:rPr>
              <a:t>method overriding in java</a:t>
            </a:r>
            <a:r>
              <a:rPr lang="en-US" sz="2000" smtClean="0">
                <a:latin typeface="Callibri(Body)"/>
              </a:rPr>
              <a:t>.</a:t>
            </a:r>
          </a:p>
          <a:p>
            <a:pPr>
              <a:lnSpc>
                <a:spcPct val="150000"/>
              </a:lnSpc>
              <a:buFont typeface="Arial" pitchFamily="34" charset="0"/>
              <a:buNone/>
            </a:pPr>
            <a:r>
              <a:rPr lang="en-US" sz="2000" smtClean="0">
                <a:latin typeface="Callibri(Body)"/>
              </a:rPr>
              <a:t>\</a:t>
            </a:r>
          </a:p>
          <a:p>
            <a:pPr>
              <a:lnSpc>
                <a:spcPct val="150000"/>
              </a:lnSpc>
              <a:buFont typeface="Wingdings" pitchFamily="2" charset="2"/>
              <a:buChar char="Ø"/>
            </a:pPr>
            <a:r>
              <a:rPr lang="en-US" sz="2000" smtClean="0">
                <a:latin typeface="Callibri(Body)"/>
              </a:rPr>
              <a:t>In other words, If subclass provides the specific implementation of the method that has been provided by one of its parent class, it is known as method overriding.</a:t>
            </a:r>
          </a:p>
          <a:p>
            <a:pPr>
              <a:buFont typeface="Arial" pitchFamily="34" charset="0"/>
              <a:buNone/>
            </a:pPr>
            <a:endParaRPr lang="en-US" sz="2000" smtClean="0">
              <a:latin typeface="Callibri"/>
            </a:endParaRPr>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BBBE3EC8-11BE-4012-BDAA-05954375BD9A}" type="slidenum">
              <a:rPr lang="en-IN" smtClean="0"/>
              <a:pPr>
                <a:defRPr/>
              </a:pPr>
              <a:t>92</a:t>
            </a:fld>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1908175" y="260350"/>
            <a:ext cx="6767513" cy="1143000"/>
          </a:xfrm>
        </p:spPr>
        <p:txBody>
          <a:bodyPr/>
          <a:lstStyle/>
          <a:p>
            <a:r>
              <a:rPr lang="en-US" b="1" smtClean="0"/>
              <a:t>Method overriding</a:t>
            </a:r>
            <a:endParaRPr lang="en-US" smtClean="0"/>
          </a:p>
        </p:txBody>
      </p:sp>
      <p:sp>
        <p:nvSpPr>
          <p:cNvPr id="102403" name="Content Placeholder 2"/>
          <p:cNvSpPr>
            <a:spLocks noGrp="1"/>
          </p:cNvSpPr>
          <p:nvPr>
            <p:ph idx="1"/>
          </p:nvPr>
        </p:nvSpPr>
        <p:spPr/>
        <p:txBody>
          <a:bodyPr/>
          <a:lstStyle/>
          <a:p>
            <a:pPr algn="just">
              <a:lnSpc>
                <a:spcPct val="150000"/>
              </a:lnSpc>
              <a:buFont typeface="Arial" pitchFamily="34" charset="0"/>
              <a:buNone/>
            </a:pPr>
            <a:r>
              <a:rPr lang="en-US" sz="2000" b="1" smtClean="0">
                <a:solidFill>
                  <a:srgbClr val="610B4B"/>
                </a:solidFill>
                <a:latin typeface="Callibri(Body)"/>
              </a:rPr>
              <a:t>Usage of Java Method Overriding</a:t>
            </a:r>
          </a:p>
          <a:p>
            <a:pPr>
              <a:lnSpc>
                <a:spcPct val="150000"/>
              </a:lnSpc>
              <a:buFont typeface="Wingdings" pitchFamily="2" charset="2"/>
              <a:buChar char="Ø"/>
            </a:pPr>
            <a:endParaRPr lang="en-US" sz="2000" smtClean="0">
              <a:latin typeface="Callibri(Body)"/>
            </a:endParaRPr>
          </a:p>
          <a:p>
            <a:pPr>
              <a:lnSpc>
                <a:spcPct val="150000"/>
              </a:lnSpc>
              <a:buFont typeface="Wingdings" pitchFamily="2" charset="2"/>
              <a:buChar char="Ø"/>
            </a:pPr>
            <a:r>
              <a:rPr lang="en-US" sz="2000" smtClean="0">
                <a:latin typeface="Callibri(Body)"/>
              </a:rPr>
              <a:t>Method overriding is used to provide specific implementation of a method that is already provided by its super class.</a:t>
            </a:r>
          </a:p>
          <a:p>
            <a:pPr>
              <a:lnSpc>
                <a:spcPct val="150000"/>
              </a:lnSpc>
              <a:buFont typeface="Wingdings" pitchFamily="2" charset="2"/>
              <a:buChar char="Ø"/>
            </a:pPr>
            <a:endParaRPr lang="en-US" sz="2000" smtClean="0">
              <a:latin typeface="Callibri(Body)"/>
            </a:endParaRPr>
          </a:p>
          <a:p>
            <a:pPr>
              <a:lnSpc>
                <a:spcPct val="150000"/>
              </a:lnSpc>
              <a:buFont typeface="Wingdings" pitchFamily="2" charset="2"/>
              <a:buChar char="Ø"/>
            </a:pPr>
            <a:r>
              <a:rPr lang="en-US" sz="2000" smtClean="0">
                <a:latin typeface="Callibri(Body)"/>
              </a:rPr>
              <a:t>Method overriding is used for runtime polymorphism.</a:t>
            </a:r>
          </a:p>
          <a:p>
            <a:endParaRPr lang="en-US" smtClean="0"/>
          </a:p>
        </p:txBody>
      </p:sp>
      <p:sp>
        <p:nvSpPr>
          <p:cNvPr id="4" name="Date Placeholder 3"/>
          <p:cNvSpPr>
            <a:spLocks noGrp="1"/>
          </p:cNvSpPr>
          <p:nvPr>
            <p:ph type="dt" sz="quarter" idx="10"/>
          </p:nvPr>
        </p:nvSpPr>
        <p:spPr/>
        <p:txBody>
          <a:bodyPr/>
          <a:lstStyle/>
          <a:p>
            <a:pPr>
              <a:defRPr/>
            </a:pPr>
            <a:fld id="{C4318001-2A74-4C91-813E-5CFC5D11157D}"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D89B58F-F14F-463B-8EDA-6CFDDB6033D4}" type="slidenum">
              <a:rPr lang="en-IN" smtClean="0"/>
              <a:pPr>
                <a:defRPr/>
              </a:pPr>
              <a:t>93</a:t>
            </a:fld>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1908175" y="260350"/>
            <a:ext cx="6767513" cy="1143000"/>
          </a:xfrm>
        </p:spPr>
        <p:txBody>
          <a:bodyPr/>
          <a:lstStyle/>
          <a:p>
            <a:r>
              <a:rPr lang="en-US" b="1" smtClean="0"/>
              <a:t>Method overriding</a:t>
            </a:r>
            <a:endParaRPr lang="en-US" smtClean="0"/>
          </a:p>
        </p:txBody>
      </p:sp>
      <p:sp>
        <p:nvSpPr>
          <p:cNvPr id="103427" name="Content Placeholder 2"/>
          <p:cNvSpPr>
            <a:spLocks noGrp="1"/>
          </p:cNvSpPr>
          <p:nvPr>
            <p:ph idx="1"/>
          </p:nvPr>
        </p:nvSpPr>
        <p:spPr>
          <a:xfrm>
            <a:off x="457200" y="1600200"/>
            <a:ext cx="8229600" cy="4329113"/>
          </a:xfrm>
        </p:spPr>
        <p:txBody>
          <a:bodyPr/>
          <a:lstStyle/>
          <a:p>
            <a:pPr algn="just">
              <a:buFont typeface="Arial" pitchFamily="34" charset="0"/>
              <a:buNone/>
            </a:pPr>
            <a:endParaRPr lang="en-US" sz="2400" b="1" smtClean="0">
              <a:solidFill>
                <a:srgbClr val="610B4B"/>
              </a:solidFill>
              <a:latin typeface="Callibri(Body)"/>
            </a:endParaRPr>
          </a:p>
          <a:p>
            <a:pPr algn="just">
              <a:buFont typeface="Wingdings" pitchFamily="2" charset="2"/>
              <a:buChar char="Ø"/>
            </a:pPr>
            <a:r>
              <a:rPr lang="en-US" sz="2400" b="1" smtClean="0">
                <a:latin typeface="Callibri(Body)"/>
              </a:rPr>
              <a:t>Rules for Java Method Overriding</a:t>
            </a:r>
          </a:p>
          <a:p>
            <a:pPr algn="just">
              <a:buFont typeface="Arial" pitchFamily="34" charset="0"/>
              <a:buNone/>
            </a:pPr>
            <a:endParaRPr lang="en-US" sz="2400" b="1" smtClean="0">
              <a:solidFill>
                <a:srgbClr val="610B4B"/>
              </a:solidFill>
              <a:latin typeface="Callibri(Body)"/>
            </a:endParaRPr>
          </a:p>
          <a:p>
            <a:pPr algn="just">
              <a:buFont typeface="Calibri" pitchFamily="34" charset="0"/>
              <a:buAutoNum type="arabicPeriod"/>
            </a:pPr>
            <a:r>
              <a:rPr lang="en-US" sz="2000" smtClean="0">
                <a:solidFill>
                  <a:srgbClr val="000000"/>
                </a:solidFill>
                <a:latin typeface="Callibri(Body)"/>
              </a:rPr>
              <a:t>method must have same name as in the parent class</a:t>
            </a:r>
          </a:p>
          <a:p>
            <a:pPr algn="just">
              <a:buFont typeface="Arial" pitchFamily="34" charset="0"/>
              <a:buNone/>
            </a:pPr>
            <a:endParaRPr lang="en-US" sz="2000" smtClean="0">
              <a:solidFill>
                <a:srgbClr val="000000"/>
              </a:solidFill>
              <a:latin typeface="Callibri(Body)"/>
            </a:endParaRPr>
          </a:p>
          <a:p>
            <a:pPr algn="just">
              <a:buFont typeface="Arial" pitchFamily="34" charset="0"/>
              <a:buNone/>
            </a:pPr>
            <a:r>
              <a:rPr lang="en-US" sz="2000" smtClean="0">
                <a:solidFill>
                  <a:srgbClr val="000000"/>
                </a:solidFill>
                <a:latin typeface="Callibri(Body)"/>
              </a:rPr>
              <a:t>2.  method must have same parameter as in the parent class.</a:t>
            </a:r>
          </a:p>
          <a:p>
            <a:pPr algn="just">
              <a:buFont typeface="Arial" pitchFamily="34" charset="0"/>
              <a:buNone/>
            </a:pPr>
            <a:endParaRPr lang="en-US" sz="2000" smtClean="0">
              <a:solidFill>
                <a:srgbClr val="000000"/>
              </a:solidFill>
              <a:latin typeface="Callibri(Body)"/>
            </a:endParaRPr>
          </a:p>
          <a:p>
            <a:pPr algn="just">
              <a:buFont typeface="Arial" pitchFamily="34" charset="0"/>
              <a:buNone/>
            </a:pPr>
            <a:r>
              <a:rPr lang="en-US" sz="2000" smtClean="0">
                <a:solidFill>
                  <a:srgbClr val="000000"/>
                </a:solidFill>
                <a:latin typeface="Callibri(Body)"/>
              </a:rPr>
              <a:t>3.   must be IS-A relationship (inheritance).</a:t>
            </a:r>
            <a:endParaRPr lang="en-US" sz="2000" smtClean="0">
              <a:latin typeface="Callibri(Body)"/>
            </a:endParaRPr>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9391CD7C-78D1-415D-A39B-0CA1375FE4EA}" type="slidenum">
              <a:rPr lang="en-IN" smtClean="0"/>
              <a:pPr>
                <a:defRPr/>
              </a:pPr>
              <a:t>94</a:t>
            </a:fld>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1908175" y="260350"/>
            <a:ext cx="6767513" cy="1143000"/>
          </a:xfrm>
        </p:spPr>
        <p:txBody>
          <a:bodyPr/>
          <a:lstStyle/>
          <a:p>
            <a:r>
              <a:rPr lang="en-US" b="1" smtClean="0"/>
              <a:t>Method overriding</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CFF119BF-E9F8-4300-BC73-E3E9D98371A5}" type="slidenum">
              <a:rPr lang="en-IN" smtClean="0"/>
              <a:pPr>
                <a:defRPr/>
              </a:pPr>
              <a:t>95</a:t>
            </a:fld>
            <a:endParaRPr lang="en-IN"/>
          </a:p>
        </p:txBody>
      </p:sp>
      <p:sp>
        <p:nvSpPr>
          <p:cNvPr id="104454" name="Rectangle 6"/>
          <p:cNvSpPr>
            <a:spLocks noChangeArrowheads="1"/>
          </p:cNvSpPr>
          <p:nvPr/>
        </p:nvSpPr>
        <p:spPr bwMode="auto">
          <a:xfrm>
            <a:off x="571500" y="1643063"/>
            <a:ext cx="4572000" cy="4032250"/>
          </a:xfrm>
          <a:prstGeom prst="rect">
            <a:avLst/>
          </a:prstGeom>
          <a:noFill/>
          <a:ln w="9525">
            <a:noFill/>
            <a:miter lim="800000"/>
            <a:headEnd/>
            <a:tailEnd/>
          </a:ln>
        </p:spPr>
        <p:txBody>
          <a:bodyPr>
            <a:spAutoFit/>
          </a:bodyPr>
          <a:lstStyle/>
          <a:p>
            <a:r>
              <a:rPr lang="en-US" sz="1600" b="1">
                <a:latin typeface="Callibri(Body)"/>
              </a:rPr>
              <a:t>class</a:t>
            </a:r>
            <a:r>
              <a:rPr lang="en-US" sz="1600">
                <a:latin typeface="Callibri(Body)"/>
              </a:rPr>
              <a:t> Vehicle{  </a:t>
            </a:r>
          </a:p>
          <a:p>
            <a:r>
              <a:rPr lang="en-US" sz="1600" b="1">
                <a:latin typeface="Callibri(Body)"/>
              </a:rPr>
              <a:t>void</a:t>
            </a:r>
            <a:r>
              <a:rPr lang="en-US" sz="1600">
                <a:latin typeface="Callibri(Body)"/>
              </a:rPr>
              <a:t> run()</a:t>
            </a:r>
          </a:p>
          <a:p>
            <a:r>
              <a:rPr lang="en-US" sz="1600">
                <a:latin typeface="Callibri(Body)"/>
              </a:rPr>
              <a:t>{</a:t>
            </a:r>
          </a:p>
          <a:p>
            <a:r>
              <a:rPr lang="en-US" sz="1600">
                <a:latin typeface="Callibri(Body)"/>
              </a:rPr>
              <a:t>System.out.println("Vehicle is running");</a:t>
            </a:r>
          </a:p>
          <a:p>
            <a:r>
              <a:rPr lang="en-US" sz="1600">
                <a:latin typeface="Callibri(Body)"/>
              </a:rPr>
              <a:t>}  </a:t>
            </a:r>
          </a:p>
          <a:p>
            <a:r>
              <a:rPr lang="en-US" sz="1600">
                <a:latin typeface="Callibri(Body)"/>
              </a:rPr>
              <a:t>}  </a:t>
            </a:r>
          </a:p>
          <a:p>
            <a:r>
              <a:rPr lang="en-US" sz="1600" b="1">
                <a:latin typeface="Callibri(Body)"/>
              </a:rPr>
              <a:t>class</a:t>
            </a:r>
            <a:r>
              <a:rPr lang="en-US" sz="1600">
                <a:latin typeface="Callibri(Body)"/>
              </a:rPr>
              <a:t> Bike2 </a:t>
            </a:r>
            <a:r>
              <a:rPr lang="en-US" sz="1600" b="1">
                <a:latin typeface="Callibri(Body)"/>
              </a:rPr>
              <a:t>extends</a:t>
            </a:r>
            <a:r>
              <a:rPr lang="en-US" sz="1600">
                <a:latin typeface="Callibri(Body)"/>
              </a:rPr>
              <a:t> Vehicle{  </a:t>
            </a:r>
          </a:p>
          <a:p>
            <a:r>
              <a:rPr lang="en-US" sz="1600" b="1">
                <a:latin typeface="Callibri(Body)"/>
              </a:rPr>
              <a:t>void</a:t>
            </a:r>
            <a:r>
              <a:rPr lang="en-US" sz="1600">
                <a:latin typeface="Callibri(Body)"/>
              </a:rPr>
              <a:t> run()</a:t>
            </a:r>
          </a:p>
          <a:p>
            <a:r>
              <a:rPr lang="en-US" sz="1600">
                <a:latin typeface="Callibri(Body)"/>
              </a:rPr>
              <a:t>{</a:t>
            </a:r>
          </a:p>
          <a:p>
            <a:r>
              <a:rPr lang="en-US" sz="1600">
                <a:latin typeface="Callibri(Body)"/>
              </a:rPr>
              <a:t>System.out.println("Bike is running safely");</a:t>
            </a:r>
          </a:p>
          <a:p>
            <a:r>
              <a:rPr lang="en-US" sz="1600">
                <a:latin typeface="Callibri(Body)"/>
              </a:rPr>
              <a:t>}  </a:t>
            </a:r>
          </a:p>
          <a:p>
            <a:r>
              <a:rPr lang="en-US" sz="1600">
                <a:latin typeface="Callibri(Body)"/>
              </a:rPr>
              <a:t>  </a:t>
            </a:r>
          </a:p>
          <a:p>
            <a:r>
              <a:rPr lang="en-US" sz="1600" b="1">
                <a:latin typeface="Callibri(Body)"/>
              </a:rPr>
              <a:t>public</a:t>
            </a:r>
            <a:r>
              <a:rPr lang="en-US" sz="1600">
                <a:latin typeface="Callibri(Body)"/>
              </a:rPr>
              <a:t> </a:t>
            </a:r>
            <a:r>
              <a:rPr lang="en-US" sz="1600" b="1">
                <a:latin typeface="Callibri(Body)"/>
              </a:rPr>
              <a:t>static</a:t>
            </a:r>
            <a:r>
              <a:rPr lang="en-US" sz="1600">
                <a:latin typeface="Callibri(Body)"/>
              </a:rPr>
              <a:t> </a:t>
            </a:r>
            <a:r>
              <a:rPr lang="en-US" sz="1600" b="1">
                <a:latin typeface="Callibri(Body)"/>
              </a:rPr>
              <a:t>void</a:t>
            </a:r>
            <a:r>
              <a:rPr lang="en-US" sz="1600">
                <a:latin typeface="Callibri(Body)"/>
              </a:rPr>
              <a:t> main(String args[]){  </a:t>
            </a:r>
          </a:p>
          <a:p>
            <a:r>
              <a:rPr lang="en-US" sz="1600">
                <a:latin typeface="Callibri(Body)"/>
              </a:rPr>
              <a:t>Bike2 obj = </a:t>
            </a:r>
            <a:r>
              <a:rPr lang="en-US" sz="1600" b="1">
                <a:latin typeface="Callibri(Body)"/>
              </a:rPr>
              <a:t>new</a:t>
            </a:r>
            <a:r>
              <a:rPr lang="en-US" sz="1600">
                <a:latin typeface="Callibri(Body)"/>
              </a:rPr>
              <a:t> Bike2();  </a:t>
            </a:r>
          </a:p>
          <a:p>
            <a:r>
              <a:rPr lang="en-US" sz="1600">
                <a:latin typeface="Callibri(Body)"/>
              </a:rPr>
              <a:t>obj.run();  </a:t>
            </a:r>
          </a:p>
          <a:p>
            <a:r>
              <a:rPr lang="en-US" sz="1600">
                <a:latin typeface="Callibri(Body)"/>
              </a:rPr>
              <a:t>} </a:t>
            </a:r>
          </a:p>
        </p:txBody>
      </p:sp>
      <p:sp>
        <p:nvSpPr>
          <p:cNvPr id="8" name="Rounded Rectangle 7"/>
          <p:cNvSpPr/>
          <p:nvPr/>
        </p:nvSpPr>
        <p:spPr>
          <a:xfrm>
            <a:off x="6286500" y="4000500"/>
            <a:ext cx="2357438"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0" hangingPunct="0">
              <a:defRPr/>
            </a:pPr>
            <a:r>
              <a:rPr lang="en-US" dirty="0">
                <a:solidFill>
                  <a:schemeClr val="bg1"/>
                </a:solidFill>
                <a:latin typeface="Times New Roman" pitchFamily="18" charset="0"/>
                <a:cs typeface="Times New Roman" pitchFamily="18" charset="0"/>
              </a:rPr>
              <a:t>Output:</a:t>
            </a:r>
          </a:p>
          <a:p>
            <a:pPr algn="just" eaLnBrk="0" hangingPunct="0">
              <a:defRPr/>
            </a:pPr>
            <a:r>
              <a:rPr lang="en-US" dirty="0">
                <a:solidFill>
                  <a:schemeClr val="bg1"/>
                </a:solidFill>
                <a:latin typeface="Times New Roman" pitchFamily="18" charset="0"/>
                <a:cs typeface="Times New Roman" pitchFamily="18" charset="0"/>
              </a:rPr>
              <a:t>Bike is running safely</a:t>
            </a:r>
            <a:r>
              <a:rPr lang="en-US" sz="1600" dirty="0">
                <a:solidFill>
                  <a:schemeClr val="bg1"/>
                </a:solidFill>
                <a:latin typeface="Times New Roman" pitchFamily="18" charset="0"/>
                <a:cs typeface="Times New Roman" pitchFamily="18" charset="0"/>
              </a:rPr>
              <a:t> </a:t>
            </a:r>
            <a:endParaRPr lang="en-US" sz="4400" dirty="0">
              <a:solidFill>
                <a:schemeClr val="bg1"/>
              </a:solidFill>
              <a:latin typeface="Times New Roman" pitchFamily="18" charset="0"/>
              <a:cs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1908175" y="260350"/>
            <a:ext cx="6767513" cy="1143000"/>
          </a:xfrm>
        </p:spPr>
        <p:txBody>
          <a:bodyPr/>
          <a:lstStyle/>
          <a:p>
            <a:r>
              <a:rPr lang="en-US" b="1" smtClean="0"/>
              <a:t>Method overriding</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26C9AEF9-B6FF-4071-A82F-A604555585DC}" type="slidenum">
              <a:rPr lang="en-IN" smtClean="0"/>
              <a:pPr>
                <a:defRPr/>
              </a:pPr>
              <a:t>96</a:t>
            </a:fld>
            <a:endParaRPr lang="en-IN"/>
          </a:p>
        </p:txBody>
      </p:sp>
      <p:sp>
        <p:nvSpPr>
          <p:cNvPr id="7" name="Rectangle 6"/>
          <p:cNvSpPr/>
          <p:nvPr/>
        </p:nvSpPr>
        <p:spPr>
          <a:xfrm>
            <a:off x="571500" y="1409700"/>
            <a:ext cx="3929063" cy="4864100"/>
          </a:xfrm>
          <a:prstGeom prst="rect">
            <a:avLst/>
          </a:prstGeom>
        </p:spPr>
        <p:txBody>
          <a:bodyPr>
            <a:spAutoFit/>
          </a:bodyPr>
          <a:lstStyle/>
          <a:p>
            <a:pPr>
              <a:defRPr/>
            </a:pPr>
            <a:r>
              <a:rPr lang="en-US" sz="2000" b="1" dirty="0">
                <a:latin typeface="+mj-lt"/>
              </a:rPr>
              <a:t>// Method overriding.</a:t>
            </a:r>
          </a:p>
          <a:p>
            <a:pPr>
              <a:defRPr/>
            </a:pPr>
            <a:r>
              <a:rPr lang="en-US" sz="1600" b="1" dirty="0">
                <a:latin typeface="+mj-lt"/>
              </a:rPr>
              <a:t>class A {</a:t>
            </a:r>
          </a:p>
          <a:p>
            <a:pPr>
              <a:defRPr/>
            </a:pPr>
            <a:r>
              <a:rPr lang="en-US" sz="1600" dirty="0" err="1">
                <a:latin typeface="+mj-lt"/>
              </a:rPr>
              <a:t>int</a:t>
            </a:r>
            <a:r>
              <a:rPr lang="en-US" sz="1600" dirty="0">
                <a:latin typeface="+mj-lt"/>
              </a:rPr>
              <a:t> </a:t>
            </a:r>
            <a:r>
              <a:rPr lang="en-US" sz="1600" dirty="0" err="1">
                <a:latin typeface="+mj-lt"/>
              </a:rPr>
              <a:t>i</a:t>
            </a:r>
            <a:r>
              <a:rPr lang="en-US" sz="1600" dirty="0">
                <a:latin typeface="+mj-lt"/>
              </a:rPr>
              <a:t>, j;</a:t>
            </a:r>
          </a:p>
          <a:p>
            <a:pPr>
              <a:defRPr/>
            </a:pPr>
            <a:r>
              <a:rPr lang="en-US" sz="1600" b="1" dirty="0">
                <a:latin typeface="+mj-lt"/>
              </a:rPr>
              <a:t>A(</a:t>
            </a:r>
            <a:r>
              <a:rPr lang="en-US" sz="1600" b="1" dirty="0" err="1">
                <a:latin typeface="+mj-lt"/>
              </a:rPr>
              <a:t>int</a:t>
            </a:r>
            <a:r>
              <a:rPr lang="en-US" sz="1600" b="1" dirty="0">
                <a:latin typeface="+mj-lt"/>
              </a:rPr>
              <a:t> a, </a:t>
            </a:r>
            <a:r>
              <a:rPr lang="en-US" sz="1600" b="1" dirty="0" err="1">
                <a:latin typeface="+mj-lt"/>
              </a:rPr>
              <a:t>int</a:t>
            </a:r>
            <a:r>
              <a:rPr lang="en-US" sz="1600" b="1" dirty="0">
                <a:latin typeface="+mj-lt"/>
              </a:rPr>
              <a:t> b) {</a:t>
            </a:r>
          </a:p>
          <a:p>
            <a:pPr>
              <a:defRPr/>
            </a:pPr>
            <a:r>
              <a:rPr lang="en-US" sz="1600" dirty="0" err="1">
                <a:latin typeface="+mj-lt"/>
              </a:rPr>
              <a:t>i</a:t>
            </a:r>
            <a:r>
              <a:rPr lang="en-US" sz="1600" dirty="0">
                <a:latin typeface="+mj-lt"/>
              </a:rPr>
              <a:t> = a;</a:t>
            </a:r>
          </a:p>
          <a:p>
            <a:pPr>
              <a:defRPr/>
            </a:pPr>
            <a:r>
              <a:rPr lang="en-US" sz="1600" dirty="0">
                <a:latin typeface="+mj-lt"/>
              </a:rPr>
              <a:t>j = b;</a:t>
            </a:r>
          </a:p>
          <a:p>
            <a:pPr>
              <a:defRPr/>
            </a:pPr>
            <a:r>
              <a:rPr lang="en-US" sz="1600" dirty="0">
                <a:latin typeface="+mj-lt"/>
              </a:rPr>
              <a:t>}</a:t>
            </a:r>
          </a:p>
          <a:p>
            <a:pPr>
              <a:defRPr/>
            </a:pPr>
            <a:r>
              <a:rPr lang="en-US" sz="1600" b="1" dirty="0">
                <a:latin typeface="+mj-lt"/>
              </a:rPr>
              <a:t>// display </a:t>
            </a:r>
            <a:r>
              <a:rPr lang="en-US" sz="1600" b="1" dirty="0" err="1">
                <a:latin typeface="+mj-lt"/>
              </a:rPr>
              <a:t>i</a:t>
            </a:r>
            <a:r>
              <a:rPr lang="en-US" sz="1600" b="1" dirty="0">
                <a:latin typeface="+mj-lt"/>
              </a:rPr>
              <a:t> and j</a:t>
            </a:r>
          </a:p>
          <a:p>
            <a:pPr>
              <a:defRPr/>
            </a:pPr>
            <a:r>
              <a:rPr lang="en-US" sz="1600" b="1" dirty="0">
                <a:latin typeface="+mj-lt"/>
              </a:rPr>
              <a:t>void show() {</a:t>
            </a:r>
          </a:p>
          <a:p>
            <a:pPr>
              <a:defRPr/>
            </a:pPr>
            <a:r>
              <a:rPr lang="en-US" sz="1600" dirty="0" err="1">
                <a:latin typeface="+mj-lt"/>
              </a:rPr>
              <a:t>System.out.println</a:t>
            </a:r>
            <a:r>
              <a:rPr lang="en-US" sz="1600" dirty="0">
                <a:latin typeface="+mj-lt"/>
              </a:rPr>
              <a:t>("</a:t>
            </a:r>
            <a:r>
              <a:rPr lang="en-US" sz="1600" dirty="0" err="1">
                <a:latin typeface="+mj-lt"/>
              </a:rPr>
              <a:t>i</a:t>
            </a:r>
            <a:r>
              <a:rPr lang="en-US" sz="1600" dirty="0">
                <a:latin typeface="+mj-lt"/>
              </a:rPr>
              <a:t> and j: " + </a:t>
            </a:r>
            <a:r>
              <a:rPr lang="en-US" sz="1600" dirty="0" err="1">
                <a:latin typeface="+mj-lt"/>
              </a:rPr>
              <a:t>i</a:t>
            </a:r>
            <a:r>
              <a:rPr lang="en-US" sz="1600" dirty="0">
                <a:latin typeface="+mj-lt"/>
              </a:rPr>
              <a:t> + " " + j);</a:t>
            </a:r>
          </a:p>
          <a:p>
            <a:pPr>
              <a:defRPr/>
            </a:pPr>
            <a:r>
              <a:rPr lang="en-US" sz="1600" dirty="0">
                <a:latin typeface="+mj-lt"/>
              </a:rPr>
              <a:t>}</a:t>
            </a:r>
          </a:p>
          <a:p>
            <a:pPr>
              <a:defRPr/>
            </a:pPr>
            <a:r>
              <a:rPr lang="en-US" sz="1600" dirty="0">
                <a:latin typeface="+mj-lt"/>
              </a:rPr>
              <a:t>}</a:t>
            </a:r>
          </a:p>
          <a:p>
            <a:pPr>
              <a:defRPr/>
            </a:pPr>
            <a:r>
              <a:rPr lang="en-US" sz="1600" b="1" dirty="0">
                <a:latin typeface="+mj-lt"/>
              </a:rPr>
              <a:t>class B extends A {</a:t>
            </a:r>
          </a:p>
          <a:p>
            <a:pPr>
              <a:defRPr/>
            </a:pPr>
            <a:r>
              <a:rPr lang="en-US" sz="1600" dirty="0" err="1">
                <a:latin typeface="+mj-lt"/>
              </a:rPr>
              <a:t>int</a:t>
            </a:r>
            <a:r>
              <a:rPr lang="en-US" sz="1600" dirty="0">
                <a:latin typeface="+mj-lt"/>
              </a:rPr>
              <a:t> k;</a:t>
            </a:r>
          </a:p>
          <a:p>
            <a:pPr>
              <a:defRPr/>
            </a:pPr>
            <a:r>
              <a:rPr lang="en-US" sz="1600" b="1" dirty="0">
                <a:latin typeface="+mj-lt"/>
              </a:rPr>
              <a:t>B(</a:t>
            </a:r>
            <a:r>
              <a:rPr lang="en-US" sz="1600" b="1" dirty="0" err="1">
                <a:latin typeface="+mj-lt"/>
              </a:rPr>
              <a:t>int</a:t>
            </a:r>
            <a:r>
              <a:rPr lang="en-US" sz="1600" b="1" dirty="0">
                <a:latin typeface="+mj-lt"/>
              </a:rPr>
              <a:t> a, </a:t>
            </a:r>
            <a:r>
              <a:rPr lang="en-US" sz="1600" b="1" dirty="0" err="1">
                <a:latin typeface="+mj-lt"/>
              </a:rPr>
              <a:t>int</a:t>
            </a:r>
            <a:r>
              <a:rPr lang="en-US" sz="1600" b="1" dirty="0">
                <a:latin typeface="+mj-lt"/>
              </a:rPr>
              <a:t> b, </a:t>
            </a:r>
            <a:r>
              <a:rPr lang="en-US" sz="1600" b="1" dirty="0" err="1">
                <a:latin typeface="+mj-lt"/>
              </a:rPr>
              <a:t>int</a:t>
            </a:r>
            <a:r>
              <a:rPr lang="en-US" sz="1600" b="1" dirty="0">
                <a:latin typeface="+mj-lt"/>
              </a:rPr>
              <a:t> c) </a:t>
            </a:r>
            <a:r>
              <a:rPr lang="en-US" sz="1600" dirty="0">
                <a:latin typeface="+mj-lt"/>
              </a:rPr>
              <a:t>{</a:t>
            </a:r>
          </a:p>
          <a:p>
            <a:pPr>
              <a:defRPr/>
            </a:pPr>
            <a:r>
              <a:rPr lang="en-US" sz="1600" b="1" dirty="0">
                <a:latin typeface="+mj-lt"/>
              </a:rPr>
              <a:t>super(a, b);</a:t>
            </a:r>
          </a:p>
          <a:p>
            <a:pPr>
              <a:defRPr/>
            </a:pPr>
            <a:r>
              <a:rPr lang="en-US" sz="1600" dirty="0">
                <a:latin typeface="+mj-lt"/>
              </a:rPr>
              <a:t>k = c;</a:t>
            </a:r>
          </a:p>
          <a:p>
            <a:pPr>
              <a:defRPr/>
            </a:pPr>
            <a:r>
              <a:rPr lang="en-US" sz="1600" dirty="0">
                <a:latin typeface="+mj-lt"/>
              </a:rPr>
              <a:t>}</a:t>
            </a:r>
          </a:p>
          <a:p>
            <a:pPr>
              <a:defRPr/>
            </a:pPr>
            <a:endParaRPr lang="en-US" dirty="0"/>
          </a:p>
        </p:txBody>
      </p:sp>
      <p:sp>
        <p:nvSpPr>
          <p:cNvPr id="105479" name="Rectangle 7"/>
          <p:cNvSpPr>
            <a:spLocks noChangeArrowheads="1"/>
          </p:cNvSpPr>
          <p:nvPr/>
        </p:nvSpPr>
        <p:spPr bwMode="auto">
          <a:xfrm>
            <a:off x="4857750" y="1643063"/>
            <a:ext cx="4071938" cy="2892425"/>
          </a:xfrm>
          <a:prstGeom prst="rect">
            <a:avLst/>
          </a:prstGeom>
          <a:noFill/>
          <a:ln w="9525">
            <a:noFill/>
            <a:miter lim="800000"/>
            <a:headEnd/>
            <a:tailEnd/>
          </a:ln>
        </p:spPr>
        <p:txBody>
          <a:bodyPr>
            <a:spAutoFit/>
          </a:bodyPr>
          <a:lstStyle/>
          <a:p>
            <a:r>
              <a:rPr lang="en-US" sz="1600" b="1">
                <a:latin typeface="Callibri(Body)"/>
              </a:rPr>
              <a:t>// display k – this overrides show() in A</a:t>
            </a:r>
          </a:p>
          <a:p>
            <a:r>
              <a:rPr lang="en-US" sz="1600" b="1">
                <a:latin typeface="Callibri(Body)"/>
              </a:rPr>
              <a:t>void show() {</a:t>
            </a:r>
          </a:p>
          <a:p>
            <a:r>
              <a:rPr lang="en-US" sz="1600">
                <a:latin typeface="Callibri(Body)"/>
              </a:rPr>
              <a:t>System.out.println("k: " + k);</a:t>
            </a:r>
          </a:p>
          <a:p>
            <a:r>
              <a:rPr lang="en-US" sz="1600">
                <a:latin typeface="Callibri(Body)"/>
              </a:rPr>
              <a:t>}</a:t>
            </a:r>
          </a:p>
          <a:p>
            <a:r>
              <a:rPr lang="en-US" sz="1600">
                <a:latin typeface="Callibri(Body)"/>
              </a:rPr>
              <a:t>}</a:t>
            </a:r>
          </a:p>
          <a:p>
            <a:r>
              <a:rPr lang="en-US" sz="1600" b="1">
                <a:latin typeface="Callibri(Body)"/>
              </a:rPr>
              <a:t>class Override {</a:t>
            </a:r>
          </a:p>
          <a:p>
            <a:r>
              <a:rPr lang="en-US" sz="1600">
                <a:latin typeface="Callibri(Body)"/>
              </a:rPr>
              <a:t>public static void main(String args[]) {</a:t>
            </a:r>
          </a:p>
          <a:p>
            <a:r>
              <a:rPr lang="en-US" sz="1600">
                <a:latin typeface="Callibri(Body)"/>
              </a:rPr>
              <a:t>B subOb = new B(1, 2, 3);</a:t>
            </a:r>
          </a:p>
          <a:p>
            <a:r>
              <a:rPr lang="en-US" sz="1600" b="1">
                <a:latin typeface="Callibri(Body)"/>
              </a:rPr>
              <a:t>subOb.show(); // this calls show() in B</a:t>
            </a:r>
          </a:p>
          <a:p>
            <a:r>
              <a:rPr lang="en-US" sz="1600">
                <a:latin typeface="Callibri(Body)"/>
              </a:rPr>
              <a:t>}</a:t>
            </a:r>
          </a:p>
          <a:p>
            <a:r>
              <a:rPr lang="en-US" sz="1600" b="1">
                <a:latin typeface="Callibri(Body)"/>
              </a:rPr>
              <a:t>}</a:t>
            </a:r>
          </a:p>
        </p:txBody>
      </p:sp>
      <p:cxnSp>
        <p:nvCxnSpPr>
          <p:cNvPr id="10" name="Straight Connector 9"/>
          <p:cNvCxnSpPr/>
          <p:nvPr/>
        </p:nvCxnSpPr>
        <p:spPr>
          <a:xfrm rot="5400000">
            <a:off x="2214563" y="3857625"/>
            <a:ext cx="4643438" cy="7143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1908175" y="260350"/>
            <a:ext cx="6767513" cy="1143000"/>
          </a:xfrm>
        </p:spPr>
        <p:txBody>
          <a:bodyPr/>
          <a:lstStyle/>
          <a:p>
            <a:r>
              <a:rPr lang="en-US" b="1" dirty="0" smtClean="0">
                <a:solidFill>
                  <a:srgbClr val="008000"/>
                </a:solidFill>
              </a:rPr>
              <a:t>Dynamic Method Dispatch or </a:t>
            </a:r>
            <a:r>
              <a:rPr lang="en-US" b="1" dirty="0" smtClean="0">
                <a:solidFill>
                  <a:srgbClr val="008000"/>
                </a:solidFill>
              </a:rPr>
              <a:t/>
            </a:r>
            <a:br>
              <a:rPr lang="en-US" b="1" dirty="0" smtClean="0">
                <a:solidFill>
                  <a:srgbClr val="008000"/>
                </a:solidFill>
              </a:rPr>
            </a:br>
            <a:r>
              <a:rPr lang="en-US" b="1" dirty="0" smtClean="0">
                <a:solidFill>
                  <a:srgbClr val="008000"/>
                </a:solidFill>
              </a:rPr>
              <a:t>Runtime </a:t>
            </a:r>
            <a:r>
              <a:rPr lang="en-US" b="1" dirty="0" smtClean="0">
                <a:solidFill>
                  <a:srgbClr val="008000"/>
                </a:solidFill>
              </a:rPr>
              <a:t>Polymorphism</a:t>
            </a:r>
            <a:endParaRPr lang="en-US" dirty="0" smtClean="0">
              <a:solidFill>
                <a:srgbClr val="008000"/>
              </a:solidFill>
            </a:endParaRPr>
          </a:p>
        </p:txBody>
      </p:sp>
      <p:sp>
        <p:nvSpPr>
          <p:cNvPr id="106499" name="Content Placeholder 2"/>
          <p:cNvSpPr>
            <a:spLocks noGrp="1"/>
          </p:cNvSpPr>
          <p:nvPr>
            <p:ph idx="1"/>
          </p:nvPr>
        </p:nvSpPr>
        <p:spPr/>
        <p:txBody>
          <a:bodyPr>
            <a:noAutofit/>
          </a:bodyPr>
          <a:lstStyle/>
          <a:p>
            <a:pPr>
              <a:buFont typeface="Wingdings" pitchFamily="2" charset="2"/>
              <a:buChar char="Ø"/>
            </a:pPr>
            <a:r>
              <a:rPr lang="en-US" sz="2400" b="1" dirty="0" smtClean="0">
                <a:latin typeface="Cambria" pitchFamily="18" charset="0"/>
              </a:rPr>
              <a:t>Dynamic method dispatch is a mechanism </a:t>
            </a:r>
            <a:r>
              <a:rPr lang="en-US" sz="2400" dirty="0" smtClean="0">
                <a:latin typeface="Cambria" pitchFamily="18" charset="0"/>
              </a:rPr>
              <a:t>by which a call to an overridden method is resolved at runtime.</a:t>
            </a:r>
          </a:p>
          <a:p>
            <a:pPr>
              <a:buFont typeface="Wingdings" pitchFamily="2" charset="2"/>
              <a:buChar char="Ø"/>
            </a:pPr>
            <a:r>
              <a:rPr lang="en-US" sz="2400" b="1" dirty="0" smtClean="0">
                <a:latin typeface="Cambria" pitchFamily="18" charset="0"/>
              </a:rPr>
              <a:t> </a:t>
            </a:r>
            <a:r>
              <a:rPr lang="en-US" sz="2400" b="1" dirty="0" smtClean="0">
                <a:latin typeface="Cambria" pitchFamily="18" charset="0"/>
              </a:rPr>
              <a:t>This is how java </a:t>
            </a:r>
            <a:r>
              <a:rPr lang="en-US" sz="2400" dirty="0" smtClean="0">
                <a:latin typeface="Cambria" pitchFamily="18" charset="0"/>
              </a:rPr>
              <a:t>implements </a:t>
            </a:r>
            <a:r>
              <a:rPr lang="en-US" sz="2400" b="1" dirty="0" smtClean="0">
                <a:latin typeface="Cambria" pitchFamily="18" charset="0"/>
              </a:rPr>
              <a:t>runtime polymorphism.</a:t>
            </a:r>
          </a:p>
          <a:p>
            <a:pPr>
              <a:buFont typeface="Wingdings" pitchFamily="2" charset="2"/>
              <a:buChar char="Ø"/>
            </a:pPr>
            <a:r>
              <a:rPr lang="en-US" sz="2400" dirty="0" smtClean="0">
                <a:latin typeface="Cambria" pitchFamily="18" charset="0"/>
              </a:rPr>
              <a:t> </a:t>
            </a:r>
            <a:r>
              <a:rPr lang="en-US" sz="2400" dirty="0" smtClean="0">
                <a:latin typeface="Cambria" pitchFamily="18" charset="0"/>
              </a:rPr>
              <a:t>When an </a:t>
            </a:r>
            <a:r>
              <a:rPr lang="en-US" sz="2400" b="1" dirty="0" smtClean="0">
                <a:latin typeface="Cambria" pitchFamily="18" charset="0"/>
              </a:rPr>
              <a:t>overridden method </a:t>
            </a:r>
            <a:r>
              <a:rPr lang="en-US" sz="2400" dirty="0" smtClean="0">
                <a:latin typeface="Cambria" pitchFamily="18" charset="0"/>
              </a:rPr>
              <a:t>is called by a reference, java determines which version of that method to execute based on the type of </a:t>
            </a:r>
            <a:r>
              <a:rPr lang="en-US" sz="2400" b="1" dirty="0" smtClean="0">
                <a:latin typeface="Cambria" pitchFamily="18" charset="0"/>
              </a:rPr>
              <a:t>object it refer to. </a:t>
            </a:r>
          </a:p>
          <a:p>
            <a:pPr>
              <a:buFont typeface="Wingdings" pitchFamily="2" charset="2"/>
              <a:buChar char="Ø"/>
            </a:pPr>
            <a:r>
              <a:rPr lang="en-US" sz="2400" dirty="0" smtClean="0">
                <a:latin typeface="Cambria" pitchFamily="18" charset="0"/>
              </a:rPr>
              <a:t>In </a:t>
            </a:r>
            <a:r>
              <a:rPr lang="en-US" sz="2400" dirty="0" smtClean="0">
                <a:latin typeface="Cambria" pitchFamily="18" charset="0"/>
              </a:rPr>
              <a:t>simple words the type of object which it referred determines which </a:t>
            </a:r>
            <a:r>
              <a:rPr lang="en-US" sz="2400" b="1" dirty="0" smtClean="0">
                <a:latin typeface="Cambria" pitchFamily="18" charset="0"/>
              </a:rPr>
              <a:t>version of overridden method will be called</a:t>
            </a:r>
            <a:r>
              <a:rPr lang="en-US" sz="2400" dirty="0" smtClean="0">
                <a:latin typeface="Cambria" pitchFamily="18" charset="0"/>
              </a:rPr>
              <a:t>.</a:t>
            </a:r>
          </a:p>
          <a:p>
            <a:pPr>
              <a:buFont typeface="Wingdings" pitchFamily="2" charset="2"/>
              <a:buChar char="Ø"/>
            </a:pPr>
            <a:r>
              <a:rPr lang="en-US" sz="2400" b="1" dirty="0" smtClean="0">
                <a:solidFill>
                  <a:srgbClr val="0000CC"/>
                </a:solidFill>
              </a:rPr>
              <a:t>Method </a:t>
            </a:r>
            <a:r>
              <a:rPr lang="en-US" sz="2400" b="1" dirty="0" smtClean="0">
                <a:solidFill>
                  <a:srgbClr val="0000CC"/>
                </a:solidFill>
              </a:rPr>
              <a:t>invocation is determined by the JVM not compiler, it is known as runtime polymorphism.</a:t>
            </a:r>
            <a:endParaRPr lang="en-US" sz="2400" b="1" dirty="0" smtClean="0">
              <a:solidFill>
                <a:srgbClr val="0000CC"/>
              </a:solidFill>
              <a:latin typeface="Cambria" pitchFamily="18" charset="0"/>
            </a:endParaRPr>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4C581236-75F3-4C3A-8BA3-340C542AD0BC}" type="slidenum">
              <a:rPr lang="en-IN" smtClean="0"/>
              <a:pPr>
                <a:defRPr/>
              </a:pPr>
              <a:t>97</a:t>
            </a:fld>
            <a:endParaRPr lang="en-I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1908175" y="260350"/>
            <a:ext cx="6767513" cy="1143000"/>
          </a:xfrm>
        </p:spPr>
        <p:txBody>
          <a:bodyPr/>
          <a:lstStyle/>
          <a:p>
            <a:r>
              <a:rPr lang="en-US" b="1" dirty="0" smtClean="0"/>
              <a:t>Dynamic Method Dispatch or Runtime Polymorphism</a:t>
            </a:r>
            <a:endParaRPr lang="en-US" dirty="0"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0DDB522-B247-431F-8A26-DB0AF87CE6B8}" type="slidenum">
              <a:rPr lang="en-IN" smtClean="0"/>
              <a:pPr>
                <a:defRPr/>
              </a:pPr>
              <a:t>98</a:t>
            </a:fld>
            <a:endParaRPr lang="en-IN"/>
          </a:p>
        </p:txBody>
      </p:sp>
      <p:pic>
        <p:nvPicPr>
          <p:cNvPr id="107526" name="Picture 2" descr="http://www.studytonight.com/java/images/upcasting-in-java.jpg"/>
          <p:cNvPicPr>
            <a:picLocks noChangeAspect="1" noChangeArrowheads="1"/>
          </p:cNvPicPr>
          <p:nvPr/>
        </p:nvPicPr>
        <p:blipFill>
          <a:blip r:embed="rId2" cstate="print"/>
          <a:srcRect/>
          <a:stretch>
            <a:fillRect/>
          </a:stretch>
        </p:blipFill>
        <p:spPr bwMode="auto">
          <a:xfrm>
            <a:off x="539552" y="3140968"/>
            <a:ext cx="4655988" cy="2428875"/>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107527" name="TextBox 7"/>
          <p:cNvSpPr txBox="1">
            <a:spLocks noChangeArrowheads="1"/>
          </p:cNvSpPr>
          <p:nvPr/>
        </p:nvSpPr>
        <p:spPr bwMode="auto">
          <a:xfrm>
            <a:off x="500063" y="1571625"/>
            <a:ext cx="8001000" cy="147732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en-US" sz="2000" dirty="0" err="1">
                <a:latin typeface="Callibri(Body)"/>
              </a:rPr>
              <a:t>Upcasting</a:t>
            </a:r>
            <a:r>
              <a:rPr lang="en-US" sz="2000" dirty="0">
                <a:latin typeface="Callibri(Body)"/>
              </a:rPr>
              <a:t>:</a:t>
            </a:r>
          </a:p>
          <a:p>
            <a:pPr>
              <a:lnSpc>
                <a:spcPct val="150000"/>
              </a:lnSpc>
            </a:pPr>
            <a:r>
              <a:rPr lang="en-US" sz="2000" dirty="0">
                <a:latin typeface="Callibri(Body)"/>
              </a:rPr>
              <a:t>When </a:t>
            </a:r>
            <a:r>
              <a:rPr lang="en-US" sz="2000" b="1" dirty="0">
                <a:latin typeface="Callibri(Body)"/>
              </a:rPr>
              <a:t>Parent</a:t>
            </a:r>
            <a:r>
              <a:rPr lang="en-US" sz="2000" dirty="0">
                <a:latin typeface="Callibri(Body)"/>
              </a:rPr>
              <a:t> class reference variable refers to </a:t>
            </a:r>
            <a:r>
              <a:rPr lang="en-US" sz="2000" b="1" dirty="0">
                <a:latin typeface="Callibri(Body)"/>
              </a:rPr>
              <a:t>Child</a:t>
            </a:r>
            <a:r>
              <a:rPr lang="en-US" sz="2000" dirty="0">
                <a:latin typeface="Callibri(Body)"/>
              </a:rPr>
              <a:t> class object, it is known as </a:t>
            </a:r>
            <a:r>
              <a:rPr lang="en-US" sz="2000" b="1" dirty="0" err="1">
                <a:latin typeface="Callibri(Body)"/>
              </a:rPr>
              <a:t>Upcasting</a:t>
            </a:r>
            <a:endParaRPr lang="en-US" sz="2000" dirty="0">
              <a:latin typeface="Callibri(Body)"/>
            </a:endParaRPr>
          </a:p>
        </p:txBody>
      </p:sp>
      <p:sp>
        <p:nvSpPr>
          <p:cNvPr id="10" name="Rectangle 9"/>
          <p:cNvSpPr/>
          <p:nvPr/>
        </p:nvSpPr>
        <p:spPr>
          <a:xfrm>
            <a:off x="5508104" y="3140969"/>
            <a:ext cx="338437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200000"/>
              </a:lnSpc>
            </a:pPr>
            <a:r>
              <a:rPr lang="en-US" sz="2400" b="1" dirty="0" smtClean="0">
                <a:solidFill>
                  <a:srgbClr val="008000"/>
                </a:solidFill>
              </a:rPr>
              <a:t>class</a:t>
            </a:r>
            <a:r>
              <a:rPr lang="en-US" sz="2400" dirty="0" smtClean="0">
                <a:solidFill>
                  <a:srgbClr val="008000"/>
                </a:solidFill>
              </a:rPr>
              <a:t> A{}  </a:t>
            </a:r>
          </a:p>
          <a:p>
            <a:pPr>
              <a:lnSpc>
                <a:spcPct val="200000"/>
              </a:lnSpc>
            </a:pPr>
            <a:r>
              <a:rPr lang="en-US" sz="2400" b="1" dirty="0" smtClean="0">
                <a:solidFill>
                  <a:srgbClr val="008000"/>
                </a:solidFill>
              </a:rPr>
              <a:t>class</a:t>
            </a:r>
            <a:r>
              <a:rPr lang="en-US" sz="2400" dirty="0" smtClean="0">
                <a:solidFill>
                  <a:srgbClr val="008000"/>
                </a:solidFill>
              </a:rPr>
              <a:t> B </a:t>
            </a:r>
            <a:r>
              <a:rPr lang="en-US" sz="2400" b="1" dirty="0" smtClean="0">
                <a:solidFill>
                  <a:srgbClr val="008000"/>
                </a:solidFill>
              </a:rPr>
              <a:t>extends</a:t>
            </a:r>
            <a:r>
              <a:rPr lang="en-US" sz="2400" dirty="0" smtClean="0">
                <a:solidFill>
                  <a:srgbClr val="008000"/>
                </a:solidFill>
              </a:rPr>
              <a:t> A{}  </a:t>
            </a:r>
          </a:p>
          <a:p>
            <a:pPr>
              <a:lnSpc>
                <a:spcPct val="200000"/>
              </a:lnSpc>
            </a:pPr>
            <a:r>
              <a:rPr lang="en-US" sz="2400" dirty="0" smtClean="0">
                <a:solidFill>
                  <a:srgbClr val="008000"/>
                </a:solidFill>
              </a:rPr>
              <a:t>A </a:t>
            </a:r>
            <a:r>
              <a:rPr lang="en-US" sz="2400" dirty="0" err="1" smtClean="0">
                <a:solidFill>
                  <a:srgbClr val="008000"/>
                </a:solidFill>
              </a:rPr>
              <a:t>a</a:t>
            </a:r>
            <a:r>
              <a:rPr lang="en-US" sz="2400" dirty="0" smtClean="0">
                <a:solidFill>
                  <a:srgbClr val="008000"/>
                </a:solidFill>
              </a:rPr>
              <a:t>=</a:t>
            </a:r>
            <a:r>
              <a:rPr lang="en-US" sz="2400" b="1" dirty="0" smtClean="0">
                <a:solidFill>
                  <a:srgbClr val="008000"/>
                </a:solidFill>
              </a:rPr>
              <a:t>new</a:t>
            </a:r>
            <a:r>
              <a:rPr lang="en-US" sz="2400" dirty="0" smtClean="0">
                <a:solidFill>
                  <a:srgbClr val="008000"/>
                </a:solidFill>
              </a:rPr>
              <a:t> B();//</a:t>
            </a:r>
            <a:r>
              <a:rPr lang="en-US" sz="2400" dirty="0" err="1" smtClean="0">
                <a:solidFill>
                  <a:srgbClr val="008000"/>
                </a:solidFill>
              </a:rPr>
              <a:t>upcasting</a:t>
            </a:r>
            <a:r>
              <a:rPr lang="en-US" sz="2400" dirty="0" smtClean="0">
                <a:solidFill>
                  <a:srgbClr val="008000"/>
                </a:solidFill>
              </a:rPr>
              <a:t>  </a:t>
            </a:r>
            <a:endParaRPr lang="en-US" sz="2400" dirty="0">
              <a:solidFill>
                <a:srgbClr val="008000"/>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1908175" y="260350"/>
            <a:ext cx="6767513" cy="1143000"/>
          </a:xfrm>
        </p:spPr>
        <p:txBody>
          <a:bodyPr/>
          <a:lstStyle/>
          <a:p>
            <a:r>
              <a:rPr lang="en-US" b="1" smtClean="0"/>
              <a:t>Dynamic Method Dispatch or Runtime Polymorphism</a:t>
            </a:r>
            <a:endParaRPr lang="en-US" smtClean="0"/>
          </a:p>
        </p:txBody>
      </p:sp>
      <p:sp>
        <p:nvSpPr>
          <p:cNvPr id="4" name="Date Placeholder 3"/>
          <p:cNvSpPr>
            <a:spLocks noGrp="1"/>
          </p:cNvSpPr>
          <p:nvPr>
            <p:ph type="dt" sz="quarter" idx="10"/>
          </p:nvPr>
        </p:nvSpPr>
        <p:spPr/>
        <p:txBody>
          <a:bodyPr/>
          <a:lstStyle/>
          <a:p>
            <a:pPr>
              <a:defRPr/>
            </a:pPr>
            <a:fld id="{8A8BFF6D-C1E7-4B3A-847D-05B8D7522BD6}" type="datetime1">
              <a:rPr lang="en-IN" smtClean="0"/>
              <a:pPr>
                <a:defRPr/>
              </a:pPr>
              <a:t>22-03-2017</a:t>
            </a:fld>
            <a:endParaRPr lang="en-IN"/>
          </a:p>
        </p:txBody>
      </p:sp>
      <p:sp>
        <p:nvSpPr>
          <p:cNvPr id="5" name="Footer Placeholder 4"/>
          <p:cNvSpPr>
            <a:spLocks noGrp="1"/>
          </p:cNvSpPr>
          <p:nvPr>
            <p:ph type="ftr" sz="quarter" idx="11"/>
          </p:nvPr>
        </p:nvSpPr>
        <p:spPr/>
        <p:txBody>
          <a:bodyPr/>
          <a:lstStyle/>
          <a:p>
            <a:pPr>
              <a:defRPr/>
            </a:pPr>
            <a:r>
              <a:rPr lang="en-US" smtClean="0"/>
              <a:t>PPL Unit5 -Inheritance,polymorphism &amp; Encapsulation using Java</a:t>
            </a:r>
            <a:endParaRPr lang="en-IN"/>
          </a:p>
        </p:txBody>
      </p:sp>
      <p:sp>
        <p:nvSpPr>
          <p:cNvPr id="6" name="Slide Number Placeholder 5"/>
          <p:cNvSpPr>
            <a:spLocks noGrp="1"/>
          </p:cNvSpPr>
          <p:nvPr>
            <p:ph type="sldNum" sz="quarter" idx="12"/>
          </p:nvPr>
        </p:nvSpPr>
        <p:spPr/>
        <p:txBody>
          <a:bodyPr/>
          <a:lstStyle/>
          <a:p>
            <a:pPr>
              <a:defRPr/>
            </a:pPr>
            <a:fld id="{6C4269A2-84F2-42C9-8941-F4D516FB642F}" type="slidenum">
              <a:rPr lang="en-IN" smtClean="0"/>
              <a:pPr>
                <a:defRPr/>
              </a:pPr>
              <a:t>99</a:t>
            </a:fld>
            <a:endParaRPr lang="en-IN"/>
          </a:p>
        </p:txBody>
      </p:sp>
      <p:sp>
        <p:nvSpPr>
          <p:cNvPr id="108550" name="Rectangle 6"/>
          <p:cNvSpPr>
            <a:spLocks noChangeArrowheads="1"/>
          </p:cNvSpPr>
          <p:nvPr/>
        </p:nvSpPr>
        <p:spPr bwMode="auto">
          <a:xfrm>
            <a:off x="500062" y="1571624"/>
            <a:ext cx="8320410" cy="489364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Cambria" pitchFamily="18" charset="0"/>
              </a:rPr>
              <a:t>class</a:t>
            </a:r>
            <a:r>
              <a:rPr lang="en-US" sz="2400" dirty="0" smtClean="0">
                <a:latin typeface="Cambria" pitchFamily="18" charset="0"/>
              </a:rPr>
              <a:t> Bike{  </a:t>
            </a:r>
          </a:p>
          <a:p>
            <a:r>
              <a:rPr lang="en-US" sz="2400" dirty="0" smtClean="0">
                <a:latin typeface="Cambria" pitchFamily="18" charset="0"/>
              </a:rPr>
              <a:t>  </a:t>
            </a:r>
            <a:r>
              <a:rPr lang="en-US" sz="2400" b="1" dirty="0" smtClean="0">
                <a:latin typeface="Cambria" pitchFamily="18" charset="0"/>
              </a:rPr>
              <a:t>void</a:t>
            </a:r>
            <a:r>
              <a:rPr lang="en-US" sz="2400" dirty="0" smtClean="0">
                <a:latin typeface="Cambria" pitchFamily="18" charset="0"/>
              </a:rPr>
              <a:t> run(){</a:t>
            </a:r>
            <a:r>
              <a:rPr lang="en-US" sz="2400" dirty="0" err="1" smtClean="0">
                <a:latin typeface="Cambria" pitchFamily="18" charset="0"/>
              </a:rPr>
              <a:t>System.out.println</a:t>
            </a:r>
            <a:r>
              <a:rPr lang="en-US" sz="2400" dirty="0" smtClean="0">
                <a:latin typeface="Cambria" pitchFamily="18" charset="0"/>
              </a:rPr>
              <a:t>("running");}  </a:t>
            </a:r>
          </a:p>
          <a:p>
            <a:r>
              <a:rPr lang="en-US" sz="2400" dirty="0" smtClean="0">
                <a:latin typeface="Cambria" pitchFamily="18" charset="0"/>
              </a:rPr>
              <a:t>}  </a:t>
            </a:r>
          </a:p>
          <a:p>
            <a:r>
              <a:rPr lang="en-US" sz="2400" b="1" dirty="0" smtClean="0">
                <a:latin typeface="Cambria" pitchFamily="18" charset="0"/>
              </a:rPr>
              <a:t>class</a:t>
            </a:r>
            <a:r>
              <a:rPr lang="en-US" sz="2400" dirty="0" smtClean="0">
                <a:latin typeface="Cambria" pitchFamily="18" charset="0"/>
              </a:rPr>
              <a:t> </a:t>
            </a:r>
            <a:r>
              <a:rPr lang="en-US" sz="2400" dirty="0" err="1" smtClean="0">
                <a:latin typeface="Cambria" pitchFamily="18" charset="0"/>
              </a:rPr>
              <a:t>Splender</a:t>
            </a:r>
            <a:r>
              <a:rPr lang="en-US" sz="2400" dirty="0" smtClean="0">
                <a:latin typeface="Cambria" pitchFamily="18" charset="0"/>
              </a:rPr>
              <a:t> </a:t>
            </a:r>
            <a:r>
              <a:rPr lang="en-US" sz="2400" b="1" dirty="0" smtClean="0">
                <a:latin typeface="Cambria" pitchFamily="18" charset="0"/>
              </a:rPr>
              <a:t>extends</a:t>
            </a:r>
            <a:r>
              <a:rPr lang="en-US" sz="2400" dirty="0" smtClean="0">
                <a:latin typeface="Cambria" pitchFamily="18" charset="0"/>
              </a:rPr>
              <a:t> Bike{  </a:t>
            </a:r>
          </a:p>
          <a:p>
            <a:r>
              <a:rPr lang="en-US" sz="2400" dirty="0" smtClean="0">
                <a:latin typeface="Cambria" pitchFamily="18" charset="0"/>
              </a:rPr>
              <a:t>  </a:t>
            </a:r>
            <a:r>
              <a:rPr lang="en-US" sz="2400" b="1" dirty="0" smtClean="0">
                <a:latin typeface="Cambria" pitchFamily="18" charset="0"/>
              </a:rPr>
              <a:t>void</a:t>
            </a:r>
            <a:r>
              <a:rPr lang="en-US" sz="2400" dirty="0" smtClean="0">
                <a:latin typeface="Cambria" pitchFamily="18" charset="0"/>
              </a:rPr>
              <a:t> run(){</a:t>
            </a:r>
            <a:r>
              <a:rPr lang="en-US" sz="2400" dirty="0" err="1" smtClean="0">
                <a:latin typeface="Cambria" pitchFamily="18" charset="0"/>
              </a:rPr>
              <a:t>System.out.println</a:t>
            </a:r>
            <a:r>
              <a:rPr lang="en-US" sz="2400" dirty="0" smtClean="0">
                <a:latin typeface="Cambria" pitchFamily="18" charset="0"/>
              </a:rPr>
              <a:t>("running safely with 60km</a:t>
            </a:r>
            <a:r>
              <a:rPr lang="en-US" sz="2400" dirty="0" smtClean="0">
                <a:latin typeface="Cambria" pitchFamily="18" charset="0"/>
              </a:rPr>
              <a:t>");</a:t>
            </a:r>
          </a:p>
          <a:p>
            <a:r>
              <a:rPr lang="en-US" sz="2400" dirty="0" smtClean="0">
                <a:latin typeface="Cambria" pitchFamily="18" charset="0"/>
              </a:rPr>
              <a:t>}</a:t>
            </a:r>
            <a:r>
              <a:rPr lang="en-US" sz="2400" dirty="0" smtClean="0">
                <a:latin typeface="Cambria" pitchFamily="18" charset="0"/>
              </a:rPr>
              <a:t>  </a:t>
            </a:r>
          </a:p>
          <a:p>
            <a:r>
              <a:rPr lang="en-US" sz="2400" dirty="0" smtClean="0">
                <a:latin typeface="Cambria" pitchFamily="18" charset="0"/>
              </a:rPr>
              <a:t>  </a:t>
            </a:r>
          </a:p>
          <a:p>
            <a:r>
              <a:rPr lang="en-US" sz="2400" dirty="0" smtClean="0">
                <a:latin typeface="Cambria" pitchFamily="18" charset="0"/>
              </a:rPr>
              <a:t>  </a:t>
            </a:r>
            <a:r>
              <a:rPr lang="en-US" sz="2400" b="1" dirty="0" smtClean="0">
                <a:latin typeface="Cambria" pitchFamily="18" charset="0"/>
              </a:rPr>
              <a:t>public</a:t>
            </a:r>
            <a:r>
              <a:rPr lang="en-US" sz="2400" dirty="0" smtClean="0">
                <a:latin typeface="Cambria" pitchFamily="18" charset="0"/>
              </a:rPr>
              <a:t> </a:t>
            </a:r>
            <a:r>
              <a:rPr lang="en-US" sz="2400" b="1" dirty="0" smtClean="0">
                <a:latin typeface="Cambria" pitchFamily="18" charset="0"/>
              </a:rPr>
              <a:t>static</a:t>
            </a:r>
            <a:r>
              <a:rPr lang="en-US" sz="2400" dirty="0" smtClean="0">
                <a:latin typeface="Cambria" pitchFamily="18" charset="0"/>
              </a:rPr>
              <a:t> </a:t>
            </a:r>
            <a:r>
              <a:rPr lang="en-US" sz="2400" b="1" dirty="0" smtClean="0">
                <a:latin typeface="Cambria" pitchFamily="18" charset="0"/>
              </a:rPr>
              <a:t>void</a:t>
            </a:r>
            <a:r>
              <a:rPr lang="en-US" sz="2400" dirty="0" smtClean="0">
                <a:latin typeface="Cambria" pitchFamily="18" charset="0"/>
              </a:rPr>
              <a:t> main(String </a:t>
            </a:r>
            <a:r>
              <a:rPr lang="en-US" sz="2400" dirty="0" err="1" smtClean="0">
                <a:latin typeface="Cambria" pitchFamily="18" charset="0"/>
              </a:rPr>
              <a:t>args</a:t>
            </a:r>
            <a:r>
              <a:rPr lang="en-US" sz="2400" dirty="0" smtClean="0">
                <a:latin typeface="Cambria" pitchFamily="18" charset="0"/>
              </a:rPr>
              <a:t>[]){  </a:t>
            </a:r>
          </a:p>
          <a:p>
            <a:r>
              <a:rPr lang="en-US" sz="2400" dirty="0" smtClean="0">
                <a:latin typeface="Cambria" pitchFamily="18" charset="0"/>
              </a:rPr>
              <a:t>    Bike b = </a:t>
            </a:r>
            <a:r>
              <a:rPr lang="en-US" sz="2400" b="1" dirty="0" smtClean="0">
                <a:latin typeface="Cambria" pitchFamily="18" charset="0"/>
              </a:rPr>
              <a:t>new</a:t>
            </a:r>
            <a:r>
              <a:rPr lang="en-US" sz="2400" dirty="0" smtClean="0">
                <a:latin typeface="Cambria" pitchFamily="18" charset="0"/>
              </a:rPr>
              <a:t> </a:t>
            </a:r>
            <a:r>
              <a:rPr lang="en-US" sz="2400" dirty="0" err="1" smtClean="0">
                <a:latin typeface="Cambria" pitchFamily="18" charset="0"/>
              </a:rPr>
              <a:t>Splender</a:t>
            </a:r>
            <a:r>
              <a:rPr lang="en-US" sz="2400" dirty="0" smtClean="0">
                <a:latin typeface="Cambria" pitchFamily="18" charset="0"/>
              </a:rPr>
              <a:t>();			//</a:t>
            </a:r>
            <a:r>
              <a:rPr lang="en-US" sz="2400" dirty="0" err="1" smtClean="0">
                <a:latin typeface="Cambria" pitchFamily="18" charset="0"/>
              </a:rPr>
              <a:t>upcasting</a:t>
            </a:r>
            <a:r>
              <a:rPr lang="en-US" sz="2400" dirty="0" smtClean="0">
                <a:latin typeface="Cambria" pitchFamily="18" charset="0"/>
              </a:rPr>
              <a:t>  </a:t>
            </a:r>
          </a:p>
          <a:p>
            <a:r>
              <a:rPr lang="en-US" sz="2400" dirty="0" smtClean="0">
                <a:latin typeface="Cambria" pitchFamily="18" charset="0"/>
              </a:rPr>
              <a:t>    </a:t>
            </a:r>
            <a:r>
              <a:rPr lang="en-US" sz="2400" dirty="0" err="1" smtClean="0">
                <a:latin typeface="Cambria" pitchFamily="18" charset="0"/>
              </a:rPr>
              <a:t>b.run</a:t>
            </a:r>
            <a:r>
              <a:rPr lang="en-US" sz="2400" dirty="0" smtClean="0">
                <a:latin typeface="Cambria" pitchFamily="18" charset="0"/>
              </a:rPr>
              <a:t>();  </a:t>
            </a:r>
          </a:p>
          <a:p>
            <a:r>
              <a:rPr lang="en-US" sz="2400" dirty="0" smtClean="0">
                <a:latin typeface="Cambria" pitchFamily="18" charset="0"/>
              </a:rPr>
              <a:t>  }  </a:t>
            </a:r>
          </a:p>
          <a:p>
            <a:r>
              <a:rPr lang="en-US" sz="2400" dirty="0" smtClean="0">
                <a:latin typeface="Cambria" pitchFamily="18" charset="0"/>
              </a:rPr>
              <a:t>}  </a:t>
            </a:r>
          </a:p>
          <a:p>
            <a:r>
              <a:rPr lang="en-US" sz="2400" dirty="0" smtClean="0">
                <a:latin typeface="Cambria" pitchFamily="18" charset="0"/>
              </a:rPr>
              <a:t> </a:t>
            </a:r>
            <a:endParaRPr lang="en-US" sz="2400" dirty="0">
              <a:latin typeface="Cambria" pitchFamily="18" charset="0"/>
            </a:endParaRPr>
          </a:p>
        </p:txBody>
      </p:sp>
      <p:sp>
        <p:nvSpPr>
          <p:cNvPr id="41985" name="Rectangle 1"/>
          <p:cNvSpPr>
            <a:spLocks noChangeArrowheads="1"/>
          </p:cNvSpPr>
          <p:nvPr/>
        </p:nvSpPr>
        <p:spPr bwMode="auto">
          <a:xfrm>
            <a:off x="4283968" y="5373216"/>
            <a:ext cx="4032448" cy="8309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Output: running safely with 60km.</a:t>
            </a:r>
            <a:r>
              <a:rPr kumimoji="0" 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8921</TotalTime>
  <Words>8887</Words>
  <Application>Microsoft Office PowerPoint</Application>
  <PresentationFormat>On-screen Show (4:3)</PresentationFormat>
  <Paragraphs>2117</Paragraphs>
  <Slides>139</Slides>
  <Notes>3</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Office Theme</vt:lpstr>
      <vt:lpstr>Unit-5  Inheritance, Polymorphism, Encapsulation Using Java  </vt:lpstr>
      <vt:lpstr>SYLLABUS</vt:lpstr>
      <vt:lpstr>What is an Object ? </vt:lpstr>
      <vt:lpstr>What is an Object ? </vt:lpstr>
      <vt:lpstr>What is an Object ? </vt:lpstr>
      <vt:lpstr>What is a Class </vt:lpstr>
      <vt:lpstr>A Relationship Between Classes &amp; Objects </vt:lpstr>
      <vt:lpstr>Declaring Objects</vt:lpstr>
      <vt:lpstr>Assigning Object Reference Variables</vt:lpstr>
      <vt:lpstr>Assigning Object Reference Variables</vt:lpstr>
      <vt:lpstr>The General Form of a Class</vt:lpstr>
      <vt:lpstr>A Simple Class Example</vt:lpstr>
      <vt:lpstr>A First Simple Program</vt:lpstr>
      <vt:lpstr>A First Simple Program</vt:lpstr>
      <vt:lpstr>A First Simple Program</vt:lpstr>
      <vt:lpstr>A Simple Java Program</vt:lpstr>
      <vt:lpstr>A Simple Java Program</vt:lpstr>
      <vt:lpstr>Introducing Methods</vt:lpstr>
      <vt:lpstr>Adding a Method to the Box Class</vt:lpstr>
      <vt:lpstr>Returning a Value </vt:lpstr>
      <vt:lpstr>Adding a Method That Takes Parameters</vt:lpstr>
      <vt:lpstr> Constructors in Java</vt:lpstr>
      <vt:lpstr>Constructors in Java</vt:lpstr>
      <vt:lpstr>Parameterized Constructors</vt:lpstr>
      <vt:lpstr>The this Keyword</vt:lpstr>
      <vt:lpstr>Usage of this keyword</vt:lpstr>
      <vt:lpstr>Understanding the problem without this keyword</vt:lpstr>
      <vt:lpstr>Solution ….</vt:lpstr>
      <vt:lpstr>to invoke current class method</vt:lpstr>
      <vt:lpstr>this() : to invoke current class constructor</vt:lpstr>
      <vt:lpstr>this Keyword</vt:lpstr>
      <vt:lpstr>Garbage Collection</vt:lpstr>
      <vt:lpstr>The finalize( ) Method</vt:lpstr>
      <vt:lpstr>The finalize( ) Method</vt:lpstr>
      <vt:lpstr>The finalize( ) Method</vt:lpstr>
      <vt:lpstr>Overloading Methods</vt:lpstr>
      <vt:lpstr>Overloading Methods</vt:lpstr>
      <vt:lpstr>Overloading Methods</vt:lpstr>
      <vt:lpstr>Overloading Constructors</vt:lpstr>
      <vt:lpstr>Overloading Constructors</vt:lpstr>
      <vt:lpstr>Argument Passing</vt:lpstr>
      <vt:lpstr>Using Objects as Parameters</vt:lpstr>
      <vt:lpstr>Using Objects as Parameters</vt:lpstr>
      <vt:lpstr>Introducing Access Control</vt:lpstr>
      <vt:lpstr>Introducing Access Control</vt:lpstr>
      <vt:lpstr>Understanding static</vt:lpstr>
      <vt:lpstr>Understanding static</vt:lpstr>
      <vt:lpstr>Understanding static</vt:lpstr>
      <vt:lpstr>Static Block</vt:lpstr>
      <vt:lpstr>Slide 50</vt:lpstr>
      <vt:lpstr>Static Variables </vt:lpstr>
      <vt:lpstr>Introducing final</vt:lpstr>
      <vt:lpstr>final  keyword</vt:lpstr>
      <vt:lpstr>Nested and Inner Classes</vt:lpstr>
      <vt:lpstr>Nested and Inner Classes</vt:lpstr>
      <vt:lpstr>Inner Class</vt:lpstr>
      <vt:lpstr>Static Nested Class</vt:lpstr>
      <vt:lpstr>Using Command-Line Arguments</vt:lpstr>
      <vt:lpstr>Using Command-Line Arguments</vt:lpstr>
      <vt:lpstr>Variable-Length Argument Lists</vt:lpstr>
      <vt:lpstr>Variable-Length Argument Lists</vt:lpstr>
      <vt:lpstr>Variable-Length Argument Lists</vt:lpstr>
      <vt:lpstr>Variable-Length Argument Lists</vt:lpstr>
      <vt:lpstr>Inheritance</vt:lpstr>
      <vt:lpstr>Inheritance</vt:lpstr>
      <vt:lpstr>Inheritance</vt:lpstr>
      <vt:lpstr>Inheritance</vt:lpstr>
      <vt:lpstr>Member Access and Inheritance</vt:lpstr>
      <vt:lpstr>A Super class Variable Can Reference a Subclass Object</vt:lpstr>
      <vt:lpstr>A Super class Variable Can Reference a Subclass Object</vt:lpstr>
      <vt:lpstr>A Super class Variable Can Reference a Subclass Object</vt:lpstr>
      <vt:lpstr>A Super class Variable Can Reference a Subclass Object</vt:lpstr>
      <vt:lpstr>Using super</vt:lpstr>
      <vt:lpstr>Using super</vt:lpstr>
      <vt:lpstr>Super at variable level</vt:lpstr>
      <vt:lpstr>Program without using super keyword</vt:lpstr>
      <vt:lpstr>Program using super keyword al variable level</vt:lpstr>
      <vt:lpstr>Super at method level</vt:lpstr>
      <vt:lpstr>Super at method level</vt:lpstr>
      <vt:lpstr>Super at constructor level</vt:lpstr>
      <vt:lpstr>Super at constructor level</vt:lpstr>
      <vt:lpstr>Super at constructor level</vt:lpstr>
      <vt:lpstr>Super at constructor level</vt:lpstr>
      <vt:lpstr>MULTILEVEL HIERARCHY IN JAVA PROGRAMMING</vt:lpstr>
      <vt:lpstr>MULTILEVEL HIERARCHY IN JAVA PROGRAMMING</vt:lpstr>
      <vt:lpstr>MULTILEVEL HIERARCHY IN JAVA PROGRAMMING</vt:lpstr>
      <vt:lpstr>MULTILEVEL HIERARCHY IN JAVA PROGRAMMING</vt:lpstr>
      <vt:lpstr>MULTILEVEL HIERARCHY IN JAVA PROGRAMMING</vt:lpstr>
      <vt:lpstr>constructor call sequence</vt:lpstr>
      <vt:lpstr>constructor call sequence</vt:lpstr>
      <vt:lpstr>constructor call sequence</vt:lpstr>
      <vt:lpstr>Method overriding</vt:lpstr>
      <vt:lpstr>Method overriding</vt:lpstr>
      <vt:lpstr>Method overriding</vt:lpstr>
      <vt:lpstr>Method overriding</vt:lpstr>
      <vt:lpstr>Method overriding</vt:lpstr>
      <vt:lpstr>Dynamic Method Dispatch or  Runtime Polymorphism</vt:lpstr>
      <vt:lpstr>Dynamic Method Dispatch or Runtime Polymorphism</vt:lpstr>
      <vt:lpstr>Dynamic Method Dispatch or Runtime Polymorphism</vt:lpstr>
      <vt:lpstr>Abstract class in Java</vt:lpstr>
      <vt:lpstr>Abstract class in Java</vt:lpstr>
      <vt:lpstr>Abstract class in Java</vt:lpstr>
      <vt:lpstr>Abstract class in Java</vt:lpstr>
      <vt:lpstr>Object class in Java</vt:lpstr>
      <vt:lpstr>Object class in Java</vt:lpstr>
      <vt:lpstr>Object class in Java</vt:lpstr>
      <vt:lpstr>Methods of Object class</vt:lpstr>
      <vt:lpstr>Methods of Object class</vt:lpstr>
      <vt:lpstr>Packages in Java</vt:lpstr>
      <vt:lpstr>Packages in Java</vt:lpstr>
      <vt:lpstr>Packages in Java</vt:lpstr>
      <vt:lpstr>Packages in Java</vt:lpstr>
      <vt:lpstr>Creating Packages in Java</vt:lpstr>
      <vt:lpstr>Finding Packages and CLASSPATH</vt:lpstr>
      <vt:lpstr>Finding Packages and CLASSPATH</vt:lpstr>
      <vt:lpstr>A simple package Program</vt:lpstr>
      <vt:lpstr>Access Protection</vt:lpstr>
      <vt:lpstr>Access Protection</vt:lpstr>
      <vt:lpstr>Access Protection</vt:lpstr>
      <vt:lpstr>Importing Packages</vt:lpstr>
      <vt:lpstr>Importing Packages</vt:lpstr>
      <vt:lpstr>Importing Packages</vt:lpstr>
      <vt:lpstr>What is an Interface </vt:lpstr>
      <vt:lpstr>What is an Interface </vt:lpstr>
      <vt:lpstr>Interface Example</vt:lpstr>
      <vt:lpstr>Nested or Inner interfaces in Java</vt:lpstr>
      <vt:lpstr>Nested interface declared inside another interface</vt:lpstr>
      <vt:lpstr>Nested interface declared inside a class</vt:lpstr>
      <vt:lpstr>Interface Variables</vt:lpstr>
      <vt:lpstr>Interface Variables</vt:lpstr>
      <vt:lpstr>Interface Variables</vt:lpstr>
      <vt:lpstr>Interfaces Can Be Extended</vt:lpstr>
      <vt:lpstr>One interface can extend another interface</vt:lpstr>
      <vt:lpstr>instanceof operator</vt:lpstr>
      <vt:lpstr>Example of instanceOf</vt:lpstr>
      <vt:lpstr>Downcasting</vt:lpstr>
      <vt:lpstr>Example of downcasting with instanceof operator </vt:lpstr>
      <vt:lpstr>More example of instanceof operator</vt:lpstr>
      <vt:lpstr>More example of instanceof operator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Unit in Brief</dc:title>
  <dc:creator>Sachin-SCOE</dc:creator>
  <cp:lastModifiedBy>madhu</cp:lastModifiedBy>
  <cp:revision>315</cp:revision>
  <dcterms:created xsi:type="dcterms:W3CDTF">2014-03-18T16:37:04Z</dcterms:created>
  <dcterms:modified xsi:type="dcterms:W3CDTF">2017-03-22T08:14:27Z</dcterms:modified>
</cp:coreProperties>
</file>