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  <p:sldId id="270" r:id="rId10"/>
    <p:sldId id="271" r:id="rId11"/>
    <p:sldId id="260" r:id="rId12"/>
    <p:sldId id="272" r:id="rId13"/>
    <p:sldId id="273" r:id="rId14"/>
    <p:sldId id="261" r:id="rId15"/>
    <p:sldId id="262" r:id="rId16"/>
    <p:sldId id="263" r:id="rId17"/>
    <p:sldId id="264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0000"/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9B1033-5077-442B-B919-700D15858BB6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73F3ED-A02B-4F53-9B89-BD94F0E14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webservices/tempconvert.asmx?op=FahrenheitToCelsius" TargetMode="External"/><Relationship Id="rId2" Type="http://schemas.openxmlformats.org/officeDocument/2006/relationships/hyperlink" Target="http://www.w3schools.com/webservices/tempconvert.asm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webservices/tempconvert.asmx?op=CelsiusToFahrenhe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057400"/>
            <a:ext cx="6477000" cy="8382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cs typeface="Times New Roman" pitchFamily="18" charset="0"/>
              </a:rPr>
              <a:t>Software components that can be published, located, and run over the Internet using Extensible Markup Language (XML)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Web Service replies in a language called WSDL.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We finally know where the Web Service is located and how to invoke it. The invocation itself is done in a language called SOAP.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Web Service will kindly reply with a </a:t>
            </a:r>
            <a:r>
              <a:rPr lang="en-US" i="1" dirty="0" smtClean="0"/>
              <a:t>SOAP response</a:t>
            </a:r>
            <a:r>
              <a:rPr lang="en-US" dirty="0" smtClean="0"/>
              <a:t> which includes the forecast we asked for, or maybe an error message if our SOAP request was incorrect.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Web Services have Two Types </a:t>
            </a:r>
            <a:br>
              <a:rPr lang="en-US" b="1" dirty="0" smtClean="0"/>
            </a:br>
            <a:r>
              <a:rPr lang="en-US" b="1" dirty="0" smtClean="0"/>
              <a:t>of Uses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9900FF"/>
                </a:solidFill>
              </a:rPr>
              <a:t>Reusable application-components.</a:t>
            </a:r>
            <a:endParaRPr lang="en-US" dirty="0" smtClean="0">
              <a:solidFill>
                <a:srgbClr val="9900FF"/>
              </a:solidFill>
            </a:endParaRPr>
          </a:p>
          <a:p>
            <a:r>
              <a:rPr lang="en-US" dirty="0" smtClean="0"/>
              <a:t>There are things applications need very often. So why make these over and over again? </a:t>
            </a:r>
          </a:p>
          <a:p>
            <a:r>
              <a:rPr lang="en-US" dirty="0" smtClean="0"/>
              <a:t>Web services can offer application-components like: currency conversion, weather reports, or even language translation as services. </a:t>
            </a:r>
          </a:p>
          <a:p>
            <a:r>
              <a:rPr lang="en-US" b="1" dirty="0" smtClean="0">
                <a:solidFill>
                  <a:srgbClr val="9900FF"/>
                </a:solidFill>
              </a:rPr>
              <a:t>Connect existing software.</a:t>
            </a:r>
            <a:endParaRPr lang="en-US" dirty="0" smtClean="0">
              <a:solidFill>
                <a:srgbClr val="9900FF"/>
              </a:solidFill>
            </a:endParaRPr>
          </a:p>
          <a:p>
            <a:r>
              <a:rPr lang="en-US" dirty="0" smtClean="0"/>
              <a:t>Web services can help to solve the interoperability problem by giving different applications a way to link their data. </a:t>
            </a:r>
          </a:p>
          <a:p>
            <a:r>
              <a:rPr lang="en-US" dirty="0" smtClean="0"/>
              <a:t>With Web services you can exchange data between different applications and different platforms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Services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this work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05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the discovery registry might have replied with the following URI:</a:t>
            </a:r>
          </a:p>
          <a:p>
            <a:r>
              <a:rPr lang="en-US" dirty="0" smtClean="0"/>
              <a:t>http://webservices.mysite.com/weather/us/WeatherService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267200"/>
            <a:ext cx="457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is SOAP?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SOAP is an XML-based protocol to let applications exchange information over HTTP. </a:t>
            </a:r>
          </a:p>
          <a:p>
            <a:pPr algn="just"/>
            <a:r>
              <a:rPr lang="en-US" dirty="0" smtClean="0"/>
              <a:t>SOAP is a protocol for accessing a Web Service.</a:t>
            </a:r>
          </a:p>
          <a:p>
            <a:r>
              <a:rPr lang="en-US" dirty="0" smtClean="0"/>
              <a:t>SOAP stands for Simple Object Access Protocol </a:t>
            </a:r>
          </a:p>
          <a:p>
            <a:r>
              <a:rPr lang="en-US" dirty="0" smtClean="0"/>
              <a:t>SOAP is a communication protocol </a:t>
            </a:r>
          </a:p>
          <a:p>
            <a:r>
              <a:rPr lang="en-US" dirty="0" smtClean="0"/>
              <a:t>SOAP is a format for sending messages </a:t>
            </a:r>
          </a:p>
          <a:p>
            <a:r>
              <a:rPr lang="en-US" dirty="0" smtClean="0"/>
              <a:t>SOAP is designed to communicate via Internet </a:t>
            </a:r>
          </a:p>
          <a:p>
            <a:r>
              <a:rPr lang="en-US" dirty="0" smtClean="0"/>
              <a:t>SOAP is platform independent </a:t>
            </a:r>
          </a:p>
          <a:p>
            <a:r>
              <a:rPr lang="en-US" dirty="0" smtClean="0"/>
              <a:t>SOAP is language independent </a:t>
            </a:r>
          </a:p>
          <a:p>
            <a:r>
              <a:rPr lang="en-US" dirty="0" smtClean="0"/>
              <a:t>SOAP is based on XML </a:t>
            </a:r>
          </a:p>
          <a:p>
            <a:r>
              <a:rPr lang="en-US" dirty="0" smtClean="0"/>
              <a:t>SOAP is simple and extensible </a:t>
            </a:r>
          </a:p>
          <a:p>
            <a:r>
              <a:rPr lang="en-US" dirty="0" smtClean="0"/>
              <a:t>SOAP allows you to get around firewalls </a:t>
            </a:r>
          </a:p>
          <a:p>
            <a:r>
              <a:rPr lang="en-US" dirty="0" smtClean="0"/>
              <a:t>SOAP is a W3C standard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 Web Service 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&lt;%@ WebService Language="VBScript" Class="</a:t>
            </a:r>
            <a:r>
              <a:rPr lang="en-US" dirty="0" err="1" smtClean="0"/>
              <a:t>TempConvert</a:t>
            </a:r>
            <a:r>
              <a:rPr lang="en-US" dirty="0" smtClean="0"/>
              <a:t>" %&gt;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Imports System</a:t>
            </a:r>
            <a:br>
              <a:rPr lang="en-US" dirty="0" smtClean="0"/>
            </a:br>
            <a:r>
              <a:rPr lang="en-US" dirty="0" smtClean="0"/>
              <a:t>Imports System.Web.Services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 Class </a:t>
            </a:r>
            <a:r>
              <a:rPr lang="en-US" dirty="0" err="1" smtClean="0"/>
              <a:t>TempConvert</a:t>
            </a:r>
            <a:r>
              <a:rPr lang="en-US" dirty="0" smtClean="0"/>
              <a:t> :Inherits WebService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WebMethod</a:t>
            </a:r>
            <a:r>
              <a:rPr lang="en-US" dirty="0" smtClean="0"/>
              <a:t>()&gt; Public Function FahrenheitToCelsius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Fahrenheit As String) As String</a:t>
            </a:r>
            <a:br>
              <a:rPr lang="en-US" dirty="0" smtClean="0"/>
            </a:br>
            <a:r>
              <a:rPr lang="en-US" dirty="0" smtClean="0"/>
              <a:t>  dim </a:t>
            </a:r>
            <a:r>
              <a:rPr lang="en-US" dirty="0" err="1" smtClean="0"/>
              <a:t>fahr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fahr</a:t>
            </a:r>
            <a:r>
              <a:rPr lang="en-US" dirty="0" smtClean="0"/>
              <a:t>=trim(replace(Fahrenheit,",","."))</a:t>
            </a:r>
            <a:br>
              <a:rPr lang="en-US" dirty="0" smtClean="0"/>
            </a:br>
            <a:r>
              <a:rPr lang="en-US" dirty="0" smtClean="0"/>
              <a:t>  if </a:t>
            </a:r>
            <a:r>
              <a:rPr lang="en-US" dirty="0" err="1" smtClean="0"/>
              <a:t>fahr</a:t>
            </a:r>
            <a:r>
              <a:rPr lang="en-US" dirty="0" smtClean="0"/>
              <a:t>="" or </a:t>
            </a:r>
            <a:r>
              <a:rPr lang="en-US" dirty="0" err="1" smtClean="0"/>
              <a:t>IsNumeric</a:t>
            </a:r>
            <a:r>
              <a:rPr lang="en-US" dirty="0" smtClean="0"/>
              <a:t>(</a:t>
            </a:r>
            <a:r>
              <a:rPr lang="en-US" dirty="0" err="1" smtClean="0"/>
              <a:t>fahr</a:t>
            </a:r>
            <a:r>
              <a:rPr lang="en-US" dirty="0" smtClean="0"/>
              <a:t>)=false then return "Error"</a:t>
            </a:r>
            <a:br>
              <a:rPr lang="en-US" dirty="0" smtClean="0"/>
            </a:br>
            <a:r>
              <a:rPr lang="en-US" dirty="0" smtClean="0"/>
              <a:t>  return ((((</a:t>
            </a:r>
            <a:r>
              <a:rPr lang="en-US" dirty="0" err="1" smtClean="0"/>
              <a:t>fahr</a:t>
            </a:r>
            <a:r>
              <a:rPr lang="en-US" dirty="0" smtClean="0"/>
              <a:t>) - 32) / 9) * 5)</a:t>
            </a:r>
            <a:br>
              <a:rPr lang="en-US" dirty="0" smtClean="0"/>
            </a:br>
            <a:r>
              <a:rPr lang="en-US" dirty="0" smtClean="0"/>
              <a:t>end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WebMethod</a:t>
            </a:r>
            <a:r>
              <a:rPr lang="en-US" dirty="0" smtClean="0"/>
              <a:t>()&gt; Public Function CelsiusToFahrenheit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Celsius As String) As String</a:t>
            </a:r>
            <a:br>
              <a:rPr lang="en-US" dirty="0" smtClean="0"/>
            </a:br>
            <a:r>
              <a:rPr lang="en-US" dirty="0" smtClean="0"/>
              <a:t>  dim </a:t>
            </a:r>
            <a:r>
              <a:rPr lang="en-US" dirty="0" err="1" smtClean="0"/>
              <a:t>cel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cel</a:t>
            </a:r>
            <a:r>
              <a:rPr lang="en-US" dirty="0" smtClean="0"/>
              <a:t>=trim(replace(Celsius,",","."))</a:t>
            </a:r>
            <a:br>
              <a:rPr lang="en-US" dirty="0" smtClean="0"/>
            </a:br>
            <a:r>
              <a:rPr lang="en-US" dirty="0" smtClean="0"/>
              <a:t>  if </a:t>
            </a:r>
            <a:r>
              <a:rPr lang="en-US" dirty="0" err="1" smtClean="0"/>
              <a:t>cel</a:t>
            </a:r>
            <a:r>
              <a:rPr lang="en-US" dirty="0" smtClean="0"/>
              <a:t>="" or </a:t>
            </a:r>
            <a:r>
              <a:rPr lang="en-US" dirty="0" err="1" smtClean="0"/>
              <a:t>IsNumeric</a:t>
            </a:r>
            <a:r>
              <a:rPr lang="en-US" dirty="0" smtClean="0"/>
              <a:t>(</a:t>
            </a:r>
            <a:r>
              <a:rPr lang="en-US" dirty="0" err="1" smtClean="0"/>
              <a:t>cel</a:t>
            </a:r>
            <a:r>
              <a:rPr lang="en-US" dirty="0" smtClean="0"/>
              <a:t>)=false then return "Error"</a:t>
            </a:r>
            <a:br>
              <a:rPr lang="en-US" dirty="0" smtClean="0"/>
            </a:br>
            <a:r>
              <a:rPr lang="en-US" dirty="0" smtClean="0"/>
              <a:t>  return ((((</a:t>
            </a:r>
            <a:r>
              <a:rPr lang="en-US" dirty="0" err="1" smtClean="0"/>
              <a:t>cel</a:t>
            </a:r>
            <a:r>
              <a:rPr lang="en-US" dirty="0" smtClean="0"/>
              <a:t>) * 9) / 5) + 32)</a:t>
            </a:r>
            <a:br>
              <a:rPr lang="en-US" dirty="0" smtClean="0"/>
            </a:br>
            <a:r>
              <a:rPr lang="en-US" dirty="0" smtClean="0"/>
              <a:t>end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class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the Web Service 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previous page we created a </a:t>
            </a:r>
            <a:r>
              <a:rPr lang="en-US" dirty="0" smtClean="0">
                <a:hlinkClick r:id="rId2"/>
              </a:rPr>
              <a:t>Web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FahrenheitToCelsius() function can be tested here: </a:t>
            </a:r>
            <a:r>
              <a:rPr lang="en-US" dirty="0" smtClean="0">
                <a:hlinkClick r:id="rId3"/>
              </a:rPr>
              <a:t>FahrenheitToCelsius</a:t>
            </a:r>
            <a:endParaRPr lang="en-US" dirty="0" smtClean="0"/>
          </a:p>
          <a:p>
            <a:r>
              <a:rPr lang="en-US" dirty="0" smtClean="0"/>
              <a:t>The CelsiusToFahrenheit() function can be tested here: </a:t>
            </a:r>
            <a:r>
              <a:rPr lang="en-US" dirty="0" smtClean="0">
                <a:hlinkClick r:id="rId4"/>
              </a:rPr>
              <a:t>CelsiusToFahrenheit</a:t>
            </a:r>
            <a:endParaRPr lang="en-US" dirty="0" smtClean="0"/>
          </a:p>
          <a:p>
            <a:r>
              <a:rPr lang="en-US" dirty="0" smtClean="0"/>
              <a:t>These functions will send an XML response like this:</a:t>
            </a:r>
          </a:p>
          <a:p>
            <a:r>
              <a:rPr lang="en-US" dirty="0" smtClean="0">
                <a:solidFill>
                  <a:srgbClr val="9900FF"/>
                </a:solidFill>
              </a:rPr>
              <a:t>&lt;?xml version="1.0" encoding="utf-8" ?&gt;</a:t>
            </a:r>
            <a:br>
              <a:rPr lang="en-US" dirty="0" smtClean="0">
                <a:solidFill>
                  <a:srgbClr val="9900FF"/>
                </a:solidFill>
              </a:rPr>
            </a:br>
            <a:r>
              <a:rPr lang="en-US" dirty="0" smtClean="0">
                <a:solidFill>
                  <a:srgbClr val="9900FF"/>
                </a:solidFill>
              </a:rPr>
              <a:t>&lt;string xmlns="http://tempuri.org/"&gt;</a:t>
            </a:r>
            <a:r>
              <a:rPr lang="en-US" dirty="0" smtClean="0">
                <a:solidFill>
                  <a:srgbClr val="FF0000"/>
                </a:solidFill>
              </a:rPr>
              <a:t>38</a:t>
            </a:r>
            <a:r>
              <a:rPr lang="en-US" dirty="0" smtClean="0">
                <a:solidFill>
                  <a:srgbClr val="9900FF"/>
                </a:solidFill>
              </a:rPr>
              <a:t>&lt;/string&gt;</a:t>
            </a:r>
            <a:endParaRPr lang="en-US"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Put the Web Service on Your Web Site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form and the HTTP POST method, you can put the web service on your site, like this:</a:t>
            </a:r>
          </a:p>
          <a:p>
            <a:r>
              <a:rPr lang="en-US" dirty="0" smtClean="0"/>
              <a:t>Fahrenheit to Celsius: Celsius to Fahrenheit: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Now You Know Web Services, </a:t>
            </a:r>
            <a:br>
              <a:rPr lang="en-US" b="1" dirty="0" smtClean="0"/>
            </a:br>
            <a:r>
              <a:rPr lang="en-US" b="1" dirty="0" smtClean="0"/>
              <a:t>What's Next?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next step is to learn about WSDL and SOAP.</a:t>
            </a:r>
          </a:p>
          <a:p>
            <a:r>
              <a:rPr lang="en-US" b="1" dirty="0" smtClean="0"/>
              <a:t>SOAP</a:t>
            </a:r>
            <a:endParaRPr lang="en-US" dirty="0" smtClean="0"/>
          </a:p>
          <a:p>
            <a:r>
              <a:rPr lang="en-US" dirty="0" smtClean="0"/>
              <a:t>SOAP is a simple XML-based protocol that allows applications to exchange information over HTTP.</a:t>
            </a:r>
          </a:p>
          <a:p>
            <a:r>
              <a:rPr lang="en-US" dirty="0" smtClean="0"/>
              <a:t>Or more simply: SOAP is a protocol for accessing a web service.</a:t>
            </a:r>
          </a:p>
          <a:p>
            <a:r>
              <a:rPr lang="en-US" b="1" dirty="0" smtClean="0"/>
              <a:t>WSDL</a:t>
            </a:r>
            <a:endParaRPr lang="en-US" dirty="0" smtClean="0"/>
          </a:p>
          <a:p>
            <a:r>
              <a:rPr lang="en-US" dirty="0" smtClean="0"/>
              <a:t>WSDL is an XML-based language for describing Web services and how to access them.</a:t>
            </a:r>
          </a:p>
          <a:p>
            <a:r>
              <a:rPr lang="en-US" dirty="0" smtClean="0"/>
              <a:t>WSDL describes a web service, along with the message format and protocol details for the web service.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Executive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0803" y="1676400"/>
            <a:ext cx="7772400" cy="463005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Software components that can be run over the Internet using XML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XML,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Web Services Architecture (WSA)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Set of protocols that solve the problems that every distributed application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Web Services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Web Services can convert your applications into Web-applications.</a:t>
            </a:r>
          </a:p>
          <a:p>
            <a:r>
              <a:rPr lang="en-US" sz="2400" dirty="0" smtClean="0"/>
              <a:t>Web Services are published, found, and used through the Web.</a:t>
            </a:r>
          </a:p>
          <a:p>
            <a:r>
              <a:rPr lang="en-US" sz="2400" b="1" dirty="0" smtClean="0"/>
              <a:t>What You Should Already Know</a:t>
            </a:r>
          </a:p>
          <a:p>
            <a:r>
              <a:rPr lang="en-US" sz="2400" dirty="0" smtClean="0"/>
              <a:t>Before you continue, you should have a basic understanding of the following:</a:t>
            </a:r>
          </a:p>
          <a:p>
            <a:r>
              <a:rPr lang="en-US" sz="2400" dirty="0" smtClean="0"/>
              <a:t>HTML </a:t>
            </a:r>
          </a:p>
          <a:p>
            <a:r>
              <a:rPr lang="en-US" sz="2400" dirty="0" smtClean="0"/>
              <a:t>XML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are Web Services?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Web services are application components </a:t>
            </a:r>
          </a:p>
          <a:p>
            <a:r>
              <a:rPr lang="en-US" sz="3200" dirty="0" smtClean="0"/>
              <a:t>Web services communicate using open protocols </a:t>
            </a:r>
          </a:p>
          <a:p>
            <a:r>
              <a:rPr lang="en-US" sz="3200" dirty="0" smtClean="0"/>
              <a:t>Web services are self-contained and self-describing </a:t>
            </a:r>
          </a:p>
          <a:p>
            <a:r>
              <a:rPr lang="en-US" sz="3200" dirty="0" smtClean="0"/>
              <a:t>Web services can be discovered using UDDI </a:t>
            </a:r>
          </a:p>
          <a:p>
            <a:r>
              <a:rPr lang="en-US" sz="3200" dirty="0" smtClean="0"/>
              <a:t>Web services can be used by other applications </a:t>
            </a:r>
          </a:p>
          <a:p>
            <a:r>
              <a:rPr lang="en-US" sz="3200" dirty="0" smtClean="0"/>
              <a:t>XML is the basis for Web services 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Eg – Weather Forecast to start </a:t>
            </a:r>
            <a:r>
              <a:rPr lang="en-US" smtClean="0"/>
              <a:t>with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i="1" dirty="0" smtClean="0"/>
              <a:t>clients</a:t>
            </a:r>
            <a:r>
              <a:rPr lang="en-US" dirty="0" smtClean="0"/>
              <a:t> (programs that want to access the weather information) would then contact the </a:t>
            </a:r>
            <a:r>
              <a:rPr lang="en-US" i="1" dirty="0" smtClean="0"/>
              <a:t>Web Service</a:t>
            </a:r>
            <a:r>
              <a:rPr lang="en-US" dirty="0" smtClean="0"/>
              <a:t> (in the </a:t>
            </a:r>
            <a:r>
              <a:rPr lang="en-US" i="1" dirty="0" smtClean="0"/>
              <a:t>server</a:t>
            </a:r>
            <a:r>
              <a:rPr lang="en-US" dirty="0" smtClean="0"/>
              <a:t>), and send a </a:t>
            </a:r>
            <a:r>
              <a:rPr lang="en-US" i="1" dirty="0" smtClean="0"/>
              <a:t>service request</a:t>
            </a:r>
            <a:r>
              <a:rPr lang="en-US" dirty="0" smtClean="0"/>
              <a:t> asking for the weather information. </a:t>
            </a:r>
          </a:p>
          <a:p>
            <a:pPr algn="just"/>
            <a:r>
              <a:rPr lang="en-US" dirty="0" smtClean="0"/>
              <a:t>The server would return the forecast through a </a:t>
            </a:r>
            <a:r>
              <a:rPr lang="en-US" i="1" dirty="0" smtClean="0"/>
              <a:t>service response</a:t>
            </a:r>
            <a:r>
              <a:rPr lang="en-US" dirty="0" smtClean="0"/>
              <a:t>. Of course, this is a very sketchy example of how a Web Service works. We'll see all the details in a moment.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! Have Advantages.,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of you might be thinking: </a:t>
            </a:r>
            <a:r>
              <a:rPr lang="en-US" i="1" dirty="0" smtClean="0"/>
              <a:t>"Hey! Wait a moment! I can do that with RMI, CORBA, EJBs, and countless other technologies!"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So, what makes Web Services special? Well, Web Services have certain advantages over other technologies:</a:t>
            </a:r>
          </a:p>
          <a:p>
            <a:pPr algn="just"/>
            <a:r>
              <a:rPr lang="en-US" dirty="0" smtClean="0"/>
              <a:t>Web Services are platform-independent and language- independent, since they use standard XML languages. This means that my client program can be programmed in C++ and running under Windows, while the Web Service is programmed in Java and running under Linux.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r>
              <a:rPr lang="en-US" dirty="0" smtClean="0"/>
              <a:t>Most Web Services use HTTP for transmitting messages (such as the service request and response). 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is a major advantage if you want to build an Internet-scale application, since most of the Internet's proxies and firewalls won't mess with HTTP traffic (unlike CORBA, which usually has trouble with firewalls).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Does it Work?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basic Web services platform is XML + HTTP.</a:t>
            </a:r>
          </a:p>
          <a:p>
            <a:r>
              <a:rPr lang="en-US" sz="2800" dirty="0" smtClean="0"/>
              <a:t>XML provides a language which can be used between different platforms and programming languages and still express complex messages and functions.</a:t>
            </a:r>
          </a:p>
          <a:p>
            <a:r>
              <a:rPr lang="en-US" sz="2800" dirty="0" smtClean="0"/>
              <a:t>The HTTP protocol is the most used Internet protocol.</a:t>
            </a:r>
          </a:p>
          <a:p>
            <a:r>
              <a:rPr lang="en-US" sz="2800" dirty="0" smtClean="0"/>
              <a:t>Web services platform elements:</a:t>
            </a:r>
          </a:p>
          <a:p>
            <a:r>
              <a:rPr lang="en-US" sz="2800" dirty="0" smtClean="0"/>
              <a:t>SOAP (Simple Object Access Protocol) </a:t>
            </a:r>
          </a:p>
          <a:p>
            <a:r>
              <a:rPr lang="en-US" sz="2800" dirty="0" smtClean="0"/>
              <a:t>UDDI (Universal Description, Discovery and Integration) </a:t>
            </a:r>
          </a:p>
          <a:p>
            <a:r>
              <a:rPr lang="en-US" sz="2800" dirty="0" smtClean="0"/>
              <a:t>WSDL (Web Services Description Language)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Scenario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6476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953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As we said before, a client may have no knowledge of what Web Service it is going to invoke. So, our first step will be to </a:t>
            </a:r>
            <a:r>
              <a:rPr lang="en-US" sz="2400" i="1" dirty="0" smtClean="0"/>
              <a:t>discover</a:t>
            </a:r>
            <a:r>
              <a:rPr lang="en-US" sz="2400" dirty="0" smtClean="0"/>
              <a:t> a Web Service that meets our requirements. We'll do this by contacting a </a:t>
            </a:r>
            <a:r>
              <a:rPr lang="en-US" sz="2400" i="1" dirty="0" smtClean="0"/>
              <a:t>discovery service</a:t>
            </a:r>
            <a:r>
              <a:rPr lang="en-US" sz="2400" dirty="0" smtClean="0"/>
              <a:t> (which is itself a Web service).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The discovery service will reply, telling us what servers can provide us the service we require.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We now know the location of a Web Service, but we have no idea of how to actually invoke it. The method I have to invoke might be called “ in different ways". We have to ask the Web Service to </a:t>
            </a:r>
            <a:r>
              <a:rPr lang="en-US" sz="2400" i="1" dirty="0" smtClean="0"/>
              <a:t>describe</a:t>
            </a:r>
            <a:r>
              <a:rPr lang="en-US" sz="2400" dirty="0" smtClean="0"/>
              <a:t> itself (i.e. tell us how exactly we should invoke it)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1023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Web Services</vt:lpstr>
      <vt:lpstr> Introduction to Web Services </vt:lpstr>
      <vt:lpstr> What are Web Services? </vt:lpstr>
      <vt:lpstr>Eg – Weather Forecast to start with Web Services</vt:lpstr>
      <vt:lpstr>Web Services ! Have Advantages.,</vt:lpstr>
      <vt:lpstr>Ctd..</vt:lpstr>
      <vt:lpstr> How Does it Work? </vt:lpstr>
      <vt:lpstr>Generic Scenario </vt:lpstr>
      <vt:lpstr>How it works !</vt:lpstr>
      <vt:lpstr>Slide 10</vt:lpstr>
      <vt:lpstr> Web Services have Two Types  of Uses </vt:lpstr>
      <vt:lpstr>Web Services Architecture</vt:lpstr>
      <vt:lpstr>How does this work in practice?</vt:lpstr>
      <vt:lpstr> What is SOAP? </vt:lpstr>
      <vt:lpstr> A Web Service Example </vt:lpstr>
      <vt:lpstr> Using the Web Service Example </vt:lpstr>
      <vt:lpstr> Put the Web Service on Your Web Site </vt:lpstr>
      <vt:lpstr> Now You Know Web Services,  What's Next? </vt:lpstr>
      <vt:lpstr>Executive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VIT</cp:lastModifiedBy>
  <cp:revision>13</cp:revision>
  <dcterms:created xsi:type="dcterms:W3CDTF">2011-07-21T08:47:38Z</dcterms:created>
  <dcterms:modified xsi:type="dcterms:W3CDTF">2013-05-30T06:25:25Z</dcterms:modified>
</cp:coreProperties>
</file>