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93" r:id="rId3"/>
    <p:sldId id="291" r:id="rId4"/>
    <p:sldId id="292" r:id="rId5"/>
    <p:sldId id="257" r:id="rId6"/>
    <p:sldId id="258" r:id="rId7"/>
    <p:sldId id="259" r:id="rId8"/>
    <p:sldId id="294" r:id="rId9"/>
    <p:sldId id="264" r:id="rId10"/>
    <p:sldId id="286" r:id="rId11"/>
    <p:sldId id="265" r:id="rId12"/>
    <p:sldId id="287" r:id="rId13"/>
    <p:sldId id="289" r:id="rId14"/>
    <p:sldId id="261" r:id="rId15"/>
    <p:sldId id="262" r:id="rId16"/>
    <p:sldId id="271" r:id="rId17"/>
    <p:sldId id="288" r:id="rId18"/>
    <p:sldId id="263" r:id="rId19"/>
    <p:sldId id="295" r:id="rId20"/>
    <p:sldId id="296" r:id="rId21"/>
    <p:sldId id="297" r:id="rId22"/>
    <p:sldId id="298" r:id="rId23"/>
    <p:sldId id="299" r:id="rId24"/>
    <p:sldId id="300" r:id="rId25"/>
    <p:sldId id="266" r:id="rId26"/>
    <p:sldId id="268"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7B91DF9-C8A2-44E7-ABE4-1B0B4C09F2CC}" type="datetimeFigureOut">
              <a:rPr lang="en-US" smtClean="0"/>
              <a:pPr/>
              <a:t>2/13/2015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A3A0148-55A3-4ECF-91EF-ACF9AE72DA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B91DF9-C8A2-44E7-ABE4-1B0B4C09F2CC}" type="datetimeFigureOut">
              <a:rPr lang="en-US" smtClean="0"/>
              <a:pPr/>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A0148-55A3-4ECF-91EF-ACF9AE72DA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7B91DF9-C8A2-44E7-ABE4-1B0B4C09F2CC}" type="datetimeFigureOut">
              <a:rPr lang="en-US" smtClean="0"/>
              <a:pPr/>
              <a:t>2/13/2015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A3A0148-55A3-4ECF-91EF-ACF9AE72DA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7B91DF9-C8A2-44E7-ABE4-1B0B4C09F2CC}" type="datetimeFigureOut">
              <a:rPr lang="en-US" smtClean="0"/>
              <a:pPr/>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A3A0148-55A3-4ECF-91EF-ACF9AE72DAA1}"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7B91DF9-C8A2-44E7-ABE4-1B0B4C09F2CC}" type="datetimeFigureOut">
              <a:rPr lang="en-US" smtClean="0"/>
              <a:pPr/>
              <a:t>2/13/2015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A3A0148-55A3-4ECF-91EF-ACF9AE72DAA1}"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7B91DF9-C8A2-44E7-ABE4-1B0B4C09F2CC}" type="datetimeFigureOut">
              <a:rPr lang="en-US" smtClean="0"/>
              <a:pPr/>
              <a:t>2/13/2015</a:t>
            </a:fld>
            <a:endParaRPr lang="en-US"/>
          </a:p>
        </p:txBody>
      </p:sp>
      <p:sp>
        <p:nvSpPr>
          <p:cNvPr id="10" name="Slide Number Placeholder 9"/>
          <p:cNvSpPr>
            <a:spLocks noGrp="1"/>
          </p:cNvSpPr>
          <p:nvPr>
            <p:ph type="sldNum" sz="quarter" idx="16"/>
          </p:nvPr>
        </p:nvSpPr>
        <p:spPr/>
        <p:txBody>
          <a:bodyPr rtlCol="0"/>
          <a:lstStyle/>
          <a:p>
            <a:fld id="{CA3A0148-55A3-4ECF-91EF-ACF9AE72DAA1}"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7B91DF9-C8A2-44E7-ABE4-1B0B4C09F2CC}" type="datetimeFigureOut">
              <a:rPr lang="en-US" smtClean="0"/>
              <a:pPr/>
              <a:t>2/13/2015</a:t>
            </a:fld>
            <a:endParaRPr lang="en-US"/>
          </a:p>
        </p:txBody>
      </p:sp>
      <p:sp>
        <p:nvSpPr>
          <p:cNvPr id="12" name="Slide Number Placeholder 11"/>
          <p:cNvSpPr>
            <a:spLocks noGrp="1"/>
          </p:cNvSpPr>
          <p:nvPr>
            <p:ph type="sldNum" sz="quarter" idx="16"/>
          </p:nvPr>
        </p:nvSpPr>
        <p:spPr/>
        <p:txBody>
          <a:bodyPr rtlCol="0"/>
          <a:lstStyle/>
          <a:p>
            <a:fld id="{CA3A0148-55A3-4ECF-91EF-ACF9AE72DAA1}"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B91DF9-C8A2-44E7-ABE4-1B0B4C09F2CC}" type="datetimeFigureOut">
              <a:rPr lang="en-US" smtClean="0"/>
              <a:pPr/>
              <a:t>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A3A0148-55A3-4ECF-91EF-ACF9AE72DA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91DF9-C8A2-44E7-ABE4-1B0B4C09F2CC}" type="datetimeFigureOut">
              <a:rPr lang="en-US" smtClean="0"/>
              <a:pPr/>
              <a:t>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A3A0148-55A3-4ECF-91EF-ACF9AE72DA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7B91DF9-C8A2-44E7-ABE4-1B0B4C09F2CC}" type="datetimeFigureOut">
              <a:rPr lang="en-US" smtClean="0"/>
              <a:pPr/>
              <a:t>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A3A0148-55A3-4ECF-91EF-ACF9AE72DAA1}"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7B91DF9-C8A2-44E7-ABE4-1B0B4C09F2CC}" type="datetimeFigureOut">
              <a:rPr lang="en-US" smtClean="0"/>
              <a:pPr/>
              <a:t>2/13/2015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A3A0148-55A3-4ECF-91EF-ACF9AE72DAA1}"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7B91DF9-C8A2-44E7-ABE4-1B0B4C09F2CC}" type="datetimeFigureOut">
              <a:rPr lang="en-US" smtClean="0"/>
              <a:pPr/>
              <a:t>2/13/2015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A3A0148-55A3-4ECF-91EF-ACF9AE72DA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3.org/TR/xhtml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ebdesign.about.com/c/ec/9.htm" TargetMode="External"/><Relationship Id="rId7" Type="http://schemas.openxmlformats.org/officeDocument/2006/relationships/hyperlink" Target="http://webdesign.about.com/c/ec/7.htm" TargetMode="External"/><Relationship Id="rId2" Type="http://schemas.openxmlformats.org/officeDocument/2006/relationships/hyperlink" Target="http://webdesign.about.com/od/w3c/g/bldefw3c.htm" TargetMode="External"/><Relationship Id="rId1" Type="http://schemas.openxmlformats.org/officeDocument/2006/relationships/slideLayout" Target="../slideLayouts/slideLayout2.xml"/><Relationship Id="rId6" Type="http://schemas.openxmlformats.org/officeDocument/2006/relationships/hyperlink" Target="http://webdesign.about.com/od/schema/a/write-your-first-xml-schema-2.htm" TargetMode="External"/><Relationship Id="rId5" Type="http://schemas.openxmlformats.org/officeDocument/2006/relationships/hyperlink" Target="http://webdesign.about.com/od/beginningxml/a/xml-rules.htm" TargetMode="External"/><Relationship Id="rId4" Type="http://schemas.openxmlformats.org/officeDocument/2006/relationships/hyperlink" Target="http://webdesign.about.com/od/xml-articles-by-darla-ferrara/XML_Articles_by_Darla_Ferrara.ht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ebdesign.about.com/library/weekly/aa110501a.htm" TargetMode="External"/><Relationship Id="rId3" Type="http://schemas.openxmlformats.org/officeDocument/2006/relationships/hyperlink" Target="http://webdesign.about.com/od/xslt/a/what-is-xsl.htm" TargetMode="External"/><Relationship Id="rId7" Type="http://schemas.openxmlformats.org/officeDocument/2006/relationships/hyperlink" Target="http://webdesign.about.com/od/xml-query-language/a/what-is-xquery.htm" TargetMode="External"/><Relationship Id="rId2" Type="http://schemas.openxmlformats.org/officeDocument/2006/relationships/hyperlink" Target="http://webdesign.about.com/od/dtds/a/document-type-definition.htm" TargetMode="External"/><Relationship Id="rId1" Type="http://schemas.openxmlformats.org/officeDocument/2006/relationships/slideLayout" Target="../slideLayouts/slideLayout2.xml"/><Relationship Id="rId6" Type="http://schemas.openxmlformats.org/officeDocument/2006/relationships/hyperlink" Target="http://webdesign.about.com/od/xlink/a/what-is-xlink.htm" TargetMode="External"/><Relationship Id="rId5" Type="http://schemas.openxmlformats.org/officeDocument/2006/relationships/hyperlink" Target="http://webdesign.about.com/od/xmlnamespaces/a/xml-namespaces-a-closer-look.htm" TargetMode="External"/><Relationship Id="rId4" Type="http://schemas.openxmlformats.org/officeDocument/2006/relationships/hyperlink" Target="http://webdesign.about.com/od/xslt/a/xslt-tutorial-2.ht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ebdesign.about.com/od/xmlglossary/g/xml-declaration-definition.htm" TargetMode="External"/><Relationship Id="rId2" Type="http://schemas.openxmlformats.org/officeDocument/2006/relationships/hyperlink" Target="http://webdesign.about.com/od/xml/g/bldefschema.htm" TargetMode="External"/><Relationship Id="rId1" Type="http://schemas.openxmlformats.org/officeDocument/2006/relationships/slideLayout" Target="../slideLayouts/slideLayout2.xml"/><Relationship Id="rId5" Type="http://schemas.openxmlformats.org/officeDocument/2006/relationships/hyperlink" Target="http://webdesign.about.com/od/beginningtutorials/g/bldefURI.htm" TargetMode="External"/><Relationship Id="rId4" Type="http://schemas.openxmlformats.org/officeDocument/2006/relationships/hyperlink" Target="http://webdesign.about.com/od/xmlnamespaces/a/xml_namespaces.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0"/>
            <a:ext cx="7848600" cy="1828800"/>
          </a:xfrm>
        </p:spPr>
        <p:txBody>
          <a:bodyPr/>
          <a:lstStyle/>
          <a:p>
            <a:r>
              <a:rPr lang="en-US" smtClean="0"/>
              <a:t>Introduction </a:t>
            </a:r>
            <a:r>
              <a:rPr lang="en-US" dirty="0" smtClean="0"/>
              <a:t>to XML</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514350" indent="-514350">
              <a:buFont typeface="+mj-lt"/>
              <a:buAutoNum type="arabicPeriod" startAt="6"/>
            </a:pPr>
            <a:r>
              <a:rPr lang="en-US" dirty="0" smtClean="0"/>
              <a:t>XML is self descriptive and it contains the description of the data along with the data</a:t>
            </a:r>
          </a:p>
          <a:p>
            <a:pPr marL="514350" indent="-514350">
              <a:buFont typeface="+mj-lt"/>
              <a:buAutoNum type="arabicPeriod" startAt="7"/>
            </a:pPr>
            <a:r>
              <a:rPr lang="en-US" dirty="0" smtClean="0"/>
              <a:t>The </a:t>
            </a:r>
            <a:r>
              <a:rPr lang="en-US" b="1" dirty="0" smtClean="0"/>
              <a:t>e</a:t>
            </a:r>
            <a:r>
              <a:rPr lang="en-US" dirty="0" smtClean="0"/>
              <a:t>Xtensible </a:t>
            </a:r>
            <a:r>
              <a:rPr lang="en-US" b="1" dirty="0" smtClean="0"/>
              <a:t>M</a:t>
            </a:r>
            <a:r>
              <a:rPr lang="en-US" dirty="0" smtClean="0"/>
              <a:t>arkup </a:t>
            </a:r>
            <a:r>
              <a:rPr lang="en-US" b="1" dirty="0" smtClean="0"/>
              <a:t>L</a:t>
            </a:r>
            <a:r>
              <a:rPr lang="en-US" dirty="0" smtClean="0"/>
              <a:t>anguage is W3C Recommendation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t>
            </a:r>
            <a:r>
              <a:rPr lang="en-US" dirty="0" smtClean="0"/>
              <a:t>Xtensible </a:t>
            </a:r>
            <a:r>
              <a:rPr lang="en-US" b="1" dirty="0" smtClean="0"/>
              <a:t>M</a:t>
            </a:r>
            <a:r>
              <a:rPr lang="en-US" dirty="0" smtClean="0"/>
              <a:t>arkup </a:t>
            </a:r>
            <a:r>
              <a:rPr lang="en-US" b="1" dirty="0" smtClean="0"/>
              <a:t>L</a:t>
            </a:r>
            <a:r>
              <a:rPr lang="en-US" dirty="0" smtClean="0"/>
              <a:t>anguage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a:t>
            </a:r>
            <a:r>
              <a:rPr lang="en-US" b="1" dirty="0" smtClean="0"/>
              <a:t>e</a:t>
            </a:r>
            <a:r>
              <a:rPr lang="en-US" dirty="0" smtClean="0"/>
              <a:t>Xtensible </a:t>
            </a:r>
            <a:r>
              <a:rPr lang="en-US" b="1" dirty="0" smtClean="0"/>
              <a:t>M</a:t>
            </a:r>
            <a:r>
              <a:rPr lang="en-US" dirty="0" smtClean="0"/>
              <a:t>arkup </a:t>
            </a:r>
            <a:r>
              <a:rPr lang="en-US" b="1" dirty="0" smtClean="0"/>
              <a:t>L</a:t>
            </a:r>
            <a:r>
              <a:rPr lang="en-US" dirty="0" smtClean="0"/>
              <a:t>anguage or XML for short is a text document used mainly for distributing the data on internet between different application. </a:t>
            </a:r>
          </a:p>
          <a:p>
            <a:r>
              <a:rPr lang="en-US" dirty="0" smtClean="0"/>
              <a:t>It's a structured document for storing and transporting the data; mainly used for the interchanging the data on internet. </a:t>
            </a:r>
          </a:p>
          <a:p>
            <a:r>
              <a:rPr lang="en-US" dirty="0" smtClean="0"/>
              <a:t>XML is also used by the applications to store the configuration information. </a:t>
            </a:r>
          </a:p>
          <a:p>
            <a:r>
              <a:rPr lang="en-US" dirty="0" smtClean="0"/>
              <a:t>For example Java web application uses web.xml file to declare various components such as </a:t>
            </a:r>
            <a:r>
              <a:rPr lang="en-US" dirty="0" err="1" smtClean="0"/>
              <a:t>Servlets</a:t>
            </a:r>
            <a:r>
              <a:rPr lang="en-US" dirty="0" smtClean="0"/>
              <a:t>, Filters etc. for the web application.</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For example travel booking application may send the data in xml format to the credit card processing gateway for processing the data. </a:t>
            </a:r>
          </a:p>
          <a:p>
            <a:r>
              <a:rPr lang="en-US" dirty="0" smtClean="0"/>
              <a:t>In return the credit card processing process may also return the success or failure result to the calling application in the XML format.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2775" y="228600"/>
            <a:ext cx="8153400" cy="990600"/>
          </a:xfrm>
        </p:spPr>
        <p:txBody>
          <a:bodyPr/>
          <a:lstStyle/>
          <a:p>
            <a:r>
              <a:rPr lang="en-US" sz="3600" smtClean="0"/>
              <a:t>Markup Language</a:t>
            </a:r>
          </a:p>
        </p:txBody>
      </p:sp>
      <p:sp>
        <p:nvSpPr>
          <p:cNvPr id="12291" name="Rectangle 3"/>
          <p:cNvSpPr>
            <a:spLocks noGrp="1" noChangeArrowheads="1"/>
          </p:cNvSpPr>
          <p:nvPr>
            <p:ph sz="quarter" idx="1"/>
          </p:nvPr>
        </p:nvSpPr>
        <p:spPr>
          <a:xfrm>
            <a:off x="612775" y="1600200"/>
            <a:ext cx="8153400" cy="4495800"/>
          </a:xfrm>
        </p:spPr>
        <p:txBody>
          <a:bodyPr/>
          <a:lstStyle/>
          <a:p>
            <a:pPr>
              <a:buFont typeface="Wingdings" pitchFamily="2" charset="2"/>
              <a:buNone/>
            </a:pPr>
            <a:r>
              <a:rPr lang="en-US" smtClean="0"/>
              <a:t>A markup language must specify </a:t>
            </a:r>
          </a:p>
          <a:p>
            <a:r>
              <a:rPr lang="en-US" sz="2400" smtClean="0"/>
              <a:t>What markup is allowed </a:t>
            </a:r>
          </a:p>
          <a:p>
            <a:r>
              <a:rPr lang="en-US" sz="2400" smtClean="0"/>
              <a:t>What markup is required</a:t>
            </a:r>
          </a:p>
          <a:p>
            <a:r>
              <a:rPr lang="en-US" sz="2400" smtClean="0"/>
              <a:t>How markup is to be distinguished from text</a:t>
            </a:r>
          </a:p>
          <a:p>
            <a:r>
              <a:rPr lang="en-US" sz="2400" smtClean="0"/>
              <a:t>What the markup means</a:t>
            </a:r>
          </a:p>
          <a:p>
            <a:pPr>
              <a:buFont typeface="Wingdings" pitchFamily="2" charset="2"/>
              <a:buNone/>
            </a:pPr>
            <a:endParaRPr lang="en-US" sz="2400" smtClean="0"/>
          </a:p>
          <a:p>
            <a:pPr>
              <a:buFont typeface="Wingdings" pitchFamily="2" charset="2"/>
              <a:buNone/>
            </a:pPr>
            <a:r>
              <a:rPr lang="en-US" sz="1800" smtClean="0"/>
              <a:t>	*XML only specify the first three, the fourth is specified by DTD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of XML file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&lt;Invoice&gt;</a:t>
            </a:r>
            <a:br>
              <a:rPr lang="en-US" dirty="0" smtClean="0"/>
            </a:br>
            <a:r>
              <a:rPr lang="en-US" dirty="0" smtClean="0"/>
              <a:t>   &lt;to&gt;ABC Company&lt;/to&gt;</a:t>
            </a:r>
            <a:br>
              <a:rPr lang="en-US" dirty="0" smtClean="0"/>
            </a:br>
            <a:r>
              <a:rPr lang="en-US" dirty="0" smtClean="0"/>
              <a:t>   &lt;from&gt;XYZ Company&lt;/from&gt;</a:t>
            </a:r>
            <a:br>
              <a:rPr lang="en-US" dirty="0" smtClean="0"/>
            </a:br>
            <a:r>
              <a:rPr lang="en-US" dirty="0" smtClean="0"/>
              <a:t>   &lt;heading&gt;Invoice for Programming book&lt;/heading&gt;</a:t>
            </a:r>
            <a:br>
              <a:rPr lang="en-US" dirty="0" smtClean="0"/>
            </a:br>
            <a:r>
              <a:rPr lang="en-US" dirty="0" smtClean="0"/>
              <a:t>   &lt;data&gt;</a:t>
            </a:r>
            <a:br>
              <a:rPr lang="en-US" dirty="0" smtClean="0"/>
            </a:br>
            <a:r>
              <a:rPr lang="en-US" dirty="0" smtClean="0"/>
              <a:t>     &lt;product&gt;XML Book&lt;/product&gt;</a:t>
            </a:r>
            <a:br>
              <a:rPr lang="en-US" dirty="0" smtClean="0"/>
            </a:br>
            <a:r>
              <a:rPr lang="en-US" dirty="0" smtClean="0"/>
              <a:t>     &lt;cost&gt;US$100&lt;/cost&gt;</a:t>
            </a:r>
            <a:br>
              <a:rPr lang="en-US" dirty="0" smtClean="0"/>
            </a:br>
            <a:r>
              <a:rPr lang="en-US" dirty="0" smtClean="0"/>
              <a:t>   &lt;/data&gt;</a:t>
            </a:r>
            <a:br>
              <a:rPr lang="en-US" dirty="0" smtClean="0"/>
            </a:br>
            <a:r>
              <a:rPr lang="en-US" dirty="0" smtClean="0"/>
              <a:t>&lt;/Invoice&gt;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XML and HTML</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HTML contains the HTML tags such as &lt;p&gt;, &lt;body&gt;, &lt;input&gt; etc. and the data also. </a:t>
            </a:r>
          </a:p>
          <a:p>
            <a:r>
              <a:rPr lang="en-US" dirty="0" smtClean="0"/>
              <a:t>HTML is developed to design the web pages for the website.</a:t>
            </a:r>
          </a:p>
          <a:p>
            <a:r>
              <a:rPr lang="en-US" dirty="0" smtClean="0"/>
              <a:t> It contains the data as well as the information for displaying the data on the web browser.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Comparison between XML and HTML</a:t>
            </a:r>
            <a:endParaRPr lang="en-US" b="1" dirty="0"/>
          </a:p>
        </p:txBody>
      </p:sp>
      <p:sp>
        <p:nvSpPr>
          <p:cNvPr id="3" name="Content Placeholder 2"/>
          <p:cNvSpPr>
            <a:spLocks noGrp="1"/>
          </p:cNvSpPr>
          <p:nvPr>
            <p:ph sz="quarter" idx="1"/>
          </p:nvPr>
        </p:nvSpPr>
        <p:spPr>
          <a:xfrm>
            <a:off x="612648" y="1600200"/>
            <a:ext cx="8153400" cy="5029200"/>
          </a:xfrm>
        </p:spPr>
        <p:txBody>
          <a:bodyPr>
            <a:noAutofit/>
          </a:bodyPr>
          <a:lstStyle/>
          <a:p>
            <a:pPr marL="457200" indent="-457200">
              <a:buFont typeface="+mj-lt"/>
              <a:buAutoNum type="arabicPeriod"/>
            </a:pPr>
            <a:r>
              <a:rPr lang="en-US" sz="2400" dirty="0" smtClean="0"/>
              <a:t>XML is designed to carry the data while html is to display the data and focus on how the data looks.</a:t>
            </a:r>
          </a:p>
          <a:p>
            <a:pPr marL="457200" indent="-457200">
              <a:buFont typeface="+mj-lt"/>
              <a:buAutoNum type="arabicPeriod"/>
            </a:pPr>
            <a:r>
              <a:rPr lang="en-US" sz="2400" dirty="0" smtClean="0"/>
              <a:t>XML does not do anything but it is used to structure the data, store the data and transport the data while HTML is used to display the data only.</a:t>
            </a:r>
          </a:p>
          <a:p>
            <a:pPr marL="457200" indent="-457200">
              <a:buFont typeface="+mj-lt"/>
              <a:buAutoNum type="arabicPeriod"/>
            </a:pPr>
            <a:r>
              <a:rPr lang="en-US" sz="2400" dirty="0" smtClean="0"/>
              <a:t>XML is cross platform, hardware and software independent tool to carry data from one source to another destination.</a:t>
            </a:r>
          </a:p>
          <a:p>
            <a:pPr marL="457200" indent="-457200">
              <a:buFont typeface="+mj-lt"/>
              <a:buAutoNum type="arabicPeriod"/>
            </a:pPr>
            <a:r>
              <a:rPr lang="en-US" sz="2400" dirty="0" smtClean="0"/>
              <a:t>XML is self descriptive. The DTD or schema describes what and how to use tags and elements in an xml document.</a:t>
            </a:r>
          </a:p>
          <a:p>
            <a:pPr marL="457200" indent="-457200">
              <a:buFont typeface="+mj-lt"/>
              <a:buAutoNum type="arabicPeriod"/>
            </a:pPr>
            <a:r>
              <a:rPr lang="en-US" sz="2400" dirty="0" smtClean="0"/>
              <a:t>XML does not have predefined tags while HTML has. XML lets you invent your own tags while html gives you predefined tags and you have to use them only.</a:t>
            </a:r>
          </a:p>
          <a:p>
            <a:pPr>
              <a:buNone/>
            </a:pPr>
            <a:r>
              <a:rPr lang="en-US" sz="2400" dirty="0" smtClean="0"/>
              <a:t/>
            </a:r>
            <a:br>
              <a:rPr lang="en-US" sz="2400" dirty="0" smtClean="0"/>
            </a:br>
            <a:endParaRPr lang="en-US" sz="2400" dirty="0" smtClean="0"/>
          </a:p>
          <a:p>
            <a:pPr>
              <a:buNone/>
            </a:pPr>
            <a:r>
              <a:rPr lang="en-US" sz="2400" dirty="0" smtClean="0"/>
              <a:t/>
            </a:r>
            <a:br>
              <a:rPr lang="en-US" sz="2400" dirty="0" smtClean="0"/>
            </a:br>
            <a:r>
              <a:rPr lang="en-US" sz="1800" dirty="0" smtClean="0"/>
              <a:t/>
            </a:r>
            <a:br>
              <a:rPr lang="en-US" sz="1800" dirty="0" smtClean="0"/>
            </a:b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fontScale="25000" lnSpcReduction="20000"/>
          </a:bodyPr>
          <a:lstStyle/>
          <a:p>
            <a:pPr marL="514350" indent="-514350">
              <a:buFont typeface="+mj-lt"/>
              <a:buAutoNum type="arabicPeriod" startAt="6"/>
            </a:pPr>
            <a:r>
              <a:rPr lang="en-US" sz="9600" dirty="0" smtClean="0"/>
              <a:t>XML is extensible as you can add your own tags to extend the xml data</a:t>
            </a:r>
          </a:p>
          <a:p>
            <a:pPr marL="514350" indent="-514350">
              <a:buNone/>
            </a:pPr>
            <a:endParaRPr lang="en-US" sz="9600" dirty="0" smtClean="0"/>
          </a:p>
          <a:p>
            <a:pPr marL="514350" indent="-514350">
              <a:spcBef>
                <a:spcPts val="0"/>
              </a:spcBef>
              <a:buFont typeface="+mj-lt"/>
              <a:buAutoNum type="arabicPeriod" startAt="7"/>
            </a:pPr>
            <a:r>
              <a:rPr lang="en-US" sz="9600" dirty="0" smtClean="0"/>
              <a:t>XML is a complement to HTML not the replacement. Most likely use of xml is to transfer the data between incompatible systems as xml is cross platform. </a:t>
            </a:r>
          </a:p>
          <a:p>
            <a:pPr marL="514350" indent="-514350">
              <a:spcBef>
                <a:spcPts val="0"/>
              </a:spcBef>
              <a:buFont typeface="+mj-lt"/>
              <a:buAutoNum type="arabicPeriod" startAt="7"/>
            </a:pPr>
            <a:endParaRPr lang="en-US" sz="9600" dirty="0" smtClean="0"/>
          </a:p>
          <a:p>
            <a:pPr marL="514350" indent="-514350">
              <a:spcBef>
                <a:spcPts val="0"/>
              </a:spcBef>
              <a:buFont typeface="+mj-lt"/>
              <a:buAutoNum type="arabicPeriod" startAt="8"/>
            </a:pPr>
            <a:r>
              <a:rPr lang="en-US" sz="9600" dirty="0" smtClean="0"/>
              <a:t>XML tags are case sensitive while html tags are not.</a:t>
            </a:r>
          </a:p>
          <a:p>
            <a:pPr marL="514350" indent="-514350">
              <a:spcBef>
                <a:spcPts val="0"/>
              </a:spcBef>
              <a:buNone/>
            </a:pPr>
            <a:endParaRPr lang="en-US" sz="9600" dirty="0" smtClean="0"/>
          </a:p>
          <a:p>
            <a:pPr marL="514350" indent="-514350">
              <a:spcBef>
                <a:spcPts val="0"/>
              </a:spcBef>
              <a:buFont typeface="+mj-lt"/>
              <a:buAutoNum type="arabicPeriod" startAt="9"/>
            </a:pPr>
            <a:r>
              <a:rPr lang="en-US" sz="9600" dirty="0" smtClean="0"/>
              <a:t>Attribute values must always be quoted in xml while its not the case with html.</a:t>
            </a:r>
          </a:p>
          <a:p>
            <a:pPr marL="514350" indent="-514350">
              <a:spcBef>
                <a:spcPts val="0"/>
              </a:spcBef>
              <a:buNone/>
            </a:pPr>
            <a:endParaRPr lang="en-US" sz="9600" dirty="0" smtClean="0"/>
          </a:p>
          <a:p>
            <a:pPr marL="514350" indent="-514350">
              <a:spcBef>
                <a:spcPts val="0"/>
              </a:spcBef>
              <a:buFont typeface="+mj-lt"/>
              <a:buAutoNum type="arabicPeriod" startAt="10"/>
            </a:pPr>
            <a:r>
              <a:rPr lang="en-US" sz="9600" dirty="0" smtClean="0"/>
              <a:t>XML elements must be properly nested while html is not so sensitive.</a:t>
            </a:r>
          </a:p>
          <a:p>
            <a:pPr marL="514350" indent="-514350">
              <a:spcBef>
                <a:spcPts val="0"/>
              </a:spcBef>
              <a:buNone/>
            </a:pPr>
            <a:r>
              <a:rPr lang="en-US" sz="3200" dirty="0" smtClean="0"/>
              <a:t/>
            </a:r>
            <a:br>
              <a:rPr lang="en-US" sz="3200" dirty="0" smtClean="0"/>
            </a:br>
            <a:endParaRPr lang="en-US" sz="3200" dirty="0" smtClean="0"/>
          </a:p>
          <a:p>
            <a:pPr marL="514350" indent="-514350">
              <a:buFont typeface="+mj-lt"/>
              <a:buAutoNum type="arabicPeriod" startAt="6"/>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a:buFont typeface="+mj-lt"/>
              <a:buAutoNum type="arabicPeriod" startAt="11"/>
            </a:pPr>
            <a:r>
              <a:rPr lang="en-US" dirty="0" smtClean="0"/>
              <a:t>Where as XML just contains the data in proper tags. It does not contains the information for data presentation. </a:t>
            </a:r>
          </a:p>
          <a:p>
            <a:pPr marL="514350" indent="-514350">
              <a:buFont typeface="+mj-lt"/>
              <a:buAutoNum type="arabicPeriod" startAt="11"/>
            </a:pPr>
            <a:r>
              <a:rPr lang="en-US" dirty="0" smtClean="0"/>
              <a:t>If you have an XML file you will have to write separate logic to present the data on browser or other format. </a:t>
            </a:r>
          </a:p>
          <a:p>
            <a:pPr marL="514350" indent="-514350">
              <a:buFont typeface="+mj-lt"/>
              <a:buAutoNum type="arabicPeriod" startAt="11"/>
            </a:pPr>
            <a:r>
              <a:rPr lang="en-US" dirty="0" smtClean="0"/>
              <a:t>XML is designed to transport and store the data. </a:t>
            </a:r>
          </a:p>
          <a:p>
            <a:pPr marL="514350" indent="-514350">
              <a:buFont typeface="+mj-lt"/>
              <a:buAutoNum type="arabicPeriod" startAt="11"/>
            </a:pPr>
            <a:r>
              <a:rPr lang="en-US" dirty="0" smtClean="0"/>
              <a:t>XML is not a replacement of HTML. </a:t>
            </a:r>
          </a:p>
          <a:p>
            <a:pPr marL="514350" indent="-514350">
              <a:buFont typeface="+mj-lt"/>
              <a:buAutoNum type="arabicPeriod" startAt="11"/>
            </a:pPr>
            <a:r>
              <a:rPr lang="en-US" dirty="0" smtClean="0"/>
              <a:t>XML can used in server-side program such as JSP and then parsed and display the data into html format.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a:xfrm>
            <a:off x="612775" y="228600"/>
            <a:ext cx="8153400" cy="990600"/>
          </a:xfrm>
        </p:spPr>
        <p:txBody>
          <a:bodyPr/>
          <a:lstStyle/>
          <a:p>
            <a:r>
              <a:rPr lang="en-US" smtClean="0"/>
              <a:t>The Basic Rules</a:t>
            </a:r>
          </a:p>
        </p:txBody>
      </p:sp>
      <p:sp>
        <p:nvSpPr>
          <p:cNvPr id="20483" name="Rectangle 3"/>
          <p:cNvSpPr>
            <a:spLocks noGrp="1" noChangeArrowheads="1"/>
          </p:cNvSpPr>
          <p:nvPr>
            <p:ph sz="quarter" idx="1"/>
          </p:nvPr>
        </p:nvSpPr>
        <p:spPr>
          <a:xfrm>
            <a:off x="612775" y="1600200"/>
            <a:ext cx="8153400" cy="4495800"/>
          </a:xfrm>
        </p:spPr>
        <p:txBody>
          <a:bodyPr/>
          <a:lstStyle/>
          <a:p>
            <a:r>
              <a:rPr lang="en-US" smtClean="0"/>
              <a:t>XML is case sensitive</a:t>
            </a:r>
          </a:p>
          <a:p>
            <a:r>
              <a:rPr lang="en-US" smtClean="0"/>
              <a:t>All start tags must have end tags</a:t>
            </a:r>
          </a:p>
          <a:p>
            <a:r>
              <a:rPr lang="en-US" smtClean="0"/>
              <a:t>Elements must be properly nested</a:t>
            </a:r>
          </a:p>
          <a:p>
            <a:r>
              <a:rPr lang="en-US" smtClean="0"/>
              <a:t>XML declaration is the first statement</a:t>
            </a:r>
          </a:p>
          <a:p>
            <a:r>
              <a:rPr lang="en-US" smtClean="0"/>
              <a:t>Every document must contain a root element</a:t>
            </a:r>
          </a:p>
          <a:p>
            <a:r>
              <a:rPr lang="en-US" smtClean="0"/>
              <a:t>Attribute values must have quotation marks</a:t>
            </a:r>
          </a:p>
          <a:p>
            <a:r>
              <a:rPr lang="en-US" smtClean="0"/>
              <a:t>Certain characters are reserved for parsing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775" y="228600"/>
            <a:ext cx="8153400" cy="990600"/>
          </a:xfrm>
        </p:spPr>
        <p:txBody>
          <a:bodyPr/>
          <a:lstStyle/>
          <a:p>
            <a:r>
              <a:rPr lang="en-US" sz="3600" smtClean="0"/>
              <a:t>SGML(ISO 8879)</a:t>
            </a:r>
          </a:p>
        </p:txBody>
      </p:sp>
      <p:sp>
        <p:nvSpPr>
          <p:cNvPr id="13315" name="Rectangle 3"/>
          <p:cNvSpPr>
            <a:spLocks noGrp="1" noChangeArrowheads="1"/>
          </p:cNvSpPr>
          <p:nvPr>
            <p:ph sz="quarter" idx="1"/>
          </p:nvPr>
        </p:nvSpPr>
        <p:spPr>
          <a:xfrm>
            <a:off x="612775" y="1600200"/>
            <a:ext cx="8153400" cy="4495800"/>
          </a:xfrm>
        </p:spPr>
        <p:txBody>
          <a:bodyPr>
            <a:normAutofit lnSpcReduction="10000"/>
          </a:bodyPr>
          <a:lstStyle/>
          <a:p>
            <a:pPr>
              <a:lnSpc>
                <a:spcPct val="80000"/>
              </a:lnSpc>
            </a:pPr>
            <a:r>
              <a:rPr lang="en-US" sz="2400" smtClean="0">
                <a:solidFill>
                  <a:schemeClr val="hlink"/>
                </a:solidFill>
              </a:rPr>
              <a:t>S</a:t>
            </a:r>
            <a:r>
              <a:rPr lang="en-US" sz="2400" smtClean="0"/>
              <a:t>tandard </a:t>
            </a:r>
            <a:r>
              <a:rPr lang="en-US" sz="2400" smtClean="0">
                <a:solidFill>
                  <a:schemeClr val="hlink"/>
                </a:solidFill>
              </a:rPr>
              <a:t>G</a:t>
            </a:r>
            <a:r>
              <a:rPr lang="en-US" sz="2400" smtClean="0"/>
              <a:t>eneralized </a:t>
            </a:r>
            <a:r>
              <a:rPr lang="en-US" sz="2400" smtClean="0">
                <a:solidFill>
                  <a:schemeClr val="hlink"/>
                </a:solidFill>
              </a:rPr>
              <a:t>M</a:t>
            </a:r>
            <a:r>
              <a:rPr lang="en-US" sz="2400" smtClean="0"/>
              <a:t>arkup </a:t>
            </a:r>
            <a:r>
              <a:rPr lang="en-US" sz="2400" smtClean="0">
                <a:solidFill>
                  <a:schemeClr val="hlink"/>
                </a:solidFill>
              </a:rPr>
              <a:t>L</a:t>
            </a:r>
            <a:r>
              <a:rPr lang="en-US" sz="2400" smtClean="0"/>
              <a:t>anguage</a:t>
            </a:r>
          </a:p>
          <a:p>
            <a:pPr>
              <a:lnSpc>
                <a:spcPct val="80000"/>
              </a:lnSpc>
            </a:pPr>
            <a:r>
              <a:rPr lang="en-US" sz="2400" smtClean="0"/>
              <a:t>The international standard for defining descriptions of structure and content in text documents </a:t>
            </a:r>
          </a:p>
          <a:p>
            <a:pPr>
              <a:lnSpc>
                <a:spcPct val="80000"/>
              </a:lnSpc>
              <a:buFont typeface="Wingdings" pitchFamily="2" charset="2"/>
              <a:buNone/>
            </a:pPr>
            <a:endParaRPr lang="en-US" sz="2400" smtClean="0"/>
          </a:p>
          <a:p>
            <a:pPr>
              <a:lnSpc>
                <a:spcPct val="80000"/>
              </a:lnSpc>
            </a:pPr>
            <a:r>
              <a:rPr lang="en-US" sz="2400" smtClean="0"/>
              <a:t>Interchangeable: device-independent, system-independent</a:t>
            </a:r>
          </a:p>
          <a:p>
            <a:pPr>
              <a:lnSpc>
                <a:spcPct val="80000"/>
              </a:lnSpc>
              <a:buFont typeface="Wingdings" pitchFamily="2" charset="2"/>
              <a:buNone/>
            </a:pPr>
            <a:endParaRPr lang="en-US" sz="2400" smtClean="0"/>
          </a:p>
          <a:p>
            <a:pPr>
              <a:lnSpc>
                <a:spcPct val="80000"/>
              </a:lnSpc>
            </a:pPr>
            <a:r>
              <a:rPr lang="en-US" sz="2400" smtClean="0"/>
              <a:t>tags are not predefined</a:t>
            </a:r>
          </a:p>
          <a:p>
            <a:pPr>
              <a:lnSpc>
                <a:spcPct val="80000"/>
              </a:lnSpc>
              <a:buFont typeface="Wingdings" pitchFamily="2" charset="2"/>
              <a:buNone/>
            </a:pPr>
            <a:endParaRPr lang="en-US" sz="2400" smtClean="0"/>
          </a:p>
          <a:p>
            <a:pPr>
              <a:lnSpc>
                <a:spcPct val="80000"/>
              </a:lnSpc>
            </a:pPr>
            <a:r>
              <a:rPr lang="en-US" sz="2400" smtClean="0"/>
              <a:t>Using DTD to validate the structure of the document</a:t>
            </a:r>
          </a:p>
          <a:p>
            <a:pPr>
              <a:lnSpc>
                <a:spcPct val="80000"/>
              </a:lnSpc>
              <a:buFont typeface="Wingdings" pitchFamily="2" charset="2"/>
              <a:buNone/>
            </a:pPr>
            <a:endParaRPr lang="en-US" sz="2400" smtClean="0"/>
          </a:p>
          <a:p>
            <a:pPr>
              <a:lnSpc>
                <a:spcPct val="80000"/>
              </a:lnSpc>
            </a:pPr>
            <a:r>
              <a:rPr lang="en-US" sz="2400" smtClean="0"/>
              <a:t>Large, powerful, and very complex</a:t>
            </a:r>
          </a:p>
          <a:p>
            <a:pPr>
              <a:lnSpc>
                <a:spcPct val="80000"/>
              </a:lnSpc>
              <a:buFont typeface="Wingdings" pitchFamily="2" charset="2"/>
              <a:buNone/>
            </a:pPr>
            <a:endParaRPr lang="en-US" sz="2400" smtClean="0"/>
          </a:p>
          <a:p>
            <a:pPr>
              <a:lnSpc>
                <a:spcPct val="80000"/>
              </a:lnSpc>
            </a:pPr>
            <a:r>
              <a:rPr lang="en-US" sz="2400" smtClean="0"/>
              <a:t>Heavily used in industrial and commercial for over a decade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a:xfrm>
            <a:off x="612775" y="228600"/>
            <a:ext cx="8153400" cy="990600"/>
          </a:xfrm>
        </p:spPr>
        <p:txBody>
          <a:bodyPr/>
          <a:lstStyle/>
          <a:p>
            <a:r>
              <a:rPr lang="en-US" sz="3200" smtClean="0"/>
              <a:t>Common Errors for Element Naming</a:t>
            </a:r>
          </a:p>
        </p:txBody>
      </p:sp>
      <p:sp>
        <p:nvSpPr>
          <p:cNvPr id="21507" name="Rectangle 3"/>
          <p:cNvSpPr>
            <a:spLocks noGrp="1" noChangeArrowheads="1"/>
          </p:cNvSpPr>
          <p:nvPr>
            <p:ph sz="quarter" idx="1"/>
          </p:nvPr>
        </p:nvSpPr>
        <p:spPr>
          <a:xfrm>
            <a:off x="612775" y="1600200"/>
            <a:ext cx="8153400" cy="4495800"/>
          </a:xfrm>
        </p:spPr>
        <p:txBody>
          <a:bodyPr/>
          <a:lstStyle/>
          <a:p>
            <a:pPr marL="533400" indent="-533400"/>
            <a:r>
              <a:rPr lang="en-US" smtClean="0"/>
              <a:t>Do not use white space when creating names for elements</a:t>
            </a:r>
          </a:p>
          <a:p>
            <a:pPr marL="533400" indent="-533400"/>
            <a:r>
              <a:rPr lang="en-US" smtClean="0"/>
              <a:t>Element names cannot begin with a digit, although names can contain digits</a:t>
            </a:r>
          </a:p>
          <a:p>
            <a:pPr marL="533400" indent="-533400"/>
            <a:r>
              <a:rPr lang="en-US" smtClean="0"/>
              <a:t>Only certain punctuation allowed – periods, colons, and hyphens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p:spPr>
        <p:txBody>
          <a:bodyPr/>
          <a:lstStyle/>
          <a:p>
            <a:r>
              <a:rPr lang="en-US" sz="3600" smtClean="0"/>
              <a:t>Why Is XML Important? </a:t>
            </a:r>
          </a:p>
        </p:txBody>
      </p:sp>
      <p:sp>
        <p:nvSpPr>
          <p:cNvPr id="23555" name="Rectangle 3"/>
          <p:cNvSpPr>
            <a:spLocks noGrp="1" noChangeArrowheads="1"/>
          </p:cNvSpPr>
          <p:nvPr>
            <p:ph sz="quarter" idx="1"/>
          </p:nvPr>
        </p:nvSpPr>
        <p:spPr>
          <a:xfrm>
            <a:off x="612775" y="1600200"/>
            <a:ext cx="8153400" cy="4495800"/>
          </a:xfrm>
        </p:spPr>
        <p:txBody>
          <a:bodyPr/>
          <a:lstStyle/>
          <a:p>
            <a:pPr marL="609600" indent="-609600">
              <a:lnSpc>
                <a:spcPct val="90000"/>
              </a:lnSpc>
            </a:pPr>
            <a:r>
              <a:rPr lang="en-US" sz="2800" smtClean="0">
                <a:solidFill>
                  <a:schemeClr val="tx2"/>
                </a:solidFill>
              </a:rPr>
              <a:t>Plain Text </a:t>
            </a:r>
          </a:p>
          <a:p>
            <a:pPr marL="990600" lvl="1" indent="-533400">
              <a:lnSpc>
                <a:spcPct val="90000"/>
              </a:lnSpc>
            </a:pPr>
            <a:r>
              <a:rPr lang="en-US" sz="2400" smtClean="0"/>
              <a:t>Easy to edit</a:t>
            </a:r>
          </a:p>
          <a:p>
            <a:pPr marL="990600" lvl="1" indent="-533400">
              <a:lnSpc>
                <a:spcPct val="90000"/>
              </a:lnSpc>
            </a:pPr>
            <a:r>
              <a:rPr lang="en-US" sz="2400" smtClean="0"/>
              <a:t>Useful for storing small amounts of data </a:t>
            </a:r>
          </a:p>
          <a:p>
            <a:pPr marL="990600" lvl="1" indent="-533400">
              <a:lnSpc>
                <a:spcPct val="90000"/>
              </a:lnSpc>
            </a:pPr>
            <a:r>
              <a:rPr lang="en-US" sz="2400" smtClean="0"/>
              <a:t>Possible to efficiently store large amounts of XML data through an XML front end to a database</a:t>
            </a:r>
          </a:p>
          <a:p>
            <a:pPr marL="609600" indent="-609600">
              <a:lnSpc>
                <a:spcPct val="90000"/>
              </a:lnSpc>
            </a:pPr>
            <a:r>
              <a:rPr lang="en-US" sz="2800" smtClean="0">
                <a:solidFill>
                  <a:schemeClr val="tx2"/>
                </a:solidFill>
              </a:rPr>
              <a:t>Data Identification </a:t>
            </a:r>
          </a:p>
          <a:p>
            <a:pPr marL="990600" lvl="1" indent="-533400">
              <a:lnSpc>
                <a:spcPct val="90000"/>
              </a:lnSpc>
            </a:pPr>
            <a:r>
              <a:rPr lang="en-US" sz="2400" smtClean="0"/>
              <a:t>Tell you what kind of data you have</a:t>
            </a:r>
          </a:p>
          <a:p>
            <a:pPr marL="990600" lvl="1" indent="-533400">
              <a:lnSpc>
                <a:spcPct val="90000"/>
              </a:lnSpc>
            </a:pPr>
            <a:r>
              <a:rPr lang="en-US" sz="2400" smtClean="0"/>
              <a:t>Can be used in different ways by different applications </a:t>
            </a:r>
          </a:p>
          <a:p>
            <a:pPr marL="609600" indent="-609600">
              <a:lnSpc>
                <a:spcPct val="90000"/>
              </a:lnSpc>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990600"/>
          </a:xfrm>
        </p:spPr>
        <p:txBody>
          <a:bodyPr/>
          <a:lstStyle/>
          <a:p>
            <a:r>
              <a:rPr lang="en-US" sz="3600" smtClean="0"/>
              <a:t>Why Is XML Important? </a:t>
            </a:r>
          </a:p>
        </p:txBody>
      </p:sp>
      <p:sp>
        <p:nvSpPr>
          <p:cNvPr id="24579" name="Rectangle 3"/>
          <p:cNvSpPr>
            <a:spLocks noGrp="1" noChangeArrowheads="1"/>
          </p:cNvSpPr>
          <p:nvPr>
            <p:ph sz="quarter" idx="1"/>
          </p:nvPr>
        </p:nvSpPr>
        <p:spPr>
          <a:xfrm>
            <a:off x="612775" y="1600200"/>
            <a:ext cx="8153400" cy="4495800"/>
          </a:xfrm>
        </p:spPr>
        <p:txBody>
          <a:bodyPr/>
          <a:lstStyle/>
          <a:p>
            <a:pPr marL="533400" indent="-533400">
              <a:lnSpc>
                <a:spcPct val="90000"/>
              </a:lnSpc>
            </a:pPr>
            <a:r>
              <a:rPr lang="en-US" sz="2800" smtClean="0">
                <a:solidFill>
                  <a:schemeClr val="tx2"/>
                </a:solidFill>
              </a:rPr>
              <a:t>Stylability</a:t>
            </a:r>
          </a:p>
          <a:p>
            <a:pPr marL="914400" lvl="1" indent="-457200">
              <a:lnSpc>
                <a:spcPct val="90000"/>
              </a:lnSpc>
            </a:pPr>
            <a:r>
              <a:rPr lang="en-US" sz="2000" smtClean="0"/>
              <a:t>Inherently style-free </a:t>
            </a:r>
          </a:p>
          <a:p>
            <a:pPr marL="914400" lvl="1" indent="-457200">
              <a:lnSpc>
                <a:spcPct val="90000"/>
              </a:lnSpc>
            </a:pPr>
            <a:r>
              <a:rPr lang="en-US" sz="2000" smtClean="0"/>
              <a:t>XSL---Extensible Stylesheet Language</a:t>
            </a:r>
          </a:p>
          <a:p>
            <a:pPr marL="914400" lvl="1" indent="-457200">
              <a:lnSpc>
                <a:spcPct val="90000"/>
              </a:lnSpc>
            </a:pPr>
            <a:r>
              <a:rPr lang="en-US" sz="2000" smtClean="0"/>
              <a:t>Different XSL formats can then be used to display the same data in different ways</a:t>
            </a:r>
          </a:p>
          <a:p>
            <a:pPr marL="533400" indent="-533400">
              <a:lnSpc>
                <a:spcPct val="90000"/>
              </a:lnSpc>
              <a:buFont typeface="Wingdings" pitchFamily="2" charset="2"/>
              <a:buNone/>
            </a:pPr>
            <a:endParaRPr lang="en-US" sz="2000" smtClean="0"/>
          </a:p>
          <a:p>
            <a:pPr marL="533400" indent="-533400">
              <a:lnSpc>
                <a:spcPct val="90000"/>
              </a:lnSpc>
            </a:pPr>
            <a:r>
              <a:rPr lang="en-US" sz="2800" smtClean="0">
                <a:solidFill>
                  <a:schemeClr val="tx2"/>
                </a:solidFill>
              </a:rPr>
              <a:t>Inline Reusabiliy</a:t>
            </a:r>
          </a:p>
          <a:p>
            <a:pPr marL="914400" lvl="1" indent="-457200">
              <a:lnSpc>
                <a:spcPct val="90000"/>
              </a:lnSpc>
            </a:pPr>
            <a:r>
              <a:rPr lang="en-US" sz="2000" smtClean="0"/>
              <a:t>Can be composed from separate entities</a:t>
            </a:r>
          </a:p>
          <a:p>
            <a:pPr marL="914400" lvl="1" indent="-457200">
              <a:lnSpc>
                <a:spcPct val="90000"/>
              </a:lnSpc>
            </a:pPr>
            <a:r>
              <a:rPr lang="en-US" sz="2000" smtClean="0"/>
              <a:t>Modularize your documents without resorting to links </a:t>
            </a:r>
          </a:p>
          <a:p>
            <a:pPr marL="533400" indent="-533400">
              <a:lnSpc>
                <a:spcPct val="90000"/>
              </a:lnSpc>
              <a:buFont typeface="Wingdings" pitchFamily="2" charset="2"/>
              <a:buNone/>
            </a:pPr>
            <a:endParaRPr lang="en-US" sz="2000" smtClean="0"/>
          </a:p>
          <a:p>
            <a:pPr marL="533400" indent="-533400">
              <a:lnSpc>
                <a:spcPct val="90000"/>
              </a:lnSpc>
              <a:buFont typeface="Wingdings" pitchFamily="2" charset="2"/>
              <a:buNone/>
            </a:pPr>
            <a:r>
              <a:rPr lang="en-US" sz="2000"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r>
              <a:rPr lang="en-US" sz="3600" smtClean="0"/>
              <a:t>Why is XML important?</a:t>
            </a:r>
          </a:p>
        </p:txBody>
      </p:sp>
      <p:sp>
        <p:nvSpPr>
          <p:cNvPr id="25603" name="Rectangle 3"/>
          <p:cNvSpPr>
            <a:spLocks noGrp="1" noChangeArrowheads="1"/>
          </p:cNvSpPr>
          <p:nvPr>
            <p:ph sz="quarter" idx="1"/>
          </p:nvPr>
        </p:nvSpPr>
        <p:spPr>
          <a:xfrm>
            <a:off x="612775" y="1600200"/>
            <a:ext cx="8153400" cy="4495800"/>
          </a:xfrm>
        </p:spPr>
        <p:txBody>
          <a:bodyPr/>
          <a:lstStyle/>
          <a:p>
            <a:pPr marL="609600" indent="-609600"/>
            <a:r>
              <a:rPr lang="en-US" sz="2800" smtClean="0">
                <a:solidFill>
                  <a:schemeClr val="tx2"/>
                </a:solidFill>
              </a:rPr>
              <a:t>Linkability -- XLink and XPointer</a:t>
            </a:r>
          </a:p>
          <a:p>
            <a:pPr marL="990600" lvl="1" indent="-533400"/>
            <a:r>
              <a:rPr lang="en-US" sz="2000" smtClean="0"/>
              <a:t>Simple unidirectional hyperlinks </a:t>
            </a:r>
          </a:p>
          <a:p>
            <a:pPr marL="990600" lvl="1" indent="-533400"/>
            <a:r>
              <a:rPr lang="en-US" sz="2000" smtClean="0"/>
              <a:t>Two-way links</a:t>
            </a:r>
          </a:p>
          <a:p>
            <a:pPr marL="990600" lvl="1" indent="-533400"/>
            <a:r>
              <a:rPr lang="en-US" sz="2000" smtClean="0"/>
              <a:t>Multiple-target links</a:t>
            </a:r>
          </a:p>
          <a:p>
            <a:pPr marL="990600" lvl="1" indent="-533400"/>
            <a:r>
              <a:rPr lang="en-US" sz="2000" smtClean="0"/>
              <a:t>“Expanding” links </a:t>
            </a:r>
          </a:p>
          <a:p>
            <a:pPr marL="609600" indent="-609600">
              <a:buFont typeface="Wingdings" pitchFamily="2" charset="2"/>
              <a:buNone/>
            </a:pPr>
            <a:endParaRPr lang="en-US" sz="2000" smtClean="0"/>
          </a:p>
          <a:p>
            <a:pPr marL="609600" indent="-609600"/>
            <a:r>
              <a:rPr lang="en-US" sz="2800" smtClean="0">
                <a:solidFill>
                  <a:schemeClr val="tx2"/>
                </a:solidFill>
              </a:rPr>
              <a:t>Easily Processed</a:t>
            </a:r>
            <a:r>
              <a:rPr lang="en-US" sz="2800" smtClean="0"/>
              <a:t> </a:t>
            </a:r>
          </a:p>
          <a:p>
            <a:pPr marL="990600" lvl="1" indent="-533400"/>
            <a:r>
              <a:rPr lang="en-US" sz="2000" smtClean="0"/>
              <a:t>Regular and consistent notation</a:t>
            </a:r>
          </a:p>
          <a:p>
            <a:pPr marL="990600" lvl="1" indent="-533400"/>
            <a:r>
              <a:rPr lang="en-US" sz="2000" smtClean="0"/>
              <a:t>Vendor-neutral standard</a:t>
            </a:r>
          </a:p>
          <a:p>
            <a:pPr marL="609600" indent="-609600">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2775" y="228600"/>
            <a:ext cx="8153400" cy="990600"/>
          </a:xfrm>
        </p:spPr>
        <p:txBody>
          <a:bodyPr/>
          <a:lstStyle/>
          <a:p>
            <a:r>
              <a:rPr lang="en-US" sz="3600" smtClean="0"/>
              <a:t>Why is XML important?</a:t>
            </a:r>
          </a:p>
        </p:txBody>
      </p:sp>
      <p:sp>
        <p:nvSpPr>
          <p:cNvPr id="26627" name="Rectangle 3"/>
          <p:cNvSpPr>
            <a:spLocks noGrp="1" noChangeArrowheads="1"/>
          </p:cNvSpPr>
          <p:nvPr>
            <p:ph sz="quarter" idx="1"/>
          </p:nvPr>
        </p:nvSpPr>
        <p:spPr>
          <a:xfrm>
            <a:off x="612775" y="1600200"/>
            <a:ext cx="8153400" cy="4495800"/>
          </a:xfrm>
        </p:spPr>
        <p:txBody>
          <a:bodyPr/>
          <a:lstStyle/>
          <a:p>
            <a:pPr marL="609600" indent="-609600"/>
            <a:r>
              <a:rPr lang="en-US" sz="2800" smtClean="0">
                <a:solidFill>
                  <a:schemeClr val="tx2"/>
                </a:solidFill>
              </a:rPr>
              <a:t>Hierarchical </a:t>
            </a:r>
          </a:p>
          <a:p>
            <a:pPr marL="990600" lvl="1" indent="-533400"/>
            <a:r>
              <a:rPr lang="en-US" sz="2000" smtClean="0"/>
              <a:t>Faster to access </a:t>
            </a:r>
          </a:p>
          <a:p>
            <a:pPr marL="990600" lvl="1" indent="-533400"/>
            <a:r>
              <a:rPr lang="en-US" sz="2000" smtClean="0"/>
              <a:t>Easier to rearrange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display content using XML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1. Open any text editor.</a:t>
            </a:r>
            <a:br>
              <a:rPr lang="en-US" dirty="0" smtClean="0"/>
            </a:br>
            <a:r>
              <a:rPr lang="en-US" dirty="0" smtClean="0"/>
              <a:t>2. Write the XML code below:</a:t>
            </a:r>
          </a:p>
          <a:p>
            <a:pPr>
              <a:buNone/>
            </a:pPr>
            <a:r>
              <a:rPr lang="en-US" dirty="0" smtClean="0"/>
              <a:t>&lt;?xml version="1.0" encoding="UTF-8"?&gt;</a:t>
            </a:r>
          </a:p>
          <a:p>
            <a:pPr>
              <a:buNone/>
            </a:pPr>
            <a:r>
              <a:rPr lang="en-US" dirty="0" smtClean="0"/>
              <a:t>&lt;root&gt;</a:t>
            </a:r>
          </a:p>
          <a:p>
            <a:pPr>
              <a:buNone/>
            </a:pPr>
            <a:r>
              <a:rPr lang="en-US" dirty="0" smtClean="0"/>
              <a:t>    &lt;book-name&gt;My XML Book&lt;/book-name&gt;</a:t>
            </a:r>
          </a:p>
          <a:p>
            <a:pPr>
              <a:buNone/>
            </a:pPr>
            <a:r>
              <a:rPr lang="en-US" dirty="0" smtClean="0"/>
              <a:t>    &lt;book-author&gt;</a:t>
            </a:r>
            <a:r>
              <a:rPr lang="en-US" dirty="0" err="1" smtClean="0"/>
              <a:t>RoseIndia</a:t>
            </a:r>
            <a:r>
              <a:rPr lang="en-US" dirty="0" smtClean="0"/>
              <a:t>&lt;/book-author&gt;</a:t>
            </a:r>
          </a:p>
          <a:p>
            <a:pPr>
              <a:buNone/>
            </a:pPr>
            <a:r>
              <a:rPr lang="en-US" dirty="0" smtClean="0"/>
              <a:t>    &lt;short-</a:t>
            </a:r>
            <a:r>
              <a:rPr lang="en-US" dirty="0" err="1" smtClean="0"/>
              <a:t>desc</a:t>
            </a:r>
            <a:r>
              <a:rPr lang="en-US" dirty="0" smtClean="0"/>
              <a:t>&gt;This book is good for beginners in XML. This book helps beginners to learn xml easily and use XML concepts in their real development.&lt;/short-</a:t>
            </a:r>
            <a:r>
              <a:rPr lang="en-US" dirty="0" err="1" smtClean="0"/>
              <a:t>desc</a:t>
            </a:r>
            <a:r>
              <a:rPr lang="en-US" dirty="0" smtClean="0"/>
              <a:t>&gt;</a:t>
            </a:r>
          </a:p>
          <a:p>
            <a:pPr>
              <a:buNone/>
            </a:pPr>
            <a:r>
              <a:rPr lang="en-US" dirty="0" smtClean="0"/>
              <a:t>&lt;/root&gt;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normAutofit/>
          </a:bodyPr>
          <a:lstStyle/>
          <a:p>
            <a:r>
              <a:rPr lang="en-US" dirty="0" smtClean="0"/>
              <a:t>3. Arrange the code as shown above if it is not so.</a:t>
            </a:r>
          </a:p>
          <a:p>
            <a:r>
              <a:rPr lang="en-US" dirty="0" smtClean="0"/>
              <a:t>4. Save the file as "hello.xml" to the destination of your choice. Be sure, you saved the file with extension as xml to identify this file as an xml file by the system.</a:t>
            </a:r>
          </a:p>
          <a:p>
            <a:r>
              <a:rPr lang="en-US" dirty="0" smtClean="0"/>
              <a:t>5. Open this file in any browser. </a:t>
            </a:r>
          </a:p>
          <a:p>
            <a:r>
              <a:rPr lang="en-US" dirty="0" smtClean="0"/>
              <a:t>In steps above, you learned how to create xml file and view it in </a:t>
            </a:r>
            <a:r>
              <a:rPr lang="en-US" dirty="0" err="1" smtClean="0"/>
              <a:t>browers</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smtClean="0"/>
              <a:t>6.Now you will see, how to add </a:t>
            </a:r>
            <a:r>
              <a:rPr lang="en-US" dirty="0" err="1" smtClean="0"/>
              <a:t>css</a:t>
            </a:r>
            <a:r>
              <a:rPr lang="en-US" dirty="0" smtClean="0"/>
              <a:t> (Cascading Style Sheet) to display the content in the format you want. Add the following line in your xml document and save the file.</a:t>
            </a:r>
          </a:p>
          <a:p>
            <a:pPr>
              <a:buNone/>
            </a:pPr>
            <a:r>
              <a:rPr lang="en-US" dirty="0" smtClean="0"/>
              <a:t>	&lt;?xml-</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="hello.css" ?&gt;7. </a:t>
            </a:r>
          </a:p>
          <a:p>
            <a:r>
              <a:rPr lang="en-US" dirty="0" smtClean="0"/>
              <a:t>7.Now the full xml document will be as below:</a:t>
            </a:r>
          </a:p>
          <a:p>
            <a:r>
              <a:rPr lang="en-US" dirty="0" smtClean="0"/>
              <a:t>8.Create </a:t>
            </a:r>
            <a:r>
              <a:rPr lang="en-US" dirty="0" err="1" smtClean="0"/>
              <a:t>css</a:t>
            </a:r>
            <a:r>
              <a:rPr lang="en-US" dirty="0" smtClean="0"/>
              <a:t> file hello.css and copy the following:</a:t>
            </a:r>
          </a:p>
          <a:p>
            <a:r>
              <a:rPr lang="en-US" dirty="0" smtClean="0"/>
              <a:t>9. Now open again hello.xml in browser. You will see the effect of </a:t>
            </a:r>
            <a:r>
              <a:rPr lang="en-US" dirty="0" err="1" smtClean="0"/>
              <a:t>css</a:t>
            </a:r>
            <a:r>
              <a:rPr lang="en-US" dirty="0" smtClean="0"/>
              <a:t> as shown below</a:t>
            </a:r>
          </a:p>
          <a:p>
            <a:r>
              <a:rPr lang="en-US" dirty="0" smtClean="0"/>
              <a:t>10. XML also supports CSS as html does. You can see the effect of </a:t>
            </a:r>
            <a:r>
              <a:rPr lang="en-US" dirty="0" err="1" smtClean="0"/>
              <a:t>css</a:t>
            </a:r>
            <a:r>
              <a:rPr lang="en-US" dirty="0" smtClean="0"/>
              <a:t> above. You can now display xml data is different styles using </a:t>
            </a:r>
            <a:r>
              <a:rPr lang="en-US" dirty="0" err="1" smtClean="0"/>
              <a:t>css</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2775" y="228600"/>
            <a:ext cx="8153400" cy="990600"/>
          </a:xfrm>
        </p:spPr>
        <p:txBody>
          <a:bodyPr/>
          <a:lstStyle/>
          <a:p>
            <a:r>
              <a:rPr lang="en-US" sz="3600" smtClean="0"/>
              <a:t>HTML(RFC 1866)</a:t>
            </a:r>
          </a:p>
        </p:txBody>
      </p:sp>
      <p:sp>
        <p:nvSpPr>
          <p:cNvPr id="14339" name="Rectangle 3"/>
          <p:cNvSpPr>
            <a:spLocks noGrp="1" noChangeArrowheads="1"/>
          </p:cNvSpPr>
          <p:nvPr>
            <p:ph sz="quarter" idx="1"/>
          </p:nvPr>
        </p:nvSpPr>
        <p:spPr>
          <a:xfrm>
            <a:off x="612775" y="1600200"/>
            <a:ext cx="8153400" cy="4495800"/>
          </a:xfrm>
        </p:spPr>
        <p:txBody>
          <a:bodyPr/>
          <a:lstStyle/>
          <a:p>
            <a:r>
              <a:rPr lang="en-US" sz="2400" smtClean="0">
                <a:solidFill>
                  <a:schemeClr val="hlink"/>
                </a:solidFill>
              </a:rPr>
              <a:t>H</a:t>
            </a:r>
            <a:r>
              <a:rPr lang="en-US" sz="2400" smtClean="0"/>
              <a:t>yper</a:t>
            </a:r>
            <a:r>
              <a:rPr lang="en-US" sz="2400" smtClean="0">
                <a:solidFill>
                  <a:schemeClr val="hlink"/>
                </a:solidFill>
              </a:rPr>
              <a:t>T</a:t>
            </a:r>
            <a:r>
              <a:rPr lang="en-US" sz="2400" smtClean="0"/>
              <a:t>ext </a:t>
            </a:r>
            <a:r>
              <a:rPr lang="en-US" sz="2400" smtClean="0">
                <a:solidFill>
                  <a:schemeClr val="hlink"/>
                </a:solidFill>
              </a:rPr>
              <a:t>M</a:t>
            </a:r>
            <a:r>
              <a:rPr lang="en-US" sz="2400" smtClean="0"/>
              <a:t>arkup </a:t>
            </a:r>
            <a:r>
              <a:rPr lang="en-US" sz="2400" smtClean="0">
                <a:solidFill>
                  <a:schemeClr val="hlink"/>
                </a:solidFill>
              </a:rPr>
              <a:t>L</a:t>
            </a:r>
            <a:r>
              <a:rPr lang="en-US" sz="2400" smtClean="0"/>
              <a:t>anguage</a:t>
            </a:r>
          </a:p>
          <a:p>
            <a:endParaRPr lang="en-US" sz="2400" smtClean="0"/>
          </a:p>
          <a:p>
            <a:r>
              <a:rPr lang="en-US" sz="2400" smtClean="0"/>
              <a:t>A small SGML application used on web (a DTD and a set of processing conventions)</a:t>
            </a:r>
          </a:p>
          <a:p>
            <a:endParaRPr lang="en-US" sz="2400" smtClean="0"/>
          </a:p>
          <a:p>
            <a:r>
              <a:rPr lang="en-US" sz="2400" smtClean="0"/>
              <a:t>Can only use a predefined set of tags</a:t>
            </a:r>
          </a:p>
          <a:p>
            <a:pPr>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2775" y="228600"/>
            <a:ext cx="8153400" cy="990600"/>
          </a:xfrm>
        </p:spPr>
        <p:txBody>
          <a:bodyPr/>
          <a:lstStyle/>
          <a:p>
            <a:r>
              <a:rPr lang="en-US" sz="3600" smtClean="0"/>
              <a:t>What Is XML? </a:t>
            </a:r>
          </a:p>
        </p:txBody>
      </p:sp>
      <p:sp>
        <p:nvSpPr>
          <p:cNvPr id="15363" name="Rectangle 3"/>
          <p:cNvSpPr>
            <a:spLocks noGrp="1" noChangeArrowheads="1"/>
          </p:cNvSpPr>
          <p:nvPr>
            <p:ph sz="quarter" idx="1"/>
          </p:nvPr>
        </p:nvSpPr>
        <p:spPr>
          <a:xfrm>
            <a:off x="612775" y="1600200"/>
            <a:ext cx="8153400" cy="4495800"/>
          </a:xfrm>
        </p:spPr>
        <p:txBody>
          <a:bodyPr/>
          <a:lstStyle/>
          <a:p>
            <a:r>
              <a:rPr lang="en-US" sz="2400" smtClean="0"/>
              <a:t>e</a:t>
            </a:r>
            <a:r>
              <a:rPr lang="en-US" sz="2400" smtClean="0">
                <a:solidFill>
                  <a:schemeClr val="hlink"/>
                </a:solidFill>
              </a:rPr>
              <a:t>X</a:t>
            </a:r>
            <a:r>
              <a:rPr lang="en-US" sz="2400" smtClean="0"/>
              <a:t>tensible </a:t>
            </a:r>
            <a:r>
              <a:rPr lang="en-US" sz="2400" smtClean="0">
                <a:solidFill>
                  <a:schemeClr val="hlink"/>
                </a:solidFill>
              </a:rPr>
              <a:t>M</a:t>
            </a:r>
            <a:r>
              <a:rPr lang="en-US" sz="2400" smtClean="0"/>
              <a:t>arkup </a:t>
            </a:r>
            <a:r>
              <a:rPr lang="en-US" sz="2400" smtClean="0">
                <a:solidFill>
                  <a:schemeClr val="hlink"/>
                </a:solidFill>
              </a:rPr>
              <a:t>L</a:t>
            </a:r>
            <a:r>
              <a:rPr lang="en-US" sz="2400" smtClean="0"/>
              <a:t>anguage</a:t>
            </a:r>
          </a:p>
          <a:p>
            <a:r>
              <a:rPr lang="en-US" sz="2400" smtClean="0"/>
              <a:t>A simplified version of SGML</a:t>
            </a:r>
          </a:p>
          <a:p>
            <a:r>
              <a:rPr lang="en-US" sz="2400" smtClean="0"/>
              <a:t>Maintains the most useful parts of SGML</a:t>
            </a:r>
          </a:p>
          <a:p>
            <a:r>
              <a:rPr lang="en-US" sz="2400" smtClean="0"/>
              <a:t>Designed so that SGML can be delivered over the Web</a:t>
            </a:r>
          </a:p>
          <a:p>
            <a:r>
              <a:rPr lang="en-US" sz="2400" smtClean="0"/>
              <a:t>More flexible and adaptable than HTML</a:t>
            </a:r>
          </a:p>
          <a:p>
            <a:r>
              <a:rPr lang="en-US" sz="2400" smtClean="0">
                <a:hlinkClick r:id="rId2"/>
              </a:rPr>
              <a:t>XHTML</a:t>
            </a:r>
            <a:r>
              <a:rPr lang="en-US" sz="2400" smtClean="0"/>
              <a:t> -- a reformulation of HTML 4 in XML 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XML</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7500" lnSpcReduction="20000"/>
          </a:bodyPr>
          <a:lstStyle/>
          <a:p>
            <a:r>
              <a:rPr lang="en-US" dirty="0" smtClean="0"/>
              <a:t>Extensible Markup Language (XML) was first brought into the spotlight in 1996 by the </a:t>
            </a:r>
            <a:r>
              <a:rPr lang="en-US" u="sng" dirty="0" smtClean="0">
                <a:hlinkClick r:id="rId2"/>
              </a:rPr>
              <a:t>World Wide Web Consortium (WC3)</a:t>
            </a:r>
            <a:r>
              <a:rPr lang="en-US" dirty="0" smtClean="0"/>
              <a:t>. </a:t>
            </a:r>
          </a:p>
          <a:p>
            <a:r>
              <a:rPr lang="en-US" dirty="0" smtClean="0"/>
              <a:t>XML is a markup language just like </a:t>
            </a:r>
            <a:r>
              <a:rPr lang="en-US" u="sng" dirty="0" smtClean="0">
                <a:hlinkClick r:id="rId3"/>
              </a:rPr>
              <a:t>HTML</a:t>
            </a:r>
            <a:r>
              <a:rPr lang="en-US" dirty="0" smtClean="0"/>
              <a:t>, but without the fixed format. </a:t>
            </a:r>
          </a:p>
          <a:p>
            <a:r>
              <a:rPr lang="en-US" dirty="0" smtClean="0"/>
              <a:t>A markup language provides words and tags that describe a document and identify the pieces. </a:t>
            </a:r>
          </a:p>
          <a:p>
            <a:r>
              <a:rPr lang="en-US" dirty="0" smtClean="0"/>
              <a:t>HTML is about presentation while </a:t>
            </a:r>
            <a:r>
              <a:rPr lang="en-US" u="sng" dirty="0" smtClean="0">
                <a:hlinkClick r:id="rId4"/>
              </a:rPr>
              <a:t>XML</a:t>
            </a:r>
            <a:r>
              <a:rPr lang="en-US" dirty="0" smtClean="0"/>
              <a:t> works to store and transport structured data. </a:t>
            </a:r>
          </a:p>
          <a:p>
            <a:r>
              <a:rPr lang="en-US" dirty="0" smtClean="0"/>
              <a:t>All XML files follow some </a:t>
            </a:r>
            <a:r>
              <a:rPr lang="en-US" u="sng" dirty="0" smtClean="0">
                <a:hlinkClick r:id="rId5"/>
              </a:rPr>
              <a:t>basic rules</a:t>
            </a:r>
            <a:r>
              <a:rPr lang="en-US" dirty="0" smtClean="0"/>
              <a:t> for syntax and form. </a:t>
            </a:r>
          </a:p>
          <a:p>
            <a:r>
              <a:rPr lang="en-US" dirty="0" smtClean="0"/>
              <a:t>The simplicity of the language allows the author to develop a structure that focuses on the data with  customized </a:t>
            </a:r>
            <a:r>
              <a:rPr lang="en-US" u="sng" dirty="0" smtClean="0">
                <a:hlinkClick r:id="rId6"/>
              </a:rPr>
              <a:t>element</a:t>
            </a:r>
            <a:r>
              <a:rPr lang="en-US" u="sng" dirty="0" smtClean="0"/>
              <a:t> </a:t>
            </a:r>
            <a:r>
              <a:rPr lang="en-US" dirty="0" smtClean="0"/>
              <a:t>tags.  </a:t>
            </a:r>
          </a:p>
          <a:p>
            <a:r>
              <a:rPr lang="en-US" u="sng" dirty="0" smtClean="0">
                <a:hlinkClick r:id="rId7"/>
              </a:rPr>
              <a:t>XML</a:t>
            </a:r>
            <a:r>
              <a:rPr lang="en-US" dirty="0" smtClean="0"/>
              <a:t> improves the functionality of the Internet by providing files that are flexible and adaptable.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XML is a box that makes the data portable and accessible. </a:t>
            </a:r>
          </a:p>
          <a:p>
            <a:r>
              <a:rPr lang="en-US" dirty="0" smtClean="0"/>
              <a:t>In order to display the information contained in an XML document, you must create formatting instructions. </a:t>
            </a:r>
          </a:p>
          <a:p>
            <a:r>
              <a:rPr lang="en-US" dirty="0" smtClean="0"/>
              <a:t>A </a:t>
            </a:r>
            <a:r>
              <a:rPr lang="en-US" u="sng" dirty="0" smtClean="0">
                <a:hlinkClick r:id="rId2"/>
              </a:rPr>
              <a:t>Document Type Definition (DTD)</a:t>
            </a:r>
            <a:r>
              <a:rPr lang="en-US" dirty="0" smtClean="0"/>
              <a:t> provides validation instructions that exist internally, as part of the XML file, or as a separate linked file. </a:t>
            </a:r>
          </a:p>
          <a:p>
            <a:r>
              <a:rPr lang="en-US" dirty="0" smtClean="0"/>
              <a:t>A schema, or </a:t>
            </a:r>
            <a:r>
              <a:rPr lang="en-US" u="sng" dirty="0" smtClean="0">
                <a:hlinkClick r:id="rId3"/>
              </a:rPr>
              <a:t>XSL</a:t>
            </a:r>
            <a:r>
              <a:rPr lang="en-US" dirty="0" smtClean="0"/>
              <a:t>, is a style sheet that gives information to validate the XML data as well as formatting instructions to create </a:t>
            </a:r>
            <a:r>
              <a:rPr lang="en-US" dirty="0" err="1" smtClean="0"/>
              <a:t>an</a:t>
            </a:r>
            <a:r>
              <a:rPr lang="en-US" u="sng" dirty="0" err="1" smtClean="0">
                <a:hlinkClick r:id="rId4"/>
              </a:rPr>
              <a:t>output</a:t>
            </a:r>
            <a:r>
              <a:rPr lang="en-US" u="sng" dirty="0" smtClean="0">
                <a:hlinkClick r:id="rId4"/>
              </a:rPr>
              <a:t> stream</a:t>
            </a:r>
            <a:r>
              <a:rPr lang="en-US" dirty="0" smtClean="0"/>
              <a:t>. </a:t>
            </a:r>
          </a:p>
          <a:p>
            <a:r>
              <a:rPr lang="en-US" dirty="0" smtClean="0"/>
              <a:t>There are a number of subsets within the XML language that make the process of formatting data possible. </a:t>
            </a:r>
          </a:p>
          <a:p>
            <a:endParaRPr lang="en-US" dirty="0" smtClean="0"/>
          </a:p>
          <a:p>
            <a:r>
              <a:rPr lang="en-US" dirty="0" smtClean="0"/>
              <a:t>Included in the components of XML are </a:t>
            </a:r>
            <a:r>
              <a:rPr lang="en-US" u="sng" dirty="0" smtClean="0">
                <a:hlinkClick r:id="rId5"/>
              </a:rPr>
              <a:t>XSLT</a:t>
            </a:r>
            <a:r>
              <a:rPr lang="en-US" dirty="0" smtClean="0"/>
              <a:t>,  </a:t>
            </a:r>
            <a:r>
              <a:rPr lang="en-US" u="sng" dirty="0" smtClean="0">
                <a:hlinkClick r:id="rId6"/>
              </a:rPr>
              <a:t>XLink</a:t>
            </a:r>
            <a:r>
              <a:rPr lang="en-US" dirty="0" smtClean="0"/>
              <a:t>,  </a:t>
            </a:r>
            <a:r>
              <a:rPr lang="en-US" u="sng" dirty="0" err="1" smtClean="0">
                <a:hlinkClick r:id="rId7"/>
              </a:rPr>
              <a:t>XQuery</a:t>
            </a:r>
            <a:r>
              <a:rPr lang="en-US" dirty="0" smtClean="0"/>
              <a:t> and </a:t>
            </a:r>
            <a:r>
              <a:rPr lang="en-US" u="sng" dirty="0" smtClean="0">
                <a:hlinkClick r:id="rId8"/>
              </a:rPr>
              <a:t>XPath</a:t>
            </a:r>
            <a:r>
              <a:rPr lang="en-US" dirty="0" smtClean="0"/>
              <a:t>, just to name a few.</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Important </a:t>
            </a:r>
            <a:r>
              <a:rPr lang="en-US" b="1" dirty="0" smtClean="0"/>
              <a:t>Terms</a:t>
            </a:r>
            <a:br>
              <a:rPr lang="en-US" b="1" dirty="0" smtClean="0"/>
            </a:br>
            <a:endParaRPr lang="en-US" dirty="0"/>
          </a:p>
        </p:txBody>
      </p:sp>
      <p:sp>
        <p:nvSpPr>
          <p:cNvPr id="3" name="Content Placeholder 2"/>
          <p:cNvSpPr>
            <a:spLocks noGrp="1"/>
          </p:cNvSpPr>
          <p:nvPr>
            <p:ph sz="quarter" idx="1"/>
          </p:nvPr>
        </p:nvSpPr>
        <p:spPr/>
        <p:txBody>
          <a:bodyPr>
            <a:normAutofit fontScale="62500" lnSpcReduction="20000"/>
          </a:bodyPr>
          <a:lstStyle/>
          <a:p>
            <a:r>
              <a:rPr lang="en-US" b="1" u="sng" dirty="0" smtClean="0">
                <a:hlinkClick r:id="rId2"/>
              </a:rPr>
              <a:t>Schema</a:t>
            </a:r>
            <a:r>
              <a:rPr lang="en-US" b="1" dirty="0" smtClean="0"/>
              <a:t> </a:t>
            </a:r>
            <a:r>
              <a:rPr lang="en-US" dirty="0" smtClean="0"/>
              <a:t/>
            </a:r>
            <a:br>
              <a:rPr lang="en-US" dirty="0" smtClean="0"/>
            </a:br>
            <a:r>
              <a:rPr lang="en-US" dirty="0" smtClean="0"/>
              <a:t>A schema is an XML document that serves as a blueprint to qualify and define a separate XML page.</a:t>
            </a:r>
          </a:p>
          <a:p>
            <a:r>
              <a:rPr lang="en-US" b="1" u="sng" dirty="0" smtClean="0">
                <a:hlinkClick r:id="rId3"/>
              </a:rPr>
              <a:t>Declaration Statement</a:t>
            </a:r>
            <a:r>
              <a:rPr lang="en-US" dirty="0" smtClean="0"/>
              <a:t/>
            </a:r>
            <a:br>
              <a:rPr lang="en-US" dirty="0" smtClean="0"/>
            </a:br>
            <a:r>
              <a:rPr lang="en-US" dirty="0" smtClean="0"/>
              <a:t>The declaration statement introduces the document as XML. It tells the parser what to expect when it processes the information. It is always the first line of any XML page.</a:t>
            </a:r>
          </a:p>
          <a:p>
            <a:r>
              <a:rPr lang="en-US" b="1" u="sng" dirty="0" smtClean="0">
                <a:solidFill>
                  <a:schemeClr val="accent2">
                    <a:lumMod val="60000"/>
                    <a:lumOff val="40000"/>
                  </a:schemeClr>
                </a:solidFill>
              </a:rPr>
              <a:t>Root Element</a:t>
            </a:r>
            <a:r>
              <a:rPr lang="en-US" dirty="0" smtClean="0"/>
              <a:t/>
            </a:r>
            <a:br>
              <a:rPr lang="en-US" dirty="0" smtClean="0"/>
            </a:br>
            <a:r>
              <a:rPr lang="en-US" dirty="0" smtClean="0"/>
              <a:t>The root element is the beginning container of information in an XML document, the box that holds all the other elements for the page. Schemas have static root elements. This means all schemas start with the same root.</a:t>
            </a:r>
          </a:p>
          <a:p>
            <a:r>
              <a:rPr lang="en-US" b="1" u="sng" dirty="0" smtClean="0">
                <a:hlinkClick r:id="rId4"/>
              </a:rPr>
              <a:t>Namespace</a:t>
            </a:r>
            <a:r>
              <a:rPr lang="en-US" dirty="0" smtClean="0"/>
              <a:t/>
            </a:r>
            <a:br>
              <a:rPr lang="en-US" dirty="0" smtClean="0"/>
            </a:br>
            <a:r>
              <a:rPr lang="en-US" dirty="0" smtClean="0"/>
              <a:t>A namespace is a label that identifies an element as part of a group. When a parser sees a namespace, it assigns it to the group. The processor knows this namespace is associated with a group defined by a URI.</a:t>
            </a:r>
          </a:p>
          <a:p>
            <a:r>
              <a:rPr lang="en-US" b="1" u="sng" dirty="0" smtClean="0">
                <a:hlinkClick r:id="rId5"/>
              </a:rPr>
              <a:t>Uniform Resource Identifier (URI)</a:t>
            </a:r>
            <a:r>
              <a:rPr lang="en-US" dirty="0" smtClean="0"/>
              <a:t/>
            </a:r>
            <a:br>
              <a:rPr lang="en-US" dirty="0" smtClean="0"/>
            </a:br>
            <a:r>
              <a:rPr lang="en-US" dirty="0" smtClean="0"/>
              <a:t>For the purposes of a schema, a URI is a web address assigned to define namespaces.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a:xfrm>
            <a:off x="612775" y="228600"/>
            <a:ext cx="8153400" cy="990600"/>
          </a:xfrm>
        </p:spPr>
        <p:txBody>
          <a:bodyPr/>
          <a:lstStyle/>
          <a:p>
            <a:r>
              <a:rPr lang="en-US" sz="3200" smtClean="0"/>
              <a:t>Main Components of an XML Document</a:t>
            </a:r>
          </a:p>
        </p:txBody>
      </p:sp>
      <p:sp>
        <p:nvSpPr>
          <p:cNvPr id="18435" name="Rectangle 3"/>
          <p:cNvSpPr>
            <a:spLocks noGrp="1" noChangeArrowheads="1"/>
          </p:cNvSpPr>
          <p:nvPr>
            <p:ph sz="quarter" idx="1"/>
          </p:nvPr>
        </p:nvSpPr>
        <p:spPr>
          <a:xfrm>
            <a:off x="612775" y="1600200"/>
            <a:ext cx="8153400" cy="4495800"/>
          </a:xfrm>
        </p:spPr>
        <p:txBody>
          <a:bodyPr/>
          <a:lstStyle/>
          <a:p>
            <a:pPr>
              <a:lnSpc>
                <a:spcPct val="200000"/>
              </a:lnSpc>
            </a:pPr>
            <a:r>
              <a:rPr lang="en-US" sz="2400" smtClean="0"/>
              <a:t>Elements:  &lt;hello&gt;</a:t>
            </a:r>
          </a:p>
          <a:p>
            <a:pPr>
              <a:lnSpc>
                <a:spcPct val="200000"/>
              </a:lnSpc>
            </a:pPr>
            <a:r>
              <a:rPr lang="en-US" sz="2400" smtClean="0"/>
              <a:t>Attributes:  &lt;item id=“33905”&gt;</a:t>
            </a:r>
          </a:p>
          <a:p>
            <a:pPr>
              <a:lnSpc>
                <a:spcPct val="200000"/>
              </a:lnSpc>
            </a:pPr>
            <a:r>
              <a:rPr lang="en-US" sz="2400" smtClean="0"/>
              <a:t>Entities: &amp;lt; (&lt;)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dirty="0" smtClean="0"/>
              <a:t>Some facts about XML:</a:t>
            </a:r>
            <a:br>
              <a:rPr lang="en-US" b="1" dirty="0" smtClean="0"/>
            </a:br>
            <a:r>
              <a:rPr lang="en-US" b="1" dirty="0" smtClean="0"/>
              <a:t/>
            </a:r>
            <a:br>
              <a:rPr lang="en-US" b="1" dirty="0" smtClean="0"/>
            </a:br>
            <a:endParaRPr lang="en-US" b="1"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smtClean="0"/>
              <a:t>XML file is simple text file with .xml extension.</a:t>
            </a:r>
          </a:p>
          <a:p>
            <a:pPr marL="514350" indent="-514350">
              <a:buFont typeface="+mj-lt"/>
              <a:buAutoNum type="arabicPeriod"/>
            </a:pPr>
            <a:r>
              <a:rPr lang="en-US" dirty="0" smtClean="0"/>
              <a:t>XML file is used mainly to store and transport data</a:t>
            </a:r>
          </a:p>
          <a:p>
            <a:pPr marL="514350" indent="-514350">
              <a:buFont typeface="+mj-lt"/>
              <a:buAutoNum type="arabicPeriod"/>
            </a:pPr>
            <a:r>
              <a:rPr lang="en-US" dirty="0" smtClean="0"/>
              <a:t>XML is also used by the applications to store configuration data</a:t>
            </a:r>
          </a:p>
          <a:p>
            <a:pPr marL="514350" indent="-514350">
              <a:buFont typeface="+mj-lt"/>
              <a:buAutoNum type="arabicPeriod"/>
            </a:pPr>
            <a:r>
              <a:rPr lang="en-US" dirty="0" smtClean="0"/>
              <a:t>Many programming languages such MathXML, SVG, SMIL, XHTML etc. are created using XML</a:t>
            </a:r>
          </a:p>
          <a:p>
            <a:pPr marL="514350" indent="-514350">
              <a:buFont typeface="+mj-lt"/>
              <a:buAutoNum type="arabicPeriod"/>
            </a:pPr>
            <a:r>
              <a:rPr lang="en-US" dirty="0" smtClean="0"/>
              <a:t>XML is markup language much like HTML</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63</TotalTime>
  <Words>1065</Words>
  <Application>Microsoft Office PowerPoint</Application>
  <PresentationFormat>On-screen Show (4:3)</PresentationFormat>
  <Paragraphs>172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Median</vt:lpstr>
      <vt:lpstr>Introduction to XML</vt:lpstr>
      <vt:lpstr>SGML(ISO 8879)</vt:lpstr>
      <vt:lpstr>HTML(RFC 1866)</vt:lpstr>
      <vt:lpstr>What Is XML? </vt:lpstr>
      <vt:lpstr>What is XML</vt:lpstr>
      <vt:lpstr>Contd..</vt:lpstr>
      <vt:lpstr>Important Terms </vt:lpstr>
      <vt:lpstr>Main Components of an XML Document</vt:lpstr>
      <vt:lpstr>  Some facts about XML:  </vt:lpstr>
      <vt:lpstr>PowerPoint Presentation</vt:lpstr>
      <vt:lpstr>EXtensible Markup Language</vt:lpstr>
      <vt:lpstr>Example</vt:lpstr>
      <vt:lpstr>Markup Language</vt:lpstr>
      <vt:lpstr>Simple example of XML file</vt:lpstr>
      <vt:lpstr>XML and HTML </vt:lpstr>
      <vt:lpstr>Comparison between XML and HTML</vt:lpstr>
      <vt:lpstr>Contd..</vt:lpstr>
      <vt:lpstr>Contd..</vt:lpstr>
      <vt:lpstr>The Basic Rules</vt:lpstr>
      <vt:lpstr>Common Errors for Element Naming</vt:lpstr>
      <vt:lpstr>Why Is XML Important? </vt:lpstr>
      <vt:lpstr>Why Is XML Important? </vt:lpstr>
      <vt:lpstr>Why is XML important?</vt:lpstr>
      <vt:lpstr>Why is XML important?</vt:lpstr>
      <vt:lpstr>How to display content using XML </vt:lpstr>
      <vt:lpstr>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dc:creator>
  <cp:lastModifiedBy>admin</cp:lastModifiedBy>
  <cp:revision>21</cp:revision>
  <dcterms:created xsi:type="dcterms:W3CDTF">2013-06-04T05:48:02Z</dcterms:created>
  <dcterms:modified xsi:type="dcterms:W3CDTF">2015-02-13T08:01:56Z</dcterms:modified>
</cp:coreProperties>
</file>