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257" r:id="rId32"/>
    <p:sldId id="258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503A-0B78-4405-A366-1060E240CA85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B9A22-0F87-40AA-AB0B-1F3C4E96CE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81948-A85C-4FFB-AAC1-E0B035004192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919B3-C7B2-46BE-816C-E15E8B82EF33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ja-JP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50A70-3342-48C5-87E7-F4768B420535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ja-JP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altLang="ja-JP" smtClean="0"/>
              <a:t>Univ. of Aizu</a:t>
            </a:r>
          </a:p>
        </p:txBody>
      </p:sp>
      <p:sp>
        <p:nvSpPr>
          <p:cNvPr id="54275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D209598-0F18-4F54-8355-582D82516BA3}" type="datetime1">
              <a:rPr lang="ko-KR" altLang="en-US"/>
              <a:pPr/>
              <a:t>2013-06-05</a:t>
            </a:fld>
            <a:endParaRPr lang="fr-FR" altLang="fr-FR"/>
          </a:p>
        </p:txBody>
      </p:sp>
      <p:sp>
        <p:nvSpPr>
          <p:cNvPr id="5427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altLang="ja-JP" smtClean="0"/>
              <a:t>Lecture for TBK SE</a:t>
            </a:r>
          </a:p>
        </p:txBody>
      </p:sp>
      <p:sp>
        <p:nvSpPr>
          <p:cNvPr id="5427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F1C04-AB77-430F-AF59-111F4CDA3D09}" type="slidenum">
              <a:rPr lang="fr-FR" altLang="fr-FR"/>
              <a:pPr/>
              <a:t>19</a:t>
            </a:fld>
            <a:endParaRPr lang="fr-FR" altLang="fr-FR"/>
          </a:p>
        </p:txBody>
      </p:sp>
      <p:sp>
        <p:nvSpPr>
          <p:cNvPr id="542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0F928-A7B7-4213-BAD7-43ECA79775E6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 smtClean="0">
                <a:cs typeface="Times New Roman" pitchFamily="18" charset="0"/>
              </a:rPr>
              <a:t>You can't, for example, express "I want the &lt;elevation&gt; element to hold an integer with a range of 0 to 12,000“ with DTD. Schema let you specify range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1F98B-0B94-4DD8-9E49-D9617ABC234C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 smtClean="0">
                <a:cs typeface="Times New Roman" pitchFamily="18" charset="0"/>
              </a:rPr>
              <a:t>44+ versus 10; can create your own datatypes; written in the same syntax as instance documents; namespace</a:t>
            </a:r>
          </a:p>
          <a:p>
            <a:r>
              <a:rPr lang="en-US" altLang="ja-JP" smtClean="0">
                <a:cs typeface="Times New Roman" pitchFamily="18" charset="0"/>
              </a:rPr>
              <a:t>Specification: DTD (58 pages) =&gt; Structures(203)+DataTypes(146)+Primer(74)</a:t>
            </a:r>
          </a:p>
          <a:p>
            <a:endParaRPr lang="en-US" altLang="ja-JP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C3D92-24F3-4522-899B-EBAD5C7DCE06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ja-JP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438A9-EEE6-4B0E-B1BB-FA3CB8DFD53B}" type="slidenum">
              <a:rPr lang="en-US" altLang="ja-JP"/>
              <a:pPr/>
              <a:t>29</a:t>
            </a:fld>
            <a:endParaRPr lang="en-US" altLang="ja-JP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en-US" altLang="ja-JP" sz="1000" smtClean="0"/>
              <a:t>1. using a default namespace declaration; all of the elements used in this instance document come from the Book namespace.</a:t>
            </a:r>
          </a:p>
          <a:p>
            <a:pPr>
              <a:spcBef>
                <a:spcPct val="0"/>
              </a:spcBef>
            </a:pPr>
            <a:r>
              <a:rPr kumimoji="0" lang="en-US" altLang="ja-JP" sz="1000" smtClean="0"/>
              <a:t>2. the schemaLocation attribute we are using is the one in the XMLSchema-instance namespace.</a:t>
            </a:r>
          </a:p>
          <a:p>
            <a:pPr>
              <a:spcBef>
                <a:spcPct val="0"/>
              </a:spcBef>
            </a:pPr>
            <a:r>
              <a:rPr kumimoji="0" lang="en-US" altLang="ja-JP" sz="1000" smtClean="0"/>
              <a:t>3. the </a:t>
            </a:r>
            <a:r>
              <a:rPr kumimoji="0" lang="en-US" altLang="ja-JP" sz="1000" i="1" smtClean="0"/>
              <a:t>http://www.books.org</a:t>
            </a:r>
            <a:r>
              <a:rPr kumimoji="0" lang="en-US" altLang="ja-JP" sz="1000" smtClean="0"/>
              <a:t> namespace is defined by BookStore.xsd</a:t>
            </a:r>
          </a:p>
          <a:p>
            <a:endParaRPr lang="en-US" altLang="ja-JP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B2FD6D-E758-4DDE-B7FE-B0BE8D8C5547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6C31D8-F8B1-4ED6-B9C0-72D414ABE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iccat.es/schema" TargetMode="External"/><Relationship Id="rId7" Type="http://schemas.openxmlformats.org/officeDocument/2006/relationships/hyperlink" Target="http://www.iccat.es/schema%20%20iccat.xs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01/XMLSchema-instance" TargetMode="External"/><Relationship Id="rId5" Type="http://schemas.openxmlformats.org/officeDocument/2006/relationships/hyperlink" Target="http://www.w3.org/2001/XMLSchema" TargetMode="External"/><Relationship Id="rId4" Type="http://schemas.openxmlformats.org/officeDocument/2006/relationships/hyperlink" Target="http://www.fao.org/fi/figis/devco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ott.ac.uk/~tjb/iti-xml/" TargetMode="External"/><Relationship Id="rId2" Type="http://schemas.openxmlformats.org/officeDocument/2006/relationships/hyperlink" Target="http://www.cs.colorado.edu/users/kena/classes/3308/f00/lec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.org/xml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XML/Schem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3.org/2001/XMLSchema-instan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514600"/>
            <a:ext cx="6477000" cy="1828800"/>
          </a:xfrm>
        </p:spPr>
        <p:txBody>
          <a:bodyPr/>
          <a:lstStyle/>
          <a:p>
            <a:r>
              <a:rPr lang="en-US" dirty="0" smtClean="0"/>
              <a:t>Part 2: Legal Building Blocks of XML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ko-KR" smtClean="0">
                <a:latin typeface="Times-Roman"/>
                <a:ea typeface="굴림" pitchFamily="34" charset="-127"/>
              </a:rPr>
              <a:t>Document Declaration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8230" y="1928813"/>
            <a:ext cx="7924409" cy="4419600"/>
          </a:xfrm>
        </p:spPr>
        <p:txBody>
          <a:bodyPr/>
          <a:lstStyle/>
          <a:p>
            <a:r>
              <a:rPr lang="en-US" altLang="ko-KR" sz="2400" smtClean="0">
                <a:latin typeface="Times-Roman"/>
                <a:ea typeface="굴림" pitchFamily="34" charset="-127"/>
              </a:rPr>
              <a:t>The document declaration comes after the XML Declaration</a:t>
            </a:r>
            <a:endParaRPr lang="en-US" altLang="ko-KR" sz="2400" smtClean="0">
              <a:latin typeface="Batang" pitchFamily="18" charset="-127"/>
              <a:ea typeface="Batang" pitchFamily="18" charset="-127"/>
            </a:endParaRPr>
          </a:p>
          <a:p>
            <a:r>
              <a:rPr lang="en-US" altLang="ko-KR" sz="2400" smtClean="0">
                <a:latin typeface="Times-Roman"/>
                <a:ea typeface="굴림" pitchFamily="34" charset="-127"/>
              </a:rPr>
              <a:t>Its tag name is DOCTYPE</a:t>
            </a:r>
            <a:endParaRPr lang="en-US" altLang="ko-KR" sz="2400" smtClean="0">
              <a:latin typeface="Batang" pitchFamily="18" charset="-127"/>
              <a:ea typeface="Batang" pitchFamily="18" charset="-127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ko-KR" sz="2400" smtClean="0">
                <a:latin typeface="Times New Roman" pitchFamily="18" charset="0"/>
                <a:ea typeface="굴림" pitchFamily="34" charset="-127"/>
              </a:rPr>
              <a:t>– </a:t>
            </a:r>
            <a:r>
              <a:rPr lang="en-US" altLang="ko-KR" sz="2400" smtClean="0">
                <a:latin typeface="Times-Roman"/>
                <a:ea typeface="굴림" pitchFamily="34" charset="-127"/>
              </a:rPr>
              <a:t>There are two forms</a:t>
            </a:r>
            <a:endParaRPr lang="en-US" altLang="ko-KR" sz="2400" smtClean="0">
              <a:latin typeface="Batang" pitchFamily="18" charset="-127"/>
              <a:ea typeface="Batang" pitchFamily="18" charset="-127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ko-KR" sz="2400" smtClean="0">
                <a:latin typeface="Times New Roman" pitchFamily="18" charset="0"/>
                <a:ea typeface="굴림" pitchFamily="34" charset="-127"/>
              </a:rPr>
              <a:t>– </a:t>
            </a:r>
            <a:r>
              <a:rPr lang="en-US" altLang="ko-KR" sz="2400" smtClean="0">
                <a:latin typeface="Times-Roman"/>
                <a:ea typeface="굴림" pitchFamily="34" charset="-127"/>
              </a:rPr>
              <a:t>internal</a:t>
            </a:r>
            <a:endParaRPr lang="en-US" altLang="ko-KR" sz="2400" smtClean="0">
              <a:latin typeface="Batang" pitchFamily="18" charset="-127"/>
              <a:ea typeface="Batang" pitchFamily="18" charset="-127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ko-KR" sz="2400" smtClean="0">
                <a:latin typeface="Times-Roman"/>
                <a:ea typeface="굴림" pitchFamily="34" charset="-127"/>
              </a:rPr>
              <a:t>  &lt; ! DOCTYPE greeting [ . . . . DTD Goes Here </a:t>
            </a:r>
            <a:r>
              <a:rPr lang="en-US" altLang="ko-KR" sz="2400" smtClean="0">
                <a:latin typeface="Times New Roman" pitchFamily="18" charset="0"/>
                <a:ea typeface="굴림" pitchFamily="34" charset="-127"/>
              </a:rPr>
              <a:t>…</a:t>
            </a:r>
            <a:r>
              <a:rPr lang="en-US" altLang="ko-KR" sz="2400" smtClean="0">
                <a:latin typeface="Times-Roman"/>
                <a:ea typeface="굴림" pitchFamily="34" charset="-127"/>
              </a:rPr>
              <a:t> ]&gt;</a:t>
            </a:r>
            <a:endParaRPr lang="en-US" altLang="ko-KR" sz="2400" smtClean="0">
              <a:latin typeface="Batang" pitchFamily="18" charset="-127"/>
              <a:ea typeface="Batang" pitchFamily="18" charset="-127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ko-KR" sz="2400" smtClean="0">
                <a:latin typeface="Times New Roman" pitchFamily="18" charset="0"/>
                <a:ea typeface="굴림" pitchFamily="34" charset="-127"/>
              </a:rPr>
              <a:t>– </a:t>
            </a:r>
            <a:r>
              <a:rPr lang="en-US" altLang="ko-KR" sz="2400" smtClean="0">
                <a:latin typeface="Times-Roman"/>
                <a:ea typeface="굴림" pitchFamily="34" charset="-127"/>
              </a:rPr>
              <a:t>external</a:t>
            </a:r>
            <a:endParaRPr lang="en-US" altLang="ko-KR" sz="2400" smtClean="0">
              <a:latin typeface="Batang" pitchFamily="18" charset="-127"/>
              <a:ea typeface="Batang" pitchFamily="18" charset="-127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ko-KR" sz="2400" smtClean="0">
                <a:latin typeface="Times-Roman"/>
                <a:ea typeface="굴림" pitchFamily="34" charset="-127"/>
              </a:rPr>
              <a:t>  &lt; ! DOCTYPE greeting SYSTEM </a:t>
            </a:r>
            <a:r>
              <a:rPr lang="en-US" altLang="ko-KR" sz="2400" smtClean="0">
                <a:latin typeface="Times New Roman" pitchFamily="18" charset="0"/>
                <a:ea typeface="굴림" pitchFamily="34" charset="-127"/>
              </a:rPr>
              <a:t>“</a:t>
            </a:r>
            <a:r>
              <a:rPr lang="en-US" altLang="ko-KR" sz="2400" smtClean="0">
                <a:latin typeface="Times-Roman"/>
                <a:ea typeface="굴림" pitchFamily="34" charset="-127"/>
              </a:rPr>
              <a:t>greeting. dtd </a:t>
            </a:r>
            <a:r>
              <a:rPr lang="en-US" altLang="ko-KR" sz="2400" smtClean="0">
                <a:latin typeface="Times New Roman" pitchFamily="18" charset="0"/>
                <a:ea typeface="굴림" pitchFamily="34" charset="-127"/>
              </a:rPr>
              <a:t>”</a:t>
            </a:r>
            <a:r>
              <a:rPr lang="en-US" altLang="ko-KR" sz="2400" smtClean="0">
                <a:latin typeface="Times-Roman"/>
                <a:ea typeface="굴림" pitchFamily="34" charset="-127"/>
              </a:rPr>
              <a:t>]&gt;</a:t>
            </a:r>
            <a:endParaRPr lang="en-US" altLang="ko-KR" sz="2400" smtClean="0">
              <a:latin typeface="Batang" pitchFamily="18" charset="-127"/>
              <a:ea typeface="Batang" pitchFamily="18" charset="-127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– </a:t>
            </a:r>
            <a:r>
              <a:rPr lang="en-US" altLang="ko-KR" smtClean="0">
                <a:latin typeface="Times-Roman"/>
                <a:ea typeface="굴림" pitchFamily="34" charset="-127"/>
              </a:rPr>
              <a:t>We will cover the first form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603675" y="2362201"/>
            <a:ext cx="50654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>
                <a:latin typeface="Arial" pitchFamily="34" charset="0"/>
                <a:ea typeface="Dotum" pitchFamily="34" charset="-127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ko-KR" smtClean="0">
                <a:latin typeface="Times-Roman"/>
                <a:ea typeface="굴림" pitchFamily="34" charset="-127"/>
              </a:rPr>
              <a:t>DTD Syntax</a:t>
            </a:r>
            <a:endParaRPr lang="en-US" altLang="ko-KR" smtClean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2267" y="1785938"/>
            <a:ext cx="8047541" cy="5072062"/>
          </a:xfrm>
        </p:spPr>
        <p:txBody>
          <a:bodyPr/>
          <a:lstStyle/>
          <a:p>
            <a:r>
              <a:rPr lang="en-US" altLang="ko-KR" smtClean="0">
                <a:latin typeface="Times-Roman"/>
                <a:ea typeface="굴림" pitchFamily="34" charset="-127"/>
              </a:rPr>
              <a:t>The DTD is where you declare the elements ( a. k. a. tags) and attributes that will appear in your XML document</a:t>
            </a:r>
            <a:endParaRPr lang="en-US" altLang="ko-KR" smtClean="0">
              <a:latin typeface="Batang" pitchFamily="18" charset="-127"/>
              <a:ea typeface="Batang" pitchFamily="18" charset="-127"/>
            </a:endParaRPr>
          </a:p>
          <a:p>
            <a:r>
              <a:rPr lang="en-US" altLang="ko-KR" smtClean="0">
                <a:latin typeface="Times-Roman"/>
                <a:ea typeface="굴림" pitchFamily="34" charset="-127"/>
              </a:rPr>
              <a:t>In defining elements, you use regular expressions to declare the order in which elements are to appear</a:t>
            </a:r>
            <a:endParaRPr lang="en-US" altLang="ko-KR" smtClean="0">
              <a:latin typeface="Batang" pitchFamily="18" charset="-127"/>
              <a:ea typeface="Batang" pitchFamily="18" charset="-127"/>
            </a:endParaRPr>
          </a:p>
          <a:p>
            <a:r>
              <a:rPr lang="en-US" altLang="ko-KR" smtClean="0">
                <a:latin typeface="Times-Roman"/>
                <a:ea typeface="굴림" pitchFamily="34" charset="-127"/>
              </a:rPr>
              <a:t>Attributes can be associated with elements and can have default values associated with them</a:t>
            </a:r>
            <a:endParaRPr lang="en-US" altLang="ko-KR" smtClean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603675" y="2362201"/>
            <a:ext cx="50654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>
                <a:latin typeface="Arial" pitchFamily="34" charset="0"/>
                <a:ea typeface="Dotum" pitchFamily="34" charset="-127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ko-KR" smtClean="0">
                <a:latin typeface="Times-Roman"/>
                <a:ea typeface="굴림" pitchFamily="34" charset="-127"/>
              </a:rPr>
              <a:t>DTD for a Class Gradebook</a:t>
            </a: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8230" y="1857376"/>
            <a:ext cx="7981578" cy="50006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&lt; ! DOCTYPE gradebook [</a:t>
            </a:r>
            <a:endParaRPr lang="en-US" altLang="ko-KR" smtClean="0">
              <a:latin typeface="Times New Roman" pitchFamily="18" charset="0"/>
              <a:ea typeface="Batang" pitchFamily="18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&lt; ! ELEMENT gradebook ( class, student* ) &gt;</a:t>
            </a:r>
            <a:endParaRPr lang="en-US" altLang="ko-KR" smtClean="0">
              <a:latin typeface="Times New Roman" pitchFamily="18" charset="0"/>
              <a:ea typeface="Batang" pitchFamily="18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&lt; ! ELEMENT class ( name, studentsEnrolled) &gt;</a:t>
            </a:r>
            <a:endParaRPr lang="en-US" altLang="ko-KR" smtClean="0">
              <a:latin typeface="Times New Roman" pitchFamily="18" charset="0"/>
              <a:ea typeface="Batang" pitchFamily="18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&lt; ! ATTLIST class semester CDATA # REQUIRED&gt;</a:t>
            </a:r>
            <a:endParaRPr lang="en-US" altLang="ko-KR" smtClean="0">
              <a:latin typeface="Times New Roman" pitchFamily="18" charset="0"/>
              <a:ea typeface="Batang" pitchFamily="18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&lt; ! ELEMENT name ( # PCDATA) &gt;</a:t>
            </a:r>
            <a:endParaRPr lang="en-US" altLang="ko-KR" smtClean="0">
              <a:latin typeface="Times New Roman" pitchFamily="18" charset="0"/>
              <a:ea typeface="Batang" pitchFamily="18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&lt; ! ELEMENT studentsEnrolled ( # PCDATA) &gt;</a:t>
            </a:r>
            <a:endParaRPr lang="en-US" altLang="ko-KR" smtClean="0">
              <a:latin typeface="Times New Roman" pitchFamily="18" charset="0"/>
              <a:ea typeface="Batang" pitchFamily="18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&lt; ! ELEMENT student ( name, grade* ) &gt;</a:t>
            </a:r>
            <a:endParaRPr lang="en-US" altLang="ko-KR" smtClean="0">
              <a:latin typeface="Times New Roman" pitchFamily="18" charset="0"/>
              <a:ea typeface="Batang" pitchFamily="18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&lt; ! ELEMENT grade ( # PCDATA) &gt;</a:t>
            </a:r>
            <a:endParaRPr lang="en-US" altLang="ko-KR" smtClean="0">
              <a:latin typeface="Times New Roman" pitchFamily="18" charset="0"/>
              <a:ea typeface="Batang" pitchFamily="18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&lt; ! ATTLIST grade name CDATA # REQUIRED&gt;</a:t>
            </a:r>
            <a:endParaRPr lang="en-US" altLang="ko-KR" smtClean="0">
              <a:latin typeface="Times New Roman" pitchFamily="18" charset="0"/>
              <a:ea typeface="Batang" pitchFamily="18" charset="-127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]&gt;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603675" y="2362201"/>
            <a:ext cx="50654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>
                <a:latin typeface="Arial" pitchFamily="34" charset="0"/>
                <a:ea typeface="Dotum" pitchFamily="34" charset="-127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ko-KR" smtClean="0">
                <a:latin typeface="Times New Roman" pitchFamily="18" charset="0"/>
                <a:ea typeface="굴림" pitchFamily="34" charset="-127"/>
              </a:rPr>
              <a:t>A XML Example</a:t>
            </a:r>
            <a:r>
              <a:rPr lang="en-US" altLang="ko-KR" smtClean="0">
                <a:latin typeface="Times-Roman"/>
                <a:ea typeface="굴림" pitchFamily="34" charset="-127"/>
              </a:rPr>
              <a:t> from the DTD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8230" y="1928813"/>
            <a:ext cx="7924409" cy="4419600"/>
          </a:xfrm>
        </p:spPr>
        <p:txBody>
          <a:bodyPr>
            <a:normAutofit lnSpcReduction="10000"/>
          </a:bodyPr>
          <a:lstStyle/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&lt; ? xml version= “1. 0 ”? 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&lt; ! DOCTYPE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</a:rPr>
              <a:t>gradebook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 […insert DTD from slide 19 here ]&gt;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&lt;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</a:rPr>
              <a:t>gradebook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  &lt; class semester= “Fall 2000 ”&gt;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    &lt; name&gt; CSCI 3308&lt; / name&gt;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    &lt;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</a:rPr>
              <a:t>studentsEnrolled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&gt; 117&lt; /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</a:rPr>
              <a:t>studentsEnrolled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  &lt; / class&gt;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  &lt; student&gt;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    &lt; name&gt; Ken Anderson&lt; / name&gt;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    &lt; grade name= “lab0 ”&gt; 10&lt; / grade&gt;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    &lt; grade name= “lab1 ”&gt; 9&lt; / grade&gt;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  &lt; / student&gt;</a:t>
            </a:r>
            <a:endParaRPr lang="en-US" altLang="ko-KR" sz="2000" dirty="0" smtClean="0">
              <a:latin typeface="Times New Roman" pitchFamily="18" charset="0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&lt;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</a:rPr>
              <a:t>gradebook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603675" y="2362201"/>
            <a:ext cx="50654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>
                <a:latin typeface="Arial" pitchFamily="34" charset="0"/>
                <a:ea typeface="Dotum" pitchFamily="34" charset="-127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it-IT" altLang="ja-JP" smtClean="0">
                <a:ea typeface="ＭＳ Ｐゴシック" pitchFamily="50" charset="-128"/>
              </a:rPr>
              <a:t>Schema Overview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2267" y="2071688"/>
            <a:ext cx="8229307" cy="4214812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An </a:t>
            </a:r>
            <a:r>
              <a:rPr lang="it-IT" altLang="ja-JP" sz="1600" b="1" dirty="0" smtClean="0">
                <a:latin typeface="Verdana" pitchFamily="34" charset="0"/>
                <a:ea typeface="ＭＳ Ｐゴシック" pitchFamily="50" charset="-128"/>
              </a:rPr>
              <a:t>XML schema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 is an XML document containing a formal description of what comprises a valid XML document, it defines the elements of an XML document and how these are structured.</a:t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endParaRPr lang="it-IT" altLang="ja-JP" sz="1600" dirty="0" smtClean="0">
              <a:latin typeface="Verdana" pitchFamily="34" charset="0"/>
              <a:ea typeface="ＭＳ Ｐゴシック" pitchFamily="50" charset="-128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The following schema instructions and guidelines are referring to a schema written in the W3C XML schema language. 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  <a:hlinkClick r:id="rId3"/>
              </a:rPr>
              <a:t>http://www.w3.org/2001/XMLSchema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/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endParaRPr lang="it-IT" altLang="ja-JP" sz="1600" dirty="0" smtClean="0">
              <a:solidFill>
                <a:srgbClr val="FF0000"/>
              </a:solidFill>
              <a:latin typeface="Verdana" pitchFamily="34" charset="0"/>
              <a:ea typeface="ＭＳ Ｐゴシック" pitchFamily="50" charset="-128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An XML document described by a schema is called an </a:t>
            </a:r>
            <a:r>
              <a:rPr lang="it-IT" altLang="ja-JP" sz="1600" b="1" dirty="0" smtClean="0">
                <a:latin typeface="Verdana" pitchFamily="34" charset="0"/>
                <a:ea typeface="ＭＳ Ｐゴシック" pitchFamily="50" charset="-128"/>
              </a:rPr>
              <a:t>instance document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, if this satisfies all the constraints specified by the schema, it is considered to be </a:t>
            </a:r>
            <a:r>
              <a:rPr lang="it-IT" altLang="ja-JP" sz="1600" i="1" dirty="0" smtClean="0">
                <a:latin typeface="Verdana" pitchFamily="34" charset="0"/>
                <a:ea typeface="ＭＳ Ｐゴシック" pitchFamily="50" charset="-128"/>
              </a:rPr>
              <a:t>schema-valid.</a:t>
            </a:r>
            <a:br>
              <a:rPr lang="it-IT" altLang="ja-JP" sz="1600" i="1" dirty="0" smtClean="0">
                <a:latin typeface="Verdana" pitchFamily="34" charset="0"/>
                <a:ea typeface="ＭＳ Ｐゴシック" pitchFamily="50" charset="-128"/>
              </a:rPr>
            </a:br>
            <a:endParaRPr lang="it-IT" altLang="ja-JP" sz="1600" i="1" dirty="0" smtClean="0">
              <a:latin typeface="Verdana" pitchFamily="34" charset="0"/>
              <a:ea typeface="ＭＳ Ｐゴシック" pitchFamily="50" charset="-128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Various methods are utilized to associate an instance document to a schema, here we use the </a:t>
            </a:r>
            <a:r>
              <a:rPr lang="it-IT" altLang="ja-JP" sz="1600" b="1" dirty="0" smtClean="0">
                <a:latin typeface="Verdana" pitchFamily="34" charset="0"/>
                <a:ea typeface="ＭＳ Ｐゴシック" pitchFamily="50" charset="-128"/>
              </a:rPr>
              <a:t>xsi:schemaLocation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 attribute of the root element of the instance document.</a:t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endParaRPr lang="it-IT" altLang="ja-JP" sz="1600" dirty="0" smtClean="0">
              <a:latin typeface="Verdana" pitchFamily="34" charset="0"/>
              <a:ea typeface="ＭＳ Ｐゴシック" pitchFamily="50" charset="-128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To allow the exchange of XML documents between different organizations a proper use of </a:t>
            </a:r>
            <a:r>
              <a:rPr lang="it-IT" altLang="ja-JP" sz="1600" b="1" dirty="0" smtClean="0">
                <a:latin typeface="Verdana" pitchFamily="34" charset="0"/>
                <a:ea typeface="ＭＳ Ｐゴシック" pitchFamily="50" charset="-128"/>
              </a:rPr>
              <a:t>namespaces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 is required to prevent misunderstandings.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it-IT" altLang="ja-JP" sz="1600" dirty="0" smtClean="0"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31748" name="Picture 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458" y="6237288"/>
            <a:ext cx="142920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it-IT" altLang="ja-JP" smtClean="0">
                <a:ea typeface="ＭＳ Ｐゴシック" pitchFamily="50" charset="-128"/>
              </a:rPr>
              <a:t>Namespaces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4376" y="1785939"/>
            <a:ext cx="8229307" cy="4321175"/>
          </a:xfrm>
        </p:spPr>
        <p:txBody>
          <a:bodyPr>
            <a:normAutofit lnSpcReduction="10000"/>
          </a:bodyPr>
          <a:lstStyle/>
          <a:p>
            <a:pPr marL="361950" indent="-361950">
              <a:lnSpc>
                <a:spcPct val="80000"/>
              </a:lnSpc>
            </a:pP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Namespaces have two purposes in XML: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To </a:t>
            </a:r>
            <a:r>
              <a:rPr lang="en-US" altLang="ja-JP" sz="1800" smtClean="0">
                <a:latin typeface="Verdana" pitchFamily="34" charset="0"/>
                <a:ea typeface="ＭＳ Ｐゴシック" pitchFamily="50" charset="-128"/>
              </a:rPr>
              <a:t>distinguish</a:t>
            </a: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 between elements and attributes from different vocabularies with different meanings that happen to share the same name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To group all the related elements and attributes from a single XML application together so that software can easily recognize them.</a:t>
            </a:r>
            <a:br>
              <a:rPr lang="it-IT" altLang="ja-JP" sz="1800" smtClean="0">
                <a:latin typeface="Verdana" pitchFamily="34" charset="0"/>
                <a:ea typeface="ＭＳ Ｐゴシック" pitchFamily="50" charset="-128"/>
              </a:rPr>
            </a:br>
            <a:endParaRPr lang="it-IT" altLang="ja-JP" sz="1800" smtClean="0">
              <a:latin typeface="Verdana" pitchFamily="34" charset="0"/>
              <a:ea typeface="ＭＳ Ｐゴシック" pitchFamily="50" charset="-128"/>
            </a:endParaRPr>
          </a:p>
          <a:p>
            <a:pPr marL="361950" indent="-361950">
              <a:lnSpc>
                <a:spcPct val="80000"/>
              </a:lnSpc>
            </a:pP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Namespaces are </a:t>
            </a:r>
            <a:r>
              <a:rPr lang="en-US" altLang="ja-JP" sz="1800" smtClean="0">
                <a:latin typeface="Verdana" pitchFamily="34" charset="0"/>
                <a:ea typeface="ＭＳ Ｐゴシック" pitchFamily="50" charset="-128"/>
              </a:rPr>
              <a:t>implemented</a:t>
            </a: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 by attaching a prefix to each element and attribute separated by a colon. Everything before the colon is called the </a:t>
            </a:r>
            <a:r>
              <a:rPr lang="it-IT" altLang="ja-JP" sz="1800" i="1" smtClean="0">
                <a:latin typeface="Verdana" pitchFamily="34" charset="0"/>
                <a:ea typeface="ＭＳ Ｐゴシック" pitchFamily="50" charset="-128"/>
              </a:rPr>
              <a:t>prefix</a:t>
            </a: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, after the colon is called the </a:t>
            </a:r>
            <a:r>
              <a:rPr lang="it-IT" altLang="ja-JP" sz="1800" i="1" smtClean="0">
                <a:latin typeface="Verdana" pitchFamily="34" charset="0"/>
                <a:ea typeface="ＭＳ Ｐゴシック" pitchFamily="50" charset="-128"/>
              </a:rPr>
              <a:t>local part</a:t>
            </a: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 and the complete name, including the colon, is called the </a:t>
            </a:r>
            <a:r>
              <a:rPr lang="it-IT" altLang="ja-JP" sz="1800" i="1" smtClean="0">
                <a:latin typeface="Verdana" pitchFamily="34" charset="0"/>
                <a:ea typeface="ＭＳ Ｐゴシック" pitchFamily="50" charset="-128"/>
              </a:rPr>
              <a:t>qualified name, QName, or raw name</a:t>
            </a: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.</a:t>
            </a:r>
            <a:br>
              <a:rPr lang="it-IT" altLang="ja-JP" sz="180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 </a:t>
            </a:r>
          </a:p>
          <a:p>
            <a:pPr marL="361950" indent="-361950">
              <a:lnSpc>
                <a:spcPct val="80000"/>
              </a:lnSpc>
              <a:buFont typeface="Wingdings" pitchFamily="2" charset="2"/>
              <a:buNone/>
            </a:pP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     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&lt;fi:InterestFisheries&gt;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it-IT" altLang="ja-JP" sz="1800" smtClean="0">
              <a:latin typeface="Verdana" pitchFamily="34" charset="0"/>
              <a:ea typeface="ＭＳ Ｐゴシック" pitchFamily="50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it-IT" altLang="ja-JP" sz="1800" smtClean="0">
                <a:latin typeface="Verdana" pitchFamily="34" charset="0"/>
                <a:ea typeface="ＭＳ Ｐゴシック" pitchFamily="50" charset="-128"/>
              </a:rPr>
              <a:t>&lt;iccat:InterestFisheries&gt;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it-IT" altLang="ja-JP" sz="1800" smtClean="0">
              <a:latin typeface="Verdana" pitchFamily="34" charset="0"/>
              <a:ea typeface="ＭＳ Ｐゴシック" pitchFamily="50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it-IT" altLang="ja-JP" sz="1800" smtClean="0">
              <a:latin typeface="Verdana" pitchFamily="34" charset="0"/>
              <a:ea typeface="ＭＳ Ｐゴシック" pitchFamily="50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it-IT" altLang="ja-JP" sz="1800" smtClean="0">
              <a:latin typeface="Verdana" pitchFamily="34" charset="0"/>
              <a:ea typeface="ＭＳ Ｐゴシック" pitchFamily="50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it-IT" altLang="ja-JP" sz="1800" smtClean="0">
              <a:latin typeface="Verdana" pitchFamily="34" charset="0"/>
              <a:ea typeface="ＭＳ Ｐゴシック" pitchFamily="50" charset="-128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26742" y="3860800"/>
            <a:ext cx="7201743" cy="1081088"/>
            <a:chOff x="521" y="2432"/>
            <a:chExt cx="4536" cy="681"/>
          </a:xfrm>
        </p:grpSpPr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793" y="2840"/>
              <a:ext cx="31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1066" y="2824"/>
              <a:ext cx="399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200">
                  <a:ea typeface="ＭＳ Ｐゴシック" pitchFamily="50" charset="-128"/>
                </a:rPr>
                <a:t>"</a:t>
              </a:r>
              <a:r>
                <a:rPr lang="en-US" altLang="ja-JP" sz="1200" b="1">
                  <a:ea typeface="ＭＳ Ｐゴシック" pitchFamily="50" charset="-128"/>
                </a:rPr>
                <a:t>fi</a:t>
              </a:r>
              <a:r>
                <a:rPr lang="en-US" altLang="ja-JP" sz="1200">
                  <a:ea typeface="ＭＳ Ｐゴシック" pitchFamily="50" charset="-128"/>
                </a:rPr>
                <a:t>" and "</a:t>
              </a:r>
              <a:r>
                <a:rPr lang="en-US" altLang="ja-JP" sz="1200" b="1">
                  <a:ea typeface="ＭＳ Ｐゴシック" pitchFamily="50" charset="-128"/>
                </a:rPr>
                <a:t>iccat</a:t>
              </a:r>
              <a:r>
                <a:rPr lang="en-US" altLang="ja-JP" sz="1200">
                  <a:ea typeface="ＭＳ Ｐゴシック" pitchFamily="50" charset="-128"/>
                </a:rPr>
                <a:t>" are namespaces used to distinguish the same local part "</a:t>
              </a:r>
              <a:r>
                <a:rPr lang="it-IT" altLang="ja-JP" sz="1200" b="1">
                  <a:ea typeface="ＭＳ Ｐゴシック" pitchFamily="50" charset="-128"/>
                </a:rPr>
                <a:t>InterestFisheries</a:t>
              </a:r>
              <a:r>
                <a:rPr lang="en-US" altLang="ja-JP" sz="1200">
                  <a:ea typeface="ＭＳ Ｐゴシック" pitchFamily="50" charset="-128"/>
                </a:rPr>
                <a:t>" in two different environments</a:t>
              </a:r>
              <a:r>
                <a:rPr lang="en-US" altLang="ja-JP" sz="1200" b="1">
                  <a:ea typeface="ＭＳ Ｐゴシック" pitchFamily="50" charset="-128"/>
                </a:rPr>
                <a:t> </a:t>
              </a:r>
            </a:p>
          </p:txBody>
        </p:sp>
        <p:sp>
          <p:nvSpPr>
            <p:cNvPr id="32775" name="Line 9"/>
            <p:cNvSpPr>
              <a:spLocks noChangeShapeType="1"/>
            </p:cNvSpPr>
            <p:nvPr/>
          </p:nvSpPr>
          <p:spPr bwMode="auto">
            <a:xfrm>
              <a:off x="612" y="2568"/>
              <a:ext cx="49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Oval 15"/>
            <p:cNvSpPr>
              <a:spLocks noChangeArrowheads="1"/>
            </p:cNvSpPr>
            <p:nvPr/>
          </p:nvSpPr>
          <p:spPr bwMode="auto">
            <a:xfrm>
              <a:off x="521" y="2432"/>
              <a:ext cx="91" cy="13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pitchFamily="50" charset="-128"/>
              </a:endParaRPr>
            </a:p>
          </p:txBody>
        </p:sp>
        <p:sp>
          <p:nvSpPr>
            <p:cNvPr id="32777" name="Oval 16"/>
            <p:cNvSpPr>
              <a:spLocks noChangeArrowheads="1"/>
            </p:cNvSpPr>
            <p:nvPr/>
          </p:nvSpPr>
          <p:spPr bwMode="auto">
            <a:xfrm>
              <a:off x="521" y="2659"/>
              <a:ext cx="272" cy="227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pitchFamily="50" charset="-128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it-IT" altLang="ja-JP" smtClean="0">
                <a:ea typeface="ＭＳ Ｐゴシック" pitchFamily="50" charset="-128"/>
              </a:rPr>
              <a:t>Namespaces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6303" y="2143125"/>
            <a:ext cx="8229307" cy="3684588"/>
          </a:xfrm>
        </p:spPr>
        <p:txBody>
          <a:bodyPr>
            <a:normAutofit lnSpcReduction="10000"/>
          </a:bodyPr>
          <a:lstStyle/>
          <a:p>
            <a:pPr marL="361950" indent="-36195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Each prefix is mapped to a URI by an </a:t>
            </a:r>
            <a:r>
              <a:rPr lang="it-IT" altLang="ja-JP" sz="1600" i="1" dirty="0" smtClean="0">
                <a:latin typeface="Verdana" pitchFamily="34" charset="0"/>
                <a:ea typeface="ＭＳ Ｐゴシック" pitchFamily="50" charset="-128"/>
              </a:rPr>
              <a:t>xmlns:prefix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 attribute, the URI is the real namespace while the prefix is only a conventional acronym. </a:t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/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Examples:</a:t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/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xmlns:iccat="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  <a:hlinkClick r:id="rId3"/>
              </a:rPr>
              <a:t>http://www.iccat.es/schema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"</a:t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/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xmlns:fi="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  <a:hlinkClick r:id="rId4"/>
              </a:rPr>
              <a:t>http://www.fao.org/fi/figis/devcon/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"</a:t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/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xmlns:xs=</a:t>
            </a:r>
            <a:r>
              <a:rPr lang="en-US" altLang="ja-JP" sz="1600" dirty="0" smtClean="0">
                <a:latin typeface="Verdana" pitchFamily="34" charset="0"/>
                <a:ea typeface="ＭＳ Ｐゴシック" pitchFamily="50" charset="-128"/>
              </a:rPr>
              <a:t>"</a:t>
            </a:r>
            <a:r>
              <a:rPr lang="en-US" altLang="ja-JP" sz="1600" dirty="0" smtClean="0">
                <a:latin typeface="Verdana" pitchFamily="34" charset="0"/>
                <a:ea typeface="ＭＳ Ｐゴシック" pitchFamily="50" charset="-128"/>
                <a:hlinkClick r:id="rId5"/>
              </a:rPr>
              <a:t>http://www.w3.org/2001/XMLSchema</a:t>
            </a:r>
            <a:r>
              <a:rPr lang="en-US" altLang="ja-JP" sz="1600" dirty="0" smtClean="0">
                <a:latin typeface="Verdana" pitchFamily="34" charset="0"/>
                <a:ea typeface="ＭＳ Ｐゴシック" pitchFamily="50" charset="-128"/>
              </a:rPr>
              <a:t>" 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/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/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en-US" altLang="ja-JP" sz="1600" dirty="0" err="1" smtClean="0">
                <a:latin typeface="Verdana" pitchFamily="34" charset="0"/>
                <a:ea typeface="ＭＳ Ｐゴシック" pitchFamily="50" charset="-128"/>
              </a:rPr>
              <a:t>xmlns:xsi</a:t>
            </a:r>
            <a:r>
              <a:rPr lang="en-US" altLang="ja-JP" sz="1600" dirty="0" smtClean="0">
                <a:latin typeface="Verdana" pitchFamily="34" charset="0"/>
                <a:ea typeface="ＭＳ Ｐゴシック" pitchFamily="50" charset="-128"/>
              </a:rPr>
              <a:t>="</a:t>
            </a:r>
            <a:r>
              <a:rPr lang="en-US" altLang="ja-JP" sz="1600" dirty="0" smtClean="0">
                <a:latin typeface="Verdana" pitchFamily="34" charset="0"/>
                <a:ea typeface="ＭＳ Ｐゴシック" pitchFamily="50" charset="-128"/>
                <a:hlinkClick r:id="rId6"/>
              </a:rPr>
              <a:t>http://www.w3.org/2001/XMLSchema-instance</a:t>
            </a:r>
            <a:r>
              <a:rPr lang="en-US" altLang="ja-JP" sz="1600" dirty="0" smtClean="0">
                <a:latin typeface="Verdana" pitchFamily="34" charset="0"/>
                <a:ea typeface="ＭＳ Ｐゴシック" pitchFamily="50" charset="-128"/>
              </a:rPr>
              <a:t>" </a:t>
            </a:r>
            <a:br>
              <a:rPr lang="en-US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en-US" altLang="ja-JP" sz="1600" dirty="0" smtClean="0">
                <a:latin typeface="Verdana" pitchFamily="34" charset="0"/>
                <a:ea typeface="ＭＳ Ｐゴシック" pitchFamily="50" charset="-128"/>
              </a:rPr>
              <a:t/>
            </a:r>
            <a:br>
              <a:rPr lang="en-US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en-US" altLang="ja-JP" sz="1600" dirty="0" smtClean="0">
                <a:latin typeface="Verdana" pitchFamily="34" charset="0"/>
                <a:ea typeface="ＭＳ Ｐゴシック" pitchFamily="50" charset="-128"/>
              </a:rPr>
              <a:t>x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si:schemaLocation=</a:t>
            </a:r>
            <a:r>
              <a:rPr lang="en-US" altLang="ja-JP" sz="1600" dirty="0" smtClean="0">
                <a:latin typeface="Verdana" pitchFamily="34" charset="0"/>
                <a:ea typeface="ＭＳ Ｐゴシック" pitchFamily="50" charset="-128"/>
              </a:rPr>
              <a:t>"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  <a:hlinkClick r:id="rId7"/>
              </a:rPr>
              <a:t>http://www.iccat.es/schema  iccat.xsd</a:t>
            </a:r>
            <a:r>
              <a:rPr lang="en-US" altLang="ja-JP" sz="1600" dirty="0" smtClean="0">
                <a:latin typeface="Verdana" pitchFamily="34" charset="0"/>
                <a:ea typeface="ＭＳ Ｐゴシック" pitchFamily="50" charset="-128"/>
              </a:rPr>
              <a:t>"</a:t>
            </a: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/>
            </a:r>
            <a:b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</a:br>
            <a:r>
              <a:rPr lang="it-IT" altLang="ja-JP" sz="1600" dirty="0" smtClean="0">
                <a:latin typeface="Verdana" pitchFamily="34" charset="0"/>
                <a:ea typeface="ＭＳ Ｐゴシック" pitchFamily="50" charset="-128"/>
              </a:rPr>
              <a:t> </a:t>
            </a:r>
          </a:p>
          <a:p>
            <a:pPr marL="361950" indent="-36195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it-IT" altLang="ja-JP" sz="1600" dirty="0" smtClean="0"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33796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5458" y="6237288"/>
            <a:ext cx="142920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GB" altLang="ko-KR" smtClean="0">
                <a:latin typeface="Times New Roman" pitchFamily="18" charset="0"/>
                <a:ea typeface="굴림" pitchFamily="34" charset="-127"/>
              </a:rPr>
              <a:t>XML Namespaces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28" y="1600200"/>
            <a:ext cx="8153082" cy="4495800"/>
          </a:xfrm>
        </p:spPr>
        <p:txBody>
          <a:bodyPr/>
          <a:lstStyle/>
          <a:p>
            <a:r>
              <a:rPr lang="en-GB" altLang="ko-KR" sz="2600" smtClean="0">
                <a:latin typeface="Times New Roman" pitchFamily="18" charset="0"/>
                <a:ea typeface="굴림" pitchFamily="34" charset="-127"/>
              </a:rPr>
              <a:t>Namespaces in XML are optional </a:t>
            </a:r>
          </a:p>
          <a:p>
            <a:r>
              <a:rPr lang="en-GB" altLang="ko-KR" sz="2600" smtClean="0">
                <a:latin typeface="Times New Roman" pitchFamily="18" charset="0"/>
                <a:ea typeface="굴림" pitchFamily="34" charset="-127"/>
              </a:rPr>
              <a:t>Namespaces ensure that elements are unique</a:t>
            </a:r>
            <a:r>
              <a:rPr lang="en-GB" altLang="ja-JP" sz="2600" smtClean="0">
                <a:latin typeface="Times New Roman" pitchFamily="18" charset="0"/>
                <a:ea typeface="굴림" pitchFamily="34" charset="-127"/>
              </a:rPr>
              <a:t>: resolve conflict among names of elements</a:t>
            </a:r>
            <a:endParaRPr lang="en-GB" altLang="ko-KR" sz="2600" smtClean="0">
              <a:latin typeface="Times New Roman" pitchFamily="18" charset="0"/>
              <a:ea typeface="굴림" pitchFamily="34" charset="-127"/>
            </a:endParaRPr>
          </a:p>
          <a:p>
            <a:r>
              <a:rPr lang="en-GB" altLang="ko-KR" sz="2600" smtClean="0">
                <a:latin typeface="Times New Roman" pitchFamily="18" charset="0"/>
                <a:ea typeface="굴림" pitchFamily="34" charset="-127"/>
              </a:rPr>
              <a:t>In different contexts a given tag might mean different things - eg consider &lt;BOOK&gt;</a:t>
            </a:r>
          </a:p>
          <a:p>
            <a:pPr lvl="1"/>
            <a:r>
              <a:rPr lang="en-GB" altLang="ko-KR" sz="2000" smtClean="0">
                <a:latin typeface="Times New Roman" pitchFamily="18" charset="0"/>
                <a:ea typeface="굴림" pitchFamily="34" charset="-127"/>
              </a:rPr>
              <a:t>To me it might mean a book in a bibliography</a:t>
            </a:r>
          </a:p>
          <a:p>
            <a:pPr lvl="1"/>
            <a:r>
              <a:rPr lang="en-GB" altLang="ko-KR" sz="2000" smtClean="0">
                <a:latin typeface="Times New Roman" pitchFamily="18" charset="0"/>
                <a:ea typeface="굴림" pitchFamily="34" charset="-127"/>
              </a:rPr>
              <a:t>To a bookshop it might contain stock details</a:t>
            </a:r>
          </a:p>
          <a:p>
            <a:pPr lvl="1"/>
            <a:r>
              <a:rPr lang="en-GB" altLang="ko-KR" sz="2000" smtClean="0">
                <a:latin typeface="Times New Roman" pitchFamily="18" charset="0"/>
                <a:ea typeface="굴림" pitchFamily="34" charset="-127"/>
              </a:rPr>
              <a:t>To a travel agent it might contain information about flight bookings!</a:t>
            </a:r>
            <a:endParaRPr lang="en-GB" altLang="ko-KR" sz="2200" smtClean="0">
              <a:latin typeface="Times New Roman" pitchFamily="18" charset="0"/>
              <a:ea typeface="굴림" pitchFamily="34" charset="-127"/>
            </a:endParaRPr>
          </a:p>
          <a:p>
            <a:r>
              <a:rPr lang="en-GB" altLang="ko-KR" sz="2600" smtClean="0">
                <a:latin typeface="Times New Roman" pitchFamily="18" charset="0"/>
                <a:ea typeface="굴림" pitchFamily="34" charset="-127"/>
              </a:rPr>
              <a:t>Namespaces attach unique labels to a given tag set.</a:t>
            </a:r>
          </a:p>
          <a:p>
            <a:r>
              <a:rPr lang="en-GB" altLang="ko-KR" sz="2600" smtClean="0">
                <a:latin typeface="Times New Roman" pitchFamily="18" charset="0"/>
                <a:ea typeface="굴림" pitchFamily="34" charset="-127"/>
              </a:rPr>
              <a:t>URLs are usually used as namespace labels.</a:t>
            </a:r>
          </a:p>
          <a:p>
            <a:endParaRPr lang="en-GB" altLang="ko-KR" sz="2000" b="1" smtClean="0">
              <a:latin typeface="Courier New" pitchFamily="49" charset="0"/>
              <a:ea typeface="굴림" pitchFamily="34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GB" altLang="ko-KR" sz="3200" smtClean="0">
                <a:latin typeface="Times New Roman" pitchFamily="18" charset="0"/>
                <a:ea typeface="굴림" pitchFamily="34" charset="-127"/>
              </a:rPr>
              <a:t>Document Sources &amp; More Information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28" y="1600200"/>
            <a:ext cx="8153082" cy="449580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1800" smtClean="0">
                <a:latin typeface="Times New Roman" pitchFamily="18" charset="0"/>
                <a:ea typeface="굴림" pitchFamily="34" charset="-127"/>
              </a:rPr>
              <a:t>References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1800" smtClean="0">
                <a:latin typeface="Times New Roman" pitchFamily="18" charset="0"/>
                <a:ea typeface="굴림" pitchFamily="34" charset="-127"/>
              </a:rPr>
              <a:t>Kenneth M. Anderson, </a:t>
            </a:r>
            <a:r>
              <a:rPr lang="en-GB" altLang="ko-KR" sz="1800" smtClean="0">
                <a:latin typeface="Times New Roman" pitchFamily="18" charset="0"/>
                <a:ea typeface="굴림" pitchFamily="34" charset="-127"/>
                <a:hlinkClick r:id="rId2"/>
              </a:rPr>
              <a:t>http://www.cs.colorado.edu/users/kena/classes/3308/f00/lectures</a:t>
            </a:r>
            <a:endParaRPr lang="en-GB" altLang="ko-KR" sz="1800" smtClean="0">
              <a:latin typeface="Times New Roman" pitchFamily="18" charset="0"/>
              <a:ea typeface="굴림" pitchFamily="34" charset="-127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1800" smtClean="0">
                <a:latin typeface="Times New Roman" pitchFamily="18" charset="0"/>
                <a:ea typeface="굴림" pitchFamily="34" charset="-127"/>
              </a:rPr>
              <a:t>Tim Brailsford, 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1800" smtClean="0">
                <a:latin typeface="Times New Roman" pitchFamily="18" charset="0"/>
                <a:ea typeface="굴림" pitchFamily="34" charset="-127"/>
                <a:hlinkClick r:id="rId3"/>
              </a:rPr>
              <a:t>http://www.cs.nott.ac.uk/~tjb/iti-xml/</a:t>
            </a:r>
            <a:endParaRPr lang="en-GB" altLang="ko-KR" sz="1800" smtClean="0">
              <a:latin typeface="Times New Roman" pitchFamily="18" charset="0"/>
              <a:ea typeface="굴림" pitchFamily="34" charset="-127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1800" smtClean="0">
                <a:latin typeface="Times-Roman"/>
                <a:ea typeface="굴림" pitchFamily="34" charset="-127"/>
              </a:rPr>
              <a:t>General XML Information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1800" smtClean="0">
                <a:latin typeface="Times-Roman"/>
                <a:ea typeface="굴림" pitchFamily="34" charset="-127"/>
              </a:rPr>
              <a:t> </a:t>
            </a:r>
            <a:r>
              <a:rPr lang="en-US" altLang="ko-KR" sz="1800" smtClean="0">
                <a:latin typeface="Times-Roman"/>
                <a:ea typeface="굴림" pitchFamily="34" charset="-127"/>
                <a:hlinkClick r:id="rId4"/>
              </a:rPr>
              <a:t>http://www.w3c.org/xml/</a:t>
            </a:r>
            <a:r>
              <a:rPr lang="en-US" altLang="ko-KR" sz="1800" smtClean="0">
                <a:latin typeface="Times-Roman"/>
                <a:ea typeface="굴림" pitchFamily="34" charset="-127"/>
              </a:rPr>
              <a:t>, http://www.xml.com/ </a:t>
            </a:r>
            <a:endParaRPr lang="en-US" altLang="ko-KR" sz="1800" smtClean="0">
              <a:latin typeface="Batang" pitchFamily="18" charset="-127"/>
              <a:ea typeface="Batang" pitchFamily="18" charset="-127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1800" smtClean="0">
                <a:latin typeface="Times-Roman"/>
                <a:ea typeface="굴림" pitchFamily="34" charset="-127"/>
              </a:rPr>
              <a:t>Free XML Parsers</a:t>
            </a:r>
            <a:endParaRPr lang="en-US" altLang="ko-KR" sz="1800" smtClean="0">
              <a:latin typeface="Batang" pitchFamily="18" charset="-127"/>
              <a:ea typeface="Batang" pitchFamily="18" charset="-127"/>
            </a:endParaRP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1600" smtClean="0">
                <a:latin typeface="Times-Roman"/>
                <a:ea typeface="굴림" pitchFamily="34" charset="-127"/>
              </a:rPr>
              <a:t> http: / / xml. apache. org/</a:t>
            </a:r>
            <a:endParaRPr lang="en-US" altLang="ko-KR" sz="1600" smtClean="0">
              <a:latin typeface="Batang" pitchFamily="18" charset="-127"/>
              <a:ea typeface="Batang" pitchFamily="18" charset="-127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1800" smtClean="0">
                <a:latin typeface="Times-Roman"/>
                <a:ea typeface="굴림" pitchFamily="34" charset="-127"/>
              </a:rPr>
              <a:t>Java and C+ + parsers ( with bindings for Perl and COM)</a:t>
            </a:r>
            <a:endParaRPr lang="en-US" altLang="ko-KR" sz="1800" smtClean="0">
              <a:latin typeface="Batang" pitchFamily="18" charset="-127"/>
              <a:ea typeface="Batang" pitchFamily="18" charset="-127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1800" smtClean="0">
                <a:latin typeface="Times-Roman"/>
                <a:ea typeface="굴림" pitchFamily="34" charset="-127"/>
              </a:rPr>
              <a:t>         http: / / www. alphaworks. ibm. com/ tech/ xml4j</a:t>
            </a:r>
            <a:endParaRPr lang="en-US" altLang="ko-KR" sz="1800" smtClean="0">
              <a:latin typeface="Batang" pitchFamily="18" charset="-127"/>
              <a:ea typeface="Batang" pitchFamily="18" charset="-127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1800" smtClean="0">
                <a:latin typeface="Times New Roman" pitchFamily="18" charset="0"/>
                <a:ea typeface="굴림" pitchFamily="34" charset="-127"/>
              </a:rPr>
              <a:t>•</a:t>
            </a:r>
            <a:r>
              <a:rPr lang="en-US" altLang="ko-KR" sz="1800" smtClean="0">
                <a:latin typeface="Times-Roman"/>
                <a:ea typeface="굴림" pitchFamily="34" charset="-127"/>
              </a:rPr>
              <a:t>IBM </a:t>
            </a:r>
            <a:r>
              <a:rPr lang="en-US" altLang="ko-KR" sz="1800" smtClean="0">
                <a:latin typeface="Times New Roman" pitchFamily="18" charset="0"/>
                <a:ea typeface="굴림" pitchFamily="34" charset="-127"/>
              </a:rPr>
              <a:t>’</a:t>
            </a:r>
            <a:r>
              <a:rPr lang="en-US" altLang="ko-KR" sz="1800" smtClean="0">
                <a:latin typeface="Times-Roman"/>
                <a:ea typeface="굴림" pitchFamily="34" charset="-127"/>
              </a:rPr>
              <a:t>s Java parser for XML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1800" smtClean="0">
                <a:latin typeface="Times-Roman"/>
                <a:ea typeface="굴림" pitchFamily="34" charset="-127"/>
              </a:rPr>
              <a:t>        http: / / www. alphaworks. ibm. com/ tech/ xml4c</a:t>
            </a:r>
            <a:endParaRPr lang="en-US" altLang="ko-KR" sz="1800" smtClean="0">
              <a:latin typeface="Batang" pitchFamily="18" charset="-127"/>
              <a:ea typeface="Batang" pitchFamily="18" charset="-127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1800" smtClean="0">
                <a:latin typeface="Times New Roman" pitchFamily="18" charset="0"/>
                <a:ea typeface="굴림" pitchFamily="34" charset="-127"/>
              </a:rPr>
              <a:t>•</a:t>
            </a:r>
            <a:r>
              <a:rPr lang="en-US" altLang="ko-KR" sz="1800" smtClean="0">
                <a:latin typeface="Times-Roman"/>
                <a:ea typeface="굴림" pitchFamily="34" charset="-127"/>
              </a:rPr>
              <a:t>IBM </a:t>
            </a:r>
            <a:r>
              <a:rPr lang="en-US" altLang="ko-KR" sz="1800" smtClean="0">
                <a:latin typeface="Times New Roman" pitchFamily="18" charset="0"/>
                <a:ea typeface="굴림" pitchFamily="34" charset="-127"/>
              </a:rPr>
              <a:t>’</a:t>
            </a:r>
            <a:r>
              <a:rPr lang="en-US" altLang="ko-KR" sz="1800" smtClean="0">
                <a:latin typeface="Times-Roman"/>
                <a:ea typeface="굴림" pitchFamily="34" charset="-127"/>
              </a:rPr>
              <a:t>s C+ + parser for XML</a:t>
            </a:r>
            <a:endParaRPr lang="en-US" altLang="ko-KR" sz="1800" smtClean="0">
              <a:latin typeface="Batang" pitchFamily="18" charset="-127"/>
              <a:ea typeface="Batang" pitchFamily="18" charset="-127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ko-KR" sz="1800" smtClean="0">
                <a:latin typeface="Times-Roman"/>
                <a:ea typeface="굴림" pitchFamily="34" charset="-127"/>
              </a:rPr>
              <a:t>        http: / / www. opentext. com/ services/ content_ management_ services/ xml_  sgml_ solutions. html</a:t>
            </a:r>
            <a:endParaRPr lang="en-GB" altLang="ko-KR" sz="1800" b="1" smtClean="0">
              <a:latin typeface="Courier New" pitchFamily="49" charset="0"/>
              <a:ea typeface="굴림" pitchFamily="34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2267" y="2071688"/>
            <a:ext cx="8534205" cy="1295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H" altLang="ja-JP" smtClean="0">
                <a:ea typeface="ＭＳ Ｐゴシック" pitchFamily="50" charset="-128"/>
              </a:rPr>
              <a:t>Introduction to XML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GB" altLang="ko-KR" smtClean="0">
                <a:latin typeface="Times New Roman" pitchFamily="18" charset="0"/>
                <a:ea typeface="굴림" pitchFamily="34" charset="-127"/>
              </a:rPr>
              <a:t>XML Rules (vs HTML)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0340" y="2000250"/>
            <a:ext cx="8214648" cy="4243388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>All elements </a:t>
            </a:r>
            <a:r>
              <a:rPr lang="en-GB" altLang="ko-KR" sz="2200" i="1" dirty="0" smtClean="0">
                <a:latin typeface="Times New Roman" pitchFamily="18" charset="0"/>
                <a:ea typeface="굴림" pitchFamily="34" charset="-127"/>
              </a:rPr>
              <a:t>must</a:t>
            </a: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> be closed.</a:t>
            </a:r>
            <a:br>
              <a:rPr lang="en-GB" altLang="ko-KR" sz="2200" dirty="0" smtClean="0">
                <a:latin typeface="Times New Roman" pitchFamily="18" charset="0"/>
                <a:ea typeface="굴림" pitchFamily="34" charset="-127"/>
              </a:rPr>
            </a:br>
            <a:endParaRPr lang="en-GB" altLang="ko-KR" sz="2200" dirty="0" smtClean="0">
              <a:latin typeface="Times New Roman" pitchFamily="18" charset="0"/>
              <a:ea typeface="굴림" pitchFamily="34" charset="-127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>Elements cannot overlap.</a:t>
            </a:r>
            <a:br>
              <a:rPr lang="en-GB" altLang="ko-KR" sz="2200" dirty="0" smtClean="0">
                <a:latin typeface="Times New Roman" pitchFamily="18" charset="0"/>
                <a:ea typeface="굴림" pitchFamily="34" charset="-127"/>
              </a:rPr>
            </a:b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/>
            </a:r>
            <a:br>
              <a:rPr lang="en-GB" altLang="ko-KR" sz="2200" dirty="0" smtClean="0">
                <a:latin typeface="Times New Roman" pitchFamily="18" charset="0"/>
                <a:ea typeface="굴림" pitchFamily="34" charset="-127"/>
              </a:rPr>
            </a:br>
            <a:r>
              <a:rPr lang="en-GB" altLang="ko-KR" sz="1800" b="1" dirty="0" smtClean="0">
                <a:latin typeface="Times New Roman" pitchFamily="18" charset="0"/>
                <a:ea typeface="굴림" pitchFamily="34" charset="-127"/>
              </a:rPr>
              <a:t>&lt;B&gt;bold &lt;I&gt;bold italic&lt;/B&gt; italic&lt;/I&gt;</a:t>
            </a: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>   this is illegal !</a:t>
            </a:r>
            <a:br>
              <a:rPr lang="en-GB" altLang="ko-KR" sz="2200" dirty="0" smtClean="0">
                <a:latin typeface="Times New Roman" pitchFamily="18" charset="0"/>
                <a:ea typeface="굴림" pitchFamily="34" charset="-127"/>
              </a:rPr>
            </a:br>
            <a:endParaRPr lang="en-GB" altLang="ko-KR" sz="2200" dirty="0" smtClean="0">
              <a:latin typeface="Times New Roman" pitchFamily="18" charset="0"/>
              <a:ea typeface="굴림" pitchFamily="34" charset="-127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>XML is case sensitive</a:t>
            </a:r>
            <a:br>
              <a:rPr lang="en-GB" altLang="ko-KR" sz="2200" dirty="0" smtClean="0">
                <a:latin typeface="Times New Roman" pitchFamily="18" charset="0"/>
                <a:ea typeface="굴림" pitchFamily="34" charset="-127"/>
              </a:rPr>
            </a:b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/>
            </a:r>
            <a:br>
              <a:rPr lang="en-GB" altLang="ko-KR" sz="2200" dirty="0" smtClean="0">
                <a:latin typeface="Times New Roman" pitchFamily="18" charset="0"/>
                <a:ea typeface="굴림" pitchFamily="34" charset="-127"/>
              </a:rPr>
            </a:br>
            <a:r>
              <a:rPr lang="en-GB" altLang="ko-KR" sz="2200" b="1" dirty="0" smtClean="0">
                <a:latin typeface="Times New Roman" pitchFamily="18" charset="0"/>
                <a:ea typeface="굴림" pitchFamily="34" charset="-127"/>
              </a:rPr>
              <a:t>&lt;b&gt;</a:t>
            </a: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> and </a:t>
            </a:r>
            <a:r>
              <a:rPr lang="en-GB" altLang="ko-KR" sz="2200" b="1" dirty="0" smtClean="0">
                <a:latin typeface="Times New Roman" pitchFamily="18" charset="0"/>
                <a:ea typeface="굴림" pitchFamily="34" charset="-127"/>
              </a:rPr>
              <a:t>&lt;B&gt;</a:t>
            </a: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> are </a:t>
            </a:r>
            <a:r>
              <a:rPr lang="en-GB" altLang="ko-KR" sz="2200" i="1" dirty="0" smtClean="0">
                <a:latin typeface="Times New Roman" pitchFamily="18" charset="0"/>
                <a:ea typeface="굴림" pitchFamily="34" charset="-127"/>
              </a:rPr>
              <a:t>different</a:t>
            </a: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> tags</a:t>
            </a:r>
            <a:br>
              <a:rPr lang="en-GB" altLang="ko-KR" sz="2200" dirty="0" smtClean="0">
                <a:latin typeface="Times New Roman" pitchFamily="18" charset="0"/>
                <a:ea typeface="굴림" pitchFamily="34" charset="-127"/>
              </a:rPr>
            </a:br>
            <a:endParaRPr lang="en-GB" altLang="ko-KR" sz="2200" dirty="0" smtClean="0">
              <a:latin typeface="Times New Roman" pitchFamily="18" charset="0"/>
              <a:ea typeface="굴림" pitchFamily="34" charset="-127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>Attributes </a:t>
            </a:r>
            <a:r>
              <a:rPr lang="en-GB" altLang="ko-KR" sz="2200" i="1" dirty="0" smtClean="0">
                <a:latin typeface="Times New Roman" pitchFamily="18" charset="0"/>
                <a:ea typeface="굴림" pitchFamily="34" charset="-127"/>
              </a:rPr>
              <a:t>must</a:t>
            </a: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> be enclosed in inverted commas</a:t>
            </a:r>
            <a:br>
              <a:rPr lang="en-GB" altLang="ko-KR" sz="2200" dirty="0" smtClean="0">
                <a:latin typeface="Times New Roman" pitchFamily="18" charset="0"/>
                <a:ea typeface="굴림" pitchFamily="34" charset="-127"/>
              </a:rPr>
            </a:br>
            <a:r>
              <a:rPr lang="en-GB" altLang="ko-KR" sz="2200" dirty="0" smtClean="0">
                <a:latin typeface="Times New Roman" pitchFamily="18" charset="0"/>
                <a:ea typeface="굴림" pitchFamily="34" charset="-127"/>
              </a:rPr>
              <a:t/>
            </a:r>
            <a:br>
              <a:rPr lang="en-GB" altLang="ko-KR" sz="2200" dirty="0" smtClean="0">
                <a:latin typeface="Times New Roman" pitchFamily="18" charset="0"/>
                <a:ea typeface="굴림" pitchFamily="34" charset="-127"/>
              </a:rPr>
            </a:br>
            <a:r>
              <a:rPr lang="en-GB" altLang="ko-KR" sz="2000" b="1" dirty="0" smtClean="0">
                <a:latin typeface="Times New Roman" pitchFamily="18" charset="0"/>
                <a:ea typeface="굴림" pitchFamily="34" charset="-127"/>
              </a:rPr>
              <a:t>&lt;PICTURE </a:t>
            </a:r>
            <a:r>
              <a:rPr lang="en-GB" altLang="ko-KR" sz="2000" b="1" dirty="0" err="1" smtClean="0">
                <a:latin typeface="Times New Roman" pitchFamily="18" charset="0"/>
                <a:ea typeface="굴림" pitchFamily="34" charset="-127"/>
              </a:rPr>
              <a:t>src</a:t>
            </a:r>
            <a:r>
              <a:rPr lang="en-GB" altLang="ko-KR" sz="2000" b="1" dirty="0" smtClean="0">
                <a:latin typeface="Times New Roman" pitchFamily="18" charset="0"/>
                <a:ea typeface="굴림" pitchFamily="34" charset="-127"/>
              </a:rPr>
              <a:t>=“mypic.jpg” /&gt;</a:t>
            </a:r>
            <a:endParaRPr lang="en-GB" altLang="ko-KR" sz="2200" dirty="0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ja-JP" smtClean="0">
                <a:ea typeface="ＭＳ Ｐゴシック" pitchFamily="50" charset="-128"/>
              </a:rPr>
              <a:t>Resources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48230" y="1571626"/>
            <a:ext cx="8113505" cy="4500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ja-JP" smtClean="0">
                <a:ea typeface="ＭＳ Ｐゴシック" pitchFamily="50" charset="-128"/>
              </a:rPr>
              <a:t>An Introduction to XML Schema</a:t>
            </a:r>
          </a:p>
          <a:p>
            <a:pPr>
              <a:buFont typeface="Wingdings" pitchFamily="2" charset="2"/>
              <a:buNone/>
            </a:pPr>
            <a:r>
              <a:rPr lang="en-US" altLang="ja-JP" i="1" smtClean="0">
                <a:ea typeface="ＭＳ Ｐゴシック" pitchFamily="50" charset="-128"/>
              </a:rPr>
              <a:t>http://www.cs.colorado.edu/~kena/classes/7818/f01/presentations/schema.</a:t>
            </a:r>
            <a:r>
              <a:rPr lang="en-US" altLang="ja-JP" b="1" i="1" smtClean="0">
                <a:ea typeface="ＭＳ Ｐゴシック" pitchFamily="50" charset="-128"/>
              </a:rPr>
              <a:t>ppt</a:t>
            </a:r>
            <a:r>
              <a:rPr lang="en-US" altLang="ja-JP" i="1" smtClean="0">
                <a:ea typeface="ＭＳ Ｐゴシック" pitchFamily="50" charset="-128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ja-JP" smtClean="0">
              <a:ea typeface="ＭＳ Ｐゴシック" pitchFamily="50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 smtClean="0">
                <a:ea typeface="ＭＳ Ｐゴシック" pitchFamily="50" charset="-128"/>
              </a:rPr>
              <a:t>XML Schema is a W3C Recommendation</a:t>
            </a:r>
          </a:p>
          <a:p>
            <a:pPr>
              <a:buFont typeface="Wingdings" pitchFamily="2" charset="2"/>
              <a:buNone/>
            </a:pPr>
            <a:r>
              <a:rPr lang="en-US" altLang="ja-JP" smtClean="0">
                <a:ea typeface="ＭＳ Ｐゴシック" pitchFamily="50" charset="-128"/>
              </a:rPr>
              <a:t>   </a:t>
            </a:r>
            <a:r>
              <a:rPr lang="en-US" altLang="ja-JP" smtClean="0">
                <a:ea typeface="ＭＳ Ｐゴシック" pitchFamily="50" charset="-128"/>
                <a:hlinkClick r:id="rId2"/>
              </a:rPr>
              <a:t>http://www.w3.org/XML/Schema</a:t>
            </a:r>
            <a:endParaRPr lang="en-US" altLang="ja-JP" smtClean="0">
              <a:ea typeface="ＭＳ Ｐゴシック" pitchFamily="50" charset="-128"/>
            </a:endParaRPr>
          </a:p>
          <a:p>
            <a:pPr>
              <a:buFont typeface="Wingdings" pitchFamily="2" charset="2"/>
              <a:buNone/>
            </a:pPr>
            <a:endParaRPr lang="en-US" altLang="ja-JP" smtClean="0">
              <a:ea typeface="ＭＳ Ｐゴシック" pitchFamily="50" charset="-128"/>
            </a:endParaRPr>
          </a:p>
          <a:p>
            <a:pPr>
              <a:buFont typeface="Wingdings" pitchFamily="2" charset="2"/>
              <a:buNone/>
            </a:pPr>
            <a:endParaRPr lang="en-US" altLang="ja-JP" smtClean="0"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  <a:ea typeface="ＭＳ Ｐゴシック" pitchFamily="50" charset="-128"/>
                <a:cs typeface="Times New Roman" pitchFamily="18" charset="0"/>
              </a:rPr>
              <a:t>Motivation</a:t>
            </a:r>
            <a:endParaRPr lang="en-US" altLang="ja-JP" smtClean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28" y="1600200"/>
            <a:ext cx="8153082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mtClean="0">
                <a:ea typeface="ＭＳ Ｐゴシック" pitchFamily="50" charset="-128"/>
              </a:rPr>
              <a:t>Purpose of DTD :</a:t>
            </a:r>
          </a:p>
          <a:p>
            <a:pPr>
              <a:lnSpc>
                <a:spcPct val="90000"/>
              </a:lnSpc>
            </a:pPr>
            <a:r>
              <a:rPr lang="en-US" altLang="ja-JP" sz="2400" smtClean="0">
                <a:ea typeface="ＭＳ Ｐゴシック" pitchFamily="50" charset="-128"/>
              </a:rPr>
              <a:t>Sharing grammar/data with others</a:t>
            </a:r>
          </a:p>
          <a:p>
            <a:pPr>
              <a:lnSpc>
                <a:spcPct val="90000"/>
              </a:lnSpc>
            </a:pPr>
            <a:r>
              <a:rPr lang="en-US" altLang="ja-JP" sz="2400" smtClean="0">
                <a:ea typeface="ＭＳ Ｐゴシック" pitchFamily="50" charset="-128"/>
              </a:rPr>
              <a:t>Validation by the parser</a:t>
            </a:r>
          </a:p>
          <a:p>
            <a:pPr>
              <a:lnSpc>
                <a:spcPct val="90000"/>
              </a:lnSpc>
            </a:pPr>
            <a:r>
              <a:rPr lang="en-US" altLang="ja-JP" sz="2400" smtClean="0">
                <a:ea typeface="ＭＳ Ｐゴシック" pitchFamily="50" charset="-128"/>
              </a:rPr>
              <a:t>Defaulting of values.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mtClean="0">
                <a:ea typeface="ＭＳ Ｐゴシック" pitchFamily="50" charset="-128"/>
              </a:rPr>
              <a:t>Shortcomings of DTD</a:t>
            </a:r>
          </a:p>
          <a:p>
            <a:pPr>
              <a:lnSpc>
                <a:spcPct val="90000"/>
              </a:lnSpc>
            </a:pPr>
            <a:r>
              <a:rPr lang="en-US" altLang="ja-JP" sz="2400" smtClean="0">
                <a:ea typeface="ＭＳ Ｐゴシック" pitchFamily="50" charset="-128"/>
                <a:cs typeface="Times New Roman" pitchFamily="18" charset="0"/>
              </a:rPr>
              <a:t>a very limited capability for specifying datatypes.  </a:t>
            </a:r>
          </a:p>
          <a:p>
            <a:pPr>
              <a:lnSpc>
                <a:spcPct val="90000"/>
              </a:lnSpc>
            </a:pPr>
            <a:r>
              <a:rPr lang="en-US" altLang="ja-JP" sz="2400" smtClean="0">
                <a:ea typeface="ＭＳ Ｐゴシック" pitchFamily="50" charset="-128"/>
                <a:cs typeface="Times New Roman" pitchFamily="18" charset="0"/>
              </a:rPr>
              <a:t>incompatible set of datatypes with those found in databases</a:t>
            </a:r>
          </a:p>
          <a:p>
            <a:pPr>
              <a:lnSpc>
                <a:spcPct val="90000"/>
              </a:lnSpc>
            </a:pPr>
            <a:r>
              <a:rPr lang="en-US" altLang="ja-JP" sz="2400" smtClean="0">
                <a:ea typeface="ＭＳ Ｐゴシック" pitchFamily="50" charset="-128"/>
                <a:cs typeface="Times New Roman" pitchFamily="18" charset="0"/>
              </a:rPr>
              <a:t>inconsistent</a:t>
            </a:r>
            <a:r>
              <a:rPr lang="en-US" altLang="ja-JP" sz="2400" smtClean="0">
                <a:ea typeface="ＭＳ Ｐゴシック" pitchFamily="50" charset="-128"/>
              </a:rPr>
              <a:t> syntax with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ja-JP" smtClean="0">
                <a:ea typeface="ＭＳ Ｐゴシック" pitchFamily="50" charset="-128"/>
              </a:rPr>
              <a:t>XML Schema Requirements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0157" y="1285875"/>
            <a:ext cx="777196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ja-JP" smtClean="0">
                <a:ea typeface="ＭＳ Ｐゴシック" pitchFamily="50" charset="-128"/>
              </a:rPr>
              <a:t>Structural Schemas</a:t>
            </a:r>
          </a:p>
          <a:p>
            <a:pPr>
              <a:buFont typeface="Wingdings" pitchFamily="2" charset="2"/>
              <a:buNone/>
            </a:pPr>
            <a:r>
              <a:rPr lang="en-US" altLang="ja-JP" sz="2400" smtClean="0">
                <a:ea typeface="ＭＳ Ｐゴシック" pitchFamily="50" charset="-128"/>
              </a:rPr>
              <a:t>Besides analogizing DTD, there are specific goals beyond DTD:</a:t>
            </a:r>
          </a:p>
          <a:p>
            <a:r>
              <a:rPr lang="en-US" altLang="ja-JP" sz="2400" smtClean="0">
                <a:ea typeface="ＭＳ Ｐゴシック" pitchFamily="50" charset="-128"/>
              </a:rPr>
              <a:t>Integration with namespace</a:t>
            </a:r>
          </a:p>
          <a:p>
            <a:r>
              <a:rPr lang="en-US" altLang="ja-JP" sz="2400" smtClean="0">
                <a:ea typeface="ＭＳ Ｐゴシック" pitchFamily="50" charset="-128"/>
              </a:rPr>
              <a:t>Definition of incomplete constraints on content of an element type</a:t>
            </a:r>
          </a:p>
          <a:p>
            <a:r>
              <a:rPr lang="en-US" altLang="ja-JP" sz="2400" smtClean="0">
                <a:ea typeface="ＭＳ Ｐゴシック" pitchFamily="50" charset="-128"/>
              </a:rPr>
              <a:t>Integration of structural schemas with primitive data types</a:t>
            </a:r>
          </a:p>
          <a:p>
            <a:r>
              <a:rPr lang="en-US" altLang="ja-JP" sz="2400" smtClean="0">
                <a:ea typeface="ＭＳ Ｐゴシック" pitchFamily="50" charset="-128"/>
              </a:rPr>
              <a:t>inheritance</a:t>
            </a:r>
          </a:p>
          <a:p>
            <a:pPr>
              <a:buFont typeface="Wingdings" pitchFamily="2" charset="2"/>
              <a:buNone/>
            </a:pPr>
            <a:endParaRPr lang="en-US" altLang="ja-JP" sz="2400" smtClean="0"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ja-JP" smtClean="0">
                <a:ea typeface="ＭＳ Ｐゴシック" pitchFamily="50" charset="-128"/>
              </a:rPr>
              <a:t>XML Schema Requirements (2)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28" y="1600200"/>
            <a:ext cx="8153082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ja-JP" smtClean="0">
                <a:ea typeface="ＭＳ Ｐゴシック" pitchFamily="50" charset="-128"/>
              </a:rPr>
              <a:t>Primitive Data Typing</a:t>
            </a:r>
          </a:p>
          <a:p>
            <a:r>
              <a:rPr lang="en-US" altLang="ja-JP" sz="2800" smtClean="0">
                <a:ea typeface="ＭＳ Ｐゴシック" pitchFamily="50" charset="-128"/>
              </a:rPr>
              <a:t>Based on experience with SQL, Java primitives</a:t>
            </a:r>
            <a:r>
              <a:rPr lang="en-US" altLang="ja-JP" smtClean="0">
                <a:ea typeface="ＭＳ Ｐゴシック" pitchFamily="50" charset="-128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ja-JP" smtClean="0">
                <a:ea typeface="ＭＳ Ｐゴシック" pitchFamily="50" charset="-128"/>
              </a:rPr>
              <a:t>Conformance</a:t>
            </a:r>
          </a:p>
          <a:p>
            <a:r>
              <a:rPr lang="en-US" altLang="ja-JP" sz="2800" smtClean="0">
                <a:ea typeface="ＭＳ Ｐゴシック" pitchFamily="50" charset="-128"/>
              </a:rPr>
              <a:t>Define the relation of schemata to XML document instances, and obligations on schema-aware processors.</a:t>
            </a:r>
          </a:p>
          <a:p>
            <a:pPr>
              <a:buFont typeface="Wingdings" pitchFamily="2" charset="2"/>
              <a:buNone/>
            </a:pPr>
            <a:endParaRPr lang="en-US" altLang="ja-JP" smtClean="0"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ja-JP" smtClean="0">
                <a:ea typeface="ＭＳ Ｐゴシック" pitchFamily="50" charset="-128"/>
              </a:rPr>
              <a:t>Example (DTD)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0157" y="1214439"/>
            <a:ext cx="7717724" cy="4714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ja-JP" sz="2800" b="1" smtClean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BookStore.dtd</a:t>
            </a:r>
          </a:p>
          <a:p>
            <a:pPr>
              <a:buFont typeface="Wingdings" pitchFamily="2" charset="2"/>
              <a:buNone/>
            </a:pPr>
            <a:r>
              <a:rPr lang="en-US" altLang="ja-JP" sz="2400" smtClean="0">
                <a:ea typeface="ＭＳ Ｐゴシック" pitchFamily="50" charset="-128"/>
                <a:cs typeface="Times New Roman" pitchFamily="18" charset="0"/>
              </a:rPr>
              <a:t>&lt;!ELEMENT BookStore (Book)+&gt;</a:t>
            </a:r>
          </a:p>
          <a:p>
            <a:pPr>
              <a:buFont typeface="Wingdings" pitchFamily="2" charset="2"/>
              <a:buNone/>
            </a:pPr>
            <a:r>
              <a:rPr lang="en-US" altLang="ja-JP" sz="2400" smtClean="0">
                <a:ea typeface="ＭＳ Ｐゴシック" pitchFamily="50" charset="-128"/>
                <a:cs typeface="Times New Roman" pitchFamily="18" charset="0"/>
              </a:rPr>
              <a:t>&lt;!ELEMENT Book (Title, Author, Date, ISBN, Publisher)&gt;</a:t>
            </a:r>
          </a:p>
          <a:p>
            <a:pPr>
              <a:buFont typeface="Wingdings" pitchFamily="2" charset="2"/>
              <a:buNone/>
            </a:pPr>
            <a:r>
              <a:rPr lang="en-US" altLang="ja-JP" sz="2400" smtClean="0">
                <a:ea typeface="ＭＳ Ｐゴシック" pitchFamily="50" charset="-128"/>
                <a:cs typeface="Times New Roman" pitchFamily="18" charset="0"/>
              </a:rPr>
              <a:t>&lt;!ELEMENT Title (#PCDATA)&gt;</a:t>
            </a:r>
          </a:p>
          <a:p>
            <a:pPr>
              <a:buFont typeface="Wingdings" pitchFamily="2" charset="2"/>
              <a:buNone/>
            </a:pPr>
            <a:r>
              <a:rPr lang="en-US" altLang="ja-JP" sz="2400" smtClean="0">
                <a:ea typeface="ＭＳ Ｐゴシック" pitchFamily="50" charset="-128"/>
                <a:cs typeface="Times New Roman" pitchFamily="18" charset="0"/>
              </a:rPr>
              <a:t>&lt;!ELEMENT Author (#PCDATA)&gt;</a:t>
            </a:r>
          </a:p>
          <a:p>
            <a:pPr>
              <a:buFont typeface="Wingdings" pitchFamily="2" charset="2"/>
              <a:buNone/>
            </a:pPr>
            <a:r>
              <a:rPr lang="en-US" altLang="ja-JP" sz="2400" smtClean="0">
                <a:ea typeface="ＭＳ Ｐゴシック" pitchFamily="50" charset="-128"/>
                <a:cs typeface="Times New Roman" pitchFamily="18" charset="0"/>
              </a:rPr>
              <a:t>&lt;!ELEMENT Date (#PCDATA)&gt;</a:t>
            </a:r>
          </a:p>
          <a:p>
            <a:pPr>
              <a:buFont typeface="Wingdings" pitchFamily="2" charset="2"/>
              <a:buNone/>
            </a:pPr>
            <a:r>
              <a:rPr lang="en-US" altLang="ja-JP" sz="2400" smtClean="0">
                <a:ea typeface="ＭＳ Ｐゴシック" pitchFamily="50" charset="-128"/>
                <a:cs typeface="Times New Roman" pitchFamily="18" charset="0"/>
              </a:rPr>
              <a:t>&lt;!ELEMENT ISBN (#PCDATA)&gt;</a:t>
            </a:r>
          </a:p>
          <a:p>
            <a:pPr>
              <a:buFont typeface="Wingdings" pitchFamily="2" charset="2"/>
              <a:buNone/>
            </a:pPr>
            <a:r>
              <a:rPr lang="en-US" altLang="ja-JP" sz="2400" smtClean="0">
                <a:ea typeface="ＭＳ Ｐゴシック" pitchFamily="50" charset="-128"/>
                <a:cs typeface="Times New Roman" pitchFamily="18" charset="0"/>
              </a:rPr>
              <a:t>&lt;!ELEMENT Publisher (#PCDATA)&gt;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367" y="152400"/>
            <a:ext cx="7771960" cy="533400"/>
          </a:xfrm>
        </p:spPr>
        <p:txBody>
          <a:bodyPr/>
          <a:lstStyle/>
          <a:p>
            <a:r>
              <a:rPr lang="en-US" altLang="ja-JP" sz="2400" smtClean="0">
                <a:ea typeface="ＭＳ Ｐゴシック" pitchFamily="50" charset="-128"/>
              </a:rPr>
              <a:t>Example (Schema)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49" y="1000126"/>
            <a:ext cx="4419552" cy="52863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&lt;?xml version="1.0"?&gt;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&lt;xsd:schema xmlns:xsd="http://www.w3.org/2001/XMLSchema"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              targetNamespace="http://www.books.org"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              xmlns="http://www.books.org"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              elementFormDefault="qualified"&gt;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&lt;xsd:element name="BookStore"&gt;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&lt;xsd:complexType&gt;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    &lt;xsd:sequence&gt;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        &lt;xsd:element ref="Book" minOccurs="1" maxOccurs="unbounded"/&gt;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    &lt;/xsd:sequence&gt;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&lt;/xsd:complexType&gt;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&lt;/xsd:element&gt;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&lt;xsd:element name="Book"&gt;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&lt;xsd:complexType&gt;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    &lt;xsd:sequence&gt;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        &lt;xsd:element ref="Title" minOccurs="1" maxOccurs="1"/&gt;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        &lt;xsd:element ref="Author" minOccurs="1" maxOccurs="1"/&gt;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1200" smtClean="0">
                <a:ea typeface="ＭＳ Ｐゴシック" pitchFamily="50" charset="-128"/>
                <a:cs typeface="Times New Roman" pitchFamily="18" charset="0"/>
              </a:rPr>
              <a:t>                &lt;xsd:element ref="Date" minOccurs="1" maxOccurs="1"/&gt;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67781" y="1071563"/>
            <a:ext cx="389184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1200" dirty="0">
                <a:solidFill>
                  <a:schemeClr val="bg2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&lt;</a:t>
            </a:r>
            <a:r>
              <a:rPr lang="en-US" altLang="ja-JP" sz="1200" dirty="0" err="1">
                <a:solidFill>
                  <a:schemeClr val="bg2"/>
                </a:solidFill>
                <a:latin typeface="+mn-lt"/>
                <a:cs typeface="Times New Roman" pitchFamily="18" charset="0"/>
              </a:rPr>
              <a:t>xsd:element</a:t>
            </a: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 ref="ISBN" </a:t>
            </a:r>
            <a:r>
              <a:rPr lang="en-US" altLang="ja-JP" sz="1200" dirty="0" err="1">
                <a:solidFill>
                  <a:schemeClr val="bg2"/>
                </a:solidFill>
                <a:latin typeface="+mn-lt"/>
                <a:cs typeface="Times New Roman" pitchFamily="18" charset="0"/>
              </a:rPr>
              <a:t>minOccurs</a:t>
            </a: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="1" </a:t>
            </a:r>
            <a:r>
              <a:rPr lang="en-US" altLang="ja-JP" sz="1200" dirty="0" err="1">
                <a:solidFill>
                  <a:schemeClr val="bg2"/>
                </a:solidFill>
                <a:latin typeface="+mn-lt"/>
                <a:cs typeface="Times New Roman" pitchFamily="18" charset="0"/>
              </a:rPr>
              <a:t>maxOccurs</a:t>
            </a: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="1"/&gt;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                &lt;</a:t>
            </a:r>
            <a:r>
              <a:rPr lang="en-US" altLang="ja-JP" sz="1200" dirty="0" err="1">
                <a:solidFill>
                  <a:schemeClr val="bg2"/>
                </a:solidFill>
                <a:latin typeface="+mn-lt"/>
                <a:cs typeface="Times New Roman" pitchFamily="18" charset="0"/>
              </a:rPr>
              <a:t>xsd:element</a:t>
            </a: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 ref="Publisher" </a:t>
            </a:r>
            <a:r>
              <a:rPr lang="en-US" altLang="ja-JP" sz="1200" dirty="0" err="1">
                <a:solidFill>
                  <a:schemeClr val="bg2"/>
                </a:solidFill>
                <a:latin typeface="+mn-lt"/>
                <a:cs typeface="Times New Roman" pitchFamily="18" charset="0"/>
              </a:rPr>
              <a:t>minOccurs</a:t>
            </a: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="1" </a:t>
            </a:r>
            <a:r>
              <a:rPr lang="en-US" altLang="ja-JP" sz="1200" dirty="0" err="1">
                <a:solidFill>
                  <a:schemeClr val="bg2"/>
                </a:solidFill>
                <a:latin typeface="+mn-lt"/>
                <a:cs typeface="Times New Roman" pitchFamily="18" charset="0"/>
              </a:rPr>
              <a:t>maxOccurs</a:t>
            </a: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="1"/&gt;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            &lt;/</a:t>
            </a:r>
            <a:r>
              <a:rPr lang="en-US" altLang="ja-JP" sz="1200" dirty="0" err="1">
                <a:solidFill>
                  <a:schemeClr val="bg2"/>
                </a:solidFill>
                <a:latin typeface="+mn-lt"/>
                <a:cs typeface="Times New Roman" pitchFamily="18" charset="0"/>
              </a:rPr>
              <a:t>xsd:sequence</a:t>
            </a: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        &lt;/</a:t>
            </a:r>
            <a:r>
              <a:rPr lang="en-US" altLang="ja-JP" sz="1200" dirty="0" err="1">
                <a:solidFill>
                  <a:schemeClr val="bg2"/>
                </a:solidFill>
                <a:latin typeface="+mn-lt"/>
                <a:cs typeface="Times New Roman" pitchFamily="18" charset="0"/>
              </a:rPr>
              <a:t>xsd:complexType</a:t>
            </a: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    &lt;/</a:t>
            </a:r>
            <a:r>
              <a:rPr lang="en-US" altLang="ja-JP" sz="1200" dirty="0" err="1">
                <a:solidFill>
                  <a:schemeClr val="bg2"/>
                </a:solidFill>
                <a:latin typeface="+mn-lt"/>
                <a:cs typeface="Times New Roman" pitchFamily="18" charset="0"/>
              </a:rPr>
              <a:t>xsd:element</a:t>
            </a:r>
            <a:r>
              <a:rPr lang="en-US" altLang="ja-JP" sz="12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&gt;</a:t>
            </a:r>
            <a:endParaRPr lang="en-US" altLang="ja-JP" sz="1200" kern="0" dirty="0">
              <a:solidFill>
                <a:schemeClr val="bg2"/>
              </a:solidFill>
              <a:latin typeface="+mn-lt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sz="1200" kern="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&lt;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cs typeface="Times New Roman" pitchFamily="18" charset="0"/>
              </a:rPr>
              <a:t>xsd:element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 na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me="Title" type="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xsd:string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"/&gt;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    &lt;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xsd:element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 name="Author" type="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xsd:string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"/&gt;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    &lt;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xsd:element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 name="Date" type="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xsd:string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"/&gt;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    &lt;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xsd:element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 name="ISBN" type="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xsd:string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"/&gt;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    &lt;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xsd:element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 name="Publisher" type="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xsd:string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"/&gt;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&lt;/</a:t>
            </a:r>
            <a:r>
              <a:rPr lang="en-US" altLang="ja-JP" sz="1200" kern="0" dirty="0" err="1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xsd:schema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  <a:cs typeface="Times New Roman" pitchFamily="18" charset="0"/>
              </a:rPr>
              <a:t>&gt;</a:t>
            </a:r>
            <a:r>
              <a:rPr lang="en-US" altLang="ja-JP" sz="1200" kern="0" dirty="0">
                <a:solidFill>
                  <a:schemeClr val="bg2"/>
                </a:solidFill>
                <a:latin typeface="+mn-lt"/>
                <a:ea typeface="ＭＳ Ｐゴシック" pitchFamily="50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ja-JP" smtClean="0">
                <a:ea typeface="ＭＳ Ｐゴシック" pitchFamily="50" charset="-128"/>
              </a:rPr>
              <a:t>Example (</a:t>
            </a:r>
            <a:r>
              <a:rPr lang="en-US" altLang="ja-JP" smtClean="0">
                <a:solidFill>
                  <a:schemeClr val="tx1"/>
                </a:solidFill>
                <a:ea typeface="ＭＳ Ｐゴシック" pitchFamily="50" charset="-128"/>
              </a:rPr>
              <a:t>vocabulary</a:t>
            </a:r>
            <a:r>
              <a:rPr lang="en-US" altLang="ja-JP" smtClean="0">
                <a:ea typeface="ＭＳ Ｐゴシック" pitchFamily="50" charset="-128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8264" y="2133600"/>
            <a:ext cx="6039320" cy="3505200"/>
            <a:chOff x="-2" y="-2"/>
            <a:chExt cx="3805" cy="15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3801" cy="1496"/>
              <a:chOff x="0" y="0"/>
              <a:chExt cx="3801" cy="149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267" cy="403"/>
                <a:chOff x="0" y="0"/>
                <a:chExt cx="1267" cy="403"/>
              </a:xfrm>
            </p:grpSpPr>
            <p:sp>
              <p:nvSpPr>
                <p:cNvPr id="44054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8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ja-JP">
                      <a:ea typeface="ＭＳ Ｐゴシック" pitchFamily="50" charset="-128"/>
                      <a:cs typeface="Times New Roman" pitchFamily="18" charset="0"/>
                    </a:rPr>
                    <a:t>DTD</a:t>
                  </a:r>
                </a:p>
              </p:txBody>
            </p:sp>
            <p:sp>
              <p:nvSpPr>
                <p:cNvPr id="4405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ja-JP" altLang="en-US">
                    <a:ea typeface="ＭＳ Ｐゴシック" pitchFamily="50" charset="-128"/>
                  </a:endParaRPr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267" y="0"/>
                <a:ext cx="1267" cy="403"/>
                <a:chOff x="1267" y="0"/>
                <a:chExt cx="1267" cy="403"/>
              </a:xfrm>
            </p:grpSpPr>
            <p:sp>
              <p:nvSpPr>
                <p:cNvPr id="4405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0" y="0"/>
                  <a:ext cx="118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ja-JP">
                      <a:ea typeface="ＭＳ Ｐゴシック" pitchFamily="50" charset="-128"/>
                      <a:cs typeface="Times New Roman" pitchFamily="18" charset="0"/>
                    </a:rPr>
                    <a:t>BookStore</a:t>
                  </a:r>
                </a:p>
                <a:p>
                  <a:endParaRPr lang="en-US" altLang="ja-JP">
                    <a:ea typeface="ＭＳ Ｐゴシック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44053" name="Rectangle 11"/>
                <p:cNvSpPr>
                  <a:spLocks noChangeArrowheads="1"/>
                </p:cNvSpPr>
                <p:nvPr/>
              </p:nvSpPr>
              <p:spPr bwMode="auto">
                <a:xfrm>
                  <a:off x="1267" y="0"/>
                  <a:ext cx="12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ja-JP" altLang="en-US">
                    <a:ea typeface="ＭＳ Ｐゴシック" pitchFamily="50" charset="-128"/>
                  </a:endParaRPr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2534" y="0"/>
                <a:ext cx="1267" cy="403"/>
                <a:chOff x="2534" y="0"/>
                <a:chExt cx="1267" cy="403"/>
              </a:xfrm>
            </p:grpSpPr>
            <p:sp>
              <p:nvSpPr>
                <p:cNvPr id="44050" name="Rectangle 13"/>
                <p:cNvSpPr>
                  <a:spLocks noChangeArrowheads="1"/>
                </p:cNvSpPr>
                <p:nvPr/>
              </p:nvSpPr>
              <p:spPr bwMode="auto">
                <a:xfrm>
                  <a:off x="2577" y="0"/>
                  <a:ext cx="1181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ja-JP">
                      <a:ea typeface="ＭＳ Ｐゴシック" pitchFamily="50" charset="-128"/>
                      <a:cs typeface="Times New Roman" pitchFamily="18" charset="0"/>
                    </a:rPr>
                    <a:t>Schema</a:t>
                  </a:r>
                </a:p>
                <a:p>
                  <a:endParaRPr lang="en-US" altLang="ja-JP">
                    <a:ea typeface="ＭＳ Ｐゴシック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44051" name="Rectangle 14"/>
                <p:cNvSpPr>
                  <a:spLocks noChangeArrowheads="1"/>
                </p:cNvSpPr>
                <p:nvPr/>
              </p:nvSpPr>
              <p:spPr bwMode="auto">
                <a:xfrm>
                  <a:off x="2534" y="0"/>
                  <a:ext cx="12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ja-JP" altLang="en-US">
                    <a:ea typeface="ＭＳ Ｐゴシック" pitchFamily="50" charset="-128"/>
                  </a:endParaRPr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403"/>
                <a:ext cx="1267" cy="1093"/>
                <a:chOff x="0" y="403"/>
                <a:chExt cx="1267" cy="1093"/>
              </a:xfrm>
            </p:grpSpPr>
            <p:sp>
              <p:nvSpPr>
                <p:cNvPr id="44048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181" cy="10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ELEMENT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#PCDATA ATTLIST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ID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NMTOKEN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CDATA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ENTITY</a:t>
                  </a:r>
                </a:p>
                <a:p>
                  <a:endParaRPr lang="en-US" altLang="ja-JP" sz="2000">
                    <a:ea typeface="ＭＳ Ｐゴシック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44049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267" cy="10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ja-JP" altLang="en-US">
                    <a:ea typeface="ＭＳ Ｐゴシック" pitchFamily="50" charset="-128"/>
                  </a:endParaRPr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1267" y="403"/>
                <a:ext cx="1267" cy="1093"/>
                <a:chOff x="1267" y="403"/>
                <a:chExt cx="1267" cy="1093"/>
              </a:xfrm>
            </p:grpSpPr>
            <p:sp>
              <p:nvSpPr>
                <p:cNvPr id="44046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0" y="403"/>
                  <a:ext cx="1181" cy="10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BookStore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Book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Title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Author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Date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ISBN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Publisher</a:t>
                  </a:r>
                </a:p>
                <a:p>
                  <a:endParaRPr lang="en-US" altLang="ja-JP" sz="2000">
                    <a:ea typeface="ＭＳ Ｐゴシック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44047" name="Rectangle 20"/>
                <p:cNvSpPr>
                  <a:spLocks noChangeArrowheads="1"/>
                </p:cNvSpPr>
                <p:nvPr/>
              </p:nvSpPr>
              <p:spPr bwMode="auto">
                <a:xfrm>
                  <a:off x="1267" y="403"/>
                  <a:ext cx="1267" cy="10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ja-JP" altLang="en-US">
                    <a:ea typeface="ＭＳ Ｐゴシック" pitchFamily="50" charset="-128"/>
                  </a:endParaRPr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534" y="403"/>
                <a:ext cx="1267" cy="1093"/>
                <a:chOff x="2534" y="403"/>
                <a:chExt cx="1267" cy="1093"/>
              </a:xfrm>
            </p:grpSpPr>
            <p:sp>
              <p:nvSpPr>
                <p:cNvPr id="44044" name="Rectangle 22"/>
                <p:cNvSpPr>
                  <a:spLocks noChangeArrowheads="1"/>
                </p:cNvSpPr>
                <p:nvPr/>
              </p:nvSpPr>
              <p:spPr bwMode="auto">
                <a:xfrm>
                  <a:off x="2577" y="403"/>
                  <a:ext cx="1181" cy="10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complexType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element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sequence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schema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string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boolean</a:t>
                  </a:r>
                </a:p>
                <a:p>
                  <a:r>
                    <a:rPr lang="en-US" altLang="ja-JP" sz="2000">
                      <a:ea typeface="ＭＳ Ｐゴシック" pitchFamily="50" charset="-128"/>
                      <a:cs typeface="Times New Roman" pitchFamily="18" charset="0"/>
                    </a:rPr>
                    <a:t>integer</a:t>
                  </a:r>
                </a:p>
                <a:p>
                  <a:endParaRPr lang="en-US" altLang="ja-JP" sz="2000">
                    <a:ea typeface="ＭＳ Ｐゴシック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44045" name="Rectangle 23"/>
                <p:cNvSpPr>
                  <a:spLocks noChangeArrowheads="1"/>
                </p:cNvSpPr>
                <p:nvPr/>
              </p:nvSpPr>
              <p:spPr bwMode="auto">
                <a:xfrm>
                  <a:off x="2534" y="403"/>
                  <a:ext cx="1267" cy="10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ja-JP" altLang="en-US">
                    <a:ea typeface="ＭＳ Ｐゴシック" pitchFamily="50" charset="-128"/>
                  </a:endParaRPr>
                </a:p>
              </p:txBody>
            </p:sp>
          </p:grpSp>
        </p:grpSp>
        <p:sp>
          <p:nvSpPr>
            <p:cNvPr id="44037" name="Rectangle 24"/>
            <p:cNvSpPr>
              <a:spLocks noChangeArrowheads="1"/>
            </p:cNvSpPr>
            <p:nvPr/>
          </p:nvSpPr>
          <p:spPr bwMode="auto">
            <a:xfrm>
              <a:off x="-2" y="-2"/>
              <a:ext cx="3805" cy="150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ja-JP" smtClean="0">
                <a:ea typeface="ＭＳ Ｐゴシック" pitchFamily="50" charset="-128"/>
              </a:rPr>
              <a:t>Data Types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28" y="1600200"/>
            <a:ext cx="8153082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400" b="1" smtClean="0">
                <a:ea typeface="ＭＳ Ｐゴシック" pitchFamily="50" charset="-128"/>
              </a:rPr>
              <a:t>A complex types</a:t>
            </a:r>
            <a:r>
              <a:rPr lang="en-US" altLang="ja-JP" sz="2400" smtClean="0">
                <a:ea typeface="ＭＳ Ｐゴシック" pitchFamily="50" charset="-128"/>
              </a:rPr>
              <a:t> allow elements in their content and may carry attributes</a:t>
            </a:r>
          </a:p>
          <a:p>
            <a:pPr>
              <a:lnSpc>
                <a:spcPct val="90000"/>
              </a:lnSpc>
            </a:pPr>
            <a:r>
              <a:rPr lang="en-US" altLang="ja-JP" sz="2400" b="1" smtClean="0">
                <a:ea typeface="ＭＳ Ｐゴシック" pitchFamily="50" charset="-128"/>
              </a:rPr>
              <a:t>A simple types</a:t>
            </a:r>
            <a:r>
              <a:rPr lang="en-US" altLang="ja-JP" sz="2400" smtClean="0">
                <a:ea typeface="ＭＳ Ｐゴシック" pitchFamily="50" charset="-128"/>
              </a:rPr>
              <a:t> cannot have element content and cannot carry attributes, such integer. </a:t>
            </a:r>
          </a:p>
          <a:p>
            <a:pPr>
              <a:lnSpc>
                <a:spcPct val="90000"/>
              </a:lnSpc>
            </a:pPr>
            <a:r>
              <a:rPr lang="en-US" altLang="ja-JP" sz="2400" b="1" smtClean="0">
                <a:ea typeface="ＭＳ Ｐゴシック" pitchFamily="50" charset="-128"/>
              </a:rPr>
              <a:t>A ur-type</a:t>
            </a:r>
            <a:r>
              <a:rPr lang="en-US" altLang="ja-JP" sz="2400" smtClean="0">
                <a:ea typeface="ＭＳ Ｐゴシック" pitchFamily="50" charset="-128"/>
              </a:rPr>
              <a:t> definition is present in each ·XML Schema·, serving as the root of the type definition hierarchy for that schema.</a:t>
            </a:r>
          </a:p>
          <a:p>
            <a:pPr>
              <a:lnSpc>
                <a:spcPct val="90000"/>
              </a:lnSpc>
            </a:pPr>
            <a:r>
              <a:rPr lang="en-US" altLang="ja-JP" sz="2400" b="1" smtClean="0">
                <a:ea typeface="ＭＳ Ｐゴシック" pitchFamily="50" charset="-128"/>
              </a:rPr>
              <a:t>Primitive datatypes</a:t>
            </a:r>
            <a:r>
              <a:rPr lang="en-US" altLang="ja-JP" sz="2400" smtClean="0">
                <a:ea typeface="ＭＳ Ｐゴシック" pitchFamily="50" charset="-128"/>
              </a:rPr>
              <a:t> are those that are not defined in terms of other datatypes</a:t>
            </a:r>
          </a:p>
          <a:p>
            <a:pPr>
              <a:lnSpc>
                <a:spcPct val="90000"/>
              </a:lnSpc>
            </a:pPr>
            <a:r>
              <a:rPr lang="en-US" altLang="ja-JP" sz="2400" b="1" smtClean="0">
                <a:ea typeface="ＭＳ Ｐゴシック" pitchFamily="50" charset="-128"/>
              </a:rPr>
              <a:t>Derived datatypes</a:t>
            </a:r>
            <a:r>
              <a:rPr lang="en-US" altLang="ja-JP" sz="2400" smtClean="0">
                <a:ea typeface="ＭＳ Ｐゴシック" pitchFamily="50" charset="-128"/>
              </a:rPr>
              <a:t> are those that are defined in terms of other datatypes.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2040" y="696914"/>
            <a:ext cx="7238389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itchFamily="50" charset="-128"/>
              </a:rPr>
              <a:t>An Instance Document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219591" y="1676400"/>
            <a:ext cx="6933492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&lt;?xml version="1.0"?&gt;</a:t>
            </a:r>
          </a:p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&lt;BookStore </a:t>
            </a:r>
            <a:r>
              <a:rPr lang="en-US" altLang="ja-JP" sz="1400" b="1">
                <a:ea typeface="ＭＳ Ｐゴシック" pitchFamily="50" charset="-128"/>
              </a:rPr>
              <a:t>xmlns =</a:t>
            </a:r>
            <a:r>
              <a:rPr lang="en-US" altLang="ja-JP" sz="1400" b="1">
                <a:ea typeface="ＭＳ Ｐゴシック" pitchFamily="50" charset="-128"/>
                <a:hlinkClick r:id="rId3"/>
              </a:rPr>
              <a:t>http://www.books.org</a:t>
            </a:r>
            <a:r>
              <a:rPr lang="en-US" altLang="ja-JP" sz="1400" b="1">
                <a:ea typeface="ＭＳ Ｐゴシック" pitchFamily="50" charset="-128"/>
              </a:rPr>
              <a:t>				-1</a:t>
            </a:r>
          </a:p>
          <a:p>
            <a:pPr>
              <a:spcBef>
                <a:spcPct val="50000"/>
              </a:spcBef>
            </a:pPr>
            <a:r>
              <a:rPr lang="en-US" altLang="ja-JP" sz="1400" b="1">
                <a:ea typeface="ＭＳ Ｐゴシック" pitchFamily="50" charset="-128"/>
              </a:rPr>
              <a:t>                    xmlns:xsi=</a:t>
            </a:r>
            <a:r>
              <a:rPr lang="en-US" altLang="ja-JP" sz="1400" b="1">
                <a:ea typeface="ＭＳ Ｐゴシック" pitchFamily="50" charset="-128"/>
                <a:hlinkClick r:id="rId4"/>
              </a:rPr>
              <a:t>http://www.w3.org/2001/XMLSchema-instance</a:t>
            </a:r>
            <a:r>
              <a:rPr lang="en-US" altLang="ja-JP" sz="1400" b="1">
                <a:ea typeface="ＭＳ Ｐゴシック" pitchFamily="50" charset="-128"/>
              </a:rPr>
              <a:t>		-2</a:t>
            </a:r>
          </a:p>
          <a:p>
            <a:pPr>
              <a:spcBef>
                <a:spcPct val="50000"/>
              </a:spcBef>
            </a:pPr>
            <a:r>
              <a:rPr lang="en-US" altLang="ja-JP" sz="1400" b="1">
                <a:ea typeface="ＭＳ Ｐゴシック" pitchFamily="50" charset="-128"/>
              </a:rPr>
              <a:t>                    xsi:schemaLocation="http://www.books.org</a:t>
            </a:r>
          </a:p>
          <a:p>
            <a:pPr>
              <a:spcBef>
                <a:spcPct val="50000"/>
              </a:spcBef>
            </a:pPr>
            <a:r>
              <a:rPr lang="en-US" altLang="ja-JP" sz="1400" b="1">
                <a:ea typeface="ＭＳ Ｐゴシック" pitchFamily="50" charset="-128"/>
              </a:rPr>
              <a:t>                                                          BookStore.xsd"</a:t>
            </a:r>
            <a:r>
              <a:rPr lang="en-US" altLang="ja-JP" sz="1400">
                <a:ea typeface="ＭＳ Ｐゴシック" pitchFamily="50" charset="-128"/>
              </a:rPr>
              <a:t>&gt;			-3</a:t>
            </a:r>
          </a:p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        &lt;Book&gt;</a:t>
            </a:r>
          </a:p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                &lt;Title&gt;My Life and Times&lt;/Title&gt;</a:t>
            </a:r>
          </a:p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                &lt;Author&gt;Paul McCartney&lt;/Author&gt;</a:t>
            </a:r>
          </a:p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                &lt;Date&gt;July, 1998&lt;/Date&gt;</a:t>
            </a:r>
          </a:p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                &lt;ISBN&gt;94303-12021-43892&lt;/ISBN&gt;</a:t>
            </a:r>
          </a:p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                &lt;Publisher&gt;McMillin Publishing&lt;/Publisher&gt;</a:t>
            </a:r>
          </a:p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        &lt;/Book&gt;</a:t>
            </a:r>
          </a:p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        ...</a:t>
            </a:r>
          </a:p>
          <a:p>
            <a:pPr>
              <a:spcBef>
                <a:spcPct val="50000"/>
              </a:spcBef>
            </a:pPr>
            <a:r>
              <a:rPr lang="en-US" altLang="ja-JP" sz="1400">
                <a:ea typeface="ＭＳ Ｐゴシック" pitchFamily="50" charset="-128"/>
              </a:rPr>
              <a:t>&lt;/BookStore&gt;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smtClean="0">
                <a:latin typeface="Times New Roman" pitchFamily="18" charset="0"/>
                <a:ea typeface="굴림" pitchFamily="34" charset="-127"/>
              </a:rPr>
              <a:t>A Simple XML Document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46120" y="2143125"/>
            <a:ext cx="7827663" cy="399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ko-KR" altLang="en-GB" sz="1800" b="1">
                <a:ea typeface="굴림" pitchFamily="34" charset="-127"/>
              </a:rPr>
              <a:t>&lt;?</a:t>
            </a:r>
            <a:r>
              <a:rPr kumimoji="0" lang="en-GB" altLang="ko-KR" sz="1800" b="1">
                <a:ea typeface="굴림" pitchFamily="34" charset="-127"/>
              </a:rPr>
              <a:t>xml version="1.0" ?&gt;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&lt;booklist title="Some XML Books"&gt;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&lt;/booklist&gt;</a:t>
            </a:r>
            <a:endParaRPr kumimoji="0" lang="en-GB" altLang="ko-KR">
              <a:solidFill>
                <a:srgbClr val="393939"/>
              </a:solidFill>
              <a:ea typeface="굴림" pitchFamily="34" charset="-127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5019086" y="4035426"/>
            <a:ext cx="728530" cy="1736725"/>
          </a:xfrm>
          <a:prstGeom prst="rightBrace">
            <a:avLst>
              <a:gd name="adj1" fmla="val 198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57698" y="4446588"/>
            <a:ext cx="3136929" cy="1046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Root element </a:t>
            </a:r>
            <a:b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</a:br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(one per document)</a:t>
            </a:r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>
            <a:off x="3559095" y="2339976"/>
            <a:ext cx="728530" cy="784225"/>
          </a:xfrm>
          <a:prstGeom prst="rightBrace">
            <a:avLst>
              <a:gd name="adj1" fmla="val 896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382905" y="2206626"/>
            <a:ext cx="4207002" cy="1046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XML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US" altLang="ja-JP" smtClean="0">
                <a:ea typeface="ＭＳ Ｐゴシック" pitchFamily="50" charset="-128"/>
              </a:rPr>
              <a:t>Multiple Level Checking</a:t>
            </a:r>
          </a:p>
        </p:txBody>
      </p:sp>
      <p:sp>
        <p:nvSpPr>
          <p:cNvPr id="48131" name="Oval 4"/>
          <p:cNvSpPr>
            <a:spLocks noChangeArrowheads="1"/>
          </p:cNvSpPr>
          <p:nvPr/>
        </p:nvSpPr>
        <p:spPr bwMode="auto">
          <a:xfrm>
            <a:off x="2285267" y="2895600"/>
            <a:ext cx="137204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ea typeface="ＭＳ Ｐゴシック" pitchFamily="50" charset="-128"/>
              </a:rPr>
              <a:t>Validator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1524489" y="1676400"/>
            <a:ext cx="17516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ja-JP" altLang="ja-JP">
              <a:ea typeface="ＭＳ Ｐゴシック" pitchFamily="50" charset="-128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981836" y="1905000"/>
            <a:ext cx="2056594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ea typeface="ＭＳ Ｐゴシック" pitchFamily="50" charset="-128"/>
              </a:rPr>
              <a:t>BookStore.XML</a:t>
            </a: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4800674" y="2514600"/>
            <a:ext cx="2285267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ea typeface="ＭＳ Ｐゴシック" pitchFamily="50" charset="-128"/>
              </a:rPr>
              <a:t>BookStore.xsd</a:t>
            </a:r>
          </a:p>
        </p:txBody>
      </p:sp>
      <p:sp>
        <p:nvSpPr>
          <p:cNvPr id="48135" name="Line 9"/>
          <p:cNvSpPr>
            <a:spLocks noChangeShapeType="1"/>
          </p:cNvSpPr>
          <p:nvPr/>
        </p:nvSpPr>
        <p:spPr bwMode="auto">
          <a:xfrm>
            <a:off x="2971287" y="2286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6" name="Line 10"/>
          <p:cNvSpPr>
            <a:spLocks noChangeShapeType="1"/>
          </p:cNvSpPr>
          <p:nvPr/>
        </p:nvSpPr>
        <p:spPr bwMode="auto">
          <a:xfrm flipH="1" flipV="1">
            <a:off x="2971288" y="2667000"/>
            <a:ext cx="182938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4190878" y="3733800"/>
            <a:ext cx="2058060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ea typeface="ＭＳ Ｐゴシック" pitchFamily="50" charset="-128"/>
              </a:rPr>
              <a:t>XMLSchema.xsd</a:t>
            </a:r>
          </a:p>
        </p:txBody>
      </p:sp>
      <p:sp>
        <p:nvSpPr>
          <p:cNvPr id="48138" name="Line 13"/>
          <p:cNvSpPr>
            <a:spLocks noChangeShapeType="1"/>
          </p:cNvSpPr>
          <p:nvPr/>
        </p:nvSpPr>
        <p:spPr bwMode="auto">
          <a:xfrm flipV="1">
            <a:off x="45720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dirty="0" smtClean="0"/>
              <a:t>Building Blocks of XML 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 Document Type Definition (</a:t>
            </a:r>
            <a:r>
              <a:rPr lang="en-US" sz="2400" b="1" smtClean="0"/>
              <a:t>DTD</a:t>
            </a:r>
            <a:r>
              <a:rPr lang="en-US" sz="2400" smtClean="0"/>
              <a:t>) allows the developer to create a set of rules to specify legal content and place restrictions on an XML file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If the XML document does not follow the rules contained within the DTD, a parser generates an 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An XML document that conforms to the rules within a DTD is said to be </a:t>
            </a:r>
            <a:r>
              <a:rPr lang="en-US" sz="2400" b="1" smtClean="0"/>
              <a:t>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Why Use a DTD?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/>
            <a:r>
              <a:rPr lang="en-US" smtClean="0"/>
              <a:t>A single DTD ensures a common format for each XML document that references it </a:t>
            </a:r>
          </a:p>
          <a:p>
            <a:pPr lvl="1"/>
            <a:r>
              <a:rPr lang="en-US" smtClean="0"/>
              <a:t>An application can use a standard DTD to verify that data that it receives from the outside world is valid</a:t>
            </a:r>
          </a:p>
          <a:p>
            <a:pPr lvl="1"/>
            <a:r>
              <a:rPr lang="en-US" smtClean="0"/>
              <a:t>A description of legal, valid data further contributes to the interoperability and efficiency of using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Cautions concerning DTDs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smtClean="0"/>
              <a:t>All element declarations begin with &lt;!ELEMENT and end with &gt;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/>
              <a:t>The ELEMENT declaration is </a:t>
            </a:r>
            <a:r>
              <a:rPr lang="en-US" sz="2400" i="1" smtClean="0"/>
              <a:t>case sensitive</a:t>
            </a:r>
            <a:endParaRPr lang="en-US" sz="2400" smtClean="0"/>
          </a:p>
          <a:p>
            <a:pPr marL="533400" indent="-533400">
              <a:lnSpc>
                <a:spcPct val="90000"/>
              </a:lnSpc>
            </a:pPr>
            <a:r>
              <a:rPr lang="en-US" sz="2400" smtClean="0"/>
              <a:t>The programmer must declare all elements within an XML file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/>
              <a:t>Elements declared with the #PCDATA content model can not have children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/>
              <a:t>When describing sequences, the XML document must contain exactly those elements in exactly that order.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Walking Through an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smtClean="0"/>
              <a:t>Using the file “music.xml” contained in the extras folder, create a Document Type Definition that describes all of the elements.  The goals for this exercise are to: </a:t>
            </a:r>
          </a:p>
          <a:p>
            <a:pPr lvl="1"/>
            <a:r>
              <a:rPr lang="en-US" sz="2000" smtClean="0"/>
              <a:t>map out the elements</a:t>
            </a:r>
          </a:p>
          <a:p>
            <a:pPr lvl="1"/>
            <a:r>
              <a:rPr lang="en-US" sz="2000" smtClean="0"/>
              <a:t>define  each element</a:t>
            </a:r>
          </a:p>
          <a:p>
            <a:pPr lvl="1"/>
            <a:r>
              <a:rPr lang="en-US" sz="2000" smtClean="0"/>
              <a:t>pick the best content model for each element</a:t>
            </a:r>
          </a:p>
          <a:p>
            <a:pPr lvl="1"/>
            <a:r>
              <a:rPr lang="en-US" sz="2000" smtClean="0"/>
              <a:t>correctly order the elements using sequences</a:t>
            </a:r>
          </a:p>
          <a:p>
            <a:r>
              <a:rPr lang="en-US" sz="2400" smtClean="0"/>
              <a:t>Internally embed the DTD within the XML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XML Specifications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XML 1.0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Defines the syntax of XML 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r>
              <a:rPr lang="en-US" sz="2800" smtClean="0"/>
              <a:t>XPointer, XLink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Defines a standard way to represent links between resources 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r>
              <a:rPr lang="en-US" sz="2800" smtClean="0"/>
              <a:t>XSL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Defines the standard stylesheet language for XML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XML Building blocks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3200" smtClean="0"/>
              <a:t>Element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Delimited by angle brackets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Identify the nature of the content they surround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General format: </a:t>
            </a:r>
            <a:r>
              <a:rPr lang="en-US" sz="2000" smtClean="0">
                <a:solidFill>
                  <a:schemeClr val="accent1"/>
                </a:solidFill>
              </a:rPr>
              <a:t>&lt;element&gt; … &lt;/element&gt;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Empty element: </a:t>
            </a:r>
            <a:r>
              <a:rPr lang="en-US" sz="2000" smtClean="0">
                <a:solidFill>
                  <a:schemeClr val="accent1"/>
                </a:solidFill>
              </a:rPr>
              <a:t>&lt;/empty-Element&gt;</a:t>
            </a:r>
          </a:p>
          <a:p>
            <a:r>
              <a:rPr lang="en-US" sz="3200" smtClean="0"/>
              <a:t>Attribute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Name-value pairs that occur inside start-tags after element name, like:  </a:t>
            </a:r>
            <a:r>
              <a:rPr lang="en-US" sz="2000" smtClean="0">
                <a:solidFill>
                  <a:schemeClr val="accent1"/>
                </a:solidFill>
              </a:rPr>
              <a:t>&lt;element attribute=“value”&gt;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XML Building blocks--Prolog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part of an XML document that precedes the XML data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Includes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smtClean="0"/>
              <a:t>    </a:t>
            </a:r>
            <a:r>
              <a:rPr lang="en-US" sz="2800" smtClean="0"/>
              <a:t>A declaration: version [encoding, standalone]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 An optional DTD (Document Type Definition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Example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smtClean="0"/>
              <a:t>  </a:t>
            </a:r>
            <a:r>
              <a:rPr lang="en-US" sz="2000" smtClean="0"/>
              <a:t>&lt;?xml version="1.0" encoding="ISO-8859-1" standalone="yes"?&gt; 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XML Syntax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800" smtClean="0"/>
              <a:t>All XML elements must have a closing tag </a:t>
            </a:r>
          </a:p>
          <a:p>
            <a:r>
              <a:rPr lang="en-US" sz="2800" smtClean="0"/>
              <a:t>XML tags are case sensitive</a:t>
            </a:r>
          </a:p>
          <a:p>
            <a:r>
              <a:rPr lang="en-US" sz="2800" smtClean="0"/>
              <a:t>All XML elements must be properly nested</a:t>
            </a:r>
          </a:p>
          <a:p>
            <a:r>
              <a:rPr lang="en-US" sz="2800" smtClean="0"/>
              <a:t>All XML documents must have a root tag</a:t>
            </a:r>
          </a:p>
          <a:p>
            <a:r>
              <a:rPr lang="en-US" sz="2800" smtClean="0"/>
              <a:t>Attribute values must always be quoted</a:t>
            </a:r>
          </a:p>
          <a:p>
            <a:r>
              <a:rPr lang="en-US" sz="2800" smtClean="0"/>
              <a:t>With XML, white space is preserved</a:t>
            </a:r>
          </a:p>
          <a:p>
            <a:r>
              <a:rPr lang="en-US" sz="2800" smtClean="0"/>
              <a:t>With XML, a new line is always stored as LF </a:t>
            </a:r>
          </a:p>
          <a:p>
            <a:r>
              <a:rPr lang="en-US" sz="2800" smtClean="0"/>
              <a:t>Comments in XML: </a:t>
            </a:r>
            <a:r>
              <a:rPr lang="en-US" sz="2400" smtClean="0">
                <a:solidFill>
                  <a:schemeClr val="accent1"/>
                </a:solidFill>
              </a:rPr>
              <a:t>&lt;!-- This is a comment --&gt;</a:t>
            </a:r>
            <a:r>
              <a:rPr lang="en-US" sz="2400" smtClean="0"/>
              <a:t> 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XML Elements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8288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/>
              <a:t>XML Elements are Extensible </a:t>
            </a:r>
          </a:p>
          <a:p>
            <a:pPr marL="320040" indent="-32004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200" dirty="0">
                <a:solidFill>
                  <a:schemeClr val="accent1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XML documents can be extended to carry more information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/>
              <a:t>XML Elements have Relationships </a:t>
            </a:r>
          </a:p>
          <a:p>
            <a:pPr marL="320040" indent="-32004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Elements are related as </a:t>
            </a:r>
            <a:r>
              <a:rPr lang="en-US" sz="2800" dirty="0">
                <a:solidFill>
                  <a:srgbClr val="0070C0"/>
                </a:solidFill>
              </a:rPr>
              <a:t>parents and children </a:t>
            </a:r>
            <a:endParaRPr lang="en-US" sz="2400" dirty="0">
              <a:solidFill>
                <a:srgbClr val="0070C0"/>
              </a:solidFill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/>
              <a:t>Elements have Content</a:t>
            </a:r>
          </a:p>
          <a:p>
            <a:pPr marL="320040" indent="-32004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Elements can have different content types: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Element Content, Mixed Content, Simple Content, Or Empty Content  And Attributes </a:t>
            </a:r>
            <a:endParaRPr lang="en-US" sz="2000" dirty="0">
              <a:solidFill>
                <a:srgbClr val="0070C0"/>
              </a:solidFill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/>
              <a:t>XML elements must follow the naming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smtClean="0">
                <a:latin typeface="Times New Roman" pitchFamily="18" charset="0"/>
                <a:ea typeface="굴림" pitchFamily="34" charset="-127"/>
              </a:rPr>
              <a:t>A Simple XML Document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80156" y="1643064"/>
            <a:ext cx="7827663" cy="3995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ko-KR" altLang="en-GB" sz="1800" b="1">
                <a:ea typeface="굴림" pitchFamily="34" charset="-127"/>
              </a:rPr>
              <a:t>&lt;?</a:t>
            </a:r>
            <a:r>
              <a:rPr kumimoji="0" lang="en-GB" altLang="ko-KR" sz="1800" b="1">
                <a:ea typeface="굴림" pitchFamily="34" charset="-127"/>
              </a:rPr>
              <a:t>xml version="1.0" ?&gt;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&lt;!DOCTYPE booklist SYSTEM "books.dtd" &gt; </a:t>
            </a:r>
          </a:p>
          <a:p>
            <a:endParaRPr kumimoji="0" lang="en-GB" altLang="ko-KR" sz="1800" b="1">
              <a:solidFill>
                <a:schemeClr val="bg2"/>
              </a:solidFill>
              <a:ea typeface="굴림" pitchFamily="34" charset="-127"/>
            </a:endParaRPr>
          </a:p>
          <a:p>
            <a:endParaRPr kumimoji="0" lang="en-GB" altLang="ko-KR" sz="1800" b="1">
              <a:solidFill>
                <a:schemeClr val="bg2"/>
              </a:solidFill>
              <a:ea typeface="굴림" pitchFamily="34" charset="-127"/>
            </a:endParaRPr>
          </a:p>
          <a:p>
            <a:endParaRPr kumimoji="0" lang="en-GB" altLang="ko-KR" sz="1800" b="1">
              <a:solidFill>
                <a:schemeClr val="bg2"/>
              </a:solidFill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&lt;booklist title="Some XML Books"&gt;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&lt;/booklist&gt;</a:t>
            </a:r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5891270" y="2500314"/>
            <a:ext cx="728529" cy="784225"/>
          </a:xfrm>
          <a:prstGeom prst="rightBrace">
            <a:avLst>
              <a:gd name="adj1" fmla="val 896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027881" y="4714876"/>
            <a:ext cx="3243936" cy="1046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Define root element </a:t>
            </a:r>
            <a:b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</a:br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and specify DTD.</a:t>
            </a:r>
          </a:p>
        </p:txBody>
      </p:sp>
      <p:cxnSp>
        <p:nvCxnSpPr>
          <p:cNvPr id="21510" name="AutoShape 6"/>
          <p:cNvCxnSpPr>
            <a:cxnSpLocks noChangeShapeType="1"/>
            <a:stCxn id="21508" idx="1"/>
            <a:endCxn id="21509" idx="0"/>
          </p:cNvCxnSpPr>
          <p:nvPr/>
        </p:nvCxnSpPr>
        <p:spPr bwMode="auto">
          <a:xfrm rot="10800000" flipH="1" flipV="1">
            <a:off x="6619799" y="2892425"/>
            <a:ext cx="30783" cy="1822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XML Attributes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800" smtClean="0"/>
              <a:t>Located in the start tag of elements</a:t>
            </a:r>
          </a:p>
          <a:p>
            <a:r>
              <a:rPr lang="en-US" sz="2800" smtClean="0"/>
              <a:t>Provide additional information about elements</a:t>
            </a:r>
          </a:p>
          <a:p>
            <a:r>
              <a:rPr lang="en-US" sz="2800" smtClean="0"/>
              <a:t>Often provide information that is not a part of data</a:t>
            </a:r>
          </a:p>
          <a:p>
            <a:r>
              <a:rPr lang="en-US" sz="2800" smtClean="0"/>
              <a:t>Must be enclosed in quotes</a:t>
            </a:r>
          </a:p>
          <a:p>
            <a:r>
              <a:rPr lang="en-US" sz="2800" smtClean="0"/>
              <a:t>Should I use an element or an attribute?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chemeClr val="accent1"/>
                </a:solidFill>
              </a:rPr>
              <a:t>	metadata (data about data) should be stored as attributes, and that data itself should be stored as elements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XML Validation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"Well Formed" XML document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--</a:t>
            </a:r>
            <a:r>
              <a:rPr lang="en-US" sz="2400" smtClean="0"/>
              <a:t>correct XML syntax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"Valid" XML document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 “well formed”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Conforms to the rules of a DTD (Document Type Definition)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XML DTD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defines the legal building blocks of an XML document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Can be inline in XML or as an external reference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XML Schema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 XML based alternative to DTD, more powerful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Support namespace and data types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Displaying XML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800" smtClean="0"/>
              <a:t>XML documents do not carry information about how to display the data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r>
              <a:rPr lang="en-US" sz="2800" smtClean="0"/>
              <a:t>We can add display information to XML with</a:t>
            </a:r>
          </a:p>
          <a:p>
            <a:pPr lvl="1"/>
            <a:r>
              <a:rPr lang="en-US" sz="2400" smtClean="0"/>
              <a:t>CSS (Cascading Style Sheets)</a:t>
            </a:r>
          </a:p>
          <a:p>
            <a:pPr lvl="1"/>
            <a:r>
              <a:rPr lang="en-US" sz="2400" smtClean="0"/>
              <a:t>XSL (eXtensible Stylesheet Language) --- preferred</a:t>
            </a:r>
          </a:p>
          <a:p>
            <a:pPr lvl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XML Application1—Separate data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/>
              <a:t>XML can Separate Data from HTML</a:t>
            </a:r>
          </a:p>
          <a:p>
            <a:r>
              <a:rPr lang="en-US" sz="2400" smtClean="0"/>
              <a:t>Store data in separate XML files</a:t>
            </a:r>
          </a:p>
          <a:p>
            <a:r>
              <a:rPr lang="en-US" sz="2400" smtClean="0"/>
              <a:t>Using HTML for layout and display</a:t>
            </a:r>
          </a:p>
          <a:p>
            <a:r>
              <a:rPr lang="en-US" sz="2400" smtClean="0"/>
              <a:t>Using Data Islands</a:t>
            </a:r>
          </a:p>
          <a:p>
            <a:r>
              <a:rPr lang="en-US" sz="2400" smtClean="0"/>
              <a:t>Data Islands can be bound to HTML elements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Benefits:</a:t>
            </a:r>
          </a:p>
          <a:p>
            <a:pPr>
              <a:buFont typeface="Wingdings" pitchFamily="2" charset="2"/>
              <a:buNone/>
            </a:pPr>
            <a:r>
              <a:rPr lang="en-US" sz="3200" smtClean="0"/>
              <a:t>	</a:t>
            </a:r>
            <a:r>
              <a:rPr lang="en-US" sz="2400" smtClean="0"/>
              <a:t>Changes in the underlying data will not require any changes to your HTML</a:t>
            </a:r>
            <a:endParaRPr lang="en-US" sz="3200" smtClean="0"/>
          </a:p>
          <a:p>
            <a:pPr>
              <a:buFont typeface="Wingdings" pitchFamily="2" charset="2"/>
              <a:buNone/>
            </a:pP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XML Application2— XML  Messaging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 smtClean="0"/>
              <a:t>XML is used to Exchange Data</a:t>
            </a:r>
          </a:p>
          <a:p>
            <a:r>
              <a:rPr lang="en-US" sz="2400" smtClean="0"/>
              <a:t>Text format</a:t>
            </a:r>
          </a:p>
          <a:p>
            <a:r>
              <a:rPr lang="en-US" sz="2400" smtClean="0"/>
              <a:t>Software-independent, hardware-independent</a:t>
            </a:r>
          </a:p>
          <a:p>
            <a:r>
              <a:rPr lang="en-US" sz="2400" smtClean="0"/>
              <a:t>Exchange data between incompatible systems, given that they agree on the same tag definition.</a:t>
            </a:r>
          </a:p>
          <a:p>
            <a:r>
              <a:rPr lang="en-US" sz="2400" smtClean="0"/>
              <a:t>Can be read by many different types of applications</a:t>
            </a:r>
          </a:p>
          <a:p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Benefits:</a:t>
            </a:r>
          </a:p>
          <a:p>
            <a:r>
              <a:rPr lang="en-US" sz="2400" smtClean="0"/>
              <a:t>Reduce the complexity of interpreting data</a:t>
            </a:r>
          </a:p>
          <a:p>
            <a:r>
              <a:rPr lang="en-US" sz="2400" smtClean="0"/>
              <a:t>Easier to expand and upgrade a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smtClean="0"/>
              <a:t>XML Application3—Store Data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/>
              <a:t>XML can be used to Store Data </a:t>
            </a:r>
          </a:p>
          <a:p>
            <a:r>
              <a:rPr lang="en-US" sz="2400" smtClean="0"/>
              <a:t>Plain text file</a:t>
            </a:r>
          </a:p>
          <a:p>
            <a:r>
              <a:rPr lang="en-US" sz="2400" smtClean="0"/>
              <a:t>Store data in files or databases</a:t>
            </a:r>
          </a:p>
          <a:p>
            <a:r>
              <a:rPr lang="en-US" sz="2400" smtClean="0"/>
              <a:t>Application can be written to store and retrieve information from the store</a:t>
            </a:r>
          </a:p>
          <a:p>
            <a:r>
              <a:rPr lang="en-US" sz="2400" smtClean="0"/>
              <a:t>Other clients and applications can access your XML files as data sources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Benefits: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Accessible to more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DTD defines set of rules i.e. defines the legal building blocks of an XML document and defines document structure with a list of legal elements and attributes.</a:t>
            </a:r>
          </a:p>
          <a:p>
            <a:r>
              <a:rPr lang="en-US" dirty="0" smtClean="0"/>
              <a:t>DTD specifies that an xml can contain what elements and in which order, how the elements should be organized inside the other. </a:t>
            </a:r>
          </a:p>
          <a:p>
            <a:r>
              <a:rPr lang="en-US" dirty="0" smtClean="0"/>
              <a:t>It specifies that an element can contain what attributes.</a:t>
            </a:r>
          </a:p>
          <a:p>
            <a:r>
              <a:rPr lang="en-US" dirty="0" smtClean="0"/>
              <a:t>A DTD can be defined inside an XML document, or an external reference can be declared.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Rules:</a:t>
            </a:r>
            <a:endParaRPr lang="en-US" dirty="0" smtClean="0"/>
          </a:p>
          <a:p>
            <a:r>
              <a:rPr lang="en-US" dirty="0" smtClean="0"/>
              <a:t>The document type declaration must be written in between the XML declaration and the root element.</a:t>
            </a:r>
          </a:p>
          <a:p>
            <a:r>
              <a:rPr lang="en-US" dirty="0" smtClean="0"/>
              <a:t>Keyword DOCTYPE must be followed by the root element.</a:t>
            </a:r>
          </a:p>
          <a:p>
            <a:r>
              <a:rPr lang="en-US" dirty="0" smtClean="0"/>
              <a:t>keyword DOCTYPE must be in upper case.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XML Schema defines how to structure an XML document and it can be used in place of DTD. </a:t>
            </a:r>
          </a:p>
          <a:p>
            <a:r>
              <a:rPr lang="en-US" dirty="0" smtClean="0"/>
              <a:t>XML Schema is based on XML. </a:t>
            </a:r>
          </a:p>
          <a:p>
            <a:r>
              <a:rPr lang="en-US" dirty="0" smtClean="0"/>
              <a:t>XML Schema language is known as XML Schema Definition (XSD).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Purpose of XML Schema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of the main purposes of XML Schema are to define: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Elements which can occur in the xml document.</a:t>
            </a:r>
            <a:br>
              <a:rPr lang="en-US" dirty="0" smtClean="0"/>
            </a:br>
            <a:r>
              <a:rPr lang="en-US" dirty="0" smtClean="0"/>
              <a:t>2. The child elements for an elements</a:t>
            </a:r>
            <a:br>
              <a:rPr lang="en-US" dirty="0" smtClean="0"/>
            </a:br>
            <a:r>
              <a:rPr lang="en-US" dirty="0" smtClean="0"/>
              <a:t>3. The order of child elements </a:t>
            </a:r>
            <a:br>
              <a:rPr lang="en-US" dirty="0" smtClean="0"/>
            </a:br>
            <a:r>
              <a:rPr lang="en-US" dirty="0" smtClean="0"/>
              <a:t>4. The number of child elements </a:t>
            </a:r>
            <a:br>
              <a:rPr lang="en-US" dirty="0" smtClean="0"/>
            </a:br>
            <a:r>
              <a:rPr lang="en-US" dirty="0" smtClean="0"/>
              <a:t>5. Whether the element is empty or it can have some text </a:t>
            </a:r>
            <a:br>
              <a:rPr lang="en-US" dirty="0" smtClean="0"/>
            </a:br>
            <a:r>
              <a:rPr lang="en-US" dirty="0" smtClean="0"/>
              <a:t>6. The type of data elements or attributes can have </a:t>
            </a:r>
            <a:br>
              <a:rPr lang="en-US" dirty="0" smtClean="0"/>
            </a:br>
            <a:r>
              <a:rPr lang="en-US" dirty="0" smtClean="0"/>
              <a:t>7. Attributes which can be used for the elements used in a document </a:t>
            </a:r>
            <a:br>
              <a:rPr lang="en-US" dirty="0" smtClean="0"/>
            </a:br>
            <a:r>
              <a:rPr lang="en-US" dirty="0" smtClean="0"/>
              <a:t>8. Default and fixed values for elements and attributes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smtClean="0">
                <a:latin typeface="Times New Roman" pitchFamily="18" charset="0"/>
                <a:ea typeface="굴림" pitchFamily="34" charset="-127"/>
              </a:rPr>
              <a:t>A Simple XML Document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66965" y="2092325"/>
            <a:ext cx="7524230" cy="399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ko-KR" altLang="en-GB" sz="1800" b="1">
                <a:ea typeface="굴림" pitchFamily="34" charset="-127"/>
              </a:rPr>
              <a:t>&lt;?</a:t>
            </a:r>
            <a:r>
              <a:rPr kumimoji="0" lang="en-GB" altLang="ko-KR" sz="1800" b="1">
                <a:ea typeface="굴림" pitchFamily="34" charset="-127"/>
              </a:rPr>
              <a:t>xml version="1.0" ?&gt;</a:t>
            </a:r>
          </a:p>
          <a:p>
            <a:r>
              <a:rPr kumimoji="0" lang="en-GB" altLang="ko-KR" sz="1800" b="1">
                <a:ea typeface="굴림" pitchFamily="34" charset="-127"/>
              </a:rPr>
              <a:t>&lt;!DOCTYPE booklist SYSTEM "books.dtd" &gt;</a:t>
            </a:r>
          </a:p>
          <a:p>
            <a:r>
              <a:rPr kumimoji="0" lang="en-GB" altLang="ko-KR" sz="1800" b="1">
                <a:ea typeface="굴림" pitchFamily="34" charset="-127"/>
              </a:rPr>
              <a:t>&lt;!-- This is a comment --&gt;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   </a:t>
            </a:r>
          </a:p>
          <a:p>
            <a:r>
              <a:rPr kumimoji="0" lang="en-GB" altLang="ko-KR" sz="1800" b="1">
                <a:ea typeface="굴림" pitchFamily="34" charset="-127"/>
              </a:rPr>
              <a:t>&lt;booklist title="Some XML Books"&gt;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&lt;/booklist&gt;</a:t>
            </a:r>
            <a:endParaRPr kumimoji="0" lang="en-GB" altLang="ko-KR">
              <a:solidFill>
                <a:srgbClr val="393939"/>
              </a:solidFill>
              <a:ea typeface="굴림" pitchFamily="34" charset="-127"/>
            </a:endParaRPr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4089734" y="3082926"/>
            <a:ext cx="728530" cy="39211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894489" y="5095876"/>
            <a:ext cx="3243935" cy="1046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This is a comment </a:t>
            </a:r>
            <a:b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</a:br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(as SGML / HTML)</a:t>
            </a:r>
          </a:p>
        </p:txBody>
      </p:sp>
      <p:cxnSp>
        <p:nvCxnSpPr>
          <p:cNvPr id="22534" name="AutoShape 6"/>
          <p:cNvCxnSpPr>
            <a:cxnSpLocks noChangeShapeType="1"/>
            <a:stCxn id="22532" idx="1"/>
            <a:endCxn id="22533" idx="0"/>
          </p:cNvCxnSpPr>
          <p:nvPr/>
        </p:nvCxnSpPr>
        <p:spPr bwMode="auto">
          <a:xfrm>
            <a:off x="4818264" y="3279775"/>
            <a:ext cx="1698925" cy="181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 -Advantages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XML Schemas are richer and more powerful than DTDs . Support for data types in XML Schemas is one of its greatest strength.</a:t>
            </a:r>
          </a:p>
          <a:p>
            <a:r>
              <a:rPr lang="en-US" dirty="0" smtClean="0"/>
              <a:t>XML Schema has many advantages:</a:t>
            </a:r>
          </a:p>
          <a:p>
            <a:r>
              <a:rPr lang="en-US" dirty="0" smtClean="0"/>
              <a:t>1. Supports data types</a:t>
            </a:r>
            <a:br>
              <a:rPr lang="en-US" dirty="0" smtClean="0"/>
            </a:br>
            <a:r>
              <a:rPr lang="en-US" dirty="0" smtClean="0"/>
              <a:t>2. Supports namespaces</a:t>
            </a:r>
            <a:br>
              <a:rPr lang="en-US" dirty="0" smtClean="0"/>
            </a:br>
            <a:r>
              <a:rPr lang="en-US" dirty="0" smtClean="0"/>
              <a:t>3. Provides built-in primitive data types </a:t>
            </a:r>
          </a:p>
          <a:p>
            <a:r>
              <a:rPr lang="en-US" dirty="0" smtClean="0"/>
              <a:t>which includes byte, string, and integer, floating point numbers, country codes and language codes etc.</a:t>
            </a:r>
            <a:br>
              <a:rPr lang="en-US" dirty="0" smtClean="0"/>
            </a:br>
            <a:r>
              <a:rPr lang="en-US" dirty="0" smtClean="0"/>
              <a:t>4. Provides the ability to define custom data types</a:t>
            </a:r>
            <a:br>
              <a:rPr lang="en-US" dirty="0" smtClean="0"/>
            </a:br>
            <a:r>
              <a:rPr lang="en-US" dirty="0" smtClean="0"/>
              <a:t>5. Easy to describe allowable content in the document</a:t>
            </a:r>
            <a:br>
              <a:rPr lang="en-US" dirty="0" smtClean="0"/>
            </a:br>
            <a:r>
              <a:rPr lang="en-US" dirty="0" smtClean="0"/>
              <a:t>6. Easy to validate the correctness of data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7. Object Oriented approach like inheritance and encapsulation can be used in creating the document</a:t>
            </a:r>
            <a:br>
              <a:rPr lang="en-US" dirty="0" smtClean="0"/>
            </a:br>
            <a:r>
              <a:rPr lang="en-US" dirty="0" smtClean="0"/>
              <a:t>8. Easier to convert data between different data types</a:t>
            </a:r>
            <a:br>
              <a:rPr lang="en-US" dirty="0" smtClean="0"/>
            </a:br>
            <a:r>
              <a:rPr lang="en-US" dirty="0" smtClean="0"/>
              <a:t>9. Easy to define data formats</a:t>
            </a:r>
            <a:br>
              <a:rPr lang="en-US" dirty="0" smtClean="0"/>
            </a:br>
            <a:r>
              <a:rPr lang="en-US" dirty="0" smtClean="0"/>
              <a:t>10. Easy to define restrictions on data</a:t>
            </a:r>
            <a:br>
              <a:rPr lang="en-US" dirty="0" smtClean="0"/>
            </a:br>
            <a:r>
              <a:rPr lang="en-US" dirty="0" smtClean="0"/>
              <a:t>11. It is written in xml so any xml editor can be used to edit xml schema</a:t>
            </a:r>
            <a:br>
              <a:rPr lang="en-US" dirty="0" smtClean="0"/>
            </a:br>
            <a:r>
              <a:rPr lang="en-US" dirty="0" smtClean="0"/>
              <a:t>12 Xml Parser can be used to parse the schema file</a:t>
            </a:r>
            <a:br>
              <a:rPr lang="en-US" dirty="0" smtClean="0"/>
            </a:br>
            <a:r>
              <a:rPr lang="en-US" dirty="0" smtClean="0"/>
              <a:t>13. They are extensible as they are written in 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Simple XML example -book.xml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&lt;book&gt;</a:t>
            </a:r>
            <a:br>
              <a:rPr lang="en-US" dirty="0" smtClean="0"/>
            </a:br>
            <a:r>
              <a:rPr lang="en-US" dirty="0" smtClean="0"/>
              <a:t>&lt;book-name&gt;My XML Book&lt;/book-name&gt;</a:t>
            </a:r>
            <a:br>
              <a:rPr lang="en-US" dirty="0" smtClean="0"/>
            </a:br>
            <a:r>
              <a:rPr lang="en-US" dirty="0" smtClean="0"/>
              <a:t>&lt;book-author&gt;</a:t>
            </a:r>
            <a:r>
              <a:rPr lang="en-US" dirty="0" err="1" smtClean="0"/>
              <a:t>RoseIndia</a:t>
            </a:r>
            <a:r>
              <a:rPr lang="en-US" dirty="0" smtClean="0"/>
              <a:t>&lt;/book-author&gt;</a:t>
            </a:r>
            <a:br>
              <a:rPr lang="en-US" dirty="0" smtClean="0"/>
            </a:br>
            <a:r>
              <a:rPr lang="en-US" dirty="0" smtClean="0"/>
              <a:t>&lt;short-</a:t>
            </a:r>
            <a:r>
              <a:rPr lang="en-US" dirty="0" err="1" smtClean="0"/>
              <a:t>desc</a:t>
            </a:r>
            <a:r>
              <a:rPr lang="en-US" dirty="0" smtClean="0"/>
              <a:t>&gt;This book is good for beginners in XML. This book helps beginners to learn xml easily and use XML concepts in their real development.</a:t>
            </a:r>
          </a:p>
          <a:p>
            <a:pPr>
              <a:buNone/>
            </a:pPr>
            <a:r>
              <a:rPr lang="en-US" dirty="0" smtClean="0"/>
              <a:t>	&lt;/short-</a:t>
            </a:r>
            <a:r>
              <a:rPr lang="en-US" dirty="0" err="1" smtClean="0"/>
              <a:t>desc</a:t>
            </a:r>
            <a:r>
              <a:rPr lang="en-US" dirty="0" smtClean="0"/>
              <a:t>&gt; </a:t>
            </a:r>
            <a:br>
              <a:rPr lang="en-US" dirty="0" smtClean="0"/>
            </a:br>
            <a:r>
              <a:rPr lang="en-US" dirty="0" smtClean="0"/>
              <a:t>&lt;/book&gt;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is the DTD file for the above xml file:</a:t>
            </a:r>
          </a:p>
          <a:p>
            <a:r>
              <a:rPr lang="en-US" b="1" dirty="0" smtClean="0"/>
              <a:t>book-dtd.dtd</a:t>
            </a:r>
            <a:endParaRPr lang="en-US" dirty="0" smtClean="0"/>
          </a:p>
          <a:p>
            <a:r>
              <a:rPr lang="en-US" dirty="0" smtClean="0"/>
              <a:t>&lt;!ELEMENT book (book-name, book-author, short-</a:t>
            </a:r>
            <a:r>
              <a:rPr lang="en-US" dirty="0" err="1" smtClean="0"/>
              <a:t>desc</a:t>
            </a:r>
            <a:r>
              <a:rPr lang="en-US" dirty="0" smtClean="0"/>
              <a:t>)&gt;</a:t>
            </a:r>
            <a:br>
              <a:rPr lang="en-US" dirty="0" smtClean="0"/>
            </a:br>
            <a:r>
              <a:rPr lang="en-US" dirty="0" smtClean="0"/>
              <a:t>&lt;!ELEMENT book-name (#PCDATA)&gt;</a:t>
            </a:r>
            <a:br>
              <a:rPr lang="en-US" dirty="0" smtClean="0"/>
            </a:br>
            <a:r>
              <a:rPr lang="en-US" dirty="0" smtClean="0"/>
              <a:t>&lt;!ELEMENT book-author (#PCDATA)&gt;</a:t>
            </a:r>
            <a:br>
              <a:rPr lang="en-US" dirty="0" smtClean="0"/>
            </a:br>
            <a:r>
              <a:rPr lang="en-US" dirty="0" smtClean="0"/>
              <a:t>&lt;!ELEMENT short-</a:t>
            </a:r>
            <a:r>
              <a:rPr lang="en-US" dirty="0" err="1" smtClean="0"/>
              <a:t>desc</a:t>
            </a:r>
            <a:r>
              <a:rPr lang="en-US" dirty="0" smtClean="0"/>
              <a:t> (#PCDATA)&gt;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Equivalent schema file –book.xml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book-schema.xsd</a:t>
            </a:r>
            <a:endParaRPr lang="en-US" dirty="0" smtClean="0"/>
          </a:p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xs:schema</a:t>
            </a:r>
            <a:r>
              <a:rPr lang="en-US" dirty="0" smtClean="0"/>
              <a:t> </a:t>
            </a:r>
            <a:r>
              <a:rPr lang="en-US" dirty="0" err="1" smtClean="0"/>
              <a:t>xmlns:xs</a:t>
            </a:r>
            <a:r>
              <a:rPr lang="en-US" dirty="0" smtClean="0"/>
              <a:t>="http://www.w3.org/2001/XMLSchema"&gt;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name="book"&gt;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name="book-name"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name="book-author"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name="short-</a:t>
            </a:r>
            <a:r>
              <a:rPr lang="en-US" dirty="0" err="1" smtClean="0"/>
              <a:t>desc</a:t>
            </a:r>
            <a:r>
              <a:rPr lang="en-US" dirty="0" smtClean="0"/>
              <a:t>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xs:element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xs:schema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Referencing DTD and schema in an xml file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DTD can be referenced in an xml file as below:</a:t>
            </a:r>
          </a:p>
          <a:p>
            <a:r>
              <a:rPr lang="en-US" dirty="0" smtClean="0"/>
              <a:t>&lt;?xml version="1.0"?&gt;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&lt;!DOCTYPE book SYSTEM "book-dtd.dtd"&gt;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&lt;book&gt;</a:t>
            </a:r>
            <a:br>
              <a:rPr lang="en-US" dirty="0" smtClean="0"/>
            </a:br>
            <a:r>
              <a:rPr lang="en-US" dirty="0" smtClean="0"/>
              <a:t>&lt;book-name&gt;My XML Book&lt;/book-name&gt;</a:t>
            </a:r>
            <a:br>
              <a:rPr lang="en-US" dirty="0" smtClean="0"/>
            </a:br>
            <a:r>
              <a:rPr lang="en-US" dirty="0" smtClean="0"/>
              <a:t>&lt;book-author&gt;</a:t>
            </a:r>
            <a:r>
              <a:rPr lang="en-US" dirty="0" err="1" smtClean="0"/>
              <a:t>RoseIndia</a:t>
            </a:r>
            <a:r>
              <a:rPr lang="en-US" dirty="0" smtClean="0"/>
              <a:t>&lt;/book-author&gt;</a:t>
            </a:r>
            <a:br>
              <a:rPr lang="en-US" dirty="0" smtClean="0"/>
            </a:br>
            <a:r>
              <a:rPr lang="en-US" dirty="0" smtClean="0"/>
              <a:t>&lt;short-</a:t>
            </a:r>
            <a:r>
              <a:rPr lang="en-US" dirty="0" err="1" smtClean="0"/>
              <a:t>desc</a:t>
            </a:r>
            <a:r>
              <a:rPr lang="en-US" dirty="0" smtClean="0"/>
              <a:t>&gt;This book is good for beginners in XML. This book helps beginners to learn xml easily and use XML concepts in their real development.&lt;/short-</a:t>
            </a:r>
            <a:r>
              <a:rPr lang="en-US" dirty="0" err="1" smtClean="0"/>
              <a:t>desc</a:t>
            </a:r>
            <a:r>
              <a:rPr lang="en-US" dirty="0" smtClean="0"/>
              <a:t>&gt; </a:t>
            </a:r>
            <a:br>
              <a:rPr lang="en-US" dirty="0" smtClean="0"/>
            </a:br>
            <a:r>
              <a:rPr lang="en-US" dirty="0" smtClean="0"/>
              <a:t>&lt;/book&gt;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schema file can be referenced in an xml file as below:</a:t>
            </a:r>
          </a:p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&lt;book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 </a:t>
            </a:r>
            <a:br>
              <a:rPr lang="en-US" dirty="0" smtClean="0"/>
            </a:br>
            <a:r>
              <a:rPr lang="en-US" dirty="0" smtClean="0"/>
              <a:t>xsi:noNamespaceSchemaLocation="</a:t>
            </a:r>
            <a:r>
              <a:rPr lang="en-US" b="1" dirty="0" smtClean="0"/>
              <a:t>book-schema.xsd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&lt;book-name&gt;My XML Book&lt;/book-name&gt;</a:t>
            </a:r>
            <a:br>
              <a:rPr lang="en-US" dirty="0" smtClean="0"/>
            </a:br>
            <a:r>
              <a:rPr lang="en-US" dirty="0" smtClean="0"/>
              <a:t>&lt;book-author&gt;</a:t>
            </a:r>
            <a:r>
              <a:rPr lang="en-US" dirty="0" err="1" smtClean="0"/>
              <a:t>RoseIndia</a:t>
            </a:r>
            <a:r>
              <a:rPr lang="en-US" dirty="0" smtClean="0"/>
              <a:t>&lt;/book-author&gt;</a:t>
            </a:r>
            <a:br>
              <a:rPr lang="en-US" dirty="0" smtClean="0"/>
            </a:br>
            <a:r>
              <a:rPr lang="en-US" dirty="0" smtClean="0"/>
              <a:t>&lt;short-</a:t>
            </a:r>
            <a:r>
              <a:rPr lang="en-US" dirty="0" err="1" smtClean="0"/>
              <a:t>desc</a:t>
            </a:r>
            <a:r>
              <a:rPr lang="en-US" dirty="0" smtClean="0"/>
              <a:t>&gt;This book is good for beginners in XML. This book helps beginners to learn xml easily and use XML concepts in their real development.&lt;/short-</a:t>
            </a:r>
            <a:r>
              <a:rPr lang="en-US" dirty="0" err="1" smtClean="0"/>
              <a:t>desc</a:t>
            </a:r>
            <a:r>
              <a:rPr lang="en-US" dirty="0" smtClean="0"/>
              <a:t>&gt; </a:t>
            </a:r>
            <a:br>
              <a:rPr lang="en-US" dirty="0" smtClean="0"/>
            </a:br>
            <a:r>
              <a:rPr lang="en-US" dirty="0" smtClean="0"/>
              <a:t>&lt;/book&gt;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Some Example DTD Declarations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76400"/>
            <a:ext cx="7693025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400" u="sng" smtClean="0">
                <a:cs typeface="Times New Roman" pitchFamily="18" charset="0"/>
              </a:rPr>
              <a:t>Example 1: The Empty Element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&lt;!ELEMENT Bool (EMPTY)&gt; &lt;!--DTD declaration of empty element--&gt;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&lt;Bool Value="True"&gt;&lt;/Bool&gt; &lt;!--Usage with attribute in XML file--&gt;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u="sng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800" u="sng" smtClean="0">
                <a:cs typeface="Times New Roman" pitchFamily="18" charset="0"/>
              </a:rPr>
              <a:t>Example 2: Elements with Data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smtClean="0">
              <a:latin typeface="Arial Unicode MS" pitchFamily="50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Arial Unicode MS" pitchFamily="50" charset="-128"/>
              </a:rPr>
              <a:t>&lt;!ELEMENT Month (#PCDATA)&gt; &lt;!--DTD declaration of an element-&gt;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Arial Unicode MS" pitchFamily="50" charset="-128"/>
              </a:rPr>
              <a:t>&lt;Month&gt;April&lt;/Month&gt; &lt;!—Valid usage within XML file</a:t>
            </a:r>
            <a:r>
              <a:rPr lang="en-US" sz="1600" smtClean="0">
                <a:latin typeface="Arial Unicode MS" pitchFamily="50" charset="-128"/>
                <a:sym typeface="Wingdings" pitchFamily="2" charset="2"/>
              </a:rPr>
              <a:t>--&gt;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Arial Unicode MS" pitchFamily="50" charset="-128"/>
              </a:rPr>
              <a:t>&lt;Month&gt;This is a month&lt;/Month&gt; &lt;!—Valid usage within XML file--&gt;</a:t>
            </a:r>
            <a:r>
              <a:rPr lang="en-US" sz="4800" smtClean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  <a:cs typeface="Times New Roman" pitchFamily="18" charset="0"/>
              </a:rPr>
              <a:t>&lt;Month&gt; &lt;!</a:t>
            </a:r>
            <a:r>
              <a:rPr lang="en-US" sz="1600" smtClean="0">
                <a:cs typeface="Times New Roman" pitchFamily="18" charset="0"/>
              </a:rPr>
              <a:t>—Invalid usage with</a:t>
            </a:r>
            <a:r>
              <a:rPr lang="en-US" sz="1600" smtClean="0">
                <a:latin typeface="Courier New" pitchFamily="49" charset="0"/>
                <a:cs typeface="Times New Roman" pitchFamily="18" charset="0"/>
              </a:rPr>
              <a:t>in XML file, can’t have children!--&gt;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  <a:cs typeface="Times New Roman" pitchFamily="18" charset="0"/>
              </a:rPr>
              <a:t>&lt;January&gt;Jan&lt;/January&gt;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  <a:cs typeface="Times New Roman" pitchFamily="18" charset="0"/>
              </a:rPr>
              <a:t>&lt;March&gt;March&lt;/March&gt;</a:t>
            </a:r>
            <a:endParaRPr lang="en-US" sz="1600" smtClean="0">
              <a:latin typeface="Arial Unicode MS" pitchFamily="50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Arial Unicode MS" pitchFamily="50" charset="-128"/>
              </a:rPr>
              <a:t>&lt;/Month&gt;</a:t>
            </a:r>
            <a:r>
              <a:rPr lang="en-US" sz="16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Some Example DTD Declarations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76400"/>
            <a:ext cx="7693025" cy="464820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1300" u="sng" dirty="0" smtClean="0">
                <a:solidFill>
                  <a:srgbClr val="000000"/>
                </a:solidFill>
                <a:cs typeface="Times New Roman" pitchFamily="18" charset="0"/>
              </a:rPr>
              <a:t>Example 3: Elements with Children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cs typeface="Times New Roman" pitchFamily="18" charset="0"/>
              </a:rPr>
              <a:t>	To specify that an element must have a single child element, include the element name within the parenthesis.</a:t>
            </a:r>
            <a:endParaRPr lang="en-US" sz="1300" dirty="0" smtClean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ELEMENT House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Address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)&gt; &lt;!</a:t>
            </a:r>
            <a:r>
              <a:rPr lang="en-US" sz="1300" dirty="0" smtClean="0">
                <a:solidFill>
                  <a:srgbClr val="008000"/>
                </a:solidFill>
                <a:cs typeface="Times New Roman" pitchFamily="18" charset="0"/>
              </a:rPr>
              <a:t>—A house has a single address-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-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House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 &lt;!</a:t>
            </a:r>
            <a:r>
              <a:rPr lang="en-US" sz="1300" dirty="0" smtClean="0">
                <a:solidFill>
                  <a:srgbClr val="008000"/>
                </a:solidFill>
                <a:cs typeface="Times New Roman" pitchFamily="18" charset="0"/>
              </a:rPr>
              <a:t>—Valid usage within XML file-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-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Address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1345 Preston Ave Charlottesville </a:t>
            </a:r>
            <a:r>
              <a:rPr 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22903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Address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House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cs typeface="Times New Roman" pitchFamily="18" charset="0"/>
              </a:rPr>
              <a:t>	An element can have multiple children.  A DTD describes multiple children using a </a:t>
            </a:r>
            <a:r>
              <a:rPr lang="en-US" sz="1300" i="1" dirty="0" smtClean="0">
                <a:solidFill>
                  <a:srgbClr val="000000"/>
                </a:solidFill>
                <a:cs typeface="Times New Roman" pitchFamily="18" charset="0"/>
              </a:rPr>
              <a:t>sequence, </a:t>
            </a:r>
            <a:r>
              <a:rPr lang="en-US" sz="1300" dirty="0" smtClean="0">
                <a:solidFill>
                  <a:srgbClr val="000000"/>
                </a:solidFill>
                <a:cs typeface="Times New Roman" pitchFamily="18" charset="0"/>
              </a:rPr>
              <a:t>or a list of elements separated by commas.  The XML file must contain one of each element in the specified order.</a:t>
            </a:r>
            <a:endParaRPr lang="en-US" sz="1300" dirty="0" smtClean="0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&lt;!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--</a:t>
            </a:r>
            <a:r>
              <a:rPr lang="en-US" sz="1300" dirty="0" smtClean="0">
                <a:solidFill>
                  <a:srgbClr val="008000"/>
                </a:solidFill>
                <a:cs typeface="Times New Roman" pitchFamily="18" charset="0"/>
              </a:rPr>
              <a:t>DTD declaration of an element-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-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&lt;!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ELEMENT address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300" dirty="0" err="1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person</a:t>
            </a:r>
            <a:r>
              <a:rPr lang="en-US" sz="1300" dirty="0" err="1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300" dirty="0" err="1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street</a:t>
            </a:r>
            <a:r>
              <a:rPr lang="en-US" sz="1300" dirty="0" err="1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300" dirty="0" err="1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city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 zip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)&gt;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&lt;!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ELEMENT person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#PCDATA)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&lt;!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ELEMENT street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#PCDATA)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&lt;!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ELEMENT city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#PCDATA)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&lt;!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ELEMENT zip   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300" dirty="0" smtClean="0">
                <a:solidFill>
                  <a:srgbClr val="FF00FF"/>
                </a:solidFill>
                <a:latin typeface="Courier New" pitchFamily="49" charset="0"/>
                <a:cs typeface="Times New Roman" pitchFamily="18" charset="0"/>
              </a:rPr>
              <a:t>#PCDATA)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&lt;!</a:t>
            </a:r>
            <a:r>
              <a:rPr lang="en-US" sz="1300" dirty="0" smtClean="0">
                <a:solidFill>
                  <a:srgbClr val="008000"/>
                </a:solidFill>
                <a:cs typeface="Times New Roman" pitchFamily="18" charset="0"/>
              </a:rPr>
              <a:t>—Valid usage within XML file-</a:t>
            </a:r>
            <a:r>
              <a:rPr lang="en-US" sz="1300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-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address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person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John Doe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person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street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1234 Preston Ave.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street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city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Charlottesville, </a:t>
            </a:r>
            <a:r>
              <a:rPr 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city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zip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22903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zip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US" sz="1300" dirty="0" smtClean="0">
                <a:solidFill>
                  <a:srgbClr val="800000"/>
                </a:solidFill>
                <a:latin typeface="Courier New" pitchFamily="49" charset="0"/>
                <a:cs typeface="Times New Roman" pitchFamily="18" charset="0"/>
              </a:rPr>
              <a:t>address</a:t>
            </a:r>
            <a:r>
              <a:rPr lang="en-US" sz="1300" dirty="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smtClean="0">
                <a:latin typeface="Times New Roman" pitchFamily="18" charset="0"/>
                <a:ea typeface="굴림" pitchFamily="34" charset="-127"/>
              </a:rPr>
              <a:t>A Simple XML Document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66965" y="2092325"/>
            <a:ext cx="7524230" cy="399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ko-KR" altLang="en-GB" sz="1800" b="1">
                <a:ea typeface="굴림" pitchFamily="34" charset="-127"/>
              </a:rPr>
              <a:t>&lt;?</a:t>
            </a:r>
            <a:r>
              <a:rPr kumimoji="0" lang="en-GB" altLang="ko-KR" sz="1800" b="1">
                <a:ea typeface="굴림" pitchFamily="34" charset="-127"/>
              </a:rPr>
              <a:t>xml version="1.0" ?&gt;</a:t>
            </a:r>
          </a:p>
          <a:p>
            <a:r>
              <a:rPr kumimoji="0" lang="en-GB" altLang="ko-KR" sz="1800" b="1">
                <a:ea typeface="굴림" pitchFamily="34" charset="-127"/>
              </a:rPr>
              <a:t>&lt;!DOCTYPE booklist SYSTEM "books.dtd" &gt;</a:t>
            </a:r>
          </a:p>
          <a:p>
            <a:r>
              <a:rPr kumimoji="0" lang="en-GB" altLang="ko-KR" sz="1800" b="1">
                <a:ea typeface="굴림" pitchFamily="34" charset="-127"/>
              </a:rPr>
              <a:t>&lt;!-- This is a comment --&gt;</a:t>
            </a:r>
          </a:p>
          <a:p>
            <a:r>
              <a:rPr kumimoji="0" lang="en-GB" altLang="ko-KR" sz="1800" b="1">
                <a:ea typeface="굴림" pitchFamily="34" charset="-127"/>
              </a:rPr>
              <a:t>&lt;?xml-stylesheet type="text/xsl" href=”iti-xml2.xsl"?&gt; 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&lt;booklist title="Some XML Books"&gt;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&lt;/booklist&gt; </a:t>
            </a:r>
            <a:endParaRPr kumimoji="0" lang="en-GB" altLang="ko-KR">
              <a:solidFill>
                <a:srgbClr val="393939"/>
              </a:solidFill>
              <a:ea typeface="굴림" pitchFamily="34" charset="-127"/>
            </a:endParaRPr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7924409" y="3132139"/>
            <a:ext cx="728530" cy="784225"/>
          </a:xfrm>
          <a:prstGeom prst="rightBrace">
            <a:avLst>
              <a:gd name="adj1" fmla="val 896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076829" y="5422901"/>
            <a:ext cx="5058663" cy="588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This defines the XSL stylesheet</a:t>
            </a:r>
          </a:p>
        </p:txBody>
      </p:sp>
      <p:cxnSp>
        <p:nvCxnSpPr>
          <p:cNvPr id="23558" name="AutoShape 6"/>
          <p:cNvCxnSpPr>
            <a:cxnSpLocks noChangeShapeType="1"/>
            <a:stCxn id="23556" idx="1"/>
            <a:endCxn id="23557" idx="0"/>
          </p:cNvCxnSpPr>
          <p:nvPr/>
        </p:nvCxnSpPr>
        <p:spPr bwMode="auto">
          <a:xfrm flipH="1">
            <a:off x="5606894" y="3524250"/>
            <a:ext cx="3046046" cy="1898650"/>
          </a:xfrm>
          <a:prstGeom prst="bentConnector4">
            <a:avLst>
              <a:gd name="adj1" fmla="val -7505"/>
              <a:gd name="adj2" fmla="val 60282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smtClean="0">
                <a:latin typeface="Times New Roman" pitchFamily="18" charset="0"/>
                <a:ea typeface="굴림" pitchFamily="34" charset="-127"/>
              </a:rPr>
              <a:t>A Simple XML Document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66965" y="2092325"/>
            <a:ext cx="7524230" cy="399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ko-KR" altLang="en-GB" sz="1800" b="1">
                <a:ea typeface="굴림" pitchFamily="34" charset="-127"/>
              </a:rPr>
              <a:t>&lt;?</a:t>
            </a:r>
            <a:r>
              <a:rPr kumimoji="0" lang="en-GB" altLang="ko-KR" sz="1800" b="1">
                <a:ea typeface="굴림" pitchFamily="34" charset="-127"/>
              </a:rPr>
              <a:t>xml version="1.0" ?&gt;</a:t>
            </a:r>
          </a:p>
          <a:p>
            <a:r>
              <a:rPr kumimoji="0" lang="en-GB" altLang="ko-KR" sz="1800" b="1">
                <a:ea typeface="굴림" pitchFamily="34" charset="-127"/>
              </a:rPr>
              <a:t>&lt;!DOCTYPE booklist SYSTEM "books.dtd" &gt;</a:t>
            </a:r>
          </a:p>
          <a:p>
            <a:r>
              <a:rPr kumimoji="0" lang="en-GB" altLang="ko-KR" sz="1800" b="1">
                <a:ea typeface="굴림" pitchFamily="34" charset="-127"/>
              </a:rPr>
              <a:t>&lt;!-- This is a comment --&gt;</a:t>
            </a:r>
          </a:p>
          <a:p>
            <a:r>
              <a:rPr kumimoji="0" lang="en-GB" altLang="ko-KR" sz="1800" b="1">
                <a:ea typeface="굴림" pitchFamily="34" charset="-127"/>
              </a:rPr>
              <a:t>&lt;?xml-stylesheet type="text/xsl" href="books3.xsl"?&gt;  </a:t>
            </a:r>
          </a:p>
          <a:p>
            <a:r>
              <a:rPr kumimoji="0" lang="en-GB" altLang="ko-KR" sz="1800" b="1">
                <a:ea typeface="굴림" pitchFamily="34" charset="-127"/>
              </a:rPr>
              <a:t>&lt;?cocoon-process type="xslt"?&gt;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&lt;booklist title="Some XML Books"&gt;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&lt;/booklist&gt;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4637964" y="3630613"/>
            <a:ext cx="729996" cy="392112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949299" y="4629151"/>
            <a:ext cx="5260952" cy="1293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This is a Cocoon processing </a:t>
            </a:r>
            <a:b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</a:br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directive (NB not standard XML, </a:t>
            </a:r>
            <a:b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</a:br>
            <a:r>
              <a:rPr kumimoji="0" lang="en-GB" altLang="ko-KR" sz="2800" b="1">
                <a:solidFill>
                  <a:srgbClr val="393939"/>
                </a:solidFill>
                <a:ea typeface="굴림" pitchFamily="34" charset="-127"/>
              </a:rPr>
              <a:t>but required by Cocoon 1.7.4).</a:t>
            </a:r>
          </a:p>
        </p:txBody>
      </p:sp>
      <p:cxnSp>
        <p:nvCxnSpPr>
          <p:cNvPr id="24582" name="AutoShape 6"/>
          <p:cNvCxnSpPr>
            <a:cxnSpLocks noChangeShapeType="1"/>
            <a:stCxn id="24580" idx="1"/>
            <a:endCxn id="24581" idx="0"/>
          </p:cNvCxnSpPr>
          <p:nvPr/>
        </p:nvCxnSpPr>
        <p:spPr bwMode="auto">
          <a:xfrm>
            <a:off x="5367959" y="3827464"/>
            <a:ext cx="212549" cy="8016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smtClean="0">
                <a:latin typeface="Times New Roman" pitchFamily="18" charset="0"/>
                <a:ea typeface="굴림" pitchFamily="34" charset="-127"/>
              </a:rPr>
              <a:t>Adding Content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14516" y="1828801"/>
            <a:ext cx="8147219" cy="4487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ko-KR" altLang="en-GB" sz="1800" b="1">
                <a:ea typeface="굴림" pitchFamily="34" charset="-127"/>
              </a:rPr>
              <a:t>&lt;</a:t>
            </a:r>
            <a:r>
              <a:rPr kumimoji="0" lang="en-GB" altLang="ko-KR" sz="1800" b="1">
                <a:ea typeface="굴림" pitchFamily="34" charset="-127"/>
              </a:rPr>
              <a:t>booklist title="Some XML Books"&gt;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   &lt;book&gt;</a:t>
            </a:r>
          </a:p>
          <a:p>
            <a:r>
              <a:rPr kumimoji="0" lang="en-GB" altLang="ko-KR" sz="1800" b="1">
                <a:ea typeface="굴림" pitchFamily="34" charset="-127"/>
              </a:rPr>
              <a:t>      &lt;author&gt;</a:t>
            </a:r>
          </a:p>
          <a:p>
            <a:r>
              <a:rPr kumimoji="0" lang="en-GB" altLang="ko-KR" sz="1800" b="1">
                <a:ea typeface="굴림" pitchFamily="34" charset="-127"/>
              </a:rPr>
              <a:t>	&lt;name&gt;St. Laurent&lt;/name&gt;</a:t>
            </a:r>
          </a:p>
          <a:p>
            <a:r>
              <a:rPr kumimoji="0" lang="en-GB" altLang="ko-KR" sz="1800" b="1">
                <a:ea typeface="굴림" pitchFamily="34" charset="-127"/>
              </a:rPr>
              <a:t>	&lt;initial&gt;S&lt;/initial&gt;</a:t>
            </a:r>
          </a:p>
          <a:p>
            <a:r>
              <a:rPr kumimoji="0" lang="en-GB" altLang="ko-KR" sz="1800" b="1">
                <a:ea typeface="굴림" pitchFamily="34" charset="-127"/>
              </a:rPr>
              <a:t>      &lt;/author&gt;</a:t>
            </a:r>
          </a:p>
          <a:p>
            <a:r>
              <a:rPr kumimoji="0" lang="en-GB" altLang="ko-KR" sz="1800" b="1">
                <a:ea typeface="굴림" pitchFamily="34" charset="-127"/>
              </a:rPr>
              <a:t>      &lt;date&gt;1998&lt;/date&gt;</a:t>
            </a:r>
          </a:p>
          <a:p>
            <a:r>
              <a:rPr kumimoji="0" lang="en-GB" altLang="ko-KR" sz="1800" b="1">
                <a:ea typeface="굴림" pitchFamily="34" charset="-127"/>
              </a:rPr>
              <a:t>      &lt;title edition="Second"&gt;XML: A Primer&lt;/title&gt;</a:t>
            </a:r>
          </a:p>
          <a:p>
            <a:r>
              <a:rPr kumimoji="0" lang="en-GB" altLang="ko-KR" sz="1800" b="1">
                <a:ea typeface="굴림" pitchFamily="34" charset="-127"/>
              </a:rPr>
              <a:t>      &lt;publisher&gt;MIS Press&lt;/publisher&gt;</a:t>
            </a:r>
          </a:p>
          <a:p>
            <a:r>
              <a:rPr kumimoji="0" lang="en-GB" altLang="ko-KR" sz="1800" b="1">
                <a:ea typeface="굴림" pitchFamily="34" charset="-127"/>
              </a:rPr>
              <a:t>      &lt;website href="http://www.simonstl.com/xmlprim/" /&gt;</a:t>
            </a:r>
          </a:p>
          <a:p>
            <a:r>
              <a:rPr kumimoji="0" lang="en-GB" altLang="ko-KR" sz="1800" b="1">
                <a:ea typeface="굴림" pitchFamily="34" charset="-127"/>
              </a:rPr>
              <a:t>      &lt;rating stars="4"/&gt;</a:t>
            </a:r>
          </a:p>
          <a:p>
            <a:r>
              <a:rPr kumimoji="0" lang="en-GB" altLang="ko-KR" sz="1800" b="1">
                <a:ea typeface="굴림" pitchFamily="34" charset="-127"/>
              </a:rPr>
              <a:t>   &lt;/book&gt;</a:t>
            </a:r>
          </a:p>
          <a:p>
            <a:endParaRPr kumimoji="0" lang="en-GB" altLang="ko-KR" sz="1800" b="1">
              <a:ea typeface="굴림" pitchFamily="34" charset="-127"/>
            </a:endParaRPr>
          </a:p>
          <a:p>
            <a:r>
              <a:rPr kumimoji="0" lang="en-GB" altLang="ko-KR" sz="1800" b="1">
                <a:ea typeface="굴림" pitchFamily="34" charset="-127"/>
              </a:rPr>
              <a:t>&lt;/booklist&gt;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28" y="228600"/>
            <a:ext cx="8153082" cy="990600"/>
          </a:xfrm>
        </p:spPr>
        <p:txBody>
          <a:bodyPr/>
          <a:lstStyle/>
          <a:p>
            <a:r>
              <a:rPr lang="en-GB" altLang="ko-KR" smtClean="0">
                <a:latin typeface="Times New Roman" pitchFamily="18" charset="0"/>
                <a:ea typeface="굴림" pitchFamily="34" charset="-127"/>
              </a:rPr>
              <a:t>Benefits of a DTD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0340" y="1785939"/>
            <a:ext cx="8610429" cy="4357687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3000" dirty="0" smtClean="0">
                <a:latin typeface="Times New Roman" pitchFamily="18" charset="0"/>
                <a:ea typeface="굴림" pitchFamily="34" charset="-127"/>
              </a:rPr>
              <a:t>DTDs are optional in XML</a:t>
            </a:r>
            <a:br>
              <a:rPr lang="en-GB" altLang="ko-KR" sz="3000" dirty="0" smtClean="0">
                <a:latin typeface="Times New Roman" pitchFamily="18" charset="0"/>
                <a:ea typeface="굴림" pitchFamily="34" charset="-127"/>
              </a:rPr>
            </a:br>
            <a:endParaRPr lang="en-GB" altLang="ko-KR" sz="3000" dirty="0" smtClean="0">
              <a:latin typeface="Times New Roman" pitchFamily="18" charset="0"/>
              <a:ea typeface="굴림" pitchFamily="34" charset="-127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3000" dirty="0" smtClean="0">
                <a:latin typeface="Times New Roman" pitchFamily="18" charset="0"/>
                <a:ea typeface="굴림" pitchFamily="34" charset="-127"/>
              </a:rPr>
              <a:t>DTD allows validation of documents</a:t>
            </a:r>
            <a:br>
              <a:rPr lang="en-GB" altLang="ko-KR" sz="3000" dirty="0" smtClean="0">
                <a:latin typeface="Times New Roman" pitchFamily="18" charset="0"/>
                <a:ea typeface="굴림" pitchFamily="34" charset="-127"/>
              </a:rPr>
            </a:br>
            <a:endParaRPr lang="en-GB" altLang="ko-KR" sz="3000" dirty="0" smtClean="0">
              <a:latin typeface="Times New Roman" pitchFamily="18" charset="0"/>
              <a:ea typeface="굴림" pitchFamily="34" charset="-127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3000" dirty="0" smtClean="0">
                <a:latin typeface="Times New Roman" pitchFamily="18" charset="0"/>
                <a:ea typeface="굴림" pitchFamily="34" charset="-127"/>
              </a:rPr>
              <a:t>DTD defines the application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GB" altLang="ko-KR" dirty="0" smtClean="0">
                <a:latin typeface="Times New Roman" pitchFamily="18" charset="0"/>
                <a:ea typeface="굴림" pitchFamily="34" charset="-127"/>
              </a:rPr>
              <a:t>Vital for collaborative development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GB" altLang="ko-KR" dirty="0" smtClean="0">
                <a:latin typeface="Times New Roman" pitchFamily="18" charset="0"/>
                <a:ea typeface="굴림" pitchFamily="34" charset="-127"/>
              </a:rPr>
              <a:t>IPR implications</a:t>
            </a:r>
            <a:br>
              <a:rPr lang="en-GB" altLang="ko-KR" dirty="0" smtClean="0">
                <a:latin typeface="Times New Roman" pitchFamily="18" charset="0"/>
                <a:ea typeface="굴림" pitchFamily="34" charset="-127"/>
              </a:rPr>
            </a:br>
            <a:endParaRPr lang="en-GB" altLang="ko-KR" dirty="0" smtClean="0">
              <a:latin typeface="Times New Roman" pitchFamily="18" charset="0"/>
              <a:ea typeface="굴림" pitchFamily="34" charset="-127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altLang="ko-KR" sz="3000" dirty="0" smtClean="0">
                <a:latin typeface="Times New Roman" pitchFamily="18" charset="0"/>
                <a:ea typeface="굴림" pitchFamily="34" charset="-127"/>
              </a:rPr>
              <a:t>DTD allows entity definitions (</a:t>
            </a:r>
            <a:r>
              <a:rPr lang="en-GB" altLang="ko-KR" sz="3000" dirty="0" err="1" smtClean="0">
                <a:latin typeface="Times New Roman" pitchFamily="18" charset="0"/>
                <a:ea typeface="굴림" pitchFamily="34" charset="-127"/>
              </a:rPr>
              <a:t>ie</a:t>
            </a:r>
            <a:r>
              <a:rPr lang="en-GB" altLang="ko-KR" sz="3000" dirty="0" smtClean="0">
                <a:latin typeface="Times New Roman" pitchFamily="18" charset="0"/>
                <a:ea typeface="굴림" pitchFamily="34" charset="-127"/>
              </a:rPr>
              <a:t> symbols, shortcuts, “foreign” characters etc.).</a:t>
            </a:r>
            <a:endParaRPr lang="en-GB" altLang="ko-KR" sz="2400" b="1" dirty="0" smtClean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</TotalTime>
  <Words>2641</Words>
  <Application>Microsoft Office PowerPoint</Application>
  <PresentationFormat>On-screen Show (4:3)</PresentationFormat>
  <Paragraphs>508</Paragraphs>
  <Slides>58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Median</vt:lpstr>
      <vt:lpstr>Part 2: Legal Building Blocks of XML </vt:lpstr>
      <vt:lpstr>XML Rules (vs HTML)</vt:lpstr>
      <vt:lpstr>A Simple XML Document</vt:lpstr>
      <vt:lpstr>A Simple XML Document</vt:lpstr>
      <vt:lpstr>A Simple XML Document</vt:lpstr>
      <vt:lpstr>A Simple XML Document</vt:lpstr>
      <vt:lpstr>A Simple XML Document</vt:lpstr>
      <vt:lpstr>Adding Content</vt:lpstr>
      <vt:lpstr>Benefits of a DTD</vt:lpstr>
      <vt:lpstr>Document Declaration</vt:lpstr>
      <vt:lpstr>DTD Syntax</vt:lpstr>
      <vt:lpstr>DTD for a Class Gradebook </vt:lpstr>
      <vt:lpstr>A XML Example from the DTD</vt:lpstr>
      <vt:lpstr>Schema Overview</vt:lpstr>
      <vt:lpstr>Namespaces</vt:lpstr>
      <vt:lpstr>Namespaces</vt:lpstr>
      <vt:lpstr>XML Namespaces</vt:lpstr>
      <vt:lpstr>Document Sources &amp; More Information</vt:lpstr>
      <vt:lpstr>Introduction to XML Schema</vt:lpstr>
      <vt:lpstr>Resources</vt:lpstr>
      <vt:lpstr>Motivation</vt:lpstr>
      <vt:lpstr>XML Schema Requirements</vt:lpstr>
      <vt:lpstr>XML Schema Requirements (2)</vt:lpstr>
      <vt:lpstr>Example (DTD)</vt:lpstr>
      <vt:lpstr>Example (Schema)</vt:lpstr>
      <vt:lpstr>Example (vocabulary)</vt:lpstr>
      <vt:lpstr>Data Types</vt:lpstr>
      <vt:lpstr>Slide 28</vt:lpstr>
      <vt:lpstr>An Instance Document</vt:lpstr>
      <vt:lpstr>Multiple Level Checking</vt:lpstr>
      <vt:lpstr>Building Blocks of XML  </vt:lpstr>
      <vt:lpstr>Why Use a DTD?</vt:lpstr>
      <vt:lpstr>Cautions concerning DTDs</vt:lpstr>
      <vt:lpstr>Walking Through an Example</vt:lpstr>
      <vt:lpstr>XML Specifications</vt:lpstr>
      <vt:lpstr>XML Building blocks</vt:lpstr>
      <vt:lpstr>XML Building blocks--Prolog</vt:lpstr>
      <vt:lpstr>XML Syntax</vt:lpstr>
      <vt:lpstr>XML Elements</vt:lpstr>
      <vt:lpstr>XML Attributes</vt:lpstr>
      <vt:lpstr>XML Validation</vt:lpstr>
      <vt:lpstr>Displaying XML</vt:lpstr>
      <vt:lpstr>XML Application1—Separate data</vt:lpstr>
      <vt:lpstr>XML Application2— XML  Messaging</vt:lpstr>
      <vt:lpstr>XML Application3—Store Data</vt:lpstr>
      <vt:lpstr>DTD</vt:lpstr>
      <vt:lpstr>DTD</vt:lpstr>
      <vt:lpstr>XML Schema</vt:lpstr>
      <vt:lpstr> Purpose of XML Schema </vt:lpstr>
      <vt:lpstr>XML Schema -Advantages</vt:lpstr>
      <vt:lpstr>Slide 51</vt:lpstr>
      <vt:lpstr> Simple XML example -book.xml </vt:lpstr>
      <vt:lpstr>DTD Section</vt:lpstr>
      <vt:lpstr>Equivalent schema file –book.xml file</vt:lpstr>
      <vt:lpstr>Referencing DTD and schema in an xml file </vt:lpstr>
      <vt:lpstr>Slide 56</vt:lpstr>
      <vt:lpstr>Some Example DTD Declarations</vt:lpstr>
      <vt:lpstr>Some Example DTD Declarations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2: Legal Building Blocks of XML </dc:title>
  <dc:creator>VIT</dc:creator>
  <cp:lastModifiedBy>VIT</cp:lastModifiedBy>
  <cp:revision>2</cp:revision>
  <dcterms:created xsi:type="dcterms:W3CDTF">2013-06-05T02:08:32Z</dcterms:created>
  <dcterms:modified xsi:type="dcterms:W3CDTF">2013-06-05T03:38:29Z</dcterms:modified>
</cp:coreProperties>
</file>