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0D3CC-79C1-42CD-A5BF-3331BEC1B577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20C8-D3F7-4D8F-85B0-A0C84BAD9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22E31-C6E9-44FD-8FF1-018F1242CB93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Uri – uniform resource indicator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B42503-95C6-4CE7-AA07-987466D6BAD1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8AC1DC-82D3-4FDE-924C-33B3D446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819400"/>
            <a:ext cx="6477000" cy="1828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XML Namespaces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XML File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Attributes without a prefix do not belong to any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Namespace.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&lt;lower:aaa </a:t>
            </a:r>
            <a:r>
              <a:rPr lang="en-US" sz="2400" dirty="0" err="1"/>
              <a:t>xmlns:lower</a:t>
            </a:r>
            <a:r>
              <a:rPr lang="en-US" sz="2400" dirty="0"/>
              <a:t> = “http://website/lowercase” </a:t>
            </a:r>
            <a:r>
              <a:rPr lang="en-US" sz="2400" dirty="0" err="1"/>
              <a:t>xmlns:upper</a:t>
            </a:r>
            <a:r>
              <a:rPr lang="en-US" sz="2400" dirty="0"/>
              <a:t> = “http://website/uppercase”&gt; </a:t>
            </a:r>
            <a:br>
              <a:rPr lang="en-US" sz="2400" dirty="0"/>
            </a:br>
            <a:r>
              <a:rPr lang="en-US" sz="2400" dirty="0"/>
              <a:t>          &lt;lower:bbb </a:t>
            </a:r>
            <a:r>
              <a:rPr lang="en-US" sz="2400" dirty="0" err="1">
                <a:solidFill>
                  <a:srgbClr val="FF3300"/>
                </a:solidFill>
              </a:rPr>
              <a:t>zz</a:t>
            </a:r>
            <a:r>
              <a:rPr lang="en-US" sz="2400" dirty="0">
                <a:solidFill>
                  <a:srgbClr val="FF3300"/>
                </a:solidFill>
              </a:rPr>
              <a:t> = “11”</a:t>
            </a:r>
            <a:r>
              <a:rPr lang="en-US" sz="2400" dirty="0"/>
              <a:t> &gt; </a:t>
            </a:r>
            <a:br>
              <a:rPr lang="en-US" sz="2400" dirty="0"/>
            </a:br>
            <a:r>
              <a:rPr lang="en-US" sz="2400" dirty="0"/>
              <a:t>               &lt;lower:ccc </a:t>
            </a:r>
            <a:r>
              <a:rPr lang="en-US" sz="2400" dirty="0">
                <a:solidFill>
                  <a:srgbClr val="FF3300"/>
                </a:solidFill>
              </a:rPr>
              <a:t>WW = “22”</a:t>
            </a:r>
            <a:r>
              <a:rPr lang="en-US" sz="2400" dirty="0"/>
              <a:t> /&gt; </a:t>
            </a:r>
            <a:br>
              <a:rPr lang="en-US" sz="2400" dirty="0"/>
            </a:br>
            <a:r>
              <a:rPr lang="en-US" sz="2400" dirty="0"/>
              <a:t>          &lt;/lower:bbb&gt; </a:t>
            </a:r>
            <a:br>
              <a:rPr lang="en-US" sz="2400" dirty="0"/>
            </a:br>
            <a:r>
              <a:rPr lang="en-US" sz="2400" dirty="0"/>
              <a:t>          &lt;upper:BBB </a:t>
            </a:r>
            <a:r>
              <a:rPr lang="en-US" sz="2400" dirty="0" err="1">
                <a:solidFill>
                  <a:srgbClr val="FF3300"/>
                </a:solidFill>
              </a:rPr>
              <a:t>sss</a:t>
            </a:r>
            <a:r>
              <a:rPr lang="en-US" sz="2400" dirty="0">
                <a:solidFill>
                  <a:srgbClr val="FF3300"/>
                </a:solidFill>
              </a:rPr>
              <a:t> = “***”</a:t>
            </a:r>
            <a:r>
              <a:rPr lang="en-US" sz="2400" dirty="0"/>
              <a:t> /&gt;</a:t>
            </a:r>
          </a:p>
          <a:p>
            <a:pPr>
              <a:buFontTx/>
              <a:buNone/>
            </a:pPr>
            <a:r>
              <a:rPr lang="en-US" sz="2400" dirty="0"/>
              <a:t>&lt;/lower:aaa&gt;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XML File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latin typeface="Arial Unicode MS" pitchFamily="34" charset="-128"/>
              </a:rPr>
              <a:t>A Namespace specification can be overridden using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latin typeface="Arial Unicode MS" pitchFamily="34" charset="-128"/>
              </a:rPr>
              <a:t>prefixes.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pitchFamily="34" charset="-128"/>
              </a:rPr>
              <a:t>&lt;lower:aaa </a:t>
            </a:r>
            <a:r>
              <a:rPr lang="en-US" sz="2400" dirty="0" err="1">
                <a:latin typeface="Arial Unicode MS" pitchFamily="34" charset="-128"/>
              </a:rPr>
              <a:t>xmlns:lower</a:t>
            </a:r>
            <a:r>
              <a:rPr lang="en-US" sz="2400" dirty="0">
                <a:latin typeface="Arial Unicode MS" pitchFamily="34" charset="-128"/>
              </a:rPr>
              <a:t>="http://website/lowercase"&gt;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pitchFamily="34" charset="-128"/>
              </a:rPr>
              <a:t>	&lt;lower:bbb&gt;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pitchFamily="34" charset="-128"/>
              </a:rPr>
              <a:t>		</a:t>
            </a:r>
            <a:r>
              <a:rPr lang="en-US" sz="2400" dirty="0">
                <a:solidFill>
                  <a:srgbClr val="FF3300"/>
                </a:solidFill>
                <a:latin typeface="Arial Unicode MS" pitchFamily="34" charset="-128"/>
              </a:rPr>
              <a:t>&lt;lower:ccc </a:t>
            </a:r>
            <a:r>
              <a:rPr lang="en-US" sz="2400" dirty="0" err="1">
                <a:solidFill>
                  <a:srgbClr val="FF3300"/>
                </a:solidFill>
                <a:latin typeface="Arial Unicode MS" pitchFamily="34" charset="-128"/>
              </a:rPr>
              <a:t>xmlns:lower</a:t>
            </a:r>
            <a:r>
              <a:rPr lang="en-US" sz="2400" dirty="0">
                <a:solidFill>
                  <a:srgbClr val="FF3300"/>
                </a:solidFill>
                <a:latin typeface="Arial Unicode MS" pitchFamily="34" charset="-128"/>
              </a:rPr>
              <a:t>="http://website/uppercase"&gt;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  <a:latin typeface="Arial Unicode MS" pitchFamily="34" charset="-128"/>
              </a:rPr>
              <a:t>			&lt;</a:t>
            </a:r>
            <a:r>
              <a:rPr lang="en-US" sz="2400" dirty="0" err="1">
                <a:solidFill>
                  <a:srgbClr val="FF3300"/>
                </a:solidFill>
                <a:latin typeface="Arial Unicode MS" pitchFamily="34" charset="-128"/>
              </a:rPr>
              <a:t>lower:ddd</a:t>
            </a:r>
            <a:r>
              <a:rPr lang="en-US" sz="2400" dirty="0">
                <a:solidFill>
                  <a:srgbClr val="FF3300"/>
                </a:solidFill>
                <a:latin typeface="Arial Unicode MS" pitchFamily="34" charset="-128"/>
              </a:rPr>
              <a:t>&gt;It’s uppercase now.&lt;/</a:t>
            </a:r>
            <a:r>
              <a:rPr lang="en-US" sz="2400" dirty="0" err="1">
                <a:solidFill>
                  <a:srgbClr val="FF3300"/>
                </a:solidFill>
                <a:latin typeface="Arial Unicode MS" pitchFamily="34" charset="-128"/>
              </a:rPr>
              <a:t>lower:ddd</a:t>
            </a:r>
            <a:r>
              <a:rPr lang="en-US" sz="2400" dirty="0">
                <a:solidFill>
                  <a:srgbClr val="FF3300"/>
                </a:solidFill>
                <a:latin typeface="Arial Unicode MS" pitchFamily="34" charset="-128"/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  <a:latin typeface="Arial Unicode MS" pitchFamily="34" charset="-128"/>
              </a:rPr>
              <a:t>		&lt;/lower:ccc&gt;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pitchFamily="34" charset="-128"/>
              </a:rPr>
              <a:t>	&lt;/lower:bbb&gt;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pitchFamily="34" charset="-128"/>
              </a:rPr>
              <a:t>&lt;/lower:aaa&gt;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DTD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600">
                <a:cs typeface="Courier New" pitchFamily="49" charset="0"/>
              </a:rPr>
              <a:t>Here is a sample Namespace specification within a DTD.</a:t>
            </a:r>
          </a:p>
          <a:p>
            <a:pPr>
              <a:buFontTx/>
              <a:buNone/>
            </a:pPr>
            <a:endParaRPr lang="en-US" sz="220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>
                <a:cs typeface="Courier New" pitchFamily="49" charset="0"/>
              </a:rPr>
              <a:t>&lt;!ELEMENT  cars&gt;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>
                <a:cs typeface="Courier New" pitchFamily="49" charset="0"/>
              </a:rPr>
              <a:t>&lt;!ATTLIST cars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>
                <a:cs typeface="Courier New" pitchFamily="49" charset="0"/>
              </a:rPr>
              <a:t>xmlns:part  CDATA #FIXED “http://www.w3.org/1999/cars”&gt;</a:t>
            </a:r>
            <a:endParaRPr lang="en-US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Questions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Any questions?</a:t>
            </a:r>
          </a:p>
          <a:p>
            <a:r>
              <a:rPr lang="en-US" sz="2800"/>
              <a:t>Any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Overview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Why do we need Namespaces in XML?</a:t>
            </a:r>
          </a:p>
          <a:p>
            <a:r>
              <a:rPr lang="en-US"/>
              <a:t>Definition of Namespace.</a:t>
            </a:r>
          </a:p>
          <a:p>
            <a:r>
              <a:rPr lang="en-US"/>
              <a:t>How do we specify Namespaces?</a:t>
            </a:r>
          </a:p>
          <a:p>
            <a:r>
              <a:rPr lang="en-US"/>
              <a:t>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Why Namespaces?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The purpose of XML Namespaces is to distinguish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between duplicate element and attribute names.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6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For example: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&lt;vehicles&gt;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	&lt;sedans&gt;&lt;price&gt;$&lt;/price&gt;&lt;/sedans&gt;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	&lt;trucks&gt;&lt;price&gt;$&lt;/price&gt;&lt;/trucks&gt;    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&lt;/vehicles&gt;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6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Both “sedans” and “trucks” have the same “price”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element, so the parser doesn’t know which one is which.</a:t>
            </a:r>
            <a:r>
              <a:rPr 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i="1" dirty="0"/>
              <a:t>Namespace</a:t>
            </a:r>
            <a:r>
              <a:rPr lang="en-US" sz="2600" dirty="0"/>
              <a:t> is a mapping between an element prefix and a URI</a:t>
            </a:r>
          </a:p>
          <a:p>
            <a:pPr lvl="1"/>
            <a:r>
              <a:rPr lang="en-US" sz="2600" i="1" u="sng" dirty="0">
                <a:latin typeface="Arial Unicode MS" pitchFamily="34" charset="-128"/>
              </a:rPr>
              <a:t>cars</a:t>
            </a:r>
            <a:r>
              <a:rPr lang="en-US" sz="2600" dirty="0">
                <a:latin typeface="Arial Unicode MS" pitchFamily="34" charset="-128"/>
              </a:rPr>
              <a:t> is the prefix in this example, </a:t>
            </a:r>
          </a:p>
          <a:p>
            <a:pPr lvl="1">
              <a:buFontTx/>
              <a:buNone/>
            </a:pPr>
            <a:r>
              <a:rPr lang="en-US" sz="2600" dirty="0">
                <a:latin typeface="Arial Unicode MS" pitchFamily="34" charset="-128"/>
              </a:rPr>
              <a:t>	</a:t>
            </a:r>
            <a:r>
              <a:rPr lang="en-US" sz="2600" dirty="0" smtClean="0">
                <a:latin typeface="Arial Unicode MS" pitchFamily="34" charset="-128"/>
              </a:rPr>
              <a:t>&lt;cars: part xmlns: cars=“</a:t>
            </a:r>
            <a:r>
              <a:rPr lang="en-US" sz="2600" dirty="0">
                <a:latin typeface="Arial Unicode MS" pitchFamily="34" charset="-128"/>
              </a:rPr>
              <a:t>URI”&gt; </a:t>
            </a:r>
            <a:endParaRPr lang="en-US" sz="2600" dirty="0"/>
          </a:p>
          <a:p>
            <a:pPr lvl="1"/>
            <a:r>
              <a:rPr lang="en-US" sz="2600" dirty="0"/>
              <a:t>URIs are not a pointer to information about the Namespace.  </a:t>
            </a:r>
            <a:endParaRPr lang="en-US" sz="2600" dirty="0" smtClean="0"/>
          </a:p>
          <a:p>
            <a:pPr lvl="1"/>
            <a:r>
              <a:rPr lang="en-US" sz="2600" dirty="0" smtClean="0"/>
              <a:t>They </a:t>
            </a:r>
            <a:r>
              <a:rPr lang="en-US" sz="2600" dirty="0"/>
              <a:t>are just unique identifiers.  </a:t>
            </a:r>
            <a:endParaRPr lang="en-US" sz="2600" dirty="0" smtClean="0"/>
          </a:p>
          <a:p>
            <a:pPr lvl="1"/>
            <a:r>
              <a:rPr lang="en-US" sz="2600" dirty="0" smtClean="0"/>
              <a:t>You </a:t>
            </a:r>
            <a:r>
              <a:rPr lang="en-US" sz="2600" dirty="0"/>
              <a:t>cannot resolve XML namespace URIs.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Ways to Specify Namespaces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/>
              <a:t>Inside the XML file.</a:t>
            </a:r>
          </a:p>
          <a:p>
            <a:r>
              <a:rPr lang="en-US" sz="2600"/>
              <a:t>Inside the DTD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XML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latin typeface="Arial Unicode MS" pitchFamily="34" charset="-128"/>
              </a:rPr>
              <a:t>Specify a Namespace for every element.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6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&lt;lower:aaa </a:t>
            </a:r>
            <a:r>
              <a:rPr lang="en-US" sz="2200" dirty="0" smtClean="0"/>
              <a:t>xmlns: lower </a:t>
            </a:r>
            <a:r>
              <a:rPr lang="en-US" sz="2200" dirty="0"/>
              <a:t>= “http://website/lowercase”&gt;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&lt;lower:bbb </a:t>
            </a:r>
            <a:r>
              <a:rPr lang="en-US" sz="2200" dirty="0" smtClean="0"/>
              <a:t>xmlns: lower </a:t>
            </a:r>
            <a:r>
              <a:rPr lang="en-US" sz="2200" dirty="0"/>
              <a:t>= “http://website/lowercase”&gt;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&lt;lower:ccc </a:t>
            </a:r>
            <a:r>
              <a:rPr lang="en-US" sz="2200" dirty="0" smtClean="0"/>
              <a:t>xmlns: lower </a:t>
            </a:r>
            <a:r>
              <a:rPr lang="en-US" sz="2200" dirty="0"/>
              <a:t>= “http://website/lowercase” 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&lt;/lower:bbb&gt;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&lt;upper:BBB </a:t>
            </a:r>
            <a:r>
              <a:rPr lang="en-US" sz="2200" dirty="0" smtClean="0"/>
              <a:t>xmlns: upper </a:t>
            </a:r>
            <a:r>
              <a:rPr lang="en-US" sz="2200" dirty="0"/>
              <a:t>= “http://website/uppercase”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&lt;upper:CCC </a:t>
            </a:r>
            <a:r>
              <a:rPr lang="en-US" sz="2200" dirty="0" smtClean="0"/>
              <a:t>xmlns: upper </a:t>
            </a:r>
            <a:r>
              <a:rPr lang="en-US" sz="2200" dirty="0"/>
              <a:t>= “http://website/uppercase” 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&lt;/upper:BBB&gt;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&lt;/lower:aaa&gt;</a:t>
            </a:r>
            <a:r>
              <a:rPr lang="en-US" sz="2200" b="1" dirty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XML File</a:t>
            </a:r>
            <a:endParaRPr lang="en-US" sz="39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Specify all Namespaces within the root element. The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specification given for the that element is also valid for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600" dirty="0"/>
              <a:t>all elements occurring inside 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&lt;lower:aaa </a:t>
            </a:r>
            <a:r>
              <a:rPr lang="en-US" sz="2400" dirty="0" smtClean="0"/>
              <a:t>xmlns: lower </a:t>
            </a:r>
            <a:r>
              <a:rPr lang="en-US" sz="2400" dirty="0"/>
              <a:t>= “http://website/lowercase” </a:t>
            </a:r>
            <a:endParaRPr lang="en-US" sz="2400" dirty="0" smtClean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xmlns: upper </a:t>
            </a:r>
            <a:r>
              <a:rPr lang="en-US" sz="2400" dirty="0"/>
              <a:t>= “http://website/uppercase”&gt;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	&lt;lower:bbb &gt;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		&lt;lower:ccc 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	&lt;/lower:bbb&gt;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	&lt;upper:BBB 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		&lt;upper:CCC 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	&lt;/upper:BBB&gt;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/>
              <a:t>&lt;/lower:aaa&gt;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XML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/>
              <a:t>Namespaces do not have to be specified explicitly with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/>
              <a:t>prefixes.  The attribute </a:t>
            </a:r>
            <a:r>
              <a:rPr lang="en-US" sz="2600" i="1" u="sng"/>
              <a:t>xmlns</a:t>
            </a:r>
            <a:r>
              <a:rPr lang="en-US" sz="2600"/>
              <a:t> defines the default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/>
              <a:t>namespace which is used for the element.</a:t>
            </a:r>
            <a:r>
              <a:rPr lang="en-US" sz="2200"/>
              <a:t> </a:t>
            </a:r>
          </a:p>
          <a:p>
            <a:pPr>
              <a:buFontTx/>
              <a:buNone/>
            </a:pPr>
            <a:endParaRPr lang="en-US" sz="2200"/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&lt;aaa &gt;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	&lt;bbb xmlns = "http://website/lowercase“&gt;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		&lt;ccc /&gt;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	&lt;/bbb&gt;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	&lt;BBB xmlns = "http://website/uppercase" 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		&lt;CCC /&gt;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	&lt;/BBB&gt;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/>
              <a:t>&lt;/aaa&gt;</a:t>
            </a:r>
            <a:r>
              <a:rPr lang="en-US" sz="2800" b="1"/>
              <a:t> 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XML File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Attributes can be explicitly assigned a value and be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associated with a Namespace by using prefixes.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&lt;lower:aaa </a:t>
            </a:r>
            <a:r>
              <a:rPr lang="en-US" sz="2400" dirty="0" err="1"/>
              <a:t>xmlns:lower</a:t>
            </a:r>
            <a:r>
              <a:rPr lang="en-US" sz="2400" dirty="0"/>
              <a:t> = “http://website/lowercase” </a:t>
            </a:r>
            <a:r>
              <a:rPr lang="en-US" sz="2400" dirty="0" err="1"/>
              <a:t>xmlns:upper</a:t>
            </a:r>
            <a:r>
              <a:rPr lang="en-US" sz="2400" dirty="0"/>
              <a:t> = “http://website/uppercase”&gt;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&lt;lower:bbb </a:t>
            </a:r>
            <a:r>
              <a:rPr lang="en-US" sz="2400" dirty="0" err="1">
                <a:solidFill>
                  <a:srgbClr val="FF3300"/>
                </a:solidFill>
              </a:rPr>
              <a:t>lower:zz</a:t>
            </a:r>
            <a:r>
              <a:rPr lang="en-US" sz="2400" dirty="0">
                <a:solidFill>
                  <a:srgbClr val="FF3300"/>
                </a:solidFill>
              </a:rPr>
              <a:t> = “11”</a:t>
            </a:r>
            <a:r>
              <a:rPr lang="en-US" sz="2400" dirty="0"/>
              <a:t>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&lt;lower:ccc </a:t>
            </a:r>
            <a:r>
              <a:rPr lang="en-US" sz="2400" dirty="0" err="1">
                <a:solidFill>
                  <a:srgbClr val="FF3300"/>
                </a:solidFill>
              </a:rPr>
              <a:t>upper:VV</a:t>
            </a:r>
            <a:r>
              <a:rPr lang="en-US" sz="2400" dirty="0">
                <a:solidFill>
                  <a:srgbClr val="FF3300"/>
                </a:solidFill>
              </a:rPr>
              <a:t> = “22”</a:t>
            </a:r>
            <a:r>
              <a:rPr lang="en-US" sz="2400" dirty="0"/>
              <a:t> 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&lt;/lower:bbb&gt;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&lt;upper:BBB </a:t>
            </a:r>
            <a:r>
              <a:rPr lang="en-US" sz="2400" dirty="0" err="1">
                <a:solidFill>
                  <a:srgbClr val="FF3300"/>
                </a:solidFill>
              </a:rPr>
              <a:t>lower:sss</a:t>
            </a:r>
            <a:r>
              <a:rPr lang="en-US" sz="2400" dirty="0">
                <a:solidFill>
                  <a:srgbClr val="FF3300"/>
                </a:solidFill>
              </a:rPr>
              <a:t> = “***”</a:t>
            </a:r>
            <a:r>
              <a:rPr lang="en-US" sz="2400" dirty="0"/>
              <a:t> 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&lt;/lower:aaa&gt;</a:t>
            </a:r>
            <a:r>
              <a:rPr lang="en-US" sz="2800" b="1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</TotalTime>
  <Words>294</Words>
  <Application>Microsoft Office PowerPoint</Application>
  <PresentationFormat>On-screen Show (4:3)</PresentationFormat>
  <Paragraphs>104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XML Namespaces</vt:lpstr>
      <vt:lpstr>Overview</vt:lpstr>
      <vt:lpstr>Why Namespaces?</vt:lpstr>
      <vt:lpstr>Definition</vt:lpstr>
      <vt:lpstr>Ways to Specify Namespaces</vt:lpstr>
      <vt:lpstr>XML File</vt:lpstr>
      <vt:lpstr>XML File</vt:lpstr>
      <vt:lpstr>XML File</vt:lpstr>
      <vt:lpstr>XML File</vt:lpstr>
      <vt:lpstr>XML File</vt:lpstr>
      <vt:lpstr>XML File</vt:lpstr>
      <vt:lpstr>DTD File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Namespaces</dc:title>
  <dc:creator>VIT</dc:creator>
  <cp:lastModifiedBy>VIT</cp:lastModifiedBy>
  <cp:revision>5</cp:revision>
  <dcterms:created xsi:type="dcterms:W3CDTF">2013-06-05T02:46:38Z</dcterms:created>
  <dcterms:modified xsi:type="dcterms:W3CDTF">2013-06-06T06:31:35Z</dcterms:modified>
</cp:coreProperties>
</file>