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4A4FF38-D3AF-4CAE-9232-46F7388C8EA3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088369-6600-456F-98D5-DACA405E0A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F38-D3AF-4CAE-9232-46F7388C8EA3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8369-6600-456F-98D5-DACA405E0A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4A4FF38-D3AF-4CAE-9232-46F7388C8EA3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8088369-6600-456F-98D5-DACA405E0A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F38-D3AF-4CAE-9232-46F7388C8EA3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088369-6600-456F-98D5-DACA405E0A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F38-D3AF-4CAE-9232-46F7388C8EA3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8088369-6600-456F-98D5-DACA405E0A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A4FF38-D3AF-4CAE-9232-46F7388C8EA3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8088369-6600-456F-98D5-DACA405E0A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A4FF38-D3AF-4CAE-9232-46F7388C8EA3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8088369-6600-456F-98D5-DACA405E0A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F38-D3AF-4CAE-9232-46F7388C8EA3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088369-6600-456F-98D5-DACA405E0A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F38-D3AF-4CAE-9232-46F7388C8EA3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088369-6600-456F-98D5-DACA405E0A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F38-D3AF-4CAE-9232-46F7388C8EA3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088369-6600-456F-98D5-DACA405E0A1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4A4FF38-D3AF-4CAE-9232-46F7388C8EA3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8088369-6600-456F-98D5-DACA405E0A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4A4FF38-D3AF-4CAE-9232-46F7388C8EA3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8088369-6600-456F-98D5-DACA405E0A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438400"/>
            <a:ext cx="7467600" cy="1828800"/>
          </a:xfrm>
        </p:spPr>
        <p:txBody>
          <a:bodyPr/>
          <a:lstStyle/>
          <a:p>
            <a:r>
              <a:rPr lang="en-US" dirty="0" smtClean="0"/>
              <a:t>XML    Schema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9C030CA0-03D0-45E1-ABC4-E0096EA9509C}" type="slidenum">
              <a:rPr lang="en-US"/>
              <a:pPr/>
              <a:t>10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An XML Schema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following example is an XML Schema file called "note.xsd" that defines the elements of the XML document above ("note.xml"): 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note element is a </a:t>
            </a:r>
            <a:r>
              <a:rPr lang="en-US" b="1" smtClean="0"/>
              <a:t>complex type</a:t>
            </a:r>
            <a:r>
              <a:rPr lang="en-US" smtClean="0"/>
              <a:t> because it contains other elements. The other elements (to, from, heading, body) are </a:t>
            </a:r>
            <a:r>
              <a:rPr lang="en-US" b="1" smtClean="0"/>
              <a:t>simple types</a:t>
            </a:r>
            <a:r>
              <a:rPr lang="en-US" smtClean="0"/>
              <a:t> because they do not contain other elements.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CA7E2F04-CE71-4FC9-8922-06C82CD2E6D2}" type="slidenum">
              <a:rPr lang="en-US"/>
              <a:pPr/>
              <a:t>11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&lt;?xml version="1.0"?&gt;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&lt;xs:schema xmlns:xs= “http://www.w3.org/2001/XMLSchema”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targetNamespace=     “http://www.w3schools.com”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xmlns=               “http://www.w3schools.com”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elementFormDefault=  "qualified"&gt;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&lt;xs:element name="note"&gt;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&lt;xs:complexType&gt;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&lt;xs:sequence&gt;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&lt;xs:element name="to"      type="xs:string"/&gt;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&lt;xs:element name="from"    type="xs:string"/&gt;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&lt;xs:element name="heading" type="xs:string"/&gt;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&lt;xs:element name="body"    type="xs:string"/&gt;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&lt;/xs:sequence&gt;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&lt;/xs:complexType&gt;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&lt;/xs:element&gt;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&lt;/xs:schema&gt;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6E64D0D2-DC63-4863-AC4E-32CC111DFA1A}" type="slidenum">
              <a:rPr lang="en-US"/>
              <a:pPr/>
              <a:t>12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This XML document has a reference to a Schema: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&lt;?xml version="1.0"?&gt;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&lt;note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xmlns= “http://www.w3schools.com”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xmlns:xsi="http://www.w3.org/2001/XMLSchema instance“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xsi:schemaLocation="http://www.w3schools.com note.xsd"&gt;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&lt;to&gt;Tove&lt;/to&gt;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&lt;from&gt;Jani&lt;/from&gt;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&lt;heading&gt;Reminder&lt;/heading&gt;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&lt;body&gt;Don'tforget me this weekend!&lt;/body&gt;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&lt;/note&gt;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1A5416C2-BC14-428B-ABCB-340F4DD39891}" type="slidenum">
              <a:rPr lang="en-US"/>
              <a:pPr/>
              <a:t>13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/>
              <a:t>The &lt;schema&gt; Element</a:t>
            </a:r>
          </a:p>
          <a:p>
            <a:pPr lvl="1" eaLnBrk="1" hangingPunct="1"/>
            <a:r>
              <a:rPr lang="en-US" sz="2400" smtClean="0"/>
              <a:t>The &lt;schema&gt; element is the root element of every XML Schema:</a:t>
            </a:r>
          </a:p>
          <a:p>
            <a:pPr lvl="1" eaLnBrk="1" hangingPunct="1"/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&lt;?xml version="1.0"?&gt; </a:t>
            </a:r>
          </a:p>
          <a:p>
            <a:pPr eaLnBrk="1" hangingPunct="1"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&lt;xs:schema&gt;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 ...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 ... 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&lt;/xs:schema&gt;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1BF0656E-C119-41DD-9244-49F3A5E368FD}" type="slidenum">
              <a:rPr lang="en-US"/>
              <a:pPr/>
              <a:t>14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&lt;schema&gt; element may contain some attributes. A schema declaration often looks something like this: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&lt;?xml version="1.0"?&gt;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&lt;xs:schema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xmlns:xs=           “http://www.w3.org/2001/XMLSchema”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targetNamespace=    “http://www.w3schools.com”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xmlns=              “http://www.w3schools.com”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elementFormDefault= "qualified"&gt;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&lt;/xs:schema&gt;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55A8A403-7E45-4811-B1D6-942A646BC8D5}" type="slidenum">
              <a:rPr lang="en-US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The following fragment: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xmlns:xs= “http://www.w3.org/2001/XMLSchema”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</a:t>
            </a:r>
          </a:p>
          <a:p>
            <a:pPr eaLnBrk="1" hangingPunct="1"/>
            <a:r>
              <a:rPr lang="en-US" sz="2400" smtClean="0"/>
              <a:t>Indicates that the elements and data types used in the schema come from the </a:t>
            </a:r>
            <a:r>
              <a:rPr lang="en-US" sz="2000" smtClean="0">
                <a:latin typeface="Courier New" pitchFamily="49" charset="0"/>
              </a:rPr>
              <a:t>“http://www.w3.org/2001/XMLSchema"</a:t>
            </a:r>
            <a:r>
              <a:rPr lang="en-US" sz="2400" smtClean="0"/>
              <a:t> namespace. 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/>
            <a:r>
              <a:rPr lang="en-US" sz="2400" smtClean="0"/>
              <a:t>It also specifies that the elements and data types that come from the </a:t>
            </a:r>
            <a:r>
              <a:rPr lang="en-US" sz="2000" smtClean="0">
                <a:latin typeface="Courier New" pitchFamily="49" charset="0"/>
              </a:rPr>
              <a:t>“http://www.w3.org/2001/XMLSchema"</a:t>
            </a:r>
            <a:r>
              <a:rPr lang="en-US" sz="2400" smtClean="0"/>
              <a:t> namespace should be prefixed with </a:t>
            </a:r>
            <a:r>
              <a:rPr lang="en-US" sz="2400" b="1" smtClean="0"/>
              <a:t>xs: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5C055A2B-1DAA-403F-B2E3-3C3A97E43B0F}" type="slidenum">
              <a:rPr lang="en-US"/>
              <a:pPr/>
              <a:t>16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targetNamespace="http://www.w3schools.com"</a:t>
            </a:r>
            <a:r>
              <a:rPr lang="en-US" sz="2800" smtClean="0"/>
              <a:t> 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/>
            <a:r>
              <a:rPr lang="en-US" sz="2800" smtClean="0"/>
              <a:t>Indicates that the elements defined by this schema (note, to, from, heading, body.) come from the target namespace.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535F6D7F-4B86-43CB-A80B-48EB74FD0B8B}" type="slidenum">
              <a:rPr lang="en-US"/>
              <a:pPr/>
              <a:t>17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latin typeface="Courier New" pitchFamily="49" charset="0"/>
              </a:rPr>
              <a:t>xmlns=“http://www.w3schools.com”</a:t>
            </a:r>
          </a:p>
          <a:p>
            <a:pPr eaLnBrk="1" hangingPunct="1"/>
            <a:endParaRPr lang="en-US" sz="2800" smtClean="0">
              <a:latin typeface="Courier New" pitchFamily="49" charset="0"/>
            </a:endParaRPr>
          </a:p>
          <a:p>
            <a:pPr eaLnBrk="1" hangingPunct="1"/>
            <a:r>
              <a:rPr lang="en-US" sz="2800" smtClean="0"/>
              <a:t>Indicates the default namespace</a:t>
            </a:r>
            <a:endParaRPr lang="en-US" sz="200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E944D266-D58B-46C5-A34E-E8DD7E1B1767}" type="slidenum">
              <a:rPr lang="en-US"/>
              <a:pPr/>
              <a:t>18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elementFormDefault="qualified"</a:t>
            </a:r>
            <a:r>
              <a:rPr lang="en-US" sz="2800" smtClean="0"/>
              <a:t> 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Indicates that any elements used by the XML instance document which were declared in this schema must be namespace qualified.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A4A5D437-8209-4639-AFF9-C1E9E72A3DC5}" type="slidenum">
              <a:rPr lang="en-US"/>
              <a:pPr/>
              <a:t>19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This XML document has a reference to a Schema: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&lt;?xml version="1.0"?&gt;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&lt;note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xmlns= “http://www.w3schools.com”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xmlns:xsi="http://www.w3.org/2001/XMLSchema instance“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xsi:schemaLocation="http://www.w3schools.com note.xsd"&gt;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&lt;to&gt;Tove&lt;/to&gt;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&lt;from&gt;Jani&lt;/from&gt;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&lt;heading&gt;Reminder&lt;/heading&gt;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&lt;body&gt;Don'tforget me this weekend!&lt;/body&gt;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&lt;/note&gt;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30B89C99-7410-4B3D-B3E3-AAA4CB9A7B0C}" type="slidenum">
              <a:rPr lang="en-US"/>
              <a:pPr/>
              <a:t>2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/>
              <a:t>What is an XML Schema?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purpose of an XML Schema is to define the legal building blocks of an XML document, just like a DTD.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An XML Schema: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defines elements that can appear in a document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defines attributes that can appear in a document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defines which elements are child elements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defines the order of child elements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defines the number of child elements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defines whether an element is empty or can include text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defines data types for elements and attributes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defines default and fixed values for elements and attributes 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2125A69D-5AF6-4C8D-AE32-DFD1722B0680}" type="slidenum">
              <a:rPr lang="en-US"/>
              <a:pPr/>
              <a:t>20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xmlns="http://www.w3schools.com" 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/>
            <a:r>
              <a:rPr lang="en-US" sz="2800" smtClean="0"/>
              <a:t>Specifies the default namespace declaration. 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Tells the schema-validator that all the elements used in this XML document are declared in this  namespace.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70731CFD-6981-444E-8D45-E80D71656E5E}" type="slidenum">
              <a:rPr lang="en-US"/>
              <a:pPr/>
              <a:t>21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Once the XML Schema Instance namespace is available: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xmlns:xsi="http://www.w3.org/2001/XMLSchema-instance" 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Can use the </a:t>
            </a:r>
            <a:r>
              <a:rPr lang="en-US" sz="2800" smtClean="0">
                <a:latin typeface="Courier New" pitchFamily="49" charset="0"/>
              </a:rPr>
              <a:t>schemaLocation</a:t>
            </a:r>
            <a:r>
              <a:rPr lang="en-US" sz="2800" smtClean="0"/>
              <a:t> attribute. The first value is the namespace to use. The second value is the location of the XML schema to use for that namespace: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xsi:schemaLocation="http://www.w3schools.com note.xsd"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5ED84C73-4232-4BE7-B053-8814490B843A}" type="slidenum">
              <a:rPr lang="en-US"/>
              <a:pPr/>
              <a:t>22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Schemas define the elements of your XML files.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Simple element is an XML element that contains only text. It cannot contain any other elements or attributes.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text can be of many different types. It can be one of the types included in the XML Schema definition (boolean, string, date, etc.), or it can be a custom type that you can define yourself.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You can also add restrictions (facets) to a data type in order to limit its content, or you can require the data to match a specific pattern.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6BB5EA90-C9DF-444B-AE56-3B3A07CEE20D}" type="slidenum">
              <a:rPr lang="en-US"/>
              <a:pPr/>
              <a:t>23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The syntax for defining a simple element is: 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1800" smtClean="0">
                <a:latin typeface="Courier New" pitchFamily="49" charset="0"/>
              </a:rPr>
              <a:t>&lt;xs:element name="xxx" type="yyy"/&gt;</a:t>
            </a:r>
            <a:r>
              <a:rPr lang="en-US" sz="2000" smtClean="0"/>
              <a:t> </a:t>
            </a:r>
            <a:br>
              <a:rPr lang="en-US" sz="2000" smtClean="0"/>
            </a:b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Where xxx is the name of the element and yyy is the data type of the element.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XML Schema has a lot of built-in data types. The most common types are: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latin typeface="Courier New" pitchFamily="49" charset="0"/>
              </a:rPr>
              <a:t>xs:string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latin typeface="Courier New" pitchFamily="49" charset="0"/>
              </a:rPr>
              <a:t>xs:decimal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latin typeface="Courier New" pitchFamily="49" charset="0"/>
              </a:rPr>
              <a:t>xs:integer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latin typeface="Courier New" pitchFamily="49" charset="0"/>
              </a:rPr>
              <a:t>xs:boolean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latin typeface="Courier New" pitchFamily="49" charset="0"/>
              </a:rPr>
              <a:t>xs:date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latin typeface="Courier New" pitchFamily="49" charset="0"/>
              </a:rPr>
              <a:t>xs:time </a:t>
            </a:r>
          </a:p>
          <a:p>
            <a:pPr eaLnBrk="1" hangingPunct="1">
              <a:lnSpc>
                <a:spcPct val="80000"/>
              </a:lnSpc>
            </a:pP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9FFFDF1B-3C9D-4E8D-85B5-F6B13853ABA9}" type="slidenum">
              <a:rPr lang="en-US"/>
              <a:pPr/>
              <a:t>24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Here are some simple XML elements:</a:t>
            </a:r>
          </a:p>
          <a:p>
            <a:pPr eaLnBrk="1" hangingPunct="1">
              <a:buFontTx/>
              <a:buNone/>
            </a:pPr>
            <a:endParaRPr lang="en-US" sz="120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&lt;lastname&gt;Refsnes&lt;/lastname&gt; </a:t>
            </a:r>
          </a:p>
          <a:p>
            <a:pPr lvl="1"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&lt;age&gt;36&lt;/age&gt;</a:t>
            </a:r>
          </a:p>
          <a:p>
            <a:pPr lvl="1"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&lt;dateborn&gt;1970-03-27&lt;/dateborn&gt;</a:t>
            </a:r>
          </a:p>
          <a:p>
            <a:pPr lvl="1" eaLnBrk="1" hangingPunct="1">
              <a:buFontTx/>
              <a:buNone/>
            </a:pPr>
            <a:endParaRPr lang="en-US" sz="1200" smtClean="0">
              <a:latin typeface="Courier New" pitchFamily="49" charset="0"/>
            </a:endParaRPr>
          </a:p>
          <a:p>
            <a:pPr eaLnBrk="1" hangingPunct="1"/>
            <a:r>
              <a:rPr lang="en-US" sz="2800" smtClean="0"/>
              <a:t>Here are the corresponding simple element definitions:</a:t>
            </a:r>
          </a:p>
          <a:p>
            <a:pPr eaLnBrk="1" hangingPunct="1"/>
            <a:endParaRPr lang="en-US" sz="1800" smtClean="0"/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&lt;xs:element name="lastname" type="xs:string"/&gt;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&lt;xs:element name="age"      type="xs:integer"/&gt;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&lt;xs:element name="dateborn" type="xs:date"/&gt;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BC0C9479-F458-47EB-931F-D30EF4F180F4}" type="slidenum">
              <a:rPr lang="en-US"/>
              <a:pPr/>
              <a:t>25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Simple elements may have a default value OR a fixed value specified.</a:t>
            </a:r>
          </a:p>
          <a:p>
            <a:pPr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Default value is automatically assigned to the element when no other value is specified. In the following example the default value is "red":</a:t>
            </a:r>
          </a:p>
          <a:p>
            <a:pPr lvl="1" eaLnBrk="1" hangingPunct="1">
              <a:lnSpc>
                <a:spcPct val="80000"/>
              </a:lnSpc>
            </a:pPr>
            <a:endParaRPr lang="en-US" sz="3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&lt;xs:element name="color" type="xs:string" default="red"/&gt;</a:t>
            </a:r>
            <a:r>
              <a:rPr lang="en-US" sz="28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Fixed value is also automatically assigned to the element, and you cannot specify another value.  In the following example the fixed value is "red":</a:t>
            </a:r>
          </a:p>
          <a:p>
            <a:pPr lvl="1" eaLnBrk="1" hangingPunct="1">
              <a:lnSpc>
                <a:spcPct val="80000"/>
              </a:lnSpc>
            </a:pPr>
            <a:endParaRPr lang="en-US" sz="12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&lt;xs:element name="color" type="xs:string" fixed="red"/&gt;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EBB03252-8011-42D2-B0C4-F415506E3D78}" type="slidenum">
              <a:rPr lang="en-US"/>
              <a:pPr/>
              <a:t>26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syntax for defining an attribute is: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&lt;xs:attribute name="xxx" type="yyy"/&gt; </a:t>
            </a:r>
            <a:br>
              <a:rPr lang="en-US" sz="2400" smtClean="0">
                <a:latin typeface="Courier New" pitchFamily="49" charset="0"/>
              </a:rPr>
            </a:br>
            <a:endParaRPr lang="en-US" sz="2400" smtClean="0">
              <a:latin typeface="Courier New" pitchFamily="49" charset="0"/>
            </a:endParaRPr>
          </a:p>
          <a:p>
            <a:pPr lvl="1" eaLnBrk="1" hangingPunct="1"/>
            <a:r>
              <a:rPr lang="en-US" sz="2400" smtClean="0"/>
              <a:t>Where xxx is the name of the attribute and yyy specifies the data type of the attribute. 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r>
              <a:rPr lang="en-US" sz="2400" smtClean="0"/>
              <a:t>Simple elements can’t have attributes!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D26E8A19-D5E2-4470-A937-F5004F2704BE}" type="slidenum">
              <a:rPr lang="en-US"/>
              <a:pPr/>
              <a:t>27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Here is an XML element with an attribute:</a:t>
            </a:r>
          </a:p>
          <a:p>
            <a:pPr eaLnBrk="1" hangingPunct="1"/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&lt;lastname lang="EN"&gt;Smith&lt;/lastname&gt;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/>
            <a:r>
              <a:rPr lang="en-US" sz="2800" smtClean="0"/>
              <a:t>Here is the corresponding attribute definition:</a:t>
            </a:r>
          </a:p>
          <a:p>
            <a:pPr eaLnBrk="1" hangingPunct="1"/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&lt;xs:attribute name="lang" type="xs:string"/&gt;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/>
            <a:r>
              <a:rPr lang="en-US" sz="2400" smtClean="0"/>
              <a:t>Attributes can have default or fixed values.  If the attribute is required, add </a:t>
            </a:r>
            <a:r>
              <a:rPr lang="en-US" sz="2000" smtClean="0">
                <a:latin typeface="Courier New" pitchFamily="49" charset="0"/>
              </a:rPr>
              <a:t>use=“required”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BAF0BBFE-B39F-4EAF-AFAC-AE8D3CB1C3C5}" type="slidenum">
              <a:rPr lang="en-US"/>
              <a:pPr/>
              <a:t>28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When an XML element or attribute has a data type defined, it puts restrictions on the element's or attribute's content.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an XML element is of type "xs:date" and contains a string like "Hello World", the element will not validate.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With XML Schemas, you can also add your own restrictions to your XML elements and attributes.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F45F0F69-251E-4C44-9933-1E530C783DEA}" type="slidenum">
              <a:rPr lang="en-US"/>
              <a:pPr/>
              <a:t>29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following example defines an element called "age" with a restriction. The value of age cannot be lower than 0 or greater than 120: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</a:t>
            </a:r>
            <a:r>
              <a:rPr lang="en-US" sz="2000" smtClean="0">
                <a:latin typeface="Courier New" pitchFamily="49" charset="0"/>
              </a:rPr>
              <a:t>&lt;xs:element name="age"&gt;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&lt;xs:simpleType&gt;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 &lt;xs:restriction base="xs:integer"&gt;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&lt;xs:minInclusive value="0"/&gt;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&lt;xs:maxInclusive value="120"/&gt;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 &lt;/xs:restriction&gt;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&lt;/xs:simpleType&gt;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&lt;/xs:element&gt;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6BAACCE4-845F-480F-A4F8-A58606F284E9}" type="slidenum">
              <a:rPr lang="en-US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XML Schemas are the Successors of DTDs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XML Schemas will be used in most Web applications as a replacement for DTDs. Here are some reasons:</a:t>
            </a:r>
          </a:p>
          <a:p>
            <a:pPr eaLnBrk="1" hangingPunct="1"/>
            <a:endParaRPr lang="en-US" sz="2400" smtClean="0"/>
          </a:p>
          <a:p>
            <a:pPr lvl="1" eaLnBrk="1" hangingPunct="1"/>
            <a:r>
              <a:rPr lang="en-US" sz="2000" smtClean="0"/>
              <a:t>XML Schemas are extensible to future additions </a:t>
            </a:r>
          </a:p>
          <a:p>
            <a:pPr lvl="1" eaLnBrk="1" hangingPunct="1"/>
            <a:r>
              <a:rPr lang="en-US" sz="2000" smtClean="0"/>
              <a:t>XML Schemas are richer and more powerful than DTDs </a:t>
            </a:r>
          </a:p>
          <a:p>
            <a:pPr lvl="1" eaLnBrk="1" hangingPunct="1"/>
            <a:r>
              <a:rPr lang="en-US" sz="2000" smtClean="0"/>
              <a:t>XML Schemas are written in XML </a:t>
            </a:r>
          </a:p>
          <a:p>
            <a:pPr lvl="1" eaLnBrk="1" hangingPunct="1"/>
            <a:r>
              <a:rPr lang="en-US" sz="2000" smtClean="0"/>
              <a:t>XML Schemas support data types </a:t>
            </a:r>
          </a:p>
          <a:p>
            <a:pPr lvl="1" eaLnBrk="1" hangingPunct="1"/>
            <a:r>
              <a:rPr lang="en-US" sz="2000" smtClean="0"/>
              <a:t>XML Schemas support namespaces 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9618917A-887A-4B65-BF0D-749E84958A3B}" type="slidenum">
              <a:rPr lang="en-US"/>
              <a:pPr/>
              <a:t>30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The example below defines an element called "car" with a restriction. The only acceptable values are: Audi, Golf, BMW: 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</a:t>
            </a:r>
            <a:r>
              <a:rPr lang="en-US" sz="1800" smtClean="0">
                <a:latin typeface="Courier New" pitchFamily="49" charset="0"/>
              </a:rPr>
              <a:t>&lt;xs:element name="car" type="carType"/&gt;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&lt;xs:simpleType name="carType"&gt;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&lt;xs:restriction base="xs:string"&gt;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&lt;xs:enumeration value="Audi"/&gt;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&lt;xs:enumeration value="Golf"/&gt;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&lt;xs:enumeration value="BMW"/&gt;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&lt;/xs:restriction&gt;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&lt;/xs:simpleType&gt;</a:t>
            </a:r>
            <a:r>
              <a:rPr lang="en-US" sz="20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smtClean="0"/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Note:</a:t>
            </a:r>
            <a:r>
              <a:rPr lang="en-US" sz="2000" smtClean="0"/>
              <a:t> In this case the type "carType" can be used by other elements because it is not a part of the "car" element.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7234C74E-67B1-4F86-BBBD-9DD7858A5D88}" type="slidenum">
              <a:rPr lang="en-US"/>
              <a:pPr/>
              <a:t>31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See the W3School tutorial for various ways to restrict the values of an element.  Here is a list of 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 restrictions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enumeration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err="1" smtClean="0"/>
              <a:t>fractionDigits</a:t>
            </a:r>
            <a:endParaRPr lang="en-US" sz="18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length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err="1" smtClean="0"/>
              <a:t>maxExclusive</a:t>
            </a:r>
            <a:endParaRPr lang="en-US" sz="18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err="1" smtClean="0"/>
              <a:t>maxLength</a:t>
            </a:r>
            <a:endParaRPr lang="en-US" sz="18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err="1" smtClean="0"/>
              <a:t>minExclusive</a:t>
            </a:r>
            <a:endParaRPr lang="en-US" sz="18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err="1" smtClean="0"/>
              <a:t>minInclusive</a:t>
            </a:r>
            <a:endParaRPr lang="en-US" sz="18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err="1" smtClean="0"/>
              <a:t>minLength</a:t>
            </a:r>
            <a:endParaRPr lang="en-US" sz="18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pattern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err="1" smtClean="0"/>
              <a:t>totalDigits</a:t>
            </a:r>
            <a:endParaRPr lang="en-US" sz="18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err="1" smtClean="0"/>
              <a:t>whiteSpace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1C74D31A-2760-475F-BC1B-A0D1BB0E8749}" type="slidenum">
              <a:rPr lang="en-US"/>
              <a:pPr/>
              <a:t>32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What is a Complex Element?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complex element is an XML element that contains other elements and/or attributes.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There are four kinds of complex elements: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empty elements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elements that contain only other elements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elements that contain only text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elements that contain both other elements and text 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Note:</a:t>
            </a:r>
            <a:r>
              <a:rPr lang="en-US" smtClean="0"/>
              <a:t> Each of these elements may contain attributes as well!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F317285D-5414-4379-A107-3975B6B33208}" type="slidenum">
              <a:rPr lang="en-US"/>
              <a:pPr/>
              <a:t>33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complex XML element, "product", which is empty:</a:t>
            </a:r>
          </a:p>
          <a:p>
            <a:pPr eaLnBrk="1" hangingPunct="1"/>
            <a:endParaRPr lang="en-US" sz="2800" smtClean="0"/>
          </a:p>
          <a:p>
            <a:pPr lvl="1"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&lt;product pid="1345"/&gt;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CF1C9D78-AEAB-4931-B142-D3891AC3340E}" type="slidenum">
              <a:rPr lang="en-US"/>
              <a:pPr/>
              <a:t>34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complex XML element, "employee", which contains only other elements:</a:t>
            </a:r>
          </a:p>
          <a:p>
            <a:pPr eaLnBrk="1" hangingPunct="1"/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   </a:t>
            </a:r>
            <a:r>
              <a:rPr lang="en-US" sz="1800" smtClean="0">
                <a:latin typeface="Courier New" pitchFamily="49" charset="0"/>
              </a:rPr>
              <a:t>&lt;employee&gt;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&lt;firstname&gt;John&lt;/firstname&gt;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&lt;lastname&gt;Smith&lt;/lastname&gt;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 &lt;/employee&gt;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613300C3-FAEF-48AE-BF87-A82171A897A9}" type="slidenum">
              <a:rPr lang="en-US"/>
              <a:pPr/>
              <a:t>35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complex XML element, "food", which contains only text:</a:t>
            </a:r>
          </a:p>
          <a:p>
            <a:pPr eaLnBrk="1" hangingPunct="1"/>
            <a:endParaRPr lang="en-US" sz="2800" smtClean="0"/>
          </a:p>
          <a:p>
            <a:pPr lvl="1"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&lt;food type="dessert"&gt;Ice cream&lt;/food&gt;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0D542B7E-8B93-49A9-9A09-1FE4436DF282}" type="slidenum">
              <a:rPr lang="en-US"/>
              <a:pPr/>
              <a:t>36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complex XML element, "description", which contains both elements and text:</a:t>
            </a:r>
          </a:p>
          <a:p>
            <a:pPr eaLnBrk="1" hangingPunct="1"/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&lt;description&gt; It happened on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&lt;date lang="norwegian"&gt;03.03.99&lt;/date&gt; ....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&lt;/description&gt;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617EE30D-7799-4E52-B832-E72D8A8ED8C6}" type="slidenum">
              <a:rPr lang="en-US"/>
              <a:pPr/>
              <a:t>37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/>
              <a:t>How to Define a Complex Element</a:t>
            </a:r>
          </a:p>
          <a:p>
            <a:pPr lvl="1" eaLnBrk="1" hangingPunct="1"/>
            <a:r>
              <a:rPr lang="en-US" sz="2400" smtClean="0"/>
              <a:t>Look at this complex XML element, "employee", which contains only other elements:</a:t>
            </a:r>
          </a:p>
          <a:p>
            <a:pPr lvl="1" eaLnBrk="1" hangingPunct="1"/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800" smtClean="0"/>
              <a:t>  </a:t>
            </a:r>
            <a:r>
              <a:rPr lang="en-US" sz="1800" smtClean="0">
                <a:latin typeface="Courier New" pitchFamily="49" charset="0"/>
              </a:rPr>
              <a:t>&lt;employee&gt;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&lt;firstname&gt;John&lt;/firstname&gt;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&lt;lastname&gt;Smith&lt;/lastname&gt;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 &lt;/employee&gt;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6431DDE1-2AFC-421A-831C-21AD0E28E13E}" type="slidenum">
              <a:rPr lang="en-US"/>
              <a:pPr/>
              <a:t>38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/>
              <a:t>The "employee" element can be declared directly by naming the element, like this: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</a:t>
            </a:r>
            <a:r>
              <a:rPr lang="en-US" sz="1600" smtClean="0">
                <a:latin typeface="Courier New" pitchFamily="49" charset="0"/>
              </a:rPr>
              <a:t>&lt;xs:element name="employee"&gt;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&lt;xs:complexType&gt;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&lt;xs:sequence&gt;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&lt;xs:element name="firstname" type="xs:string"/&gt;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&lt;xs:element name="lastname“  type="xs:string"/&gt;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&lt;/xs:sequence&gt;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&lt;/xs:complexType&gt;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&lt;/xs:element&gt;</a:t>
            </a:r>
          </a:p>
          <a:p>
            <a:pPr marL="457200" indent="-457200" eaLnBrk="1" hangingPunct="1">
              <a:lnSpc>
                <a:spcPct val="80000"/>
              </a:lnSpc>
            </a:pPr>
            <a:endParaRPr lang="en-US" sz="1600" smtClean="0">
              <a:latin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</a:pPr>
            <a:r>
              <a:rPr lang="en-US" sz="1800" smtClean="0"/>
              <a:t>If you use the method described above, only the "employee" element can use the specified complex type. Note that the child elements, "firstname" and "lastname", are surrounded by the &lt;sequence&gt; indicator. This means that the child elements must appear in the same order as they are declared. You will learn more about indicators in the XSD Indicators chapter.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FF187BA3-6386-4EF5-A7F7-AA8694108C88}" type="slidenum">
              <a:rPr lang="en-US"/>
              <a:pPr/>
              <a:t>39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2. </a:t>
            </a:r>
            <a:r>
              <a:rPr lang="en-US" sz="2800" smtClean="0"/>
              <a:t>The "employee" element can have a type attribute that refers to the name of the complex type to use: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</a:t>
            </a:r>
            <a:r>
              <a:rPr lang="en-US" sz="1800" smtClean="0">
                <a:latin typeface="Courier New" pitchFamily="49" charset="0"/>
              </a:rPr>
              <a:t>&lt;xs:element name="employee" type="personinfo"/&gt; 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 &lt;xs:complexType name="personinfo"&gt; 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   &lt;xs:sequence&gt;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&lt;xs:element name="firstname" type="xs:string"/&gt;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&lt;xs:element name="lastname"  type="xs:string"/&gt; 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  &lt;/xs:sequence&gt;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 &lt;/xs:complexType&gt;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9D6B2DCE-B344-44C9-8400-E049052A5236}" type="slidenum">
              <a:rPr lang="en-US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smtClean="0"/>
              <a:t>XML Schemas Support Data Types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One of their greatest strengths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With support for data types: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is easier to describe allowable document content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is easier to validate the correctness of data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is easier to work with data from a database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is easier to define data facets (restrictions on data)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is easier to define data patterns (data formats)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is easier to convert data between different data types 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638F2C41-1D18-4AA1-978D-E87771472681}" type="slidenum">
              <a:rPr lang="en-US"/>
              <a:pPr/>
              <a:t>40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If you use the 2</a:t>
            </a:r>
            <a:r>
              <a:rPr lang="en-US" sz="2400" baseline="30000" smtClean="0"/>
              <a:t>nd</a:t>
            </a:r>
            <a:r>
              <a:rPr lang="en-US" sz="2400" smtClean="0"/>
              <a:t> method, several elements can refer to the same complex type, like this:</a:t>
            </a:r>
          </a:p>
          <a:p>
            <a:pPr eaLnBrk="1" hangingPunct="1"/>
            <a:endParaRPr lang="en-US" sz="2400" smtClean="0"/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&lt;xs:element name="employee" type="personinfo"/&gt; &lt;xs:element name="student" type="personinfo"/&gt; &lt;xs:element name="member" type="personinfo"/&gt; </a:t>
            </a:r>
          </a:p>
          <a:p>
            <a:pPr eaLnBrk="1" hangingPunct="1"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&lt;xs:complexType name="personinfo"&gt;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 &lt;xs:sequence&gt;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  &lt;xs:element name="firstname" type="xs:string"/&gt;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  &lt;xs:element name="lastname" type="xs:string"/&gt; 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 &lt;/xs:sequence&gt;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&lt;/xs:complexType&gt;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8F4E25EC-585F-45A1-A7A3-4E56B12A31E4}" type="slidenum">
              <a:rPr lang="en-US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/>
              <a:t>XML Schemas use XML Syntax</a:t>
            </a:r>
          </a:p>
          <a:p>
            <a:pPr lvl="1" eaLnBrk="1" hangingPunct="1"/>
            <a:r>
              <a:rPr lang="en-US" sz="2400" smtClean="0"/>
              <a:t>Schemas are XML documents 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Benefits of Schemas as XML docs</a:t>
            </a:r>
          </a:p>
          <a:p>
            <a:pPr lvl="1" eaLnBrk="1" hangingPunct="1"/>
            <a:r>
              <a:rPr lang="en-US" sz="2000" smtClean="0"/>
              <a:t>You don't have to learn a new language </a:t>
            </a:r>
          </a:p>
          <a:p>
            <a:pPr lvl="1" eaLnBrk="1" hangingPunct="1"/>
            <a:r>
              <a:rPr lang="en-US" sz="2000" smtClean="0"/>
              <a:t>You can use your XML editor to edit your Schema files </a:t>
            </a:r>
          </a:p>
          <a:p>
            <a:pPr lvl="1" eaLnBrk="1" hangingPunct="1"/>
            <a:r>
              <a:rPr lang="en-US" sz="2000" smtClean="0"/>
              <a:t>You can use your XML parser to parse your Schema files </a:t>
            </a:r>
          </a:p>
          <a:p>
            <a:pPr lvl="1" eaLnBrk="1" hangingPunct="1"/>
            <a:r>
              <a:rPr lang="en-US" sz="2000" smtClean="0"/>
              <a:t>You can manipulate your Schema with the XML DOM </a:t>
            </a:r>
          </a:p>
          <a:p>
            <a:pPr lvl="1" eaLnBrk="1" hangingPunct="1"/>
            <a:r>
              <a:rPr lang="en-US" sz="2000" smtClean="0"/>
              <a:t>You can transform your Schema with XSLT</a:t>
            </a:r>
            <a:r>
              <a:rPr lang="en-US" sz="2400" b="1" smtClean="0"/>
              <a:t> 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293216D8-5604-4B5A-A187-9A1AF6395542}" type="slidenum">
              <a:rPr lang="en-US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/>
              <a:t>XML Schemas are Extensible</a:t>
            </a:r>
          </a:p>
          <a:p>
            <a:pPr lvl="1" eaLnBrk="1" hangingPunct="1"/>
            <a:r>
              <a:rPr lang="en-US" sz="2400" smtClean="0"/>
              <a:t>XML Schemas are extensible, because XML is extensible 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r>
              <a:rPr lang="en-US" sz="2400" smtClean="0"/>
              <a:t>With an extensible Schema definition you can:</a:t>
            </a:r>
          </a:p>
          <a:p>
            <a:pPr lvl="2" eaLnBrk="1" hangingPunct="1"/>
            <a:r>
              <a:rPr lang="en-US" sz="2000" smtClean="0"/>
              <a:t>Reuse your Schema in other Schemas </a:t>
            </a:r>
          </a:p>
          <a:p>
            <a:pPr lvl="2" eaLnBrk="1" hangingPunct="1"/>
            <a:r>
              <a:rPr lang="en-US" sz="2000" smtClean="0"/>
              <a:t>Create your own data types derived from the standard types </a:t>
            </a:r>
          </a:p>
          <a:p>
            <a:pPr lvl="2" eaLnBrk="1" hangingPunct="1"/>
            <a:r>
              <a:rPr lang="en-US" sz="2000" smtClean="0"/>
              <a:t>Reference multiple schemas in the same document 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AD1EC065-1D45-4613-A0D5-86584871B52A}" type="slidenum">
              <a:rPr lang="en-US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Well-Formed is not Enough</a:t>
            </a:r>
          </a:p>
          <a:p>
            <a:pPr eaLnBrk="1" hangingPunct="1">
              <a:lnSpc>
                <a:spcPct val="90000"/>
              </a:lnSpc>
            </a:pPr>
            <a:endParaRPr 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well-formed XML document is a document that conforms to the XML syntax rules, like: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must begin with the XML declaration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must have one unique root element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start-tags must have matching end-tags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elements are case sensitive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 elements must be closed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 elements must be properly nested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 attribute values must be quoted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entities must be used for special characters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A1326C22-A74F-4B85-BB91-E5B9A295B48C}" type="slidenum">
              <a:rPr lang="en-US"/>
              <a:pPr/>
              <a:t>8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Even if documents are well-formed they can still contain errors, and those errors can have serious consequences.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Think of the following situation: you order 5 gross of laser printers, instead of 5 laser printers. With XML Schemas, most of these errors can be caught by your validating software.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725FC317-A488-4BDF-9F7E-97B275BA6DDD}" type="slidenum">
              <a:rPr lang="en-US"/>
              <a:pPr/>
              <a:t>9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XML Schemas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Simple XML Document</a:t>
            </a:r>
            <a:r>
              <a:rPr lang="en-US" sz="2400" smtClean="0"/>
              <a:t> </a:t>
            </a:r>
            <a:r>
              <a:rPr lang="en-US" sz="2400" b="1" smtClean="0"/>
              <a:t>"note.xml":</a:t>
            </a:r>
          </a:p>
          <a:p>
            <a:pPr eaLnBrk="1" hangingPunct="1">
              <a:lnSpc>
                <a:spcPct val="90000"/>
              </a:lnSpc>
            </a:pPr>
            <a:endParaRPr lang="en-US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&lt;?xml version="1.0"?&gt;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&lt;note&gt;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&lt;to&gt;Tove&lt;/to&gt;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&lt;from&gt;Jani&lt;/from&gt;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&lt;heading&gt;Reminder&lt;/heading&gt;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&lt;body&gt;Don't forget me this weekend!&lt;/body&gt;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&lt;/note&gt;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</TotalTime>
  <Words>2286</Words>
  <Application>Microsoft Office PowerPoint</Application>
  <PresentationFormat>On-screen Show (4:3)</PresentationFormat>
  <Paragraphs>405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Median</vt:lpstr>
      <vt:lpstr>XML    Schema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  <vt:lpstr>XML Schemas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Schema</dc:title>
  <dc:creator>VIT</dc:creator>
  <cp:lastModifiedBy>VIT</cp:lastModifiedBy>
  <cp:revision>2</cp:revision>
  <dcterms:created xsi:type="dcterms:W3CDTF">2013-06-05T02:53:01Z</dcterms:created>
  <dcterms:modified xsi:type="dcterms:W3CDTF">2013-06-05T02:58:27Z</dcterms:modified>
</cp:coreProperties>
</file>