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81" r:id="rId3"/>
    <p:sldId id="284" r:id="rId4"/>
    <p:sldId id="285" r:id="rId5"/>
    <p:sldId id="287" r:id="rId6"/>
    <p:sldId id="288" r:id="rId7"/>
    <p:sldId id="289" r:id="rId8"/>
    <p:sldId id="290" r:id="rId9"/>
    <p:sldId id="265" r:id="rId10"/>
    <p:sldId id="266" r:id="rId11"/>
    <p:sldId id="267" r:id="rId12"/>
    <p:sldId id="268" r:id="rId13"/>
    <p:sldId id="274" r:id="rId14"/>
    <p:sldId id="275" r:id="rId15"/>
    <p:sldId id="276" r:id="rId16"/>
    <p:sldId id="277" r:id="rId17"/>
    <p:sldId id="280" r:id="rId18"/>
    <p:sldId id="278" r:id="rId19"/>
    <p:sldId id="279" r:id="rId20"/>
    <p:sldId id="271" r:id="rId21"/>
    <p:sldId id="272" r:id="rId22"/>
    <p:sldId id="273" r:id="rId23"/>
    <p:sldId id="257" r:id="rId24"/>
    <p:sldId id="258" r:id="rId25"/>
    <p:sldId id="259" r:id="rId26"/>
    <p:sldId id="260" r:id="rId27"/>
    <p:sldId id="261" r:id="rId28"/>
    <p:sldId id="262" r:id="rId29"/>
    <p:sldId id="263" r:id="rId30"/>
    <p:sldId id="292" r:id="rId31"/>
    <p:sldId id="293" r:id="rId32"/>
    <p:sldId id="295" r:id="rId33"/>
    <p:sldId id="297" r:id="rId34"/>
    <p:sldId id="300" r:id="rId35"/>
    <p:sldId id="301" r:id="rId36"/>
    <p:sldId id="302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7AEFC338-67F6-4533-B619-378FDF23C6FD}" type="datetimeFigureOut">
              <a:rPr lang="en-US" smtClean="0"/>
              <a:pPr/>
              <a:t>6/11/2013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D79DCE7-9F90-43A6-A4BE-5769D90633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FC338-67F6-4533-B619-378FDF23C6FD}" type="datetimeFigureOut">
              <a:rPr lang="en-US" smtClean="0"/>
              <a:pPr/>
              <a:t>6/11/2013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9DCE7-9F90-43A6-A4BE-5769D90633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7AEFC338-67F6-4533-B619-378FDF23C6FD}" type="datetimeFigureOut">
              <a:rPr lang="en-US" smtClean="0"/>
              <a:pPr/>
              <a:t>6/11/2013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3D79DCE7-9F90-43A6-A4BE-5769D90633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7239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" y="762000"/>
            <a:ext cx="43053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10100" y="762000"/>
            <a:ext cx="4305300" cy="5486400"/>
          </a:xfrm>
        </p:spPr>
        <p:txBody>
          <a:bodyPr>
            <a:normAutofit/>
          </a:bodyPr>
          <a:lstStyle/>
          <a:p>
            <a:pPr lvl="0"/>
            <a:endParaRPr lang="en-US" noProof="0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FC338-67F6-4533-B619-378FDF23C6FD}" type="datetimeFigureOut">
              <a:rPr lang="en-US" smtClean="0"/>
              <a:pPr/>
              <a:t>6/11/2013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D79DCE7-9F90-43A6-A4BE-5769D90633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FC338-67F6-4533-B619-378FDF23C6FD}" type="datetimeFigureOut">
              <a:rPr lang="en-US" smtClean="0"/>
              <a:pPr/>
              <a:t>6/11/2013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3D79DCE7-9F90-43A6-A4BE-5769D90633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AEFC338-67F6-4533-B619-378FDF23C6FD}" type="datetimeFigureOut">
              <a:rPr lang="en-US" smtClean="0"/>
              <a:pPr/>
              <a:t>6/11/2013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3D79DCE7-9F90-43A6-A4BE-5769D90633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AEFC338-67F6-4533-B619-378FDF23C6FD}" type="datetimeFigureOut">
              <a:rPr lang="en-US" smtClean="0"/>
              <a:pPr/>
              <a:t>6/11/2013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3D79DCE7-9F90-43A6-A4BE-5769D90633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FC338-67F6-4533-B619-378FDF23C6FD}" type="datetimeFigureOut">
              <a:rPr lang="en-US" smtClean="0"/>
              <a:pPr/>
              <a:t>6/11/2013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D79DCE7-9F90-43A6-A4BE-5769D90633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FC338-67F6-4533-B619-378FDF23C6FD}" type="datetimeFigureOut">
              <a:rPr lang="en-US" smtClean="0"/>
              <a:pPr/>
              <a:t>6/11/2013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D79DCE7-9F90-43A6-A4BE-5769D90633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FC338-67F6-4533-B619-378FDF23C6FD}" type="datetimeFigureOut">
              <a:rPr lang="en-US" smtClean="0"/>
              <a:pPr/>
              <a:t>6/11/2013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D79DCE7-9F90-43A6-A4BE-5769D90633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7AEFC338-67F6-4533-B619-378FDF23C6FD}" type="datetimeFigureOut">
              <a:rPr lang="en-US" smtClean="0"/>
              <a:pPr/>
              <a:t>6/11/2013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3D79DCE7-9F90-43A6-A4BE-5769D90633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AEFC338-67F6-4533-B619-378FDF23C6FD}" type="datetimeFigureOut">
              <a:rPr lang="en-US" smtClean="0"/>
              <a:pPr/>
              <a:t>6/11/2013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3D79DCE7-9F90-43A6-A4BE-5769D906338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2001/06/soap-envelope" TargetMode="Externa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2001/06/soap-envelope" TargetMode="Externa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c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2057400"/>
            <a:ext cx="7772400" cy="1447800"/>
          </a:xfrm>
        </p:spPr>
        <p:txBody>
          <a:bodyPr>
            <a:normAutofit fontScale="9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dirty="0"/>
              <a:t>The Simple Object Access Protocol (SOAP)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Oval 3"/>
          <p:cNvSpPr>
            <a:spLocks noChangeArrowheads="1"/>
          </p:cNvSpPr>
          <p:nvPr/>
        </p:nvSpPr>
        <p:spPr bwMode="auto">
          <a:xfrm>
            <a:off x="533400" y="685800"/>
            <a:ext cx="2133600" cy="1524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7" name="Oval 4"/>
          <p:cNvSpPr>
            <a:spLocks noChangeArrowheads="1"/>
          </p:cNvSpPr>
          <p:nvPr/>
        </p:nvSpPr>
        <p:spPr bwMode="auto">
          <a:xfrm>
            <a:off x="6019800" y="685800"/>
            <a:ext cx="2209800" cy="1600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8" name="Text Box 5"/>
          <p:cNvSpPr txBox="1">
            <a:spLocks noChangeArrowheads="1"/>
          </p:cNvSpPr>
          <p:nvPr/>
        </p:nvSpPr>
        <p:spPr bwMode="auto">
          <a:xfrm>
            <a:off x="762000" y="1219200"/>
            <a:ext cx="1752600" cy="4572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chemeClr val="bg2"/>
                </a:solidFill>
                <a:latin typeface="Times New Roman" pitchFamily="18" charset="0"/>
              </a:rPr>
              <a:t>Application</a:t>
            </a:r>
          </a:p>
        </p:txBody>
      </p:sp>
      <p:sp>
        <p:nvSpPr>
          <p:cNvPr id="11269" name="Text Box 6"/>
          <p:cNvSpPr txBox="1">
            <a:spLocks noChangeArrowheads="1"/>
          </p:cNvSpPr>
          <p:nvPr/>
        </p:nvSpPr>
        <p:spPr bwMode="auto">
          <a:xfrm>
            <a:off x="6324600" y="1219200"/>
            <a:ext cx="1752600" cy="4667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chemeClr val="bg2"/>
                </a:solidFill>
                <a:latin typeface="Times New Roman" pitchFamily="18" charset="0"/>
              </a:rPr>
              <a:t>Application</a:t>
            </a:r>
          </a:p>
        </p:txBody>
      </p:sp>
      <p:sp>
        <p:nvSpPr>
          <p:cNvPr id="11270" name="Line 7"/>
          <p:cNvSpPr>
            <a:spLocks noChangeShapeType="1"/>
          </p:cNvSpPr>
          <p:nvPr/>
        </p:nvSpPr>
        <p:spPr bwMode="auto">
          <a:xfrm>
            <a:off x="2971800" y="10668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271" name="Line 8"/>
          <p:cNvSpPr>
            <a:spLocks noChangeShapeType="1"/>
          </p:cNvSpPr>
          <p:nvPr/>
        </p:nvSpPr>
        <p:spPr bwMode="auto">
          <a:xfrm flipH="1">
            <a:off x="2971800" y="16764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272" name="Text Box 9"/>
          <p:cNvSpPr txBox="1">
            <a:spLocks noChangeArrowheads="1"/>
          </p:cNvSpPr>
          <p:nvPr/>
        </p:nvSpPr>
        <p:spPr bwMode="auto">
          <a:xfrm>
            <a:off x="3505200" y="1143000"/>
            <a:ext cx="2438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XML Message</a:t>
            </a:r>
          </a:p>
        </p:txBody>
      </p:sp>
      <p:sp>
        <p:nvSpPr>
          <p:cNvPr id="11273" name="Text Box 11"/>
          <p:cNvSpPr txBox="1">
            <a:spLocks noChangeArrowheads="1"/>
          </p:cNvSpPr>
          <p:nvPr/>
        </p:nvSpPr>
        <p:spPr bwMode="auto">
          <a:xfrm>
            <a:off x="2743200" y="3352800"/>
            <a:ext cx="3276600" cy="495300"/>
          </a:xfrm>
          <a:prstGeom prst="rect">
            <a:avLst/>
          </a:prstGeom>
          <a:noFill/>
          <a:ln w="38100">
            <a:solidFill>
              <a:srgbClr val="FFFF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Discovery</a:t>
            </a:r>
          </a:p>
        </p:txBody>
      </p:sp>
      <p:sp>
        <p:nvSpPr>
          <p:cNvPr id="11274" name="Text Box 12"/>
          <p:cNvSpPr txBox="1">
            <a:spLocks noChangeArrowheads="1"/>
          </p:cNvSpPr>
          <p:nvPr/>
        </p:nvSpPr>
        <p:spPr bwMode="auto">
          <a:xfrm>
            <a:off x="2743200" y="3886200"/>
            <a:ext cx="3276600" cy="495300"/>
          </a:xfrm>
          <a:prstGeom prst="rect">
            <a:avLst/>
          </a:prstGeom>
          <a:noFill/>
          <a:ln w="38100">
            <a:solidFill>
              <a:srgbClr val="FFFF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Description</a:t>
            </a:r>
          </a:p>
        </p:txBody>
      </p:sp>
      <p:sp>
        <p:nvSpPr>
          <p:cNvPr id="11275" name="Text Box 13"/>
          <p:cNvSpPr txBox="1">
            <a:spLocks noChangeArrowheads="1"/>
          </p:cNvSpPr>
          <p:nvPr/>
        </p:nvSpPr>
        <p:spPr bwMode="auto">
          <a:xfrm>
            <a:off x="2743200" y="4419600"/>
            <a:ext cx="3276600" cy="495300"/>
          </a:xfrm>
          <a:prstGeom prst="rect">
            <a:avLst/>
          </a:prstGeom>
          <a:noFill/>
          <a:ln w="38100">
            <a:solidFill>
              <a:srgbClr val="FFFF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Packaging</a:t>
            </a:r>
          </a:p>
        </p:txBody>
      </p:sp>
      <p:sp>
        <p:nvSpPr>
          <p:cNvPr id="11276" name="Text Box 14"/>
          <p:cNvSpPr txBox="1">
            <a:spLocks noChangeArrowheads="1"/>
          </p:cNvSpPr>
          <p:nvPr/>
        </p:nvSpPr>
        <p:spPr bwMode="auto">
          <a:xfrm>
            <a:off x="2743200" y="4953000"/>
            <a:ext cx="3276600" cy="495300"/>
          </a:xfrm>
          <a:prstGeom prst="rect">
            <a:avLst/>
          </a:prstGeom>
          <a:noFill/>
          <a:ln w="38100">
            <a:solidFill>
              <a:srgbClr val="FFFF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Transport</a:t>
            </a:r>
          </a:p>
        </p:txBody>
      </p:sp>
      <p:sp>
        <p:nvSpPr>
          <p:cNvPr id="11277" name="Text Box 15"/>
          <p:cNvSpPr txBox="1">
            <a:spLocks noChangeArrowheads="1"/>
          </p:cNvSpPr>
          <p:nvPr/>
        </p:nvSpPr>
        <p:spPr bwMode="auto">
          <a:xfrm>
            <a:off x="2743200" y="5486400"/>
            <a:ext cx="3276600" cy="495300"/>
          </a:xfrm>
          <a:prstGeom prst="rect">
            <a:avLst/>
          </a:prstGeom>
          <a:noFill/>
          <a:ln w="38100">
            <a:solidFill>
              <a:srgbClr val="FFFF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Network</a:t>
            </a:r>
          </a:p>
        </p:txBody>
      </p:sp>
      <p:sp>
        <p:nvSpPr>
          <p:cNvPr id="11278" name="Line 16"/>
          <p:cNvSpPr>
            <a:spLocks noChangeShapeType="1"/>
          </p:cNvSpPr>
          <p:nvPr/>
        </p:nvSpPr>
        <p:spPr bwMode="auto">
          <a:xfrm>
            <a:off x="1219200" y="4648200"/>
            <a:ext cx="1371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mtClean="0"/>
              <a:t>It is necessary to define: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 smtClean="0"/>
              <a:t>The types of information to be exchanged</a:t>
            </a:r>
          </a:p>
          <a:p>
            <a:r>
              <a:rPr lang="en-US" smtClean="0"/>
              <a:t>How to express the information as XML</a:t>
            </a:r>
          </a:p>
          <a:p>
            <a:r>
              <a:rPr lang="en-US" smtClean="0"/>
              <a:t>How to send the information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SOAP Messages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304800" y="1752600"/>
            <a:ext cx="4343400" cy="4876800"/>
            <a:chOff x="1536" y="1104"/>
            <a:chExt cx="2736" cy="3072"/>
          </a:xfrm>
        </p:grpSpPr>
        <p:sp>
          <p:nvSpPr>
            <p:cNvPr id="13317" name="Rectangle 3"/>
            <p:cNvSpPr>
              <a:spLocks noChangeArrowheads="1"/>
            </p:cNvSpPr>
            <p:nvPr/>
          </p:nvSpPr>
          <p:spPr bwMode="auto">
            <a:xfrm>
              <a:off x="1536" y="1104"/>
              <a:ext cx="2736" cy="307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8" name="Text Box 4"/>
            <p:cNvSpPr txBox="1">
              <a:spLocks noChangeArrowheads="1"/>
            </p:cNvSpPr>
            <p:nvPr/>
          </p:nvSpPr>
          <p:spPr bwMode="auto">
            <a:xfrm>
              <a:off x="1920" y="1104"/>
              <a:ext cx="206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1600" b="1">
                  <a:latin typeface="Times New Roman" pitchFamily="18" charset="0"/>
                </a:rPr>
                <a:t>SOAP Envelope</a:t>
              </a:r>
            </a:p>
          </p:txBody>
        </p:sp>
        <p:sp>
          <p:nvSpPr>
            <p:cNvPr id="13319" name="Rectangle 5"/>
            <p:cNvSpPr>
              <a:spLocks noChangeArrowheads="1"/>
            </p:cNvSpPr>
            <p:nvPr/>
          </p:nvSpPr>
          <p:spPr bwMode="auto">
            <a:xfrm>
              <a:off x="1680" y="1344"/>
              <a:ext cx="2352" cy="9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0" name="Text Box 6"/>
            <p:cNvSpPr txBox="1">
              <a:spLocks noChangeArrowheads="1"/>
            </p:cNvSpPr>
            <p:nvPr/>
          </p:nvSpPr>
          <p:spPr bwMode="auto">
            <a:xfrm>
              <a:off x="1872" y="1344"/>
              <a:ext cx="206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1600" b="1">
                  <a:latin typeface="Times New Roman" pitchFamily="18" charset="0"/>
                </a:rPr>
                <a:t>SOAP Header</a:t>
              </a:r>
            </a:p>
          </p:txBody>
        </p:sp>
        <p:sp>
          <p:nvSpPr>
            <p:cNvPr id="13321" name="Text Box 7"/>
            <p:cNvSpPr txBox="1">
              <a:spLocks noChangeArrowheads="1"/>
            </p:cNvSpPr>
            <p:nvPr/>
          </p:nvSpPr>
          <p:spPr bwMode="auto">
            <a:xfrm>
              <a:off x="1920" y="1680"/>
              <a:ext cx="1968" cy="22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1600" b="1">
                  <a:latin typeface="Times New Roman" pitchFamily="18" charset="0"/>
                </a:rPr>
                <a:t>Header block</a:t>
              </a:r>
            </a:p>
          </p:txBody>
        </p:sp>
        <p:sp>
          <p:nvSpPr>
            <p:cNvPr id="13322" name="Text Box 8"/>
            <p:cNvSpPr txBox="1">
              <a:spLocks noChangeArrowheads="1"/>
            </p:cNvSpPr>
            <p:nvPr/>
          </p:nvSpPr>
          <p:spPr bwMode="auto">
            <a:xfrm>
              <a:off x="1920" y="1968"/>
              <a:ext cx="1968" cy="22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1600" b="1">
                  <a:latin typeface="Times New Roman" pitchFamily="18" charset="0"/>
                </a:rPr>
                <a:t>Header block</a:t>
              </a:r>
            </a:p>
          </p:txBody>
        </p:sp>
        <p:sp>
          <p:nvSpPr>
            <p:cNvPr id="13323" name="Rectangle 9"/>
            <p:cNvSpPr>
              <a:spLocks noChangeArrowheads="1"/>
            </p:cNvSpPr>
            <p:nvPr/>
          </p:nvSpPr>
          <p:spPr bwMode="auto">
            <a:xfrm>
              <a:off x="1680" y="2400"/>
              <a:ext cx="2352" cy="16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4" name="Text Box 10"/>
            <p:cNvSpPr txBox="1">
              <a:spLocks noChangeArrowheads="1"/>
            </p:cNvSpPr>
            <p:nvPr/>
          </p:nvSpPr>
          <p:spPr bwMode="auto">
            <a:xfrm>
              <a:off x="1824" y="2448"/>
              <a:ext cx="206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1600" b="1">
                  <a:latin typeface="Times New Roman" pitchFamily="18" charset="0"/>
                </a:rPr>
                <a:t>SOAP Body</a:t>
              </a:r>
            </a:p>
          </p:txBody>
        </p:sp>
        <p:sp>
          <p:nvSpPr>
            <p:cNvPr id="13325" name="Rectangle 11"/>
            <p:cNvSpPr>
              <a:spLocks noChangeArrowheads="1"/>
            </p:cNvSpPr>
            <p:nvPr/>
          </p:nvSpPr>
          <p:spPr bwMode="auto">
            <a:xfrm>
              <a:off x="1824" y="2736"/>
              <a:ext cx="2112" cy="12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6" name="Text Box 12"/>
            <p:cNvSpPr txBox="1">
              <a:spLocks noChangeArrowheads="1"/>
            </p:cNvSpPr>
            <p:nvPr/>
          </p:nvSpPr>
          <p:spPr bwMode="auto">
            <a:xfrm>
              <a:off x="1920" y="2832"/>
              <a:ext cx="206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1600" b="1">
                  <a:latin typeface="Times New Roman" pitchFamily="18" charset="0"/>
                </a:rPr>
                <a:t>Message Body</a:t>
              </a:r>
            </a:p>
          </p:txBody>
        </p:sp>
      </p:grpSp>
      <p:sp>
        <p:nvSpPr>
          <p:cNvPr id="13316" name="Text Box 14"/>
          <p:cNvSpPr txBox="1">
            <a:spLocks noChangeArrowheads="1"/>
          </p:cNvSpPr>
          <p:nvPr/>
        </p:nvSpPr>
        <p:spPr bwMode="auto">
          <a:xfrm>
            <a:off x="4800600" y="1676400"/>
            <a:ext cx="4191000" cy="410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Header contains blocks of information regarding how to process the message: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sz="2400">
                <a:latin typeface="Times New Roman" pitchFamily="18" charset="0"/>
              </a:rPr>
              <a:t>Routing and delivery settings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sz="2400">
                <a:latin typeface="Times New Roman" pitchFamily="18" charset="0"/>
              </a:rPr>
              <a:t>Authentication/authorization assertions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sz="2400">
                <a:latin typeface="Times New Roman" pitchFamily="18" charset="0"/>
              </a:rPr>
              <a:t>Transaction contexts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Body contains actual message to be delivered and processed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mtClean="0"/>
              <a:t>Soap- Messaging Style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US" smtClean="0"/>
              <a:t>SOAP for EDI (known as </a:t>
            </a:r>
            <a:r>
              <a:rPr lang="en-US" smtClean="0">
                <a:solidFill>
                  <a:srgbClr val="FF0000"/>
                </a:solidFill>
              </a:rPr>
              <a:t>"document-style" </a:t>
            </a:r>
            <a:r>
              <a:rPr lang="en-US" smtClean="0"/>
              <a:t>SOAP), then the XML will be a purchase order, tax refund, or similar document. </a:t>
            </a:r>
          </a:p>
          <a:p>
            <a:pPr eaLnBrk="1" hangingPunct="1"/>
            <a:r>
              <a:rPr lang="en-US" smtClean="0"/>
              <a:t>If you use SOAP for RPC (known, unsurprisingly, as </a:t>
            </a:r>
            <a:r>
              <a:rPr lang="en-US" smtClean="0">
                <a:solidFill>
                  <a:srgbClr val="FF0000"/>
                </a:solidFill>
              </a:rPr>
              <a:t>"RPC-style" </a:t>
            </a:r>
            <a:r>
              <a:rPr lang="en-US" smtClean="0"/>
              <a:t>SOAP) then the XML will be a representation of parameter or return values.</a:t>
            </a:r>
          </a:p>
        </p:txBody>
      </p:sp>
      <p:sp>
        <p:nvSpPr>
          <p:cNvPr id="27652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©Gustavo Alonso,  ETH Zürich.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sz="4000" b="1" smtClean="0"/>
              <a:t/>
            </a:r>
            <a:br>
              <a:rPr lang="en-US" sz="4000" b="1" smtClean="0"/>
            </a:br>
            <a:r>
              <a:rPr lang="en-US" sz="4000" b="1" smtClean="0"/>
              <a:t>A purchase order in </a:t>
            </a:r>
            <a:br>
              <a:rPr lang="en-US" sz="4000" b="1" smtClean="0"/>
            </a:br>
            <a:r>
              <a:rPr lang="en-US" sz="4000" b="1" smtClean="0"/>
              <a:t>Document-style SOAP</a:t>
            </a:r>
            <a:br>
              <a:rPr lang="en-US" sz="4000" b="1" smtClean="0"/>
            </a:br>
            <a:endParaRPr lang="en-US" sz="4000" smtClean="0"/>
          </a:p>
        </p:txBody>
      </p:sp>
      <p:sp>
        <p:nvSpPr>
          <p:cNvPr id="28675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indent="0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1600" smtClean="0"/>
              <a:t>&lt;s:Envelope</a:t>
            </a:r>
          </a:p>
          <a:p>
            <a:pPr indent="0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1600" smtClean="0"/>
              <a:t>xmlns:s="http://www.w3.org/2001/06/soap-envelope"&gt;</a:t>
            </a:r>
          </a:p>
          <a:p>
            <a:pPr indent="0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1600" smtClean="0"/>
              <a:t>&lt;s:Header&gt;</a:t>
            </a:r>
          </a:p>
          <a:p>
            <a:pPr indent="0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1600" smtClean="0"/>
              <a:t>&lt;m:transaction xmlns:m="soap-transaction”  s:mustUnderstand="true"&gt;</a:t>
            </a:r>
          </a:p>
          <a:p>
            <a:pPr indent="0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1600" smtClean="0"/>
              <a:t>&lt;transactionID&gt;1234&lt;/transactionID&gt;</a:t>
            </a:r>
          </a:p>
          <a:p>
            <a:pPr indent="0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1600" smtClean="0"/>
              <a:t>&lt;/m:transaction&gt;</a:t>
            </a:r>
          </a:p>
          <a:p>
            <a:pPr indent="0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1600" smtClean="0"/>
              <a:t>&lt;/s:Header&gt;</a:t>
            </a:r>
          </a:p>
          <a:p>
            <a:pPr indent="0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1600" smtClean="0"/>
              <a:t>&lt;s:Body&gt;</a:t>
            </a:r>
          </a:p>
          <a:p>
            <a:pPr indent="0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1600" smtClean="0"/>
              <a:t>&lt;n:purchaseOrder xmlns:n="urn:OrderService"&gt;</a:t>
            </a:r>
          </a:p>
          <a:p>
            <a:pPr indent="0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1600" smtClean="0"/>
              <a:t>&lt;from&gt;&lt;person&gt;Christopher Robin&lt;/person&gt;</a:t>
            </a:r>
          </a:p>
          <a:p>
            <a:pPr indent="0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1600" smtClean="0"/>
              <a:t>&lt;dept&gt;Accounting&lt;/dept&gt;&lt;/from&gt;</a:t>
            </a:r>
          </a:p>
          <a:p>
            <a:pPr indent="0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1600" smtClean="0"/>
              <a:t>&lt;to&gt;&lt;person&gt;Pooh Bear&lt;/person&gt;</a:t>
            </a:r>
          </a:p>
          <a:p>
            <a:pPr indent="0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1600" smtClean="0"/>
              <a:t>&lt;dept&gt;Honey&lt;/dept&gt;&lt;/to&gt;</a:t>
            </a:r>
          </a:p>
          <a:p>
            <a:pPr indent="0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1600" smtClean="0"/>
              <a:t>&lt;order&gt;&lt;quantity&gt;1&lt;/quantity&gt;</a:t>
            </a:r>
          </a:p>
          <a:p>
            <a:pPr indent="0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1600" smtClean="0"/>
              <a:t>&lt;item&gt;Pooh Stick&lt;/item&gt;&lt;/order&gt;</a:t>
            </a:r>
          </a:p>
          <a:p>
            <a:pPr indent="0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1600" smtClean="0"/>
              <a:t>&lt;/n:purchaseOrder&gt;</a:t>
            </a:r>
          </a:p>
          <a:p>
            <a:pPr indent="0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1600" smtClean="0"/>
              <a:t>&lt;/s:Body&gt;</a:t>
            </a:r>
          </a:p>
          <a:p>
            <a:pPr indent="0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1600" smtClean="0"/>
              <a:t>&lt;/s:Envelope&gt;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mtClean="0"/>
              <a:t>RPC Style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US" smtClean="0"/>
              <a:t>Now let's see an RPC-style message. Typically messages come in pairs, </a:t>
            </a:r>
          </a:p>
          <a:p>
            <a:pPr eaLnBrk="1" hangingPunct="1"/>
            <a:r>
              <a:rPr lang="en-US" smtClean="0"/>
              <a:t>the request (the client sends function call information to the server) and the response (the server sends return value(s) back to the client). </a:t>
            </a:r>
          </a:p>
          <a:p>
            <a:pPr eaLnBrk="1" hangingPunct="1"/>
            <a:r>
              <a:rPr lang="en-US" smtClean="0"/>
              <a:t>SOAP doesn't require every request to have a response, or vice versa, but it is common to see the request-response pairing.</a:t>
            </a:r>
          </a:p>
        </p:txBody>
      </p:sp>
      <p:sp>
        <p:nvSpPr>
          <p:cNvPr id="297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©Gustavo Alonso,  ETH Zürich.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25000" lnSpcReduction="20000"/>
          </a:bodyPr>
          <a:lstStyle/>
          <a:p>
            <a:pPr>
              <a:defRPr/>
            </a:pPr>
            <a:r>
              <a:rPr lang="en-US" smtClean="0"/>
              <a:t>Web services: Concepts, Architectures and Applications - Chapter 6       </a:t>
            </a:r>
            <a:fld id="{C8B72D84-973B-4662-B013-7EE66EDA3A59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z="2800" b="1" smtClean="0"/>
              <a:t>Basic RPC messaging architecture</a:t>
            </a:r>
            <a:endParaRPr lang="en-US" sz="2800" smtClean="0"/>
          </a:p>
        </p:txBody>
      </p:sp>
      <p:pic>
        <p:nvPicPr>
          <p:cNvPr id="30723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990600" y="2133600"/>
            <a:ext cx="6665913" cy="1371600"/>
          </a:xfrm>
          <a:noFill/>
        </p:spPr>
      </p:pic>
      <p:sp>
        <p:nvSpPr>
          <p:cNvPr id="30724" name="Rectangle 6"/>
          <p:cNvSpPr>
            <a:spLocks noChangeArrowheads="1"/>
          </p:cNvSpPr>
          <p:nvPr/>
        </p:nvSpPr>
        <p:spPr bwMode="auto">
          <a:xfrm>
            <a:off x="457200" y="4114800"/>
            <a:ext cx="80010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/>
              <a:t>Next., illustrates a simple RPC-style SOAP message that represents a request for IBM's current stock price. </a:t>
            </a:r>
          </a:p>
          <a:p>
            <a:pPr algn="just"/>
            <a:r>
              <a:rPr lang="en-US"/>
              <a:t>Again, we show a header block that indicates a transaction ID of "1234".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RPC Messages</a:t>
            </a:r>
          </a:p>
        </p:txBody>
      </p:sp>
      <p:sp>
        <p:nvSpPr>
          <p:cNvPr id="15363" name="Oval 3"/>
          <p:cNvSpPr>
            <a:spLocks noChangeArrowheads="1"/>
          </p:cNvSpPr>
          <p:nvPr/>
        </p:nvSpPr>
        <p:spPr bwMode="auto">
          <a:xfrm>
            <a:off x="381000" y="2362200"/>
            <a:ext cx="2286000" cy="1676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4" name="Oval 4"/>
          <p:cNvSpPr>
            <a:spLocks noChangeArrowheads="1"/>
          </p:cNvSpPr>
          <p:nvPr/>
        </p:nvSpPr>
        <p:spPr bwMode="auto">
          <a:xfrm>
            <a:off x="6324600" y="2438400"/>
            <a:ext cx="2286000" cy="1676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533400" y="2895600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Soap Client</a:t>
            </a:r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6477000" y="2971800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Soap Server</a:t>
            </a:r>
          </a:p>
        </p:txBody>
      </p:sp>
      <p:sp>
        <p:nvSpPr>
          <p:cNvPr id="15367" name="Line 7"/>
          <p:cNvSpPr>
            <a:spLocks noChangeShapeType="1"/>
          </p:cNvSpPr>
          <p:nvPr/>
        </p:nvSpPr>
        <p:spPr bwMode="auto">
          <a:xfrm>
            <a:off x="2819400" y="2743200"/>
            <a:ext cx="3429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368" name="Line 8"/>
          <p:cNvSpPr>
            <a:spLocks noChangeShapeType="1"/>
          </p:cNvSpPr>
          <p:nvPr/>
        </p:nvSpPr>
        <p:spPr bwMode="auto">
          <a:xfrm flipH="1">
            <a:off x="2971800" y="3657600"/>
            <a:ext cx="32004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369" name="Text Box 9"/>
          <p:cNvSpPr txBox="1">
            <a:spLocks noChangeArrowheads="1"/>
          </p:cNvSpPr>
          <p:nvPr/>
        </p:nvSpPr>
        <p:spPr bwMode="auto">
          <a:xfrm>
            <a:off x="2819400" y="2133600"/>
            <a:ext cx="335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Request Message</a:t>
            </a:r>
          </a:p>
        </p:txBody>
      </p:sp>
      <p:sp>
        <p:nvSpPr>
          <p:cNvPr id="15370" name="Text Box 10"/>
          <p:cNvSpPr txBox="1">
            <a:spLocks noChangeArrowheads="1"/>
          </p:cNvSpPr>
          <p:nvPr/>
        </p:nvSpPr>
        <p:spPr bwMode="auto">
          <a:xfrm>
            <a:off x="2819400" y="3962400"/>
            <a:ext cx="335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Response Message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8153400" cy="990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b="1" smtClean="0"/>
              <a:t>RPC-style SOAP message</a:t>
            </a:r>
            <a:br>
              <a:rPr lang="en-US" b="1" smtClean="0"/>
            </a:br>
            <a:endParaRPr lang="en-US" smtClean="0"/>
          </a:p>
        </p:txBody>
      </p:sp>
      <p:sp>
        <p:nvSpPr>
          <p:cNvPr id="31747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indent="0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1800" smtClean="0"/>
              <a:t>&lt;s:Envelope</a:t>
            </a:r>
          </a:p>
          <a:p>
            <a:pPr indent="0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1800" smtClean="0"/>
              <a:t>xmlns:s="http://www.w3.org/2001/06/soap-envelope"&gt;</a:t>
            </a:r>
          </a:p>
          <a:p>
            <a:pPr indent="0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1800" smtClean="0"/>
              <a:t>&lt;s:Header&gt;</a:t>
            </a:r>
          </a:p>
          <a:p>
            <a:pPr indent="0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1800" smtClean="0"/>
              <a:t>&lt;m:transaction xmlns:m="soap-transaction" </a:t>
            </a:r>
          </a:p>
          <a:p>
            <a:pPr indent="0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1800" smtClean="0"/>
              <a:t>		     s:mustUnderstand="true"&gt;</a:t>
            </a:r>
          </a:p>
          <a:p>
            <a:pPr indent="0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1800" smtClean="0"/>
              <a:t>&lt;transactionID&gt;1234&lt;/transactionID&gt;</a:t>
            </a:r>
          </a:p>
          <a:p>
            <a:pPr indent="0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1800" smtClean="0"/>
              <a:t>&lt;/m:transaction&gt;</a:t>
            </a:r>
          </a:p>
          <a:p>
            <a:pPr indent="0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1800" smtClean="0"/>
              <a:t>&lt;/s:Header&gt;</a:t>
            </a:r>
          </a:p>
          <a:p>
            <a:pPr indent="0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1800" smtClean="0"/>
              <a:t>&lt;s:Body&gt;</a:t>
            </a:r>
          </a:p>
          <a:p>
            <a:pPr indent="0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1800" smtClean="0"/>
              <a:t>&lt;n:getQuote xmlns:n="urn:QuoteService"&gt;</a:t>
            </a:r>
          </a:p>
          <a:p>
            <a:pPr indent="0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1800" smtClean="0"/>
              <a:t>&lt;symbol xsi:type="xsd:string"&gt; IBM &lt;/symbol&gt;</a:t>
            </a:r>
          </a:p>
          <a:p>
            <a:pPr indent="0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1800" smtClean="0"/>
              <a:t>&lt;/n:getQuote&gt;</a:t>
            </a:r>
          </a:p>
          <a:p>
            <a:pPr indent="0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1800" smtClean="0"/>
              <a:t>&lt;/s:Body&gt;</a:t>
            </a:r>
          </a:p>
          <a:p>
            <a:pPr indent="0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1800" smtClean="0"/>
              <a:t>&lt;/s:Envelope&gt;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25000" lnSpcReduction="20000"/>
          </a:bodyPr>
          <a:lstStyle/>
          <a:p>
            <a:pPr>
              <a:defRPr/>
            </a:pPr>
            <a:r>
              <a:rPr lang="en-US" smtClean="0"/>
              <a:t>Web services: Concepts, Architectures and Applications - Chapter 6       </a:t>
            </a:r>
            <a:fld id="{96B64E87-F2E9-40AF-BFDB-4432C190FCB2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mtClean="0"/>
              <a:t>Response Msg.,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indent="0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2000" smtClean="0"/>
              <a:t>&lt;s:Envelope</a:t>
            </a:r>
          </a:p>
          <a:p>
            <a:pPr indent="0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2000" smtClean="0"/>
              <a:t>xmlns:s="http://www.w3.org/2001/06/soap-envelope"&gt;</a:t>
            </a:r>
          </a:p>
          <a:p>
            <a:pPr indent="0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2000" smtClean="0"/>
              <a:t>&lt;s:Body&gt;</a:t>
            </a:r>
          </a:p>
          <a:p>
            <a:pPr indent="0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2000" smtClean="0"/>
              <a:t>&lt;n:getQuoteRespone</a:t>
            </a:r>
          </a:p>
          <a:p>
            <a:pPr indent="0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2000" smtClean="0"/>
              <a:t>xmlns:n="urn:QuoteService"&gt;</a:t>
            </a:r>
          </a:p>
          <a:p>
            <a:pPr indent="0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2000" smtClean="0"/>
              <a:t>&lt;value xsi:type="xsd:float"&gt;</a:t>
            </a:r>
          </a:p>
          <a:p>
            <a:pPr indent="0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2000" smtClean="0"/>
              <a:t>98.06</a:t>
            </a:r>
          </a:p>
          <a:p>
            <a:pPr indent="0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2000" smtClean="0"/>
              <a:t>&lt;/value&gt;</a:t>
            </a:r>
          </a:p>
          <a:p>
            <a:pPr indent="0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2000" smtClean="0"/>
              <a:t>&lt;/n:getQuoteResponse&gt;</a:t>
            </a:r>
          </a:p>
          <a:p>
            <a:pPr indent="0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2000" smtClean="0"/>
              <a:t>&lt;/s:Body&gt;</a:t>
            </a:r>
          </a:p>
          <a:p>
            <a:pPr indent="0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2000" smtClean="0"/>
              <a:t>&lt;/s:Envelope&gt;</a:t>
            </a:r>
          </a:p>
        </p:txBody>
      </p:sp>
      <p:sp>
        <p:nvSpPr>
          <p:cNvPr id="32772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©Gustavo Alonso,  ETH Zürich.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25000" lnSpcReduction="20000"/>
          </a:bodyPr>
          <a:lstStyle/>
          <a:p>
            <a:pPr>
              <a:defRPr/>
            </a:pPr>
            <a:r>
              <a:rPr lang="en-US" smtClean="0"/>
              <a:t>Web services: Concepts, Architectures and Applications - Chapter 6       </a:t>
            </a:r>
            <a:fld id="{98902704-B310-447D-A73A-B4123C8C92AA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mtClean="0"/>
              <a:t>Introduction</a:t>
            </a:r>
            <a:endParaRPr lang="en-IN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EFF77D1-1737-4BAD-AE58-36915F08D6DB}" type="slidenum">
              <a:rPr lang="en-IN"/>
              <a:pPr>
                <a:defRPr/>
              </a:pPr>
              <a:t>2</a:t>
            </a:fld>
            <a:endParaRPr lang="en-IN"/>
          </a:p>
        </p:txBody>
      </p:sp>
      <p:sp>
        <p:nvSpPr>
          <p:cNvPr id="11268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/>
              <a:t>SOAP was designed by Dave Winner, Don Box,.. In 1998 from Microsoft as an object-access protocol.</a:t>
            </a:r>
          </a:p>
          <a:p>
            <a:r>
              <a:rPr lang="en-US" sz="2400" dirty="0" smtClean="0"/>
              <a:t>Is a lightweight protocol for exchanging structured information in the implementation of web services.</a:t>
            </a:r>
          </a:p>
          <a:p>
            <a:r>
              <a:rPr lang="en-US" sz="2400" dirty="0" smtClean="0"/>
              <a:t>SOAP messages could be send to a web service enabled website with parameters needed for a search.</a:t>
            </a:r>
          </a:p>
          <a:p>
            <a:r>
              <a:rPr lang="en-US" sz="2400" dirty="0" smtClean="0"/>
              <a:t>The site would return xml-formatted document with the resulting data.</a:t>
            </a:r>
          </a:p>
          <a:p>
            <a:r>
              <a:rPr lang="en-US" sz="2400" dirty="0" smtClean="0"/>
              <a:t>SOAP is xml, i.e., relied heavily on xml schema and namespaces for its definition and function.</a:t>
            </a:r>
            <a:endParaRPr lang="en-IN" sz="2400" dirty="0" smtClean="0"/>
          </a:p>
          <a:p>
            <a:pPr algn="just"/>
            <a:endParaRPr lang="en-I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RPC-style SOAP Message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533400" y="1600200"/>
            <a:ext cx="8229600" cy="512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endParaRPr lang="en-US" sz="2000">
              <a:latin typeface="Times New Roman" pitchFamily="18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sz="2000">
                <a:latin typeface="Times New Roman" pitchFamily="18" charset="0"/>
              </a:rPr>
              <a:t>public Float getQuote(String symbol);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endParaRPr lang="en-US" sz="2000">
              <a:latin typeface="Times New Roman" pitchFamily="18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sz="2000">
                <a:latin typeface="Times New Roman" pitchFamily="18" charset="0"/>
              </a:rPr>
              <a:t>&lt;s:Envelope xmlns:s=</a:t>
            </a:r>
            <a:r>
              <a:rPr lang="en-US" sz="2000">
                <a:latin typeface="Times New Roman" pitchFamily="18" charset="0"/>
                <a:hlinkClick r:id="rId2"/>
              </a:rPr>
              <a:t>http://www.w3.org/2001/06/soap-envelope</a:t>
            </a:r>
            <a:r>
              <a:rPr lang="en-US" sz="2000">
                <a:latin typeface="Times New Roman" pitchFamily="18" charset="0"/>
              </a:rPr>
              <a:t>&gt;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sz="2000">
                <a:latin typeface="Times New Roman" pitchFamily="18" charset="0"/>
              </a:rPr>
              <a:t>   &lt;s:Header&gt;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sz="2000">
                <a:latin typeface="Times New Roman" pitchFamily="18" charset="0"/>
              </a:rPr>
              <a:t>      &lt;m:transaction xmlns:m=“soap-transaction” s:mustUnderstand=“true”&gt;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sz="2000">
                <a:latin typeface="Times New Roman" pitchFamily="18" charset="0"/>
              </a:rPr>
              <a:t>         &lt;transactionID&gt;1234&lt;/transactionID&gt;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sz="2000">
                <a:latin typeface="Times New Roman" pitchFamily="18" charset="0"/>
              </a:rPr>
              <a:t>      &lt;/m:transaction&gt;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sz="2000">
                <a:latin typeface="Times New Roman" pitchFamily="18" charset="0"/>
              </a:rPr>
              <a:t>   &lt;/s:Header&gt;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sz="2000">
                <a:latin typeface="Times New Roman" pitchFamily="18" charset="0"/>
              </a:rPr>
              <a:t>   &lt;s:Body&gt;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sz="2000">
                <a:latin typeface="Times New Roman" pitchFamily="18" charset="0"/>
              </a:rPr>
              <a:t>      &lt;n:getQuote xmlns:n=“urn:QuoteService”&gt;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sz="2000">
                <a:latin typeface="Times New Roman" pitchFamily="18" charset="0"/>
              </a:rPr>
              <a:t>         &lt;symbol xsi:type=“xsd:string”&gt;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sz="2000">
                <a:latin typeface="Times New Roman" pitchFamily="18" charset="0"/>
              </a:rPr>
              <a:t>            IBM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sz="2000">
                <a:latin typeface="Times New Roman" pitchFamily="18" charset="0"/>
              </a:rPr>
              <a:t>         &lt;/symbol&gt;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sz="2000">
                <a:latin typeface="Times New Roman" pitchFamily="18" charset="0"/>
              </a:rPr>
              <a:t>      &lt;/n:getQuote&gt;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sz="2000">
                <a:latin typeface="Times New Roman" pitchFamily="18" charset="0"/>
              </a:rPr>
              <a:t>   &lt;/s:Body&gt;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sz="2000">
                <a:latin typeface="Times New Roman" pitchFamily="18" charset="0"/>
              </a:rPr>
              <a:t>&lt;/s:Envelope&gt;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SOAP response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533400" y="1600200"/>
            <a:ext cx="8229600" cy="298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sz="2000">
                <a:latin typeface="Times New Roman" pitchFamily="18" charset="0"/>
              </a:rPr>
              <a:t>&lt;s:Envelope xmlns:s=</a:t>
            </a:r>
            <a:r>
              <a:rPr lang="en-US" sz="2000">
                <a:latin typeface="Times New Roman" pitchFamily="18" charset="0"/>
                <a:hlinkClick r:id="rId2"/>
              </a:rPr>
              <a:t>http://www.w3.org/2001/06/soap-envelope</a:t>
            </a:r>
            <a:r>
              <a:rPr lang="en-US" sz="2000">
                <a:latin typeface="Times New Roman" pitchFamily="18" charset="0"/>
              </a:rPr>
              <a:t>&gt;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sz="2000">
                <a:latin typeface="Times New Roman" pitchFamily="18" charset="0"/>
              </a:rPr>
              <a:t>   &lt;s:Body&gt;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sz="2000">
                <a:latin typeface="Times New Roman" pitchFamily="18" charset="0"/>
              </a:rPr>
              <a:t>      &lt;n:getQuoteResponse xmnls:n=“urn:QuoteService”&gt;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sz="2000">
                <a:latin typeface="Times New Roman" pitchFamily="18" charset="0"/>
              </a:rPr>
              <a:t>         &lt;value xsi:type=“xsd:float”&gt;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sz="2000">
                <a:latin typeface="Times New Roman" pitchFamily="18" charset="0"/>
              </a:rPr>
              <a:t>            98.06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sz="2000">
                <a:latin typeface="Times New Roman" pitchFamily="18" charset="0"/>
              </a:rPr>
              <a:t>         &lt;/value&gt;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sz="2000">
                <a:latin typeface="Times New Roman" pitchFamily="18" charset="0"/>
              </a:rPr>
              <a:t>      &lt;/n:getQuoteResponse&gt;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sz="2000">
                <a:latin typeface="Times New Roman" pitchFamily="18" charset="0"/>
              </a:rPr>
              <a:t>   &lt;/s:Body&gt;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sz="2000">
                <a:latin typeface="Times New Roman" pitchFamily="18" charset="0"/>
              </a:rPr>
              <a:t>&lt;/s:Envelope&gt;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endParaRPr lang="en-US" sz="200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SOAP Faults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533400" y="1600200"/>
            <a:ext cx="8229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endParaRPr lang="en-US" sz="2000">
              <a:latin typeface="Times New Roman" pitchFamily="18" charset="0"/>
            </a:endParaRP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533400" y="1600200"/>
            <a:ext cx="8229600" cy="298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sz="2000">
                <a:latin typeface="Times New Roman" pitchFamily="18" charset="0"/>
              </a:rPr>
              <a:t>&lt;s:Envelope xmlns:s=“…”&gt;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sz="2000">
                <a:latin typeface="Times New Roman" pitchFamily="18" charset="0"/>
              </a:rPr>
              <a:t>   &lt;s:Body&gt;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sz="2000">
                <a:latin typeface="Times New Roman" pitchFamily="18" charset="0"/>
              </a:rPr>
              <a:t>      &lt;s:Fault&gt;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sz="2000">
                <a:latin typeface="Times New Roman" pitchFamily="18" charset="0"/>
              </a:rPr>
              <a:t>      &lt;faultcode&gt;Client.Authentication&lt;/faultcode&gt;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sz="2000">
                <a:latin typeface="Times New Roman" pitchFamily="18" charset="0"/>
              </a:rPr>
              <a:t>      &lt;faultstring&gt;Invalid credentials&lt;/faultstring&gt;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sz="2000">
                <a:latin typeface="Times New Roman" pitchFamily="18" charset="0"/>
              </a:rPr>
              <a:t>      &lt;faultactor&gt;http://acme.com/&lt;/faultactor&gt;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sz="2000">
                <a:latin typeface="Times New Roman" pitchFamily="18" charset="0"/>
              </a:rPr>
              <a:t>      &lt;details&gt; &lt;!-- application specific details&gt;&lt;/details&gt;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sz="2000">
                <a:latin typeface="Times New Roman" pitchFamily="18" charset="0"/>
              </a:rPr>
              <a:t>      &lt;/s:Fault&gt;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sz="2000">
                <a:latin typeface="Times New Roman" pitchFamily="18" charset="0"/>
              </a:rPr>
              <a:t>   &lt;/s:Body&gt;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sz="2000">
                <a:latin typeface="Times New Roman" pitchFamily="18" charset="0"/>
              </a:rPr>
              <a:t>&lt;/s:Envelope&gt;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Upgrade header</a:t>
            </a:r>
            <a:endParaRPr lang="en-US" smtClean="0"/>
          </a:p>
        </p:txBody>
      </p:sp>
      <p:sp>
        <p:nvSpPr>
          <p:cNvPr id="35843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 lnSpcReduction="10000"/>
          </a:bodyPr>
          <a:lstStyle/>
          <a:p>
            <a:pPr indent="0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2000" b="1" dirty="0" smtClean="0"/>
              <a:t>The Upgrade header</a:t>
            </a:r>
          </a:p>
          <a:p>
            <a:pPr indent="0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2000" dirty="0" smtClean="0"/>
              <a:t>&lt;s:Envelope </a:t>
            </a:r>
            <a:r>
              <a:rPr lang="en-US" sz="2000" dirty="0" err="1" smtClean="0"/>
              <a:t>xmlns:s</a:t>
            </a:r>
            <a:r>
              <a:rPr lang="en-US" sz="2000" dirty="0" smtClean="0"/>
              <a:t>="http://schemas.xmlsoap.org/soap/envelope/"&gt;</a:t>
            </a:r>
          </a:p>
          <a:p>
            <a:pPr indent="0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2000" dirty="0" smtClean="0"/>
              <a:t>&lt;s:Header&gt;</a:t>
            </a:r>
          </a:p>
          <a:p>
            <a:pPr indent="0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2000" b="1" dirty="0" smtClean="0"/>
              <a:t>&lt;V:Upgrade </a:t>
            </a:r>
            <a:r>
              <a:rPr lang="en-US" sz="2000" b="1" dirty="0" err="1" smtClean="0"/>
              <a:t>xmlns:V</a:t>
            </a:r>
            <a:r>
              <a:rPr lang="en-US" sz="2000" b="1" dirty="0" smtClean="0"/>
              <a:t>="http://www.w3.org/2001/06/soap-upgrade"&gt;</a:t>
            </a:r>
          </a:p>
          <a:p>
            <a:pPr indent="0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2000" b="1" dirty="0" smtClean="0"/>
              <a:t>&lt;envelope </a:t>
            </a:r>
            <a:r>
              <a:rPr lang="en-US" sz="2000" b="1" dirty="0" err="1" smtClean="0"/>
              <a:t>qname</a:t>
            </a:r>
            <a:r>
              <a:rPr lang="en-US" sz="2000" b="1" dirty="0" smtClean="0"/>
              <a:t>="ns1:Envelope"</a:t>
            </a:r>
          </a:p>
          <a:p>
            <a:pPr indent="0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2000" b="1" dirty="0" smtClean="0"/>
              <a:t>xmlns:ns1="http://www.w3.org/2001/06/soap-envelope"/&gt;</a:t>
            </a:r>
          </a:p>
          <a:p>
            <a:pPr indent="0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2000" b="1" dirty="0" smtClean="0"/>
              <a:t>&lt;/V:Upgrade&gt;</a:t>
            </a:r>
          </a:p>
          <a:p>
            <a:pPr indent="0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2000" dirty="0" smtClean="0"/>
              <a:t>&lt;/s:Header&gt;</a:t>
            </a:r>
          </a:p>
          <a:p>
            <a:pPr indent="0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2000" dirty="0" smtClean="0"/>
              <a:t>&lt;s:Body&gt;</a:t>
            </a:r>
          </a:p>
          <a:p>
            <a:pPr indent="0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2000" dirty="0" smtClean="0"/>
              <a:t>&lt;s:Fault&gt;</a:t>
            </a:r>
          </a:p>
          <a:p>
            <a:pPr indent="0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2000" dirty="0" smtClean="0"/>
              <a:t>&lt;</a:t>
            </a:r>
            <a:r>
              <a:rPr lang="en-US" sz="2000" dirty="0" err="1" smtClean="0"/>
              <a:t>faultcode</a:t>
            </a:r>
            <a:r>
              <a:rPr lang="en-US" sz="2000" dirty="0" smtClean="0"/>
              <a:t>&gt;s:VersionMismatch&lt;/</a:t>
            </a:r>
            <a:r>
              <a:rPr lang="en-US" sz="2000" dirty="0" err="1" smtClean="0"/>
              <a:t>faultcode</a:t>
            </a:r>
            <a:r>
              <a:rPr lang="en-US" sz="2000" dirty="0" smtClean="0"/>
              <a:t>&gt;</a:t>
            </a:r>
          </a:p>
          <a:p>
            <a:pPr indent="0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2000" dirty="0" smtClean="0"/>
              <a:t>&lt;</a:t>
            </a:r>
            <a:r>
              <a:rPr lang="en-US" sz="2000" dirty="0" err="1" smtClean="0"/>
              <a:t>faultstring</a:t>
            </a:r>
            <a:r>
              <a:rPr lang="en-US" sz="2000" dirty="0" smtClean="0"/>
              <a:t>&gt;Version Mismatch&lt;/</a:t>
            </a:r>
            <a:r>
              <a:rPr lang="en-US" sz="2000" dirty="0" err="1" smtClean="0"/>
              <a:t>faultstring</a:t>
            </a:r>
            <a:r>
              <a:rPr lang="en-US" sz="2000" dirty="0" smtClean="0"/>
              <a:t>&gt;</a:t>
            </a:r>
          </a:p>
          <a:p>
            <a:pPr indent="0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2000" dirty="0" smtClean="0"/>
              <a:t>&lt;/s:Fault&gt;</a:t>
            </a:r>
          </a:p>
          <a:p>
            <a:pPr indent="0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2000" dirty="0" smtClean="0"/>
              <a:t>&lt;/s:Body&gt;</a:t>
            </a:r>
          </a:p>
          <a:p>
            <a:pPr indent="0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2000" dirty="0" smtClean="0"/>
              <a:t>&lt;/s:Envelope&gt;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25000" lnSpcReduction="20000"/>
          </a:bodyPr>
          <a:lstStyle/>
          <a:p>
            <a:pPr>
              <a:defRPr/>
            </a:pPr>
            <a:r>
              <a:rPr lang="en-US" smtClean="0"/>
              <a:t>Web services: Concepts, Architectures and Applications - Chapter 6       </a:t>
            </a:r>
            <a:fld id="{CA7D9F8C-80E7-4A85-9985-E4EE73346FAD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mtClean="0"/>
              <a:t>SOAP Faults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algn="just" eaLnBrk="1" hangingPunct="1"/>
            <a:r>
              <a:rPr lang="en-US" smtClean="0"/>
              <a:t>A SOAP fault is a special type of message specifically targeted at communicating information about errors that may have occurred during the processing of a SOAP message.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25000" lnSpcReduction="20000"/>
          </a:bodyPr>
          <a:lstStyle/>
          <a:p>
            <a:pPr>
              <a:defRPr/>
            </a:pPr>
            <a:r>
              <a:rPr lang="en-US" smtClean="0"/>
              <a:t>Web services: Concepts, Architectures and Applications - Chapter 6       </a:t>
            </a:r>
            <a:fld id="{A2C8BFAE-FEC1-4DB4-9025-06EFCC828FCB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mtClean="0"/>
              <a:t>Misunderstood header</a:t>
            </a:r>
            <a:endParaRPr lang="en-IN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A018B545-DFBF-4EEB-9BBA-E2D801086188}" type="slidenum">
              <a:rPr lang="en-IN"/>
              <a:pPr>
                <a:defRPr/>
              </a:pPr>
              <a:t>25</a:t>
            </a:fld>
            <a:endParaRPr lang="en-IN"/>
          </a:p>
        </p:txBody>
      </p:sp>
      <p:sp>
        <p:nvSpPr>
          <p:cNvPr id="38916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US" smtClean="0"/>
              <a:t>SOAP fault structure is not allowed to express any information about which headers were not understood.</a:t>
            </a:r>
          </a:p>
          <a:p>
            <a:pPr eaLnBrk="1" hangingPunct="1"/>
            <a:r>
              <a:rPr lang="en-US" smtClean="0"/>
              <a:t>To solve this, SOAP 1.2 defines a standard header block “Misunderstood”. (optional)</a:t>
            </a:r>
          </a:p>
          <a:p>
            <a:pPr eaLnBrk="1" hangingPunct="1"/>
            <a:endParaRPr lang="en-IN" smtClean="0"/>
          </a:p>
        </p:txBody>
      </p:sp>
      <p:pic>
        <p:nvPicPr>
          <p:cNvPr id="3891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24013" y="4214813"/>
            <a:ext cx="5934075" cy="2071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8153400" cy="990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b="1" smtClean="0"/>
              <a:t>SOAP fault</a:t>
            </a:r>
            <a:br>
              <a:rPr lang="en-US" b="1" smtClean="0"/>
            </a:br>
            <a:endParaRPr lang="en-US" smtClean="0"/>
          </a:p>
        </p:txBody>
      </p:sp>
      <p:sp>
        <p:nvSpPr>
          <p:cNvPr id="39939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828800"/>
            <a:ext cx="8153400" cy="4267200"/>
          </a:xfrm>
        </p:spPr>
        <p:txBody>
          <a:bodyPr>
            <a:normAutofit lnSpcReduction="10000"/>
          </a:bodyPr>
          <a:lstStyle/>
          <a:p>
            <a:pPr indent="0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2000" smtClean="0"/>
              <a:t>&lt;s:Envelope xmlns:s="..."&gt;</a:t>
            </a:r>
          </a:p>
          <a:p>
            <a:pPr indent="0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2000" smtClean="0"/>
              <a:t>&lt;s:Body&gt;</a:t>
            </a:r>
          </a:p>
          <a:p>
            <a:pPr indent="0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2000" smtClean="0"/>
              <a:t>&lt;s:Fault&gt;</a:t>
            </a:r>
          </a:p>
          <a:p>
            <a:pPr indent="0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2000" smtClean="0"/>
              <a:t>&lt;faultcode&gt;Client.Authentication&lt;/faultcode&gt;</a:t>
            </a:r>
          </a:p>
          <a:p>
            <a:pPr indent="0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2000" smtClean="0"/>
              <a:t>&lt;faultstring&gt;</a:t>
            </a:r>
          </a:p>
          <a:p>
            <a:pPr indent="0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2000" smtClean="0"/>
              <a:t>Invalid credentials</a:t>
            </a:r>
          </a:p>
          <a:p>
            <a:pPr indent="0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2000" smtClean="0"/>
              <a:t>&lt;/faultstring&gt;</a:t>
            </a:r>
          </a:p>
          <a:p>
            <a:pPr indent="0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2000" smtClean="0"/>
              <a:t>&lt;faultactor&gt;http://acme.com&lt;/faultactor&gt;</a:t>
            </a:r>
          </a:p>
          <a:p>
            <a:pPr indent="0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2000" smtClean="0"/>
              <a:t>&lt;details&gt;</a:t>
            </a:r>
          </a:p>
          <a:p>
            <a:pPr indent="0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2000" smtClean="0"/>
              <a:t>&lt;!-- application specific details --&gt;</a:t>
            </a:r>
          </a:p>
          <a:p>
            <a:pPr indent="0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2000" smtClean="0"/>
              <a:t>&lt;/details&gt;</a:t>
            </a:r>
          </a:p>
          <a:p>
            <a:pPr indent="0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2000" smtClean="0"/>
              <a:t>&lt;/s:Fault&gt;</a:t>
            </a:r>
          </a:p>
          <a:p>
            <a:pPr indent="0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2000" smtClean="0"/>
              <a:t>&lt;/s:Body&gt;</a:t>
            </a:r>
          </a:p>
          <a:p>
            <a:pPr indent="0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2000" smtClean="0"/>
              <a:t>&lt;/s:Envelope&gt;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25000" lnSpcReduction="20000"/>
          </a:bodyPr>
          <a:lstStyle/>
          <a:p>
            <a:pPr>
              <a:defRPr/>
            </a:pPr>
            <a:r>
              <a:rPr lang="en-US" smtClean="0"/>
              <a:t>Web services: Concepts, Architectures and Applications - Chapter 6       </a:t>
            </a:r>
            <a:fld id="{D2252EF0-8F84-4342-8D19-390823740155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mtClean="0"/>
              <a:t>Fault Msg.,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US" i="1" smtClean="0">
                <a:solidFill>
                  <a:srgbClr val="FF0000"/>
                </a:solidFill>
              </a:rPr>
              <a:t>The fault code</a:t>
            </a:r>
          </a:p>
          <a:p>
            <a:pPr eaLnBrk="1" hangingPunct="1"/>
            <a:r>
              <a:rPr lang="en-US" smtClean="0"/>
              <a:t>An algorithmically generated value for identifying the type of error that occurred. </a:t>
            </a:r>
          </a:p>
          <a:p>
            <a:pPr eaLnBrk="1" hangingPunct="1"/>
            <a:r>
              <a:rPr lang="en-US" smtClean="0"/>
              <a:t>The value must be an XML Qualified Name, meaning that the name of the code only has</a:t>
            </a:r>
          </a:p>
          <a:p>
            <a:pPr eaLnBrk="1" hangingPunct="1"/>
            <a:r>
              <a:rPr lang="en-US" smtClean="0"/>
              <a:t>meaning within a defined XML namespace.</a:t>
            </a:r>
          </a:p>
          <a:p>
            <a:pPr eaLnBrk="1" hangingPunct="1"/>
            <a:r>
              <a:rPr lang="en-US" i="1" smtClean="0">
                <a:solidFill>
                  <a:srgbClr val="FF0000"/>
                </a:solidFill>
              </a:rPr>
              <a:t>The fault string</a:t>
            </a:r>
          </a:p>
          <a:p>
            <a:pPr eaLnBrk="1" hangingPunct="1"/>
            <a:r>
              <a:rPr lang="en-US" smtClean="0"/>
              <a:t>A human-readable explanation of the error.</a:t>
            </a:r>
          </a:p>
        </p:txBody>
      </p:sp>
      <p:sp>
        <p:nvSpPr>
          <p:cNvPr id="40964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©Gustavo Alonso,  ETH Zürich.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25000" lnSpcReduction="20000"/>
          </a:bodyPr>
          <a:lstStyle/>
          <a:p>
            <a:pPr>
              <a:defRPr/>
            </a:pPr>
            <a:r>
              <a:rPr lang="en-US" smtClean="0"/>
              <a:t>Web services: Concepts, Architectures and Applications - Chapter 6       </a:t>
            </a:r>
            <a:fld id="{63B43887-36FA-47E1-B24D-710588DB9C4E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mtClean="0"/>
              <a:t>Ctd.,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US" sz="2400" i="1" smtClean="0">
                <a:solidFill>
                  <a:srgbClr val="FF0000"/>
                </a:solidFill>
              </a:rPr>
              <a:t>The fault actor</a:t>
            </a:r>
          </a:p>
          <a:p>
            <a:pPr eaLnBrk="1" hangingPunct="1"/>
            <a:r>
              <a:rPr lang="en-US" sz="2400" smtClean="0"/>
              <a:t>The unique identifier of the message processing node at which the error occurred (actors will be discussed later).</a:t>
            </a:r>
          </a:p>
          <a:p>
            <a:pPr eaLnBrk="1" hangingPunct="1"/>
            <a:r>
              <a:rPr lang="en-US" sz="2400" i="1" smtClean="0">
                <a:solidFill>
                  <a:srgbClr val="FF0000"/>
                </a:solidFill>
              </a:rPr>
              <a:t>The fault details</a:t>
            </a:r>
          </a:p>
          <a:p>
            <a:pPr eaLnBrk="1" hangingPunct="1"/>
            <a:r>
              <a:rPr lang="en-US" sz="2400" smtClean="0"/>
              <a:t>Used to express application-specific details about the error that occurred. This must be present if the error that occurred is directly related to some problem with the body of the message. </a:t>
            </a:r>
          </a:p>
          <a:p>
            <a:pPr eaLnBrk="1" hangingPunct="1"/>
            <a:r>
              <a:rPr lang="en-US" sz="2400" smtClean="0"/>
              <a:t>It must not be used, however, to express information about errors that occur in relation to any other aspect of the message process.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25000" lnSpcReduction="20000"/>
          </a:bodyPr>
          <a:lstStyle/>
          <a:p>
            <a:pPr>
              <a:defRPr/>
            </a:pPr>
            <a:r>
              <a:rPr lang="en-US" smtClean="0"/>
              <a:t>Web services: Concepts, Architectures and Applications - Chapter 6       </a:t>
            </a:r>
            <a:fld id="{53ED8DB7-A16E-4899-BB9B-F05DAFDC2FAE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defTabSz="957263"/>
            <a:r>
              <a:rPr lang="en-US" smtClean="0"/>
              <a:t>©Gustavo Alonso,  ETH Zürich.</a:t>
            </a:r>
          </a:p>
        </p:txBody>
      </p:sp>
      <p:sp>
        <p:nvSpPr>
          <p:cNvPr id="17410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752600"/>
            <a:ext cx="8229600" cy="4389438"/>
          </a:xfrm>
        </p:spPr>
        <p:txBody>
          <a:bodyPr>
            <a:normAutofit fontScale="92500" lnSpcReduction="20000"/>
          </a:bodyPr>
          <a:lstStyle/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2800" dirty="0" smtClean="0"/>
              <a:t>Fault info. is coded in to &lt;Body&gt; element of SOAP msg.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2800" dirty="0" smtClean="0"/>
              <a:t>The name of this body element is  called FAULT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2800" dirty="0" smtClean="0"/>
              <a:t>This support the following 4 child elements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2800" dirty="0" smtClean="0"/>
              <a:t>The fault entry has four elements (in 1.1):</a:t>
            </a:r>
          </a:p>
          <a:p>
            <a:pPr marL="548640" lvl="1" indent="-274320" eaLnBrk="1" fontAlgn="auto" hangingPunct="1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2800" dirty="0" smtClean="0">
                <a:solidFill>
                  <a:srgbClr val="FF0000"/>
                </a:solidFill>
              </a:rPr>
              <a:t>Fault code:</a:t>
            </a:r>
            <a:r>
              <a:rPr lang="en-US" sz="2800" dirty="0" smtClean="0"/>
              <a:t> indicating the class of error (version, MustUnderstand, client, server)</a:t>
            </a:r>
          </a:p>
          <a:p>
            <a:pPr marL="548640" lvl="1" indent="-274320" eaLnBrk="1" fontAlgn="auto" hangingPunct="1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2800" dirty="0" smtClean="0">
                <a:solidFill>
                  <a:srgbClr val="FF0000"/>
                </a:solidFill>
              </a:rPr>
              <a:t>Fault string:</a:t>
            </a:r>
            <a:r>
              <a:rPr lang="en-US" sz="2800" dirty="0" smtClean="0"/>
              <a:t> human readable explanation of the fault (not intended for automated processing)</a:t>
            </a:r>
          </a:p>
          <a:p>
            <a:pPr marL="548640" lvl="1" indent="-274320" eaLnBrk="1" fontAlgn="auto" hangingPunct="1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2800" dirty="0" smtClean="0">
                <a:solidFill>
                  <a:srgbClr val="FF0000"/>
                </a:solidFill>
              </a:rPr>
              <a:t>Fault actor:</a:t>
            </a:r>
            <a:r>
              <a:rPr lang="en-US" sz="2800" dirty="0" smtClean="0"/>
              <a:t> who originated the fault</a:t>
            </a:r>
            <a:endParaRPr lang="en-US" sz="2800" dirty="0" smtClean="0">
              <a:solidFill>
                <a:srgbClr val="FF0000"/>
              </a:solidFill>
            </a:endParaRPr>
          </a:p>
          <a:p>
            <a:pPr marL="548640" lvl="1" indent="-274320" eaLnBrk="1" fontAlgn="auto" hangingPunct="1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2800" dirty="0" smtClean="0">
                <a:solidFill>
                  <a:srgbClr val="FF0000"/>
                </a:solidFill>
              </a:rPr>
              <a:t>Detail:</a:t>
            </a:r>
            <a:r>
              <a:rPr lang="en-US" sz="2800" dirty="0" smtClean="0"/>
              <a:t> application specific information about the nature of the fault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US" sz="2800" dirty="0" smtClean="0"/>
          </a:p>
        </p:txBody>
      </p:sp>
      <p:sp>
        <p:nvSpPr>
          <p:cNvPr id="43012" name="Rectangle 3"/>
          <p:cNvSpPr>
            <a:spLocks noChangeArrowheads="1"/>
          </p:cNvSpPr>
          <p:nvPr/>
        </p:nvSpPr>
        <p:spPr bwMode="auto">
          <a:xfrm>
            <a:off x="533400" y="304800"/>
            <a:ext cx="72390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000"/>
              <a:t>SOAP Faults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dirty="0" smtClean="0"/>
              <a:t>What is SOAP?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1447800"/>
            <a:ext cx="8610600" cy="5181600"/>
          </a:xfrm>
        </p:spPr>
        <p:txBody>
          <a:bodyPr>
            <a:noAutofit/>
          </a:bodyPr>
          <a:lstStyle/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000" dirty="0" smtClean="0"/>
              <a:t>The W3C started working on SOAP in 1999. The current W3C recommendation is Version 1.2</a:t>
            </a:r>
          </a:p>
          <a:p>
            <a:pPr eaLnBrk="1" hangingPunct="1">
              <a:defRPr/>
            </a:pPr>
            <a:r>
              <a:rPr lang="en-US" sz="2000" dirty="0" smtClean="0"/>
              <a:t>SOAP is XML. That is, SOAP is an application of the XML specification. It relies heavily on XML standards like XML Schema and XML Namespaces for its definition and function.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800" dirty="0" smtClean="0"/>
              <a:t>SOAP covers the following four main areas:</a:t>
            </a:r>
          </a:p>
          <a:p>
            <a:pPr marL="640080" lvl="1" indent="-246888" eaLnBrk="1" fontAlgn="auto" hangingPunct="1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2200" dirty="0" smtClean="0"/>
              <a:t>A message format for Communication</a:t>
            </a:r>
          </a:p>
          <a:p>
            <a:pPr marL="640080" lvl="1" indent="-246888" eaLnBrk="1" fontAlgn="auto" hangingPunct="1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2200" dirty="0" smtClean="0"/>
              <a:t>A description of how a SOAP message should be transported using HTTP</a:t>
            </a:r>
          </a:p>
          <a:p>
            <a:pPr marL="640080" lvl="1" indent="-246888" eaLnBrk="1" fontAlgn="auto" hangingPunct="1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2200" dirty="0" smtClean="0"/>
              <a:t>A set of rules that must be followed when processing a SOAP message</a:t>
            </a:r>
          </a:p>
          <a:p>
            <a:pPr marL="640080" lvl="1" indent="-246888" eaLnBrk="1" fontAlgn="auto" hangingPunct="1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2200" dirty="0" smtClean="0"/>
              <a:t>A set of conventions on how to turn an RPC call into a SOAP message and back as well as how to implement the RPC style of interaction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Standard SOAP Fault Codes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SOAP </a:t>
            </a:r>
            <a:r>
              <a:rPr lang="en-US" sz="2400" dirty="0" smtClean="0"/>
              <a:t>defines four standard types of faults that belong to </a:t>
            </a:r>
            <a:r>
              <a:rPr lang="en-US" sz="2400" dirty="0" smtClean="0"/>
              <a:t>the http</a:t>
            </a:r>
            <a:r>
              <a:rPr lang="en-US" sz="2400" dirty="0" smtClean="0"/>
              <a:t>://www.w3.org/2001/06/soap-envelope namespace. These are described here:</a:t>
            </a:r>
          </a:p>
          <a:p>
            <a:r>
              <a:rPr lang="en-US" sz="2400" dirty="0" smtClean="0">
                <a:solidFill>
                  <a:srgbClr val="C00000"/>
                </a:solidFill>
              </a:rPr>
              <a:t>Version Mismatch</a:t>
            </a:r>
            <a:endParaRPr lang="en-US" sz="2400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dirty="0" smtClean="0"/>
              <a:t>    The </a:t>
            </a:r>
            <a:r>
              <a:rPr lang="en-US" sz="2400" dirty="0" smtClean="0"/>
              <a:t>SOAP envelope is using an invalid namespace for the SOAP Envelope element.</a:t>
            </a:r>
          </a:p>
          <a:p>
            <a:r>
              <a:rPr lang="en-US" sz="2400" dirty="0" smtClean="0">
                <a:solidFill>
                  <a:srgbClr val="C00000"/>
                </a:solidFill>
              </a:rPr>
              <a:t>MustUnderstand</a:t>
            </a:r>
          </a:p>
          <a:p>
            <a:pPr>
              <a:buNone/>
            </a:pPr>
            <a:r>
              <a:rPr lang="en-US" sz="2400" dirty="0" smtClean="0"/>
              <a:t>    A </a:t>
            </a:r>
            <a:r>
              <a:rPr lang="en-US" sz="2400" dirty="0" smtClean="0"/>
              <a:t>Header block contained a mustUnderstand="</a:t>
            </a:r>
            <a:r>
              <a:rPr lang="en-US" sz="2400" dirty="0" smtClean="0"/>
              <a:t>true" flag </a:t>
            </a:r>
            <a:r>
              <a:rPr lang="en-US" sz="2400" dirty="0" smtClean="0"/>
              <a:t>that was not </a:t>
            </a:r>
            <a:r>
              <a:rPr lang="en-US" sz="2400" dirty="0" smtClean="0"/>
              <a:t>understood by the message recipient.</a:t>
            </a:r>
            <a:endParaRPr lang="en-US" sz="2400" dirty="0" smtClean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Server</a:t>
            </a:r>
          </a:p>
          <a:p>
            <a:r>
              <a:rPr lang="en-US" dirty="0" smtClean="0"/>
              <a:t>An error occurred that can't be directly linked to the processing of the message.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Client</a:t>
            </a:r>
          </a:p>
          <a:p>
            <a:r>
              <a:rPr lang="en-US" dirty="0" smtClean="0"/>
              <a:t>There is a problem in the message. For example, the message contains </a:t>
            </a:r>
            <a:r>
              <a:rPr lang="en-US" dirty="0" smtClean="0"/>
              <a:t>invalid authentication </a:t>
            </a:r>
            <a:r>
              <a:rPr lang="en-US" dirty="0" smtClean="0"/>
              <a:t>credentials, or there is an improper </a:t>
            </a:r>
            <a:r>
              <a:rPr lang="en-US" dirty="0" smtClean="0"/>
              <a:t>application of encoding rules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 </a:t>
            </a:r>
            <a:r>
              <a:rPr lang="en-US" sz="2400" dirty="0" smtClean="0"/>
              <a:t>header block contained within a SOAP message may indicate </a:t>
            </a:r>
            <a:r>
              <a:rPr lang="en-US" sz="2400" dirty="0" smtClean="0"/>
              <a:t>through the </a:t>
            </a:r>
            <a:r>
              <a:rPr lang="en-US" sz="2400" dirty="0" smtClean="0"/>
              <a:t>mustUnderstand="true" flag that the recipient of the message must understand how </a:t>
            </a:r>
            <a:r>
              <a:rPr lang="en-US" sz="2400" dirty="0" smtClean="0"/>
              <a:t>to process </a:t>
            </a:r>
            <a:r>
              <a:rPr lang="en-US" sz="2400" dirty="0" smtClean="0"/>
              <a:t>the contents of the header block. 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If </a:t>
            </a:r>
            <a:r>
              <a:rPr lang="en-US" sz="2400" dirty="0" smtClean="0"/>
              <a:t>it cannot, then the recipient must return </a:t>
            </a:r>
            <a:r>
              <a:rPr lang="en-US" sz="2400" dirty="0" smtClean="0"/>
              <a:t>a MustUnderstand </a:t>
            </a:r>
            <a:r>
              <a:rPr lang="en-US" sz="2400" dirty="0" smtClean="0"/>
              <a:t>fault back to the sender of the message.</a:t>
            </a:r>
            <a:endParaRPr lang="en-US" sz="24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Misunderstood Header </a:t>
            </a:r>
            <a:r>
              <a:rPr lang="en-US" dirty="0" smtClean="0"/>
              <a:t>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To solve this problem, the SOAP Version 1.2 specification defines a standard </a:t>
            </a:r>
            <a:r>
              <a:rPr lang="en-US" sz="2400" dirty="0" smtClean="0"/>
              <a:t>Misunderstood header </a:t>
            </a:r>
            <a:r>
              <a:rPr lang="en-US" sz="2400" dirty="0" smtClean="0"/>
              <a:t>block that can be added to the SOAP fault message to indicate which header blocks </a:t>
            </a:r>
            <a:r>
              <a:rPr lang="en-US" sz="2400" dirty="0" smtClean="0"/>
              <a:t>in the </a:t>
            </a:r>
            <a:r>
              <a:rPr lang="en-US" sz="2400" dirty="0" smtClean="0"/>
              <a:t>received message were not understood.</a:t>
            </a:r>
            <a:endParaRPr lang="en-US" sz="24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Misunderstood header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b="1" dirty="0" smtClean="0"/>
              <a:t>The Misunderstood header</a:t>
            </a:r>
          </a:p>
          <a:p>
            <a:pPr>
              <a:buNone/>
            </a:pPr>
            <a:r>
              <a:rPr lang="en-US" dirty="0" smtClean="0"/>
              <a:t>&lt;s:Envelope </a:t>
            </a:r>
            <a:r>
              <a:rPr lang="en-US" dirty="0" err="1" smtClean="0"/>
              <a:t>xmlns:s</a:t>
            </a:r>
            <a:r>
              <a:rPr lang="en-US" dirty="0" smtClean="0"/>
              <a:t>="..."&gt;</a:t>
            </a:r>
          </a:p>
          <a:p>
            <a:pPr>
              <a:buNone/>
            </a:pPr>
            <a:r>
              <a:rPr lang="en-US" dirty="0" smtClean="0"/>
              <a:t>&lt;s:Header&gt;</a:t>
            </a:r>
          </a:p>
          <a:p>
            <a:pPr>
              <a:buNone/>
            </a:pPr>
            <a:r>
              <a:rPr lang="en-US" b="1" dirty="0" smtClean="0"/>
              <a:t>&lt;f:Misunderstood </a:t>
            </a:r>
            <a:r>
              <a:rPr lang="en-US" b="1" dirty="0" err="1" smtClean="0"/>
              <a:t>qname</a:t>
            </a:r>
            <a:r>
              <a:rPr lang="en-US" b="1" dirty="0" smtClean="0"/>
              <a:t>="</a:t>
            </a:r>
            <a:r>
              <a:rPr lang="en-US" b="1" dirty="0" err="1" smtClean="0"/>
              <a:t>abc:transaction</a:t>
            </a:r>
            <a:r>
              <a:rPr lang="en-US" b="1" dirty="0" smtClean="0"/>
              <a:t>"</a:t>
            </a:r>
          </a:p>
          <a:p>
            <a:pPr>
              <a:buNone/>
            </a:pPr>
            <a:r>
              <a:rPr lang="en-US" b="1" dirty="0" smtClean="0"/>
              <a:t>xmlns:="soap-transactions" /&gt;</a:t>
            </a:r>
          </a:p>
          <a:p>
            <a:pPr>
              <a:buNone/>
            </a:pPr>
            <a:r>
              <a:rPr lang="en-US" dirty="0" smtClean="0"/>
              <a:t>&lt;/s:Header&gt;</a:t>
            </a:r>
          </a:p>
          <a:p>
            <a:pPr>
              <a:buNone/>
            </a:pPr>
            <a:r>
              <a:rPr lang="en-US" dirty="0" smtClean="0"/>
              <a:t>&lt;s:Body&gt;</a:t>
            </a:r>
          </a:p>
          <a:p>
            <a:pPr>
              <a:buNone/>
            </a:pPr>
            <a:r>
              <a:rPr lang="en-US" dirty="0" smtClean="0"/>
              <a:t>&lt;s:Fault&gt;</a:t>
            </a:r>
          </a:p>
          <a:p>
            <a:pPr>
              <a:buNone/>
            </a:pPr>
            <a:r>
              <a:rPr lang="en-US" dirty="0" smtClean="0"/>
              <a:t>&lt;</a:t>
            </a:r>
            <a:r>
              <a:rPr lang="en-US" dirty="0" err="1" smtClean="0"/>
              <a:t>faultcode</a:t>
            </a:r>
            <a:r>
              <a:rPr lang="en-US" dirty="0" smtClean="0"/>
              <a:t>&gt;MustUnderstand&lt;/</a:t>
            </a:r>
            <a:r>
              <a:rPr lang="en-US" dirty="0" err="1" smtClean="0"/>
              <a:t>faultcode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&lt;</a:t>
            </a:r>
            <a:r>
              <a:rPr lang="en-US" dirty="0" err="1" smtClean="0"/>
              <a:t>faultstring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Header(s) not understood</a:t>
            </a:r>
          </a:p>
          <a:p>
            <a:pPr>
              <a:buNone/>
            </a:pPr>
            <a:r>
              <a:rPr lang="en-US" dirty="0" smtClean="0"/>
              <a:t>&lt;/</a:t>
            </a:r>
            <a:r>
              <a:rPr lang="en-US" dirty="0" err="1" smtClean="0"/>
              <a:t>faultstring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&lt;</a:t>
            </a:r>
            <a:r>
              <a:rPr lang="en-US" dirty="0" err="1" smtClean="0"/>
              <a:t>faultactor</a:t>
            </a:r>
            <a:r>
              <a:rPr lang="en-US" dirty="0" smtClean="0"/>
              <a:t>&gt;http://acme.com&lt;/faultactor&gt;</a:t>
            </a:r>
          </a:p>
          <a:p>
            <a:pPr>
              <a:buNone/>
            </a:pPr>
            <a:r>
              <a:rPr lang="en-US" dirty="0" smtClean="0"/>
              <a:t>&lt;/s:Fault&gt;</a:t>
            </a:r>
          </a:p>
          <a:p>
            <a:pPr>
              <a:buNone/>
            </a:pPr>
            <a:r>
              <a:rPr lang="en-US" dirty="0" smtClean="0"/>
              <a:t>&lt;/s:Body&gt;</a:t>
            </a:r>
          </a:p>
          <a:p>
            <a:pPr>
              <a:buNone/>
            </a:pPr>
            <a:r>
              <a:rPr lang="en-US" dirty="0" smtClean="0"/>
              <a:t>&lt;/s:Envelope&gt;</a:t>
            </a:r>
          </a:p>
          <a:p>
            <a:pPr>
              <a:buNone/>
            </a:pPr>
            <a:r>
              <a:rPr lang="en-US" dirty="0" smtClean="0"/>
              <a:t>The Misunderstood header block is optional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Custom Faults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53000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smtClean="0"/>
              <a:t>A web service may define its own custom fault codes that do not derive from the ones </a:t>
            </a:r>
            <a:r>
              <a:rPr lang="en-US" sz="2400" dirty="0" smtClean="0"/>
              <a:t>defined by </a:t>
            </a:r>
            <a:r>
              <a:rPr lang="en-US" sz="2400" dirty="0" smtClean="0"/>
              <a:t>SOAP. The only requirement is </a:t>
            </a:r>
            <a:r>
              <a:rPr lang="en-US" sz="2400" dirty="0" smtClean="0"/>
              <a:t>that </a:t>
            </a:r>
            <a:r>
              <a:rPr lang="en-US" sz="2400" dirty="0" smtClean="0"/>
              <a:t>these custom faults be namespace </a:t>
            </a:r>
            <a:r>
              <a:rPr lang="en-US" sz="2400" dirty="0" smtClean="0"/>
              <a:t>qualified</a:t>
            </a:r>
          </a:p>
          <a:p>
            <a:r>
              <a:rPr lang="en-US" sz="2400" b="1" dirty="0" smtClean="0"/>
              <a:t>A custom fault</a:t>
            </a:r>
          </a:p>
          <a:p>
            <a:pPr>
              <a:buNone/>
            </a:pPr>
            <a:r>
              <a:rPr lang="en-US" sz="2400" dirty="0" smtClean="0"/>
              <a:t>&lt;</a:t>
            </a:r>
            <a:r>
              <a:rPr lang="en-US" sz="2200" dirty="0" smtClean="0"/>
              <a:t>s:Envelope </a:t>
            </a:r>
            <a:r>
              <a:rPr lang="en-US" sz="2200" dirty="0" err="1" smtClean="0"/>
              <a:t>xmlns:s</a:t>
            </a:r>
            <a:r>
              <a:rPr lang="en-US" sz="2200" dirty="0" smtClean="0"/>
              <a:t>="..."&gt;</a:t>
            </a:r>
          </a:p>
          <a:p>
            <a:pPr>
              <a:buNone/>
            </a:pPr>
            <a:r>
              <a:rPr lang="en-US" sz="2200" dirty="0" smtClean="0"/>
              <a:t>&lt;s:Body&gt;</a:t>
            </a:r>
          </a:p>
          <a:p>
            <a:pPr>
              <a:buNone/>
            </a:pPr>
            <a:r>
              <a:rPr lang="en-US" sz="2200" dirty="0" smtClean="0"/>
              <a:t>&lt;s:Fault </a:t>
            </a:r>
            <a:r>
              <a:rPr lang="en-US" sz="2200" dirty="0" err="1" smtClean="0"/>
              <a:t>xmlns:xyz</a:t>
            </a:r>
            <a:r>
              <a:rPr lang="en-US" sz="2200" dirty="0" smtClean="0"/>
              <a:t>="</a:t>
            </a:r>
            <a:r>
              <a:rPr lang="en-US" sz="2200" dirty="0" err="1" smtClean="0"/>
              <a:t>urn:myCustomFaults</a:t>
            </a:r>
            <a:r>
              <a:rPr lang="en-US" sz="2200" dirty="0" smtClean="0"/>
              <a:t>"&gt;</a:t>
            </a:r>
          </a:p>
          <a:p>
            <a:pPr>
              <a:buNone/>
            </a:pPr>
            <a:r>
              <a:rPr lang="en-US" sz="2200" dirty="0" smtClean="0"/>
              <a:t>&lt;</a:t>
            </a:r>
            <a:r>
              <a:rPr lang="en-US" sz="2200" dirty="0" err="1" smtClean="0"/>
              <a:t>faultcode</a:t>
            </a:r>
            <a:r>
              <a:rPr lang="en-US" sz="2200" dirty="0" smtClean="0"/>
              <a:t>&gt;</a:t>
            </a:r>
            <a:r>
              <a:rPr lang="en-US" sz="2200" dirty="0" err="1" smtClean="0"/>
              <a:t>xyz:CustomFault</a:t>
            </a:r>
            <a:r>
              <a:rPr lang="en-US" sz="2200" dirty="0" smtClean="0"/>
              <a:t>&lt;/</a:t>
            </a:r>
            <a:r>
              <a:rPr lang="en-US" sz="2200" dirty="0" err="1" smtClean="0"/>
              <a:t>faultcode</a:t>
            </a:r>
            <a:r>
              <a:rPr lang="en-US" sz="2200" dirty="0" smtClean="0"/>
              <a:t>&gt;</a:t>
            </a:r>
          </a:p>
          <a:p>
            <a:pPr>
              <a:buNone/>
            </a:pPr>
            <a:r>
              <a:rPr lang="en-US" sz="2200" dirty="0" smtClean="0"/>
              <a:t>&lt;</a:t>
            </a:r>
            <a:r>
              <a:rPr lang="en-US" sz="2200" dirty="0" err="1" smtClean="0"/>
              <a:t>faultstring</a:t>
            </a:r>
            <a:r>
              <a:rPr lang="en-US" sz="2200" dirty="0" smtClean="0"/>
              <a:t>&gt;</a:t>
            </a:r>
          </a:p>
          <a:p>
            <a:pPr>
              <a:buNone/>
            </a:pPr>
            <a:r>
              <a:rPr lang="en-US" sz="2200" dirty="0" smtClean="0"/>
              <a:t>My custom fault!</a:t>
            </a:r>
          </a:p>
          <a:p>
            <a:pPr>
              <a:buNone/>
            </a:pPr>
            <a:r>
              <a:rPr lang="en-US" sz="2200" dirty="0" smtClean="0"/>
              <a:t>&lt;/</a:t>
            </a:r>
            <a:r>
              <a:rPr lang="en-US" sz="2200" dirty="0" err="1" smtClean="0"/>
              <a:t>faultstring</a:t>
            </a:r>
            <a:r>
              <a:rPr lang="en-US" sz="2200" dirty="0" smtClean="0"/>
              <a:t>&gt;</a:t>
            </a:r>
          </a:p>
          <a:p>
            <a:pPr>
              <a:buNone/>
            </a:pPr>
            <a:r>
              <a:rPr lang="en-US" sz="2200" dirty="0" smtClean="0"/>
              <a:t>&lt;/s:Fault&gt;</a:t>
            </a:r>
          </a:p>
          <a:p>
            <a:pPr>
              <a:buNone/>
            </a:pPr>
            <a:r>
              <a:rPr lang="en-US" sz="2200" dirty="0" smtClean="0"/>
              <a:t>&lt;/s:Body&gt;</a:t>
            </a:r>
          </a:p>
          <a:p>
            <a:pPr>
              <a:buNone/>
            </a:pPr>
            <a:r>
              <a:rPr lang="en-US" sz="2200" dirty="0" smtClean="0"/>
              <a:t>&lt;/s:Envelope&gt;</a:t>
            </a:r>
            <a:endParaRPr lang="en-US" sz="22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mtClean="0"/>
              <a:t>Background - SOAP</a:t>
            </a:r>
          </a:p>
        </p:txBody>
      </p:sp>
      <p:sp>
        <p:nvSpPr>
          <p:cNvPr id="614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25000" lnSpcReduction="20000"/>
          </a:bodyPr>
          <a:lstStyle/>
          <a:p>
            <a:pPr defTabSz="957263">
              <a:defRPr/>
            </a:pPr>
            <a:r>
              <a:rPr lang="en-US"/>
              <a:t>Web services: Concepts, Architectures and Applications - Chapter 6       </a:t>
            </a:r>
            <a:fld id="{2F939040-5C5C-47A9-A0CC-4809BA8A7461}" type="slidenum">
              <a:rPr lang="en-US"/>
              <a:pPr defTabSz="957263">
                <a:defRPr/>
              </a:pPr>
              <a:t>4</a:t>
            </a:fld>
            <a:endParaRPr lang="en-US"/>
          </a:p>
        </p:txBody>
      </p:sp>
      <p:sp>
        <p:nvSpPr>
          <p:cNvPr id="1536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81000" y="1828800"/>
            <a:ext cx="8763000" cy="38100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SOAP was originally conceived as the minimal possible infrastructure necessary to perform RPC through the Internet:</a:t>
            </a:r>
          </a:p>
          <a:p>
            <a:pPr lvl="1" eaLnBrk="1" hangingPunct="1"/>
            <a:r>
              <a:rPr lang="en-US" sz="2400" dirty="0" smtClean="0"/>
              <a:t>use of XML as intermediate representation between systems </a:t>
            </a:r>
          </a:p>
          <a:p>
            <a:pPr lvl="1" eaLnBrk="1" hangingPunct="1"/>
            <a:r>
              <a:rPr lang="en-US" sz="2400" dirty="0" smtClean="0"/>
              <a:t>very simple message structure</a:t>
            </a:r>
          </a:p>
          <a:p>
            <a:pPr lvl="1" eaLnBrk="1" hangingPunct="1"/>
            <a:r>
              <a:rPr lang="en-US" sz="2400" dirty="0" smtClean="0"/>
              <a:t>mapping to HTTP for tunneling through firewalls and using the Web infrastructure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SOAP messages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676400"/>
            <a:ext cx="5257800" cy="4800600"/>
          </a:xfrm>
        </p:spPr>
        <p:txBody>
          <a:bodyPr>
            <a:normAutofit fontScale="85000" lnSpcReduction="10000"/>
          </a:bodyPr>
          <a:lstStyle/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400" dirty="0" smtClean="0"/>
              <a:t>SOAP is based on message exchanges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400" dirty="0" smtClean="0"/>
              <a:t>Messages are seen as envelops where the application encloses the data to be sent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400" dirty="0" smtClean="0"/>
              <a:t>A message has two main parts:</a:t>
            </a:r>
          </a:p>
          <a:p>
            <a:pPr marL="640080" lvl="1" indent="-246888" eaLnBrk="1" fontAlgn="auto" hangingPunct="1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header: which can be divided into blocks </a:t>
            </a:r>
          </a:p>
          <a:p>
            <a:pPr marL="640080" lvl="1" indent="-246888" eaLnBrk="1" fontAlgn="auto" hangingPunct="1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body: which can be divided into blocks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400" dirty="0" smtClean="0"/>
              <a:t>SOAP does not say what to do with the header and the body, it only states that the header is optional and the body is mandatory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400" dirty="0" smtClean="0"/>
              <a:t>Use of header and body, however, is implicit. The body is for application level data. The header is for infrastructure level data</a:t>
            </a:r>
          </a:p>
        </p:txBody>
      </p:sp>
      <p:sp>
        <p:nvSpPr>
          <p:cNvPr id="17412" name="AutoShape 4"/>
          <p:cNvSpPr>
            <a:spLocks noChangeArrowheads="1"/>
          </p:cNvSpPr>
          <p:nvPr/>
        </p:nvSpPr>
        <p:spPr bwMode="auto">
          <a:xfrm>
            <a:off x="5715000" y="1524000"/>
            <a:ext cx="2667000" cy="4267200"/>
          </a:xfrm>
          <a:prstGeom prst="flowChartDocumen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r>
              <a:rPr lang="en-US" sz="1600">
                <a:latin typeface="Comic Sans MS" pitchFamily="66" charset="0"/>
              </a:rPr>
              <a:t>SOAP Envelope</a:t>
            </a:r>
            <a:endParaRPr lang="en-US" sz="1400">
              <a:latin typeface="Comic Sans MS" pitchFamily="66" charset="0"/>
            </a:endParaRPr>
          </a:p>
          <a:p>
            <a:pPr algn="l"/>
            <a:endParaRPr lang="en-US" sz="1400">
              <a:latin typeface="Comic Sans MS" pitchFamily="66" charset="0"/>
            </a:endParaRPr>
          </a:p>
          <a:p>
            <a:pPr algn="l"/>
            <a:endParaRPr lang="en-US" sz="1400">
              <a:latin typeface="Comic Sans MS" pitchFamily="66" charset="0"/>
            </a:endParaRPr>
          </a:p>
          <a:p>
            <a:pPr algn="l"/>
            <a:endParaRPr lang="en-US" sz="1400">
              <a:latin typeface="Comic Sans MS" pitchFamily="66" charset="0"/>
            </a:endParaRPr>
          </a:p>
          <a:p>
            <a:pPr algn="l"/>
            <a:endParaRPr lang="en-US" sz="1400">
              <a:latin typeface="Comic Sans MS" pitchFamily="66" charset="0"/>
            </a:endParaRPr>
          </a:p>
          <a:p>
            <a:pPr algn="l"/>
            <a:endParaRPr lang="en-US" sz="1400">
              <a:latin typeface="Comic Sans MS" pitchFamily="66" charset="0"/>
            </a:endParaRPr>
          </a:p>
          <a:p>
            <a:pPr algn="l"/>
            <a:endParaRPr lang="en-US" sz="1400">
              <a:latin typeface="Comic Sans MS" pitchFamily="66" charset="0"/>
            </a:endParaRPr>
          </a:p>
          <a:p>
            <a:pPr algn="l"/>
            <a:endParaRPr lang="en-US" sz="1400">
              <a:latin typeface="Comic Sans MS" pitchFamily="66" charset="0"/>
            </a:endParaRPr>
          </a:p>
          <a:p>
            <a:pPr algn="l"/>
            <a:endParaRPr lang="en-US" sz="1400">
              <a:latin typeface="Comic Sans MS" pitchFamily="66" charset="0"/>
            </a:endParaRPr>
          </a:p>
          <a:p>
            <a:pPr algn="l"/>
            <a:endParaRPr lang="en-US" sz="1400">
              <a:latin typeface="Comic Sans MS" pitchFamily="66" charset="0"/>
            </a:endParaRPr>
          </a:p>
          <a:p>
            <a:pPr algn="l"/>
            <a:endParaRPr lang="en-US" sz="1400">
              <a:latin typeface="Comic Sans MS" pitchFamily="66" charset="0"/>
            </a:endParaRPr>
          </a:p>
          <a:p>
            <a:pPr algn="l"/>
            <a:endParaRPr lang="en-US" sz="1400">
              <a:latin typeface="Comic Sans MS" pitchFamily="66" charset="0"/>
            </a:endParaRPr>
          </a:p>
          <a:p>
            <a:pPr algn="l"/>
            <a:endParaRPr lang="en-US" sz="1400">
              <a:latin typeface="Comic Sans MS" pitchFamily="66" charset="0"/>
            </a:endParaRPr>
          </a:p>
          <a:p>
            <a:pPr algn="l"/>
            <a:endParaRPr lang="en-US" sz="1400">
              <a:latin typeface="Comic Sans MS" pitchFamily="66" charset="0"/>
            </a:endParaRPr>
          </a:p>
          <a:p>
            <a:pPr algn="l"/>
            <a:endParaRPr lang="en-US" sz="1400">
              <a:latin typeface="Comic Sans MS" pitchFamily="66" charset="0"/>
            </a:endParaRPr>
          </a:p>
          <a:p>
            <a:pPr algn="l"/>
            <a:endParaRPr lang="en-US" sz="1400">
              <a:latin typeface="Comic Sans MS" pitchFamily="66" charset="0"/>
            </a:endParaRP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5791200" y="1828800"/>
            <a:ext cx="2286000" cy="1371600"/>
          </a:xfrm>
          <a:prstGeom prst="rect">
            <a:avLst/>
          </a:prstGeom>
          <a:solidFill>
            <a:srgbClr val="C0C0C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r>
              <a:rPr lang="en-US" sz="1600">
                <a:latin typeface="Comic Sans MS" pitchFamily="66" charset="0"/>
              </a:rPr>
              <a:t>SOAP</a:t>
            </a:r>
            <a:r>
              <a:rPr lang="en-US" sz="1600"/>
              <a:t> </a:t>
            </a:r>
            <a:r>
              <a:rPr lang="en-US" sz="1600">
                <a:latin typeface="Comic Sans MS" pitchFamily="66" charset="0"/>
              </a:rPr>
              <a:t>header</a:t>
            </a:r>
          </a:p>
          <a:p>
            <a:pPr algn="l"/>
            <a:endParaRPr lang="en-US" sz="1600">
              <a:latin typeface="Comic Sans MS" pitchFamily="66" charset="0"/>
            </a:endParaRPr>
          </a:p>
          <a:p>
            <a:pPr algn="l"/>
            <a:endParaRPr lang="en-US" sz="1600">
              <a:latin typeface="Comic Sans MS" pitchFamily="66" charset="0"/>
            </a:endParaRPr>
          </a:p>
          <a:p>
            <a:pPr algn="l"/>
            <a:endParaRPr lang="en-US" sz="1600">
              <a:latin typeface="Comic Sans MS" pitchFamily="66" charset="0"/>
            </a:endParaRPr>
          </a:p>
          <a:p>
            <a:pPr algn="l"/>
            <a:endParaRPr lang="en-US" b="0"/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5791200" y="2133600"/>
            <a:ext cx="1828800" cy="533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6019800" y="2438400"/>
            <a:ext cx="1828800" cy="533400"/>
            <a:chOff x="2592" y="1632"/>
            <a:chExt cx="1152" cy="336"/>
          </a:xfrm>
        </p:grpSpPr>
        <p:sp>
          <p:nvSpPr>
            <p:cNvPr id="17421" name="Rectangle 8"/>
            <p:cNvSpPr>
              <a:spLocks noChangeArrowheads="1"/>
            </p:cNvSpPr>
            <p:nvPr/>
          </p:nvSpPr>
          <p:spPr bwMode="auto">
            <a:xfrm>
              <a:off x="2592" y="1632"/>
              <a:ext cx="1152" cy="33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2" name="Rectangle 9"/>
            <p:cNvSpPr>
              <a:spLocks noChangeArrowheads="1"/>
            </p:cNvSpPr>
            <p:nvPr/>
          </p:nvSpPr>
          <p:spPr bwMode="auto">
            <a:xfrm>
              <a:off x="2681" y="1680"/>
              <a:ext cx="933" cy="212"/>
            </a:xfrm>
            <a:prstGeom prst="rect">
              <a:avLst/>
            </a:prstGeom>
            <a:solidFill>
              <a:schemeClr val="bg1"/>
            </a:solidFill>
            <a:ln w="1905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>
                  <a:latin typeface="Comic Sans MS" pitchFamily="66" charset="0"/>
                </a:rPr>
                <a:t>Header Block</a:t>
              </a:r>
            </a:p>
          </p:txBody>
        </p:sp>
      </p:grpSp>
      <p:sp>
        <p:nvSpPr>
          <p:cNvPr id="17416" name="Rectangle 10"/>
          <p:cNvSpPr>
            <a:spLocks noChangeArrowheads="1"/>
          </p:cNvSpPr>
          <p:nvPr/>
        </p:nvSpPr>
        <p:spPr bwMode="auto">
          <a:xfrm>
            <a:off x="5791200" y="3276600"/>
            <a:ext cx="2286000" cy="1371600"/>
          </a:xfrm>
          <a:prstGeom prst="rect">
            <a:avLst/>
          </a:prstGeom>
          <a:solidFill>
            <a:srgbClr val="C0C0C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r>
              <a:rPr lang="en-US" sz="1600">
                <a:latin typeface="Comic Sans MS" pitchFamily="66" charset="0"/>
              </a:rPr>
              <a:t>SOAP</a:t>
            </a:r>
            <a:r>
              <a:rPr lang="en-US" sz="1600"/>
              <a:t> </a:t>
            </a:r>
            <a:r>
              <a:rPr lang="en-US" sz="1600">
                <a:latin typeface="Comic Sans MS" pitchFamily="66" charset="0"/>
              </a:rPr>
              <a:t>Body</a:t>
            </a:r>
          </a:p>
          <a:p>
            <a:pPr algn="l"/>
            <a:endParaRPr lang="en-US" sz="1600">
              <a:latin typeface="Comic Sans MS" pitchFamily="66" charset="0"/>
            </a:endParaRPr>
          </a:p>
          <a:p>
            <a:pPr algn="l"/>
            <a:endParaRPr lang="en-US" sz="1600">
              <a:latin typeface="Comic Sans MS" pitchFamily="66" charset="0"/>
            </a:endParaRPr>
          </a:p>
          <a:p>
            <a:pPr algn="l"/>
            <a:endParaRPr lang="en-US" sz="1600">
              <a:latin typeface="Comic Sans MS" pitchFamily="66" charset="0"/>
            </a:endParaRPr>
          </a:p>
          <a:p>
            <a:pPr algn="l"/>
            <a:endParaRPr lang="en-US" b="0"/>
          </a:p>
        </p:txBody>
      </p:sp>
      <p:sp>
        <p:nvSpPr>
          <p:cNvPr id="17417" name="Rectangle 11"/>
          <p:cNvSpPr>
            <a:spLocks noChangeArrowheads="1"/>
          </p:cNvSpPr>
          <p:nvPr/>
        </p:nvSpPr>
        <p:spPr bwMode="auto">
          <a:xfrm>
            <a:off x="5943600" y="3505200"/>
            <a:ext cx="1828800" cy="533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6096000" y="3657600"/>
            <a:ext cx="1828800" cy="533400"/>
            <a:chOff x="2592" y="1632"/>
            <a:chExt cx="1152" cy="336"/>
          </a:xfrm>
        </p:grpSpPr>
        <p:sp>
          <p:nvSpPr>
            <p:cNvPr id="17419" name="Rectangle 13"/>
            <p:cNvSpPr>
              <a:spLocks noChangeArrowheads="1"/>
            </p:cNvSpPr>
            <p:nvPr/>
          </p:nvSpPr>
          <p:spPr bwMode="auto">
            <a:xfrm>
              <a:off x="2592" y="1632"/>
              <a:ext cx="1152" cy="33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0" name="Rectangle 14"/>
            <p:cNvSpPr>
              <a:spLocks noChangeArrowheads="1"/>
            </p:cNvSpPr>
            <p:nvPr/>
          </p:nvSpPr>
          <p:spPr bwMode="auto">
            <a:xfrm>
              <a:off x="2738" y="1680"/>
              <a:ext cx="819" cy="212"/>
            </a:xfrm>
            <a:prstGeom prst="rect">
              <a:avLst/>
            </a:prstGeom>
            <a:solidFill>
              <a:schemeClr val="bg1"/>
            </a:solidFill>
            <a:ln w="1905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>
                  <a:latin typeface="Comic Sans MS" pitchFamily="66" charset="0"/>
                </a:rPr>
                <a:t>Body Block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305800" cy="1371600"/>
          </a:xfrm>
        </p:spPr>
        <p:txBody>
          <a:bodyPr/>
          <a:lstStyle/>
          <a:p>
            <a:pPr eaLnBrk="1" hangingPunct="1"/>
            <a:r>
              <a:rPr lang="en-US" smtClean="0"/>
              <a:t>SOAP, </a:t>
            </a:r>
          </a:p>
        </p:txBody>
      </p:sp>
      <p:sp>
        <p:nvSpPr>
          <p:cNvPr id="18435" name="Rectangle 2"/>
          <p:cNvSpPr>
            <a:spLocks noChangeArrowheads="1"/>
          </p:cNvSpPr>
          <p:nvPr/>
        </p:nvSpPr>
        <p:spPr bwMode="auto">
          <a:xfrm>
            <a:off x="1143000" y="3352800"/>
            <a:ext cx="6629400" cy="1828800"/>
          </a:xfrm>
          <a:prstGeom prst="rect">
            <a:avLst/>
          </a:prstGeom>
          <a:solidFill>
            <a:srgbClr val="CCCCFF"/>
          </a:solidFill>
          <a:ln w="1905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381000" y="2057400"/>
            <a:ext cx="8545513" cy="37861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en-US" sz="2000" b="0"/>
              <a:t>&lt;SOAP-ENV:</a:t>
            </a:r>
            <a:r>
              <a:rPr lang="en-US" sz="2000" b="0">
                <a:solidFill>
                  <a:srgbClr val="FF0000"/>
                </a:solidFill>
              </a:rPr>
              <a:t>Envelope</a:t>
            </a:r>
          </a:p>
          <a:p>
            <a:pPr algn="l"/>
            <a:endParaRPr lang="en-US" sz="2000" b="0">
              <a:solidFill>
                <a:srgbClr val="FF0000"/>
              </a:solidFill>
            </a:endParaRPr>
          </a:p>
          <a:p>
            <a:pPr algn="l"/>
            <a:r>
              <a:rPr lang="en-US" sz="2000" b="0"/>
              <a:t>           xmlns:SOAP-ENV="http://schemas.xmlsoap.org/soap/envelope/"</a:t>
            </a:r>
          </a:p>
          <a:p>
            <a:pPr algn="l"/>
            <a:r>
              <a:rPr lang="en-US" sz="2000" b="0"/>
              <a:t>           SOAP-ENV:encodingStyle="http://schemas.xmlsoap.org/soap/encoding/"&gt;</a:t>
            </a:r>
          </a:p>
          <a:p>
            <a:pPr algn="l"/>
            <a:endParaRPr lang="en-US" sz="2000" b="0"/>
          </a:p>
          <a:p>
            <a:pPr algn="l"/>
            <a:r>
              <a:rPr lang="en-US" sz="2000" b="0"/>
              <a:t>            &lt;SOAP-ENV:Body&gt;</a:t>
            </a:r>
          </a:p>
          <a:p>
            <a:pPr algn="l"/>
            <a:r>
              <a:rPr lang="en-US" sz="2000" b="0"/>
              <a:t>                &lt;m:</a:t>
            </a:r>
            <a:r>
              <a:rPr lang="en-US" sz="2000" b="0">
                <a:solidFill>
                  <a:srgbClr val="000099"/>
                </a:solidFill>
              </a:rPr>
              <a:t>GetLastTradePrice</a:t>
            </a:r>
            <a:r>
              <a:rPr lang="en-US" sz="2000" b="0"/>
              <a:t> xmlns:m="Some-URI"&gt;</a:t>
            </a:r>
          </a:p>
          <a:p>
            <a:pPr algn="l"/>
            <a:r>
              <a:rPr lang="en-US" sz="2000" b="0"/>
              <a:t>                    &lt;symbol&gt;</a:t>
            </a:r>
            <a:r>
              <a:rPr lang="en-US" sz="2000" b="0">
                <a:solidFill>
                  <a:srgbClr val="33CC33"/>
                </a:solidFill>
              </a:rPr>
              <a:t>DIS</a:t>
            </a:r>
            <a:r>
              <a:rPr lang="en-US" sz="2000" b="0"/>
              <a:t>&lt;/symbol&gt;</a:t>
            </a:r>
          </a:p>
          <a:p>
            <a:pPr algn="l"/>
            <a:r>
              <a:rPr lang="en-US" sz="2000" b="0"/>
              <a:t>                &lt;/m:</a:t>
            </a:r>
            <a:r>
              <a:rPr lang="en-US" sz="2000" b="0">
                <a:solidFill>
                  <a:srgbClr val="000099"/>
                </a:solidFill>
              </a:rPr>
              <a:t>GetLastTradePrice</a:t>
            </a:r>
            <a:r>
              <a:rPr lang="en-US" sz="2000" b="0"/>
              <a:t>&gt;</a:t>
            </a:r>
          </a:p>
          <a:p>
            <a:pPr algn="l"/>
            <a:r>
              <a:rPr lang="en-US" sz="2000" b="0"/>
              <a:t>            &lt;/SOAP-ENV:Body&gt;</a:t>
            </a:r>
          </a:p>
          <a:p>
            <a:pPr algn="l"/>
            <a:endParaRPr lang="en-US" sz="2000" b="0"/>
          </a:p>
          <a:p>
            <a:pPr algn="l"/>
            <a:r>
              <a:rPr lang="en-US" sz="2000" b="0"/>
              <a:t>&lt;/SOAP-ENV:</a:t>
            </a:r>
            <a:r>
              <a:rPr lang="en-US" sz="2000" b="0">
                <a:solidFill>
                  <a:srgbClr val="FF0000"/>
                </a:solidFill>
              </a:rPr>
              <a:t>Envelope</a:t>
            </a:r>
            <a:r>
              <a:rPr lang="en-US" sz="2000" b="0"/>
              <a:t>&gt;</a:t>
            </a: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228600" y="2514600"/>
            <a:ext cx="8686800" cy="3581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76200" y="5715000"/>
            <a:ext cx="6848475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600" b="0"/>
              <a:t>From the: Simple Object Access Protocol (SOAP) 1.1. ©W3C Note 08 May 2000</a:t>
            </a:r>
          </a:p>
        </p:txBody>
      </p:sp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1905000" y="1752600"/>
            <a:ext cx="4325938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600"/>
              <a:t>XML name space identifier for SOAP envelope </a:t>
            </a:r>
          </a:p>
        </p:txBody>
      </p:sp>
      <p:sp>
        <p:nvSpPr>
          <p:cNvPr id="18440" name="Text Box 8"/>
          <p:cNvSpPr txBox="1">
            <a:spLocks noChangeArrowheads="1"/>
          </p:cNvSpPr>
          <p:nvPr/>
        </p:nvSpPr>
        <p:spPr bwMode="auto">
          <a:xfrm>
            <a:off x="1905000" y="1371600"/>
            <a:ext cx="4633913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600"/>
              <a:t>XML name space identifier for SOAP serialization </a:t>
            </a:r>
          </a:p>
        </p:txBody>
      </p:sp>
      <p:sp>
        <p:nvSpPr>
          <p:cNvPr id="18441" name="Line 9"/>
          <p:cNvSpPr>
            <a:spLocks noChangeShapeType="1"/>
          </p:cNvSpPr>
          <p:nvPr/>
        </p:nvSpPr>
        <p:spPr bwMode="auto">
          <a:xfrm>
            <a:off x="6172200" y="19812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2" name="Line 10"/>
          <p:cNvSpPr>
            <a:spLocks noChangeShapeType="1"/>
          </p:cNvSpPr>
          <p:nvPr/>
        </p:nvSpPr>
        <p:spPr bwMode="auto">
          <a:xfrm>
            <a:off x="6781800" y="19812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3" name="Line 11"/>
          <p:cNvSpPr>
            <a:spLocks noChangeShapeType="1"/>
          </p:cNvSpPr>
          <p:nvPr/>
        </p:nvSpPr>
        <p:spPr bwMode="auto">
          <a:xfrm>
            <a:off x="6477000" y="1676400"/>
            <a:ext cx="1600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4" name="Line 12"/>
          <p:cNvSpPr>
            <a:spLocks noChangeShapeType="1"/>
          </p:cNvSpPr>
          <p:nvPr/>
        </p:nvSpPr>
        <p:spPr bwMode="auto">
          <a:xfrm>
            <a:off x="8077200" y="1676400"/>
            <a:ext cx="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Serialization</a:t>
            </a:r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1447800" y="6172200"/>
            <a:ext cx="6400800" cy="6858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solidFill>
                  <a:schemeClr val="tx1"/>
                </a:solidFill>
              </a:rPr>
              <a:t>Web services: Concepts, Architectures and Applications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533400" y="1828800"/>
            <a:ext cx="822960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Serialization - The process of converting an object into a stream of bytes. This stream of bytes can be persisted. Deserialization is an opposite process, which involves converting a stream of </a:t>
            </a:r>
            <a:r>
              <a:rPr lang="en-US" sz="2400" dirty="0"/>
              <a:t>bytes</a:t>
            </a:r>
            <a:r>
              <a:rPr lang="en-US" dirty="0"/>
              <a:t> into an object. Serialization is used usually during remoting (while transporting objects) and to persist file objects &amp; database objects.</a:t>
            </a:r>
          </a:p>
          <a:p>
            <a:pPr algn="just"/>
            <a:endParaRPr lang="en-US" dirty="0"/>
          </a:p>
          <a:p>
            <a:r>
              <a:rPr lang="en-US" dirty="0"/>
              <a:t>XML serialization converts (serializes) the public fields and properties of an object, or the parameters and return values of methods, into an XML stream that conforms to a specific XML Schema definition language (XSD) document</a:t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3058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SOAP </a:t>
            </a:r>
            <a:r>
              <a:rPr lang="en-US" smtClean="0">
                <a:solidFill>
                  <a:srgbClr val="C00000"/>
                </a:solidFill>
              </a:rPr>
              <a:t>Example, Header And Body</a:t>
            </a:r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1219200" y="1752600"/>
            <a:ext cx="6400800" cy="2362200"/>
          </a:xfrm>
          <a:prstGeom prst="rect">
            <a:avLst/>
          </a:prstGeom>
          <a:solidFill>
            <a:srgbClr val="CCCCFF"/>
          </a:solidFill>
          <a:ln w="1905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4" name="Rectangle 3"/>
          <p:cNvSpPr>
            <a:spLocks noChangeArrowheads="1"/>
          </p:cNvSpPr>
          <p:nvPr/>
        </p:nvSpPr>
        <p:spPr bwMode="auto">
          <a:xfrm>
            <a:off x="1219200" y="4267200"/>
            <a:ext cx="6400800" cy="1752600"/>
          </a:xfrm>
          <a:prstGeom prst="rect">
            <a:avLst/>
          </a:prstGeom>
          <a:solidFill>
            <a:srgbClr val="CCCCFF"/>
          </a:solidFill>
          <a:ln w="1905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1447800" y="1981200"/>
            <a:ext cx="6096000" cy="37766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400" b="0"/>
              <a:t>&lt;SOAP-ENV:</a:t>
            </a:r>
            <a:r>
              <a:rPr lang="en-US" sz="1400" b="0">
                <a:solidFill>
                  <a:srgbClr val="FF0000"/>
                </a:solidFill>
              </a:rPr>
              <a:t>Envelope</a:t>
            </a:r>
            <a:endParaRPr lang="en-US" sz="1400" b="0"/>
          </a:p>
          <a:p>
            <a:pPr algn="l">
              <a:lnSpc>
                <a:spcPct val="90000"/>
              </a:lnSpc>
            </a:pPr>
            <a:r>
              <a:rPr lang="en-US" sz="1400" b="0"/>
              <a:t>     xmlns:SOAP-ENV="http://schemas.xmlsoap.org/soap/envelope/"</a:t>
            </a:r>
          </a:p>
          <a:p>
            <a:pPr algn="l">
              <a:lnSpc>
                <a:spcPct val="90000"/>
              </a:lnSpc>
            </a:pPr>
            <a:r>
              <a:rPr lang="en-US" sz="1400" b="0"/>
              <a:t>     SOAP-ENV:encodingStyle="http://schemas.xmlsoap.org/soap/encoding/"/&gt;</a:t>
            </a:r>
          </a:p>
          <a:p>
            <a:pPr algn="l">
              <a:lnSpc>
                <a:spcPct val="90000"/>
              </a:lnSpc>
            </a:pPr>
            <a:r>
              <a:rPr lang="en-US" sz="1400" b="0"/>
              <a:t>            &lt;SOAP-ENV:Header&gt;</a:t>
            </a:r>
          </a:p>
          <a:p>
            <a:pPr algn="l">
              <a:lnSpc>
                <a:spcPct val="90000"/>
              </a:lnSpc>
            </a:pPr>
            <a:r>
              <a:rPr lang="en-US" sz="1400" b="0"/>
              <a:t>                &lt;t:Transaction</a:t>
            </a:r>
          </a:p>
          <a:p>
            <a:pPr algn="l">
              <a:lnSpc>
                <a:spcPct val="90000"/>
              </a:lnSpc>
            </a:pPr>
            <a:r>
              <a:rPr lang="en-US" sz="1400" b="0"/>
              <a:t>                    xmlns:t="some-URI"</a:t>
            </a:r>
          </a:p>
          <a:p>
            <a:pPr algn="l">
              <a:lnSpc>
                <a:spcPct val="90000"/>
              </a:lnSpc>
            </a:pPr>
            <a:r>
              <a:rPr lang="en-US" sz="1400" b="0"/>
              <a:t>                    SOAP-ENV:mustUnderstand="1"&gt;</a:t>
            </a:r>
          </a:p>
          <a:p>
            <a:pPr algn="l">
              <a:lnSpc>
                <a:spcPct val="90000"/>
              </a:lnSpc>
            </a:pPr>
            <a:r>
              <a:rPr lang="en-US" sz="1400" b="0"/>
              <a:t>                        5</a:t>
            </a:r>
          </a:p>
          <a:p>
            <a:pPr algn="l">
              <a:lnSpc>
                <a:spcPct val="90000"/>
              </a:lnSpc>
            </a:pPr>
            <a:r>
              <a:rPr lang="en-US" sz="1400" b="0"/>
              <a:t>                &lt;/t:Transaction&gt;</a:t>
            </a:r>
          </a:p>
          <a:p>
            <a:pPr algn="l">
              <a:lnSpc>
                <a:spcPct val="90000"/>
              </a:lnSpc>
            </a:pPr>
            <a:r>
              <a:rPr lang="en-US" sz="1400" b="0"/>
              <a:t>            &lt;/SOAP-ENV:Header&gt;</a:t>
            </a:r>
          </a:p>
          <a:p>
            <a:pPr algn="l">
              <a:lnSpc>
                <a:spcPct val="90000"/>
              </a:lnSpc>
            </a:pPr>
            <a:endParaRPr lang="en-US" sz="1400" b="0"/>
          </a:p>
          <a:p>
            <a:pPr algn="l">
              <a:lnSpc>
                <a:spcPct val="90000"/>
              </a:lnSpc>
            </a:pPr>
            <a:r>
              <a:rPr lang="en-US" sz="1400" b="0"/>
              <a:t>          </a:t>
            </a:r>
          </a:p>
          <a:p>
            <a:pPr algn="l">
              <a:lnSpc>
                <a:spcPct val="90000"/>
              </a:lnSpc>
            </a:pPr>
            <a:r>
              <a:rPr lang="en-US" sz="1400" b="0"/>
              <a:t>  &lt;SOAP-ENV:Body&gt;</a:t>
            </a:r>
          </a:p>
          <a:p>
            <a:pPr algn="l">
              <a:lnSpc>
                <a:spcPct val="90000"/>
              </a:lnSpc>
            </a:pPr>
            <a:r>
              <a:rPr lang="en-US" sz="1400" b="0"/>
              <a:t>                &lt;m:</a:t>
            </a:r>
            <a:r>
              <a:rPr lang="en-US" sz="1400" b="0">
                <a:solidFill>
                  <a:srgbClr val="000099"/>
                </a:solidFill>
              </a:rPr>
              <a:t>GetLastTradePrice</a:t>
            </a:r>
            <a:r>
              <a:rPr lang="en-US" sz="1400" b="0"/>
              <a:t> xmlns:m="Some-URI"&gt;</a:t>
            </a:r>
          </a:p>
          <a:p>
            <a:pPr algn="l">
              <a:lnSpc>
                <a:spcPct val="90000"/>
              </a:lnSpc>
            </a:pPr>
            <a:r>
              <a:rPr lang="en-US" sz="1400" b="0"/>
              <a:t>                    &lt;symbol&gt;</a:t>
            </a:r>
            <a:r>
              <a:rPr lang="en-US" sz="1400" b="0">
                <a:solidFill>
                  <a:srgbClr val="33CC33"/>
                </a:solidFill>
              </a:rPr>
              <a:t>DEF</a:t>
            </a:r>
            <a:r>
              <a:rPr lang="en-US" sz="1400" b="0"/>
              <a:t>&lt;/symbol&gt;</a:t>
            </a:r>
          </a:p>
          <a:p>
            <a:pPr algn="l">
              <a:lnSpc>
                <a:spcPct val="90000"/>
              </a:lnSpc>
            </a:pPr>
            <a:r>
              <a:rPr lang="en-US" sz="1400" b="0"/>
              <a:t>                &lt;/m:</a:t>
            </a:r>
            <a:r>
              <a:rPr lang="en-US" sz="1400" b="0">
                <a:solidFill>
                  <a:srgbClr val="000099"/>
                </a:solidFill>
              </a:rPr>
              <a:t>GetLastTradePrice</a:t>
            </a:r>
            <a:r>
              <a:rPr lang="en-US" sz="1400" b="0"/>
              <a:t>&gt;</a:t>
            </a:r>
          </a:p>
          <a:p>
            <a:pPr algn="l">
              <a:lnSpc>
                <a:spcPct val="90000"/>
              </a:lnSpc>
            </a:pPr>
            <a:r>
              <a:rPr lang="en-US" sz="1400" b="0"/>
              <a:t>            &lt;/SOAP-ENV:Body&gt;</a:t>
            </a:r>
          </a:p>
          <a:p>
            <a:pPr algn="l">
              <a:lnSpc>
                <a:spcPct val="90000"/>
              </a:lnSpc>
            </a:pPr>
            <a:endParaRPr lang="en-US" sz="1400" b="0"/>
          </a:p>
          <a:p>
            <a:pPr algn="l">
              <a:lnSpc>
                <a:spcPct val="90000"/>
              </a:lnSpc>
            </a:pPr>
            <a:r>
              <a:rPr lang="en-US" sz="1400" b="0"/>
              <a:t>&lt;/SOAP-ENV:</a:t>
            </a:r>
            <a:r>
              <a:rPr lang="en-US" sz="1400" b="0">
                <a:solidFill>
                  <a:srgbClr val="FF0000"/>
                </a:solidFill>
              </a:rPr>
              <a:t>Envelope</a:t>
            </a:r>
            <a:r>
              <a:rPr lang="en-US" sz="1400" b="0"/>
              <a:t>&gt;</a:t>
            </a:r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 rot="-5398562">
            <a:off x="-2894013" y="3527426"/>
            <a:ext cx="6073775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400" b="0"/>
              <a:t>From the: Simple Object Access Protocol (SOAP) 1.1. </a:t>
            </a:r>
            <a:r>
              <a:rPr lang="en-US" sz="1600" b="0"/>
              <a:t>©</a:t>
            </a:r>
            <a:r>
              <a:rPr lang="en-US" sz="1400" b="0"/>
              <a:t> W3C Note 08 May 2000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mtClean="0"/>
              <a:t>SOAP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 smtClean="0"/>
              <a:t>An application of the XML specification</a:t>
            </a:r>
          </a:p>
          <a:p>
            <a:r>
              <a:rPr lang="en-US" smtClean="0"/>
              <a:t>Relies on XML Schema, XML Namespaces</a:t>
            </a:r>
          </a:p>
          <a:p>
            <a:pPr lvl="1"/>
            <a:r>
              <a:rPr lang="en-US" i="1" smtClean="0">
                <a:hlinkClick r:id="rId2"/>
              </a:rPr>
              <a:t>www.w3c.org</a:t>
            </a:r>
            <a:endParaRPr lang="en-US" smtClean="0"/>
          </a:p>
          <a:p>
            <a:r>
              <a:rPr lang="en-US" smtClean="0"/>
              <a:t>Platform independent</a:t>
            </a:r>
          </a:p>
          <a:p>
            <a:r>
              <a:rPr lang="en-US" smtClean="0"/>
              <a:t>Provides a standard way to structure XML Messages</a:t>
            </a:r>
          </a:p>
          <a:p>
            <a:endParaRPr lang="en-US" smtClean="0"/>
          </a:p>
          <a:p>
            <a:pPr lvl="1">
              <a:buFont typeface="Tahoma" pitchFamily="34" charset="0"/>
              <a:buNone/>
            </a:pPr>
            <a:endParaRPr lang="en-US" i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119</TotalTime>
  <Words>2169</Words>
  <Application>Microsoft Office PowerPoint</Application>
  <PresentationFormat>On-screen Show (4:3)</PresentationFormat>
  <Paragraphs>343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Median</vt:lpstr>
      <vt:lpstr>The Simple Object Access Protocol (SOAP)</vt:lpstr>
      <vt:lpstr>Introduction</vt:lpstr>
      <vt:lpstr>What is SOAP?</vt:lpstr>
      <vt:lpstr>Background - SOAP</vt:lpstr>
      <vt:lpstr>SOAP messages</vt:lpstr>
      <vt:lpstr>SOAP, </vt:lpstr>
      <vt:lpstr>Serialization</vt:lpstr>
      <vt:lpstr>SOAP Example, Header And Body</vt:lpstr>
      <vt:lpstr>SOAP</vt:lpstr>
      <vt:lpstr>Slide 10</vt:lpstr>
      <vt:lpstr>It is necessary to define:</vt:lpstr>
      <vt:lpstr>SOAP Messages</vt:lpstr>
      <vt:lpstr>Soap- Messaging Style</vt:lpstr>
      <vt:lpstr> A purchase order in  Document-style SOAP </vt:lpstr>
      <vt:lpstr>RPC Style</vt:lpstr>
      <vt:lpstr>Basic RPC messaging architecture</vt:lpstr>
      <vt:lpstr>RPC Messages</vt:lpstr>
      <vt:lpstr>RPC-style SOAP message </vt:lpstr>
      <vt:lpstr>Response Msg.,</vt:lpstr>
      <vt:lpstr>RPC-style SOAP Message</vt:lpstr>
      <vt:lpstr>SOAP response</vt:lpstr>
      <vt:lpstr>SOAP Faults</vt:lpstr>
      <vt:lpstr>Upgrade header</vt:lpstr>
      <vt:lpstr>SOAP Faults</vt:lpstr>
      <vt:lpstr>Misunderstood header</vt:lpstr>
      <vt:lpstr>SOAP fault </vt:lpstr>
      <vt:lpstr>Fault Msg.,</vt:lpstr>
      <vt:lpstr>Ctd.,</vt:lpstr>
      <vt:lpstr>Slide 29</vt:lpstr>
      <vt:lpstr>Standard SOAP Fault Codes </vt:lpstr>
      <vt:lpstr>Slide 31</vt:lpstr>
      <vt:lpstr>Ctd..</vt:lpstr>
      <vt:lpstr>Misunderstood Header block</vt:lpstr>
      <vt:lpstr>Misunderstood header</vt:lpstr>
      <vt:lpstr>Custom Faults</vt:lpstr>
      <vt:lpstr>Slide 36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SOAP FAULTS</dc:title>
  <dc:creator>VIT</dc:creator>
  <cp:lastModifiedBy>VIT</cp:lastModifiedBy>
  <cp:revision>8</cp:revision>
  <dcterms:created xsi:type="dcterms:W3CDTF">2013-06-06T02:28:53Z</dcterms:created>
  <dcterms:modified xsi:type="dcterms:W3CDTF">2013-06-11T06:26:21Z</dcterms:modified>
</cp:coreProperties>
</file>