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aret Bold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Poppins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983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515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16662" y="2937126"/>
            <a:ext cx="12002775" cy="1837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b="true" sz="529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DATA PROCESSING PIPELINE WITH AZURE DATA FACTORY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459" y="9210675"/>
            <a:ext cx="1131703" cy="3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16662" y="4913804"/>
            <a:ext cx="12145192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Serverless data processing with Azure Data Factory &amp; Databricks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9177" y="1887373"/>
            <a:ext cx="1258964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Tasks Performed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9177" y="1072985"/>
            <a:ext cx="1052434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Implementation: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17800" y="3193399"/>
            <a:ext cx="12098074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Key implementation steps included: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Designing the multi-layer storage architecture with raw, source, and destination containers.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Setting up pipelines in ADF for ingestion, transformation, and analysis.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Creating Databricks notebooks for each stage of data processing.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Configuring linked services for secure communication between services.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Managing execution dependencies to ensure a smooth pipeline flow.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Applying performance optimizations and enabling monitoring.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6552500" y="-593495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3" y="0"/>
                </a:moveTo>
                <a:lnTo>
                  <a:pt x="0" y="0"/>
                </a:lnTo>
                <a:lnTo>
                  <a:pt x="0" y="4240473"/>
                </a:lnTo>
                <a:lnTo>
                  <a:pt x="4240473" y="4240473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-697275" y="7630763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3" y="0"/>
                </a:moveTo>
                <a:lnTo>
                  <a:pt x="0" y="0"/>
                </a:lnTo>
                <a:lnTo>
                  <a:pt x="0" y="4240473"/>
                </a:lnTo>
                <a:lnTo>
                  <a:pt x="4240473" y="4240473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97370" y="1887373"/>
            <a:ext cx="758057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Azure Portal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97370" y="1072985"/>
            <a:ext cx="1032648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Practical Implementation 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6784378" y="5363220"/>
            <a:ext cx="1281112" cy="51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11</a:t>
            </a:r>
          </a:p>
          <a:p>
            <a:pPr algn="ctr">
              <a:lnSpc>
                <a:spcPts val="202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697370" y="3084116"/>
            <a:ext cx="13318504" cy="593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Databricks Setup: Created a workspace and Spark cluster.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Storage Account: Configured raw, source, and destination containers.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 Upload: Loaded CSV files into the raw container.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Notebooks: Developed ingestion notebooks (patients, doctors, billing, procedures, appointments), transformation notebooks, and analysis notebooks.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ADF Setup: Built pipelines and defined linked services for Blob Storage and Databricks.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Master Pipeline: Combined all individual pipelines using Execute Pipeline activity.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Trigger &amp; Monitor: Pipelines were triggered and monitored via ADF’s run history.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6768" y="4185661"/>
            <a:ext cx="8314977" cy="3897038"/>
          </a:xfrm>
          <a:custGeom>
            <a:avLst/>
            <a:gdLst/>
            <a:ahLst/>
            <a:cxnLst/>
            <a:rect r="r" b="b" t="t" l="l"/>
            <a:pathLst>
              <a:path h="3897038" w="8314977">
                <a:moveTo>
                  <a:pt x="0" y="0"/>
                </a:moveTo>
                <a:lnTo>
                  <a:pt x="8314977" y="0"/>
                </a:lnTo>
                <a:lnTo>
                  <a:pt x="8314977" y="3897039"/>
                </a:lnTo>
                <a:lnTo>
                  <a:pt x="0" y="38970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04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82439" y="4185661"/>
            <a:ext cx="8678785" cy="3864376"/>
          </a:xfrm>
          <a:custGeom>
            <a:avLst/>
            <a:gdLst/>
            <a:ahLst/>
            <a:cxnLst/>
            <a:rect r="r" b="b" t="t" l="l"/>
            <a:pathLst>
              <a:path h="3864376" w="8678785">
                <a:moveTo>
                  <a:pt x="0" y="0"/>
                </a:moveTo>
                <a:lnTo>
                  <a:pt x="8678784" y="0"/>
                </a:lnTo>
                <a:lnTo>
                  <a:pt x="8678784" y="3864376"/>
                </a:lnTo>
                <a:lnTo>
                  <a:pt x="0" y="38643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307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8362" y="1626521"/>
            <a:ext cx="1052316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Output Generated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829168" y="1626521"/>
            <a:ext cx="592257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 Successful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60672" y="3041618"/>
            <a:ext cx="13185970" cy="188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All pipelines ran successfully, storing raw data in the Source container and transformed data in the Destination container. 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438563" y="3133362"/>
            <a:ext cx="11771034" cy="5245467"/>
          </a:xfrm>
          <a:custGeom>
            <a:avLst/>
            <a:gdLst/>
            <a:ahLst/>
            <a:cxnLst/>
            <a:rect r="r" b="b" t="t" l="l"/>
            <a:pathLst>
              <a:path h="5245467" w="11771034">
                <a:moveTo>
                  <a:pt x="0" y="0"/>
                </a:moveTo>
                <a:lnTo>
                  <a:pt x="11771034" y="0"/>
                </a:lnTo>
                <a:lnTo>
                  <a:pt x="11771034" y="5245467"/>
                </a:lnTo>
                <a:lnTo>
                  <a:pt x="0" y="5245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48362" y="1626521"/>
            <a:ext cx="1052316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Output Generated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9168" y="1626521"/>
            <a:ext cx="592257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 Successful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31749" y="1099580"/>
            <a:ext cx="15127551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Strategies for Serverless Data Processing</a:t>
            </a:r>
          </a:p>
        </p:txBody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31749" y="3362457"/>
            <a:ext cx="14290022" cy="531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To make the pipeline scalable and cost-efficient, the following strategies were applied: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Leveraging serverless/on-demand compute with auto-terminating Databricks clusters.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Separating storage from compute, using Blob + Delta Lake for reliability.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Designing modular pipelines for ingestion, transformation, and analysis.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Optimizing data with partitioning, Z-ordering, and compression.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Enforcing security &amp; governance using Managed Identity and Unity Catalog.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Monitoring with Azure Monitor and Log Analytics.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Using CI/CD integration for deployment automation.</a:t>
            </a:r>
          </a:p>
          <a:p>
            <a:pPr algn="l" marL="545004" indent="-272502" lvl="1">
              <a:lnSpc>
                <a:spcPts val="3534"/>
              </a:lnSpc>
              <a:buFont typeface="Arial"/>
              <a:buChar char="•"/>
            </a:pPr>
            <a:r>
              <a:rPr lang="en-US" sz="252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Implementing error handling and retries to make pipelines more resilient.</a:t>
            </a:r>
          </a:p>
          <a:p>
            <a:pPr algn="l">
              <a:lnSpc>
                <a:spcPts val="35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22663" y="1530185"/>
            <a:ext cx="8762872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2258" y="2670349"/>
            <a:ext cx="13723616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project successfully demonstrated how Azure Data Factory and Azure Databricks can be combined to build a serverless, end-to-end data pipeline.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ADF ensured smooth orchestration and dependency management.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Databricks provided the computational power for large-scale transformations and analytics.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Delta Lake guaranteed consistency and performance for querying.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Monitoring dashboards offered visibility into pipeline health and execution.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</a:t>
            </a: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he outcome is a scalable, cost-optimized, and maintainable pipeline that empowers healthcare organizations to make data-driven decisions effectively.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83524" y="445880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1827" y="3081466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2" y="0"/>
                </a:lnTo>
                <a:lnTo>
                  <a:pt x="1193202" y="945884"/>
                </a:lnTo>
                <a:lnTo>
                  <a:pt x="0" y="94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13603" y="725323"/>
            <a:ext cx="10761772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sz="5499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Table of Contents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13603" y="2143825"/>
            <a:ext cx="10558899" cy="617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Project Statement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Project Overview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Prerequisites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Resources Used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Project Objectives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Tools and Technologies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Execution Overview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Implementation – Tasks Performed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Practical Implementation on Azure Portal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Successful Output Generated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Strategies for Serverless Data Processing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2145" y="1449222"/>
            <a:ext cx="1112922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Project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82980" y="3171471"/>
            <a:ext cx="12065678" cy="4563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goal of this project is to design and implement a serverless data processing pipeline.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Data Factory serves as the orchestration tool, managing the flow of data from ingestion to reporting.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Databricks is used as a serverless Spark processing engine, performing on-demand analytics and transformations without the need for managing infrastructure.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This approach ensures scalability, reduced operational overhead, and cost efficiency.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2145" y="1449222"/>
            <a:ext cx="11129228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13385" y="2774944"/>
            <a:ext cx="12065678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project focuses on a healthcare analytics scenario where multiple data sources are integrated and transformed to produce actionable insights.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pipeline processes patient details, doctor information, appointments, billing records, and medical procedures.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data follows a multi-layered journey: from raw ingestion, through processing and transformation, and finally into analytical storage for reporting.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By combining Azure Data Factory and Databricks, the system delivers insights into patient behavior, doctor performance, and healthcare operations.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948185" y="1530185"/>
            <a:ext cx="792748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Prerequisites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523772" y="2853705"/>
            <a:ext cx="13028728" cy="547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Before starting the project, certain requirements had to be met: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An active Azure Subscription to host all resources.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 Data Factory instance for pipeline creation.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 Databricks workspace and cluster for Spark-based processing.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An Azure Storage Account with containers for raw, processed, and transformed data.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Access keys and permission setup to allow ADF and Databricks to communicate securely.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Installation of required libraries and dependencies.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Proper monitoring and logging configuration for transparency and troubleshooting.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8311" y="1449222"/>
            <a:ext cx="2277573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Used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4131" y="1449222"/>
            <a:ext cx="7269902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  <a:spcBef>
                <a:spcPct val="0"/>
              </a:spcBef>
            </a:pPr>
            <a:r>
              <a:rPr lang="en-US" sz="5999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Azure Resources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24863" y="3931598"/>
            <a:ext cx="5609777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Azure Blob Storage  –</a:t>
            </a:r>
            <a:r>
              <a:rPr lang="en-US" sz="2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For raw and processed datasets.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9301" y="5812338"/>
            <a:ext cx="5609777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Azure Data Factory  – </a:t>
            </a:r>
            <a:r>
              <a:rPr lang="en-US" sz="2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For pipeline orchestration.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356906" y="3931598"/>
            <a:ext cx="6842198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Azure Storage Account  – </a:t>
            </a:r>
            <a:r>
              <a:rPr lang="en-US" sz="2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As the base storage layer.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24131" y="2759388"/>
            <a:ext cx="11134916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implementation relied on the following Azure resources: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29752" y="7416230"/>
            <a:ext cx="8654308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Azure Delta Tables  – </a:t>
            </a:r>
            <a:r>
              <a:rPr lang="en-US" sz="2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For efficient querying and optimized storage.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5812338"/>
            <a:ext cx="7057293" cy="87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6"/>
              </a:lnSpc>
            </a:pPr>
            <a:r>
              <a:rPr lang="en-US" sz="2751">
                <a:solidFill>
                  <a:srgbClr val="C9BBE8"/>
                </a:solidFill>
                <a:latin typeface="Garet"/>
                <a:ea typeface="Garet"/>
                <a:cs typeface="Garet"/>
                <a:sym typeface="Garet"/>
              </a:rPr>
              <a:t>Databricks Notebook Activity  – </a:t>
            </a:r>
            <a:r>
              <a:rPr lang="en-US" sz="2751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To run transformations and analysis.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21845" y="1430173"/>
            <a:ext cx="9074444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Project Objectives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95334" y="3032614"/>
            <a:ext cx="12625244" cy="473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8"/>
              </a:lnSpc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This project was designed to achieve the following objectives: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Automate data pipelines for healthcare records using Azure Data Factory.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Convert raw CSV healthcare data into optimized Parquet format.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Build a multi-layered architecture: Raw → Processed → Analyzed.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Implement data quality checks and standard transformations.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Generate actionable insights through advanced analytics.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Improve performance with partitioning and compression.</a:t>
            </a:r>
          </a:p>
          <a:p>
            <a:pPr algn="just" marL="584265" indent="-292132" lvl="1">
              <a:lnSpc>
                <a:spcPts val="3788"/>
              </a:lnSpc>
              <a:buFont typeface="Arial"/>
              <a:buChar char="•"/>
            </a:pPr>
            <a:r>
              <a:rPr lang="en-US" sz="270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Ensure pipelines are documented, reusable, and easy to maintain.</a:t>
            </a:r>
          </a:p>
          <a:p>
            <a:pPr algn="just">
              <a:lnSpc>
                <a:spcPts val="37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346" y="1306348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1758" y="1169321"/>
            <a:ext cx="1082634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Tools and Technologies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560187" y="4706014"/>
            <a:ext cx="3864085" cy="866810"/>
            <a:chOff x="0" y="0"/>
            <a:chExt cx="1811659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116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1659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708572" y="2649247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– central orchestrator for workflows.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2560187" y="5870620"/>
            <a:ext cx="3714400" cy="685933"/>
            <a:chOff x="0" y="0"/>
            <a:chExt cx="2200699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712587" y="2658438"/>
            <a:ext cx="3714400" cy="4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DATA FACTORY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898637" y="6892523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– for data transformation and validation.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530058" y="3658615"/>
            <a:ext cx="3669796" cy="823226"/>
            <a:chOff x="0" y="0"/>
            <a:chExt cx="1811659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8116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1659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530058" y="2458873"/>
            <a:ext cx="4013769" cy="900388"/>
            <a:chOff x="0" y="0"/>
            <a:chExt cx="1811659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8116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1659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560187" y="6851828"/>
            <a:ext cx="4148385" cy="766076"/>
            <a:chOff x="0" y="0"/>
            <a:chExt cx="2200699" cy="406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2530058" y="7817930"/>
            <a:ext cx="4148385" cy="766076"/>
            <a:chOff x="0" y="0"/>
            <a:chExt cx="2200699" cy="406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3276788" y="5979586"/>
            <a:ext cx="2158150" cy="43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DELTA LAKE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712587" y="4823221"/>
            <a:ext cx="3714400" cy="4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BLOB STORAGE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709871" y="3843816"/>
            <a:ext cx="3714400" cy="40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AZURE DATABRICKS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124388" y="7941755"/>
            <a:ext cx="3150199" cy="43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SQL ANALYTICS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959739" y="6985178"/>
            <a:ext cx="3938898" cy="437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  <a:spcBef>
                <a:spcPct val="0"/>
              </a:spcBef>
            </a:pPr>
            <a:r>
              <a:rPr lang="en-US" sz="26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PYSPARK LIBRARIES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98637" y="5002008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– storage for all layers of data.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98637" y="3843816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– transformation engine.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898637" y="5822995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– enabled faster queries and reliability.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898637" y="7969960"/>
            <a:ext cx="7800718" cy="41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9"/>
              </a:lnSpc>
              <a:spcBef>
                <a:spcPct val="0"/>
              </a:spcBef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– to perform reporting and analysis queries.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17123" y="914400"/>
            <a:ext cx="554329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62639" y="914400"/>
            <a:ext cx="596872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 Execution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6231" y="2147570"/>
            <a:ext cx="13269643" cy="593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execution followed a structured approach: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 Storage: Raw CSVs were uploaded into Blob Storage. Processed Parquet files and transformed datasets were stored in separate containers.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Orchestration (ADF): Three pipelines were created—Ingestion, Transformation, and Analysis. These were later combined into a master pipeline for end-to-end automation.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Processing (Databricks): Separate notebooks handled ingestion, cleaning, transformations, and analysis. Business logic was applied to generate meaningful metrics.</a:t>
            </a:r>
          </a:p>
          <a:p>
            <a:pPr algn="l" marL="561341" indent="-280670" lvl="1">
              <a:lnSpc>
                <a:spcPts val="3640"/>
              </a:lnSpc>
              <a:buAutoNum type="arabicPeriod" startAt="1"/>
            </a:pPr>
            <a:r>
              <a:rPr lang="en-US" sz="260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Monitoring: ADF and Databricks dashboards were used to track execution performance and errors.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0" y="7138064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3" y="0"/>
                </a:moveTo>
                <a:lnTo>
                  <a:pt x="0" y="0"/>
                </a:lnTo>
                <a:lnTo>
                  <a:pt x="0" y="4240472"/>
                </a:lnTo>
                <a:lnTo>
                  <a:pt x="4240473" y="4240472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DAGxQew6VxU</dc:identifier>
  <dcterms:modified xsi:type="dcterms:W3CDTF">2011-08-01T06:04:30Z</dcterms:modified>
  <cp:revision>1</cp:revision>
  <dc:title>Data Processing Pipeline with Azure Data Factory</dc:title>
</cp:coreProperties>
</file>