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7D97AF-085E-41E7-BC5C-4D8B7AE215A2}">
  <a:tblStyle styleId="{2D7D97AF-085E-41E7-BC5C-4D8B7AE215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976b9e34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976b9e34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976b9e34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976b9e34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41de82ea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41de82e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786d2e33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786d2e33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976b9e34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976b9e34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8924789d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8924789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786d2e33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786d2e33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786d2e33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786d2e33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786d2e334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786d2e334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8924789d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8924789d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41de82e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41de82e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01650"/>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b="1" lang="en" sz="2600" u="sng">
                <a:latin typeface="Georgia"/>
                <a:ea typeface="Georgia"/>
                <a:cs typeface="Georgia"/>
                <a:sym typeface="Georgia"/>
              </a:rPr>
              <a:t>Design and Analysis of Algorithms Assignment 1</a:t>
            </a:r>
            <a:endParaRPr b="1">
              <a:solidFill>
                <a:srgbClr val="000000"/>
              </a:solidFill>
            </a:endParaRPr>
          </a:p>
        </p:txBody>
      </p:sp>
      <p:sp>
        <p:nvSpPr>
          <p:cNvPr id="55" name="Google Shape;55;p13"/>
          <p:cNvSpPr txBox="1"/>
          <p:nvPr>
            <p:ph idx="1" type="subTitle"/>
          </p:nvPr>
        </p:nvSpPr>
        <p:spPr>
          <a:xfrm>
            <a:off x="4457700" y="3157300"/>
            <a:ext cx="4097100" cy="12738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a:solidFill>
                  <a:srgbClr val="000000"/>
                </a:solidFill>
              </a:rPr>
              <a:t>IIT2019030            Kaushal Kumar</a:t>
            </a:r>
            <a:endParaRPr>
              <a:solidFill>
                <a:srgbClr val="000000"/>
              </a:solidFill>
            </a:endParaRPr>
          </a:p>
          <a:p>
            <a:pPr indent="0" lvl="0" marL="0" rtl="0" algn="ctr">
              <a:spcBef>
                <a:spcPts val="0"/>
              </a:spcBef>
              <a:spcAft>
                <a:spcPts val="0"/>
              </a:spcAft>
              <a:buNone/>
            </a:pPr>
            <a:r>
              <a:rPr lang="en">
                <a:solidFill>
                  <a:srgbClr val="000000"/>
                </a:solidFill>
              </a:rPr>
              <a:t>IIT2019031                       Sarvesh</a:t>
            </a:r>
            <a:endParaRPr>
              <a:solidFill>
                <a:srgbClr val="000000"/>
              </a:solidFill>
            </a:endParaRPr>
          </a:p>
          <a:p>
            <a:pPr indent="0" lvl="0" marL="0" rtl="0" algn="l">
              <a:spcBef>
                <a:spcPts val="0"/>
              </a:spcBef>
              <a:spcAft>
                <a:spcPts val="0"/>
              </a:spcAft>
              <a:buNone/>
            </a:pPr>
            <a:r>
              <a:rPr lang="en">
                <a:solidFill>
                  <a:srgbClr val="000000"/>
                </a:solidFill>
              </a:rPr>
              <a:t> </a:t>
            </a:r>
            <a:r>
              <a:rPr lang="en">
                <a:solidFill>
                  <a:srgbClr val="000000"/>
                </a:solidFill>
              </a:rPr>
              <a:t>IIT2019032</a:t>
            </a:r>
            <a:r>
              <a:rPr lang="en">
                <a:solidFill>
                  <a:srgbClr val="000000"/>
                </a:solidFill>
              </a:rPr>
              <a:t>                       Aarushi</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0" y="289325"/>
            <a:ext cx="9144000" cy="1163400"/>
          </a:xfrm>
          <a:prstGeom prst="rect">
            <a:avLst/>
          </a:prstGeom>
        </p:spPr>
        <p:txBody>
          <a:bodyPr anchorCtr="0" anchor="t" bIns="91425" lIns="91425" spcFirstLastPara="1" rIns="91425" wrap="square" tIns="91425">
            <a:normAutofit lnSpcReduction="20000"/>
          </a:bodyPr>
          <a:lstStyle/>
          <a:p>
            <a:pPr indent="0" lvl="0" marL="0" rtl="0" algn="just">
              <a:lnSpc>
                <a:spcPct val="75000"/>
              </a:lnSpc>
              <a:spcBef>
                <a:spcPts val="0"/>
              </a:spcBef>
              <a:spcAft>
                <a:spcPts val="0"/>
              </a:spcAft>
              <a:buClr>
                <a:schemeClr val="dk1"/>
              </a:buClr>
              <a:buSzPts val="1100"/>
              <a:buFont typeface="Arial"/>
              <a:buNone/>
            </a:pPr>
            <a:r>
              <a:rPr b="1" lang="en" sz="1400">
                <a:solidFill>
                  <a:schemeClr val="dk1"/>
                </a:solidFill>
              </a:rPr>
              <a:t>Aposteriori</a:t>
            </a:r>
            <a:r>
              <a:rPr b="1" lang="en" sz="1600">
                <a:solidFill>
                  <a:schemeClr val="dk1"/>
                </a:solidFill>
              </a:rPr>
              <a:t> </a:t>
            </a:r>
            <a:r>
              <a:rPr b="1" lang="en" sz="1400">
                <a:solidFill>
                  <a:schemeClr val="dk1"/>
                </a:solidFill>
              </a:rPr>
              <a:t> Analysis:</a:t>
            </a:r>
            <a:endParaRPr b="1" sz="1400">
              <a:solidFill>
                <a:schemeClr val="dk1"/>
              </a:solidFill>
            </a:endParaRPr>
          </a:p>
          <a:p>
            <a:pPr indent="0" lvl="0" marL="0" rtl="0" algn="just">
              <a:spcBef>
                <a:spcPts val="0"/>
              </a:spcBef>
              <a:spcAft>
                <a:spcPts val="0"/>
              </a:spcAft>
              <a:buNone/>
            </a:pPr>
            <a:r>
              <a:rPr lang="en" sz="1400">
                <a:solidFill>
                  <a:schemeClr val="dk1"/>
                </a:solidFill>
              </a:rPr>
              <a:t>Apostiari analysis of an algorithm means we perform analysis of an algorithm only after running it on a system. It directly depends on the system and changes from system to system.</a:t>
            </a:r>
            <a:endParaRPr sz="1400">
              <a:solidFill>
                <a:schemeClr val="dk1"/>
              </a:solidFill>
            </a:endParaRPr>
          </a:p>
          <a:p>
            <a:pPr indent="0" lvl="0" marL="0" rtl="0" algn="just">
              <a:spcBef>
                <a:spcPts val="0"/>
              </a:spcBef>
              <a:spcAft>
                <a:spcPts val="0"/>
              </a:spcAft>
              <a:buClr>
                <a:schemeClr val="dk1"/>
              </a:buClr>
              <a:buSzPts val="1100"/>
              <a:buFont typeface="Arial"/>
              <a:buNone/>
            </a:pPr>
            <a:r>
              <a:rPr lang="en" sz="1400">
                <a:solidFill>
                  <a:schemeClr val="dk1"/>
                </a:solidFill>
              </a:rPr>
              <a:t>So for the a aposteriori analysis of the algorithm, we have run our code on the compiler and get values of the time by specifying the value of n and m and different value of the time had occur.</a:t>
            </a:r>
            <a:endParaRPr sz="1200">
              <a:solidFill>
                <a:schemeClr val="dk1"/>
              </a:solidFill>
            </a:endParaRPr>
          </a:p>
        </p:txBody>
      </p:sp>
      <p:pic>
        <p:nvPicPr>
          <p:cNvPr id="110" name="Google Shape;110;p22"/>
          <p:cNvPicPr preferRelativeResize="0"/>
          <p:nvPr/>
        </p:nvPicPr>
        <p:blipFill>
          <a:blip r:embed="rId3">
            <a:alphaModFix/>
          </a:blip>
          <a:stretch>
            <a:fillRect/>
          </a:stretch>
        </p:blipFill>
        <p:spPr>
          <a:xfrm>
            <a:off x="1458175" y="1731350"/>
            <a:ext cx="5992575" cy="284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0" y="150100"/>
            <a:ext cx="9144000" cy="45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000000"/>
                </a:solidFill>
              </a:rPr>
              <a:t>Reference table for </a:t>
            </a:r>
            <a:r>
              <a:rPr lang="en" sz="1400">
                <a:solidFill>
                  <a:srgbClr val="000000"/>
                </a:solidFill>
              </a:rPr>
              <a:t>Aposteriori  Analysis:</a:t>
            </a:r>
            <a:endParaRPr sz="1400">
              <a:solidFill>
                <a:srgbClr val="000000"/>
              </a:solidFill>
            </a:endParaRPr>
          </a:p>
        </p:txBody>
      </p:sp>
      <p:graphicFrame>
        <p:nvGraphicFramePr>
          <p:cNvPr id="116" name="Google Shape;116;p23"/>
          <p:cNvGraphicFramePr/>
          <p:nvPr/>
        </p:nvGraphicFramePr>
        <p:xfrm>
          <a:off x="1627600" y="785275"/>
          <a:ext cx="3000000" cy="3000000"/>
        </p:xfrm>
        <a:graphic>
          <a:graphicData uri="http://schemas.openxmlformats.org/drawingml/2006/table">
            <a:tbl>
              <a:tblPr>
                <a:noFill/>
                <a:tableStyleId>{2D7D97AF-085E-41E7-BC5C-4D8B7AE215A2}</a:tableStyleId>
              </a:tblPr>
              <a:tblGrid>
                <a:gridCol w="1893275"/>
                <a:gridCol w="1893275"/>
                <a:gridCol w="1893275"/>
              </a:tblGrid>
              <a:tr h="243525">
                <a:tc>
                  <a:txBody>
                    <a:bodyPr/>
                    <a:lstStyle/>
                    <a:p>
                      <a:pPr indent="0" lvl="0" marL="0" rtl="0" algn="l">
                        <a:spcBef>
                          <a:spcPts val="0"/>
                        </a:spcBef>
                        <a:spcAft>
                          <a:spcPts val="0"/>
                        </a:spcAft>
                        <a:buNone/>
                      </a:pPr>
                      <a:r>
                        <a:rPr b="1" lang="en" sz="1200"/>
                        <a:t>S.No</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t>Sizeof array(n*m)</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t>Time Taken</a:t>
                      </a:r>
                      <a:endParaRPr b="1"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3525">
                <a:tc>
                  <a:txBody>
                    <a:bodyPr/>
                    <a:lstStyle/>
                    <a:p>
                      <a:pPr indent="0" lvl="0" marL="0" rtl="0" algn="l">
                        <a:spcBef>
                          <a:spcPts val="0"/>
                        </a:spcBef>
                        <a:spcAft>
                          <a:spcPts val="0"/>
                        </a:spcAft>
                        <a:buNone/>
                      </a:pPr>
                      <a:r>
                        <a:rPr lang="en" sz="1200"/>
                        <a:t>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                (1,1)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0.10000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3525">
                <a:tc>
                  <a:txBody>
                    <a:bodyPr/>
                    <a:lstStyle/>
                    <a:p>
                      <a:pPr indent="0" lvl="0" marL="0" rtl="0" algn="l">
                        <a:spcBef>
                          <a:spcPts val="0"/>
                        </a:spcBef>
                        <a:spcAft>
                          <a:spcPts val="0"/>
                        </a:spcAft>
                        <a:buNone/>
                      </a:pPr>
                      <a:r>
                        <a:rPr lang="en" sz="1200"/>
                        <a:t>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10,000       (100,100)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0.10000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3525">
                <a:tc>
                  <a:txBody>
                    <a:bodyPr/>
                    <a:lstStyle/>
                    <a:p>
                      <a:pPr indent="0" lvl="0" marL="0" rtl="0" algn="l">
                        <a:spcBef>
                          <a:spcPts val="0"/>
                        </a:spcBef>
                        <a:spcAft>
                          <a:spcPts val="0"/>
                        </a:spcAft>
                        <a:buNone/>
                      </a:pPr>
                      <a:r>
                        <a:rPr lang="en" sz="1200"/>
                        <a:t>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3,50,000    (350,1000)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0.200000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3525">
                <a:tc>
                  <a:txBody>
                    <a:bodyPr/>
                    <a:lstStyle/>
                    <a:p>
                      <a:pPr indent="0" lvl="0" marL="0" rtl="0" algn="l">
                        <a:spcBef>
                          <a:spcPts val="0"/>
                        </a:spcBef>
                        <a:spcAft>
                          <a:spcPts val="0"/>
                        </a:spcAft>
                        <a:buNone/>
                      </a:pPr>
                      <a:r>
                        <a:rPr lang="en" sz="1200"/>
                        <a:t>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4,00,000    (400,1000)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0.200000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3525">
                <a:tc>
                  <a:txBody>
                    <a:bodyPr/>
                    <a:lstStyle/>
                    <a:p>
                      <a:pPr indent="0" lvl="0" marL="0" rtl="0" algn="l">
                        <a:spcBef>
                          <a:spcPts val="0"/>
                        </a:spcBef>
                        <a:spcAft>
                          <a:spcPts val="0"/>
                        </a:spcAft>
                        <a:buNone/>
                      </a:pPr>
                      <a:r>
                        <a:rPr lang="en" sz="1200"/>
                        <a:t>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5,75,000    (575,1000)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0.200000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3525">
                <a:tc>
                  <a:txBody>
                    <a:bodyPr/>
                    <a:lstStyle/>
                    <a:p>
                      <a:pPr indent="0" lvl="0" marL="0" rtl="0" algn="l">
                        <a:spcBef>
                          <a:spcPts val="0"/>
                        </a:spcBef>
                        <a:spcAft>
                          <a:spcPts val="0"/>
                        </a:spcAft>
                        <a:buNone/>
                      </a:pPr>
                      <a:r>
                        <a:rPr lang="en" sz="1200"/>
                        <a:t>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6,40,000    (640,1000)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0.30000001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3525">
                <a:tc>
                  <a:txBody>
                    <a:bodyPr/>
                    <a:lstStyle/>
                    <a:p>
                      <a:pPr indent="0" lvl="0" marL="0" rtl="0" algn="l">
                        <a:spcBef>
                          <a:spcPts val="0"/>
                        </a:spcBef>
                        <a:spcAft>
                          <a:spcPts val="0"/>
                        </a:spcAft>
                        <a:buNone/>
                      </a:pPr>
                      <a:r>
                        <a:rPr lang="en" sz="1200"/>
                        <a:t>7</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7,00,000    (700, 1000)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0.30000001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3525">
                <a:tc>
                  <a:txBody>
                    <a:bodyPr/>
                    <a:lstStyle/>
                    <a:p>
                      <a:pPr indent="0" lvl="0" marL="0" rtl="0" algn="l">
                        <a:spcBef>
                          <a:spcPts val="0"/>
                        </a:spcBef>
                        <a:spcAft>
                          <a:spcPts val="0"/>
                        </a:spcAft>
                        <a:buNone/>
                      </a:pPr>
                      <a:r>
                        <a:rPr lang="en" sz="1200"/>
                        <a:t>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8,10,000    (810,1000)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0.30000001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3525">
                <a:tc>
                  <a:txBody>
                    <a:bodyPr/>
                    <a:lstStyle/>
                    <a:p>
                      <a:pPr indent="0" lvl="0" marL="0" rtl="0" algn="l">
                        <a:spcBef>
                          <a:spcPts val="0"/>
                        </a:spcBef>
                        <a:spcAft>
                          <a:spcPts val="0"/>
                        </a:spcAft>
                        <a:buNone/>
                      </a:pPr>
                      <a:r>
                        <a:rPr lang="en" sz="1200"/>
                        <a:t>9</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10,00,000  (1000,1000)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0.40000000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3525">
                <a:tc>
                  <a:txBody>
                    <a:bodyPr/>
                    <a:lstStyle/>
                    <a:p>
                      <a:pPr indent="0" lvl="0" marL="0" rtl="0" algn="l">
                        <a:spcBef>
                          <a:spcPts val="0"/>
                        </a:spcBef>
                        <a:spcAft>
                          <a:spcPts val="0"/>
                        </a:spcAft>
                        <a:buNone/>
                      </a:pPr>
                      <a:r>
                        <a:rPr lang="en" sz="1200"/>
                        <a:t>10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4,50,000    (450,1000)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0.20000000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3525">
                <a:tc>
                  <a:txBody>
                    <a:bodyPr/>
                    <a:lstStyle/>
                    <a:p>
                      <a:pPr indent="0" lvl="0" marL="0" rtl="0" algn="l">
                        <a:spcBef>
                          <a:spcPts val="0"/>
                        </a:spcBef>
                        <a:spcAft>
                          <a:spcPts val="0"/>
                        </a:spcAft>
                        <a:buNone/>
                      </a:pPr>
                      <a:r>
                        <a:rPr lang="en" sz="1200"/>
                        <a:t>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6,00,000    (600,1000)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0.20000000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3525">
                <a:tc>
                  <a:txBody>
                    <a:bodyPr/>
                    <a:lstStyle/>
                    <a:p>
                      <a:pPr indent="0" lvl="0" marL="0" rtl="0" algn="l">
                        <a:spcBef>
                          <a:spcPts val="0"/>
                        </a:spcBef>
                        <a:spcAft>
                          <a:spcPts val="0"/>
                        </a:spcAft>
                        <a:buNone/>
                      </a:pPr>
                      <a:r>
                        <a:rPr lang="en" sz="1200"/>
                        <a:t>12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7,00,000    (700,1000)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0.30000001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0" name="Shape 120"/>
        <p:cNvGrpSpPr/>
        <p:nvPr/>
      </p:nvGrpSpPr>
      <p:grpSpPr>
        <a:xfrm>
          <a:off x="0" y="0"/>
          <a:ext cx="0" cy="0"/>
          <a:chOff x="0" y="0"/>
          <a:chExt cx="0" cy="0"/>
        </a:xfrm>
      </p:grpSpPr>
      <p:sp>
        <p:nvSpPr>
          <p:cNvPr id="121" name="Google Shape;121;p24"/>
          <p:cNvSpPr txBox="1"/>
          <p:nvPr>
            <p:ph type="title"/>
          </p:nvPr>
        </p:nvSpPr>
        <p:spPr>
          <a:xfrm>
            <a:off x="2369050" y="1979675"/>
            <a:ext cx="4531800" cy="9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200">
                <a:solidFill>
                  <a:schemeClr val="dk1"/>
                </a:solidFill>
              </a:rPr>
              <a:t>THANK YOU</a:t>
            </a:r>
            <a:endParaRPr b="1" sz="5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Introduction</a:t>
            </a:r>
            <a:endParaRPr b="1">
              <a:solidFill>
                <a:srgbClr val="000000"/>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generate a 2D matrix, with 2 digit positive integer value and accordingly generate its frequency distribution table along with the position of each value as situated in the generated matrix.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Here, we have used hashing techniques to store the frequencies of the elements in an array and mapped their values to the positions in which they are situated.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To store the key/value pair, you can use a simple array like a data structure where keys (integers) can be used directly as an index to store values. </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mapping is done using a 2D vector and pair to store x-y indexes. </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73475" y="345775"/>
            <a:ext cx="8520600" cy="5727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SzPts val="990"/>
              <a:buNone/>
            </a:pPr>
            <a:r>
              <a:rPr b="1" lang="en" sz="2520"/>
              <a:t>Application</a:t>
            </a:r>
            <a:endParaRPr b="1" sz="2520"/>
          </a:p>
        </p:txBody>
      </p:sp>
      <p:sp>
        <p:nvSpPr>
          <p:cNvPr id="67" name="Google Shape;67;p15"/>
          <p:cNvSpPr txBox="1"/>
          <p:nvPr>
            <p:ph idx="1" type="body"/>
          </p:nvPr>
        </p:nvSpPr>
        <p:spPr>
          <a:xfrm>
            <a:off x="0" y="1163400"/>
            <a:ext cx="9144000" cy="3551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chemeClr val="dk1"/>
              </a:buClr>
              <a:buSzPts val="1600"/>
              <a:buChar char="●"/>
            </a:pPr>
            <a:r>
              <a:rPr lang="en" sz="1600">
                <a:solidFill>
                  <a:schemeClr val="dk1"/>
                </a:solidFill>
              </a:rPr>
              <a:t>Basically, Hashing is the transformation of a string of characters into a usually shorter fixed-length value or key that represents the original string. Hashing is used to</a:t>
            </a:r>
            <a:r>
              <a:rPr b="1" lang="en" sz="1600">
                <a:solidFill>
                  <a:schemeClr val="dk1"/>
                </a:solidFill>
              </a:rPr>
              <a:t> </a:t>
            </a:r>
            <a:r>
              <a:rPr lang="en" sz="1600">
                <a:solidFill>
                  <a:schemeClr val="dk1"/>
                </a:solidFill>
              </a:rPr>
              <a:t>index and retrieve items in a database because it is faster to find the item using the shorter hashed key than to find it using the original value</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For the implementation of hashing concept, we can use map or simply we can use an array to keep track of the values that have occurred during the iteration of the given 2-D Array but in some cases the array won’t work, like in case when maximum element is greater than the MAX size of Array(~10</a:t>
            </a:r>
            <a:r>
              <a:rPr baseline="30000" lang="en" sz="1600">
                <a:solidFill>
                  <a:schemeClr val="dk1"/>
                </a:solidFill>
              </a:rPr>
              <a:t>6</a:t>
            </a:r>
            <a:r>
              <a:rPr lang="en" sz="1600">
                <a:solidFill>
                  <a:schemeClr val="dk1"/>
                </a:solidFill>
              </a:rPr>
              <a:t> - 10</a:t>
            </a:r>
            <a:r>
              <a:rPr baseline="30000" lang="en" sz="1600">
                <a:solidFill>
                  <a:schemeClr val="dk1"/>
                </a:solidFill>
              </a:rPr>
              <a:t>7</a:t>
            </a:r>
            <a:r>
              <a:rPr lang="en" sz="1600">
                <a:solidFill>
                  <a:schemeClr val="dk1"/>
                </a:solidFill>
              </a:rPr>
              <a:t>).</a:t>
            </a:r>
            <a:endParaRPr sz="1600">
              <a:solidFill>
                <a:schemeClr val="dk1"/>
              </a:solidFill>
            </a:endParaRPr>
          </a:p>
          <a:p>
            <a:pPr indent="-330200" lvl="0" marL="457200" rtl="0" algn="just">
              <a:spcBef>
                <a:spcPts val="0"/>
              </a:spcBef>
              <a:spcAft>
                <a:spcPts val="0"/>
              </a:spcAft>
              <a:buClr>
                <a:schemeClr val="dk1"/>
              </a:buClr>
              <a:buSzPts val="1600"/>
              <a:buChar char="●"/>
            </a:pPr>
            <a:r>
              <a:rPr lang="en" sz="1600">
                <a:solidFill>
                  <a:schemeClr val="dk1"/>
                </a:solidFill>
              </a:rPr>
              <a:t>So here we can use the map which has a key,value pair so that the unnecessary wastage of size can be prevented.</a:t>
            </a:r>
            <a:endParaRPr sz="1600">
              <a:solidFill>
                <a:schemeClr val="dk1"/>
              </a:solidFill>
            </a:endParaRPr>
          </a:p>
          <a:p>
            <a:pPr indent="0" lvl="0" marL="0" rtl="0" algn="just">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Algorithm Design</a:t>
            </a:r>
            <a:endParaRPr b="1">
              <a:solidFill>
                <a:srgbClr val="000000"/>
              </a:solidFill>
            </a:endParaRPr>
          </a:p>
        </p:txBody>
      </p:sp>
      <p:sp>
        <p:nvSpPr>
          <p:cNvPr id="73" name="Google Shape;73;p16"/>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fontScale="85000" lnSpcReduction="20000"/>
          </a:bodyPr>
          <a:lstStyle/>
          <a:p>
            <a:pPr indent="-309562" lvl="0" marL="457200" rtl="0" algn="l">
              <a:spcBef>
                <a:spcPts val="0"/>
              </a:spcBef>
              <a:spcAft>
                <a:spcPts val="0"/>
              </a:spcAft>
              <a:buClr>
                <a:srgbClr val="000000"/>
              </a:buClr>
              <a:buSzPct val="100000"/>
              <a:buChar char="●"/>
            </a:pPr>
            <a:r>
              <a:rPr b="1" lang="en" sz="1500">
                <a:solidFill>
                  <a:srgbClr val="000000"/>
                </a:solidFill>
              </a:rPr>
              <a:t>Algorithm 1</a:t>
            </a:r>
            <a:endParaRPr b="1" sz="1500">
              <a:solidFill>
                <a:srgbClr val="000000"/>
              </a:solidFill>
            </a:endParaRPr>
          </a:p>
          <a:p>
            <a:pPr indent="0" lvl="0" marL="457200" rtl="0" algn="l">
              <a:spcBef>
                <a:spcPts val="1200"/>
              </a:spcBef>
              <a:spcAft>
                <a:spcPts val="0"/>
              </a:spcAft>
              <a:buNone/>
            </a:pPr>
            <a:r>
              <a:rPr lang="en">
                <a:solidFill>
                  <a:srgbClr val="000000"/>
                </a:solidFill>
              </a:rPr>
              <a:t>1.) Use a frequency array(freq) to store the frequencies of the elements of the matrix. </a:t>
            </a:r>
            <a:endParaRPr>
              <a:solidFill>
                <a:srgbClr val="000000"/>
              </a:solidFill>
            </a:endParaRPr>
          </a:p>
          <a:p>
            <a:pPr indent="0" lvl="0" marL="457200" rtl="0" algn="l">
              <a:spcBef>
                <a:spcPts val="1200"/>
              </a:spcBef>
              <a:spcAft>
                <a:spcPts val="0"/>
              </a:spcAft>
              <a:buNone/>
            </a:pPr>
            <a:r>
              <a:rPr lang="en">
                <a:solidFill>
                  <a:srgbClr val="000000"/>
                </a:solidFill>
              </a:rPr>
              <a:t>2.) Store the indexes of elements using a 2D vector of type int and a pair of int values to store x and y indexes. </a:t>
            </a:r>
            <a:endParaRPr>
              <a:solidFill>
                <a:srgbClr val="000000"/>
              </a:solidFill>
            </a:endParaRPr>
          </a:p>
          <a:p>
            <a:pPr indent="0" lvl="0" marL="457200" rtl="0" algn="l">
              <a:spcBef>
                <a:spcPts val="1200"/>
              </a:spcBef>
              <a:spcAft>
                <a:spcPts val="0"/>
              </a:spcAft>
              <a:buNone/>
            </a:pPr>
            <a:r>
              <a:rPr lang="en">
                <a:solidFill>
                  <a:srgbClr val="000000"/>
                </a:solidFill>
              </a:rPr>
              <a:t>3.) In the vector store the values correspondingly, and display it through looping over the entire 2D vector. </a:t>
            </a:r>
            <a:endParaRPr>
              <a:solidFill>
                <a:srgbClr val="000000"/>
              </a:solidFill>
            </a:endParaRPr>
          </a:p>
          <a:p>
            <a:pPr indent="-309562" lvl="0" marL="457200" rtl="0" algn="l">
              <a:spcBef>
                <a:spcPts val="1200"/>
              </a:spcBef>
              <a:spcAft>
                <a:spcPts val="0"/>
              </a:spcAft>
              <a:buClr>
                <a:srgbClr val="000000"/>
              </a:buClr>
              <a:buSzPct val="100000"/>
              <a:buChar char="●"/>
            </a:pPr>
            <a:r>
              <a:rPr b="1" lang="en" sz="1500">
                <a:solidFill>
                  <a:srgbClr val="000000"/>
                </a:solidFill>
              </a:rPr>
              <a:t>Algorithm 2</a:t>
            </a:r>
            <a:endParaRPr b="1" sz="1500">
              <a:solidFill>
                <a:srgbClr val="000000"/>
              </a:solidFill>
            </a:endParaRPr>
          </a:p>
          <a:p>
            <a:pPr indent="0" lvl="0" marL="457200" rtl="0" algn="l">
              <a:spcBef>
                <a:spcPts val="1200"/>
              </a:spcBef>
              <a:spcAft>
                <a:spcPts val="1200"/>
              </a:spcAft>
              <a:buNone/>
            </a:pPr>
            <a:r>
              <a:rPr lang="en">
                <a:solidFill>
                  <a:srgbClr val="000000"/>
                </a:solidFill>
              </a:rPr>
              <a:t>Here, we are using Map instead of frequency array which makes our algorithm more efficient with respect to space.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Pseudo Code</a:t>
            </a:r>
            <a:endParaRPr b="1">
              <a:solidFill>
                <a:srgbClr val="000000"/>
              </a:solidFill>
            </a:endParaRPr>
          </a:p>
        </p:txBody>
      </p:sp>
      <p:sp>
        <p:nvSpPr>
          <p:cNvPr id="79" name="Google Shape;79;p17"/>
          <p:cNvSpPr txBox="1"/>
          <p:nvPr>
            <p:ph idx="1" type="body"/>
          </p:nvPr>
        </p:nvSpPr>
        <p:spPr>
          <a:xfrm>
            <a:off x="1297500" y="1135850"/>
            <a:ext cx="7038900" cy="362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en" sz="1325">
                <a:solidFill>
                  <a:srgbClr val="000000"/>
                </a:solidFill>
              </a:rPr>
              <a:t>function Main()</a:t>
            </a:r>
            <a:endParaRPr sz="1325">
              <a:solidFill>
                <a:srgbClr val="000000"/>
              </a:solidFill>
            </a:endParaRPr>
          </a:p>
          <a:p>
            <a:pPr indent="0" lvl="0" marL="0" rtl="0" algn="l">
              <a:lnSpc>
                <a:spcPct val="100000"/>
              </a:lnSpc>
              <a:spcBef>
                <a:spcPts val="0"/>
              </a:spcBef>
              <a:spcAft>
                <a:spcPts val="0"/>
              </a:spcAft>
              <a:buSzPts val="275"/>
              <a:buNone/>
            </a:pPr>
            <a:r>
              <a:rPr lang="en" sz="1325">
                <a:solidFill>
                  <a:srgbClr val="000000"/>
                </a:solidFill>
              </a:rPr>
              <a:t>max ←1000000</a:t>
            </a:r>
            <a:endParaRPr sz="1325">
              <a:solidFill>
                <a:srgbClr val="000000"/>
              </a:solidFill>
            </a:endParaRPr>
          </a:p>
          <a:p>
            <a:pPr indent="0" lvl="0" marL="0" rtl="0" algn="l">
              <a:lnSpc>
                <a:spcPct val="100000"/>
              </a:lnSpc>
              <a:spcBef>
                <a:spcPts val="0"/>
              </a:spcBef>
              <a:spcAft>
                <a:spcPts val="0"/>
              </a:spcAft>
              <a:buSzPts val="275"/>
              <a:buNone/>
            </a:pPr>
            <a:r>
              <a:rPr lang="en" sz="1325">
                <a:solidFill>
                  <a:srgbClr val="000000"/>
                </a:solidFill>
              </a:rPr>
              <a:t>Get n,m</a:t>
            </a:r>
            <a:endParaRPr sz="1325">
              <a:solidFill>
                <a:srgbClr val="000000"/>
              </a:solidFill>
            </a:endParaRPr>
          </a:p>
          <a:p>
            <a:pPr indent="0" lvl="0" marL="0" rtl="0" algn="l">
              <a:lnSpc>
                <a:spcPct val="100000"/>
              </a:lnSpc>
              <a:spcBef>
                <a:spcPts val="0"/>
              </a:spcBef>
              <a:spcAft>
                <a:spcPts val="0"/>
              </a:spcAft>
              <a:buSzPts val="275"/>
              <a:buNone/>
            </a:pPr>
            <a:r>
              <a:rPr lang="en" sz="1325">
                <a:solidFill>
                  <a:srgbClr val="000000"/>
                </a:solidFill>
              </a:rPr>
              <a:t>a[n+1][m+1]</a:t>
            </a:r>
            <a:endParaRPr sz="1325">
              <a:solidFill>
                <a:srgbClr val="000000"/>
              </a:solidFill>
            </a:endParaRPr>
          </a:p>
          <a:p>
            <a:pPr indent="0" lvl="0" marL="0" rtl="0" algn="l">
              <a:lnSpc>
                <a:spcPct val="100000"/>
              </a:lnSpc>
              <a:spcBef>
                <a:spcPts val="0"/>
              </a:spcBef>
              <a:spcAft>
                <a:spcPts val="0"/>
              </a:spcAft>
              <a:buSzPts val="275"/>
              <a:buNone/>
            </a:pPr>
            <a:r>
              <a:rPr lang="en" sz="1325">
                <a:solidFill>
                  <a:srgbClr val="000000"/>
                </a:solidFill>
              </a:rPr>
              <a:t>Get random inputs</a:t>
            </a:r>
            <a:endParaRPr sz="1325">
              <a:solidFill>
                <a:srgbClr val="000000"/>
              </a:solidFill>
            </a:endParaRPr>
          </a:p>
          <a:p>
            <a:pPr indent="0" lvl="0" marL="0" rtl="0" algn="l">
              <a:lnSpc>
                <a:spcPct val="100000"/>
              </a:lnSpc>
              <a:spcBef>
                <a:spcPts val="0"/>
              </a:spcBef>
              <a:spcAft>
                <a:spcPts val="0"/>
              </a:spcAft>
              <a:buSzPts val="275"/>
              <a:buNone/>
            </a:pPr>
            <a:r>
              <a:rPr lang="en" sz="1325">
                <a:solidFill>
                  <a:srgbClr val="000000"/>
                </a:solidFill>
              </a:rPr>
              <a:t>vector&lt;vector&lt;pair&lt;int,int&gt; &gt; &gt;v(max)</a:t>
            </a:r>
            <a:endParaRPr sz="1325">
              <a:solidFill>
                <a:srgbClr val="000000"/>
              </a:solidFill>
            </a:endParaRPr>
          </a:p>
          <a:p>
            <a:pPr indent="0" lvl="0" marL="0" rtl="0" algn="l">
              <a:lnSpc>
                <a:spcPct val="100000"/>
              </a:lnSpc>
              <a:spcBef>
                <a:spcPts val="0"/>
              </a:spcBef>
              <a:spcAft>
                <a:spcPts val="0"/>
              </a:spcAft>
              <a:buSzPts val="275"/>
              <a:buNone/>
            </a:pPr>
            <a:r>
              <a:rPr lang="en" sz="1325">
                <a:solidFill>
                  <a:srgbClr val="000000"/>
                </a:solidFill>
              </a:rPr>
              <a:t>map&lt;int,int&gt;m</a:t>
            </a:r>
            <a:endParaRPr sz="1325">
              <a:solidFill>
                <a:srgbClr val="000000"/>
              </a:solidFill>
            </a:endParaRPr>
          </a:p>
          <a:p>
            <a:pPr indent="0" lvl="0" marL="0" rtl="0" algn="l">
              <a:lnSpc>
                <a:spcPct val="100000"/>
              </a:lnSpc>
              <a:spcBef>
                <a:spcPts val="0"/>
              </a:spcBef>
              <a:spcAft>
                <a:spcPts val="0"/>
              </a:spcAft>
              <a:buSzPts val="275"/>
              <a:buNone/>
            </a:pPr>
            <a:r>
              <a:rPr lang="en" sz="1325">
                <a:solidFill>
                  <a:srgbClr val="000000"/>
                </a:solidFill>
              </a:rPr>
              <a:t>for i←1 to n do</a:t>
            </a:r>
            <a:endParaRPr sz="1325">
              <a:solidFill>
                <a:srgbClr val="000000"/>
              </a:solidFill>
            </a:endParaRPr>
          </a:p>
          <a:p>
            <a:pPr indent="0" lvl="0" marL="0" rtl="0" algn="l">
              <a:lnSpc>
                <a:spcPct val="100000"/>
              </a:lnSpc>
              <a:spcBef>
                <a:spcPts val="0"/>
              </a:spcBef>
              <a:spcAft>
                <a:spcPts val="0"/>
              </a:spcAft>
              <a:buSzPts val="275"/>
              <a:buNone/>
            </a:pPr>
            <a:r>
              <a:rPr lang="en" sz="1325">
                <a:solidFill>
                  <a:srgbClr val="000000"/>
                </a:solidFill>
              </a:rPr>
              <a:t>for j←1 to m do</a:t>
            </a:r>
            <a:endParaRPr sz="1325">
              <a:solidFill>
                <a:srgbClr val="000000"/>
              </a:solidFill>
            </a:endParaRPr>
          </a:p>
          <a:p>
            <a:pPr indent="0" lvl="0" marL="0" rtl="0" algn="l">
              <a:lnSpc>
                <a:spcPct val="100000"/>
              </a:lnSpc>
              <a:spcBef>
                <a:spcPts val="0"/>
              </a:spcBef>
              <a:spcAft>
                <a:spcPts val="0"/>
              </a:spcAft>
              <a:buSzPts val="275"/>
              <a:buNone/>
            </a:pPr>
            <a:r>
              <a:rPr lang="en" sz="1325">
                <a:solidFill>
                  <a:srgbClr val="000000"/>
                </a:solidFill>
              </a:rPr>
              <a:t>m[a[i][j]]←m[a[i][j]]+1</a:t>
            </a:r>
            <a:endParaRPr sz="1325">
              <a:solidFill>
                <a:srgbClr val="000000"/>
              </a:solidFill>
            </a:endParaRPr>
          </a:p>
          <a:p>
            <a:pPr indent="0" lvl="0" marL="0" rtl="0" algn="l">
              <a:lnSpc>
                <a:spcPct val="100000"/>
              </a:lnSpc>
              <a:spcBef>
                <a:spcPts val="0"/>
              </a:spcBef>
              <a:spcAft>
                <a:spcPts val="0"/>
              </a:spcAft>
              <a:buSzPts val="275"/>
              <a:buNone/>
            </a:pPr>
            <a:r>
              <a:rPr lang="en" sz="1325">
                <a:solidFill>
                  <a:srgbClr val="000000"/>
                </a:solidFill>
              </a:rPr>
              <a:t>v[a[i][j]].push_back(i,j))</a:t>
            </a:r>
            <a:endParaRPr sz="1325">
              <a:solidFill>
                <a:srgbClr val="000000"/>
              </a:solidFill>
            </a:endParaRPr>
          </a:p>
          <a:p>
            <a:pPr indent="0" lvl="0" marL="0" rtl="0" algn="l">
              <a:lnSpc>
                <a:spcPct val="100000"/>
              </a:lnSpc>
              <a:spcBef>
                <a:spcPts val="0"/>
              </a:spcBef>
              <a:spcAft>
                <a:spcPts val="0"/>
              </a:spcAft>
              <a:buSzPts val="275"/>
              <a:buNone/>
            </a:pPr>
            <a:r>
              <a:rPr lang="en" sz="1325">
                <a:solidFill>
                  <a:srgbClr val="000000"/>
                </a:solidFill>
              </a:rPr>
              <a:t>for i←1 to 100 do</a:t>
            </a:r>
            <a:endParaRPr sz="1325">
              <a:solidFill>
                <a:srgbClr val="000000"/>
              </a:solidFill>
            </a:endParaRPr>
          </a:p>
          <a:p>
            <a:pPr indent="0" lvl="0" marL="0" rtl="0" algn="l">
              <a:lnSpc>
                <a:spcPct val="100000"/>
              </a:lnSpc>
              <a:spcBef>
                <a:spcPts val="0"/>
              </a:spcBef>
              <a:spcAft>
                <a:spcPts val="0"/>
              </a:spcAft>
              <a:buSzPts val="275"/>
              <a:buNone/>
            </a:pPr>
            <a:r>
              <a:rPr lang="en" sz="1325">
                <a:solidFill>
                  <a:srgbClr val="000000"/>
                </a:solidFill>
              </a:rPr>
              <a:t>if(m[i]) then</a:t>
            </a:r>
            <a:endParaRPr sz="1325">
              <a:solidFill>
                <a:srgbClr val="000000"/>
              </a:solidFill>
            </a:endParaRPr>
          </a:p>
          <a:p>
            <a:pPr indent="0" lvl="0" marL="0" rtl="0" algn="l">
              <a:lnSpc>
                <a:spcPct val="100000"/>
              </a:lnSpc>
              <a:spcBef>
                <a:spcPts val="0"/>
              </a:spcBef>
              <a:spcAft>
                <a:spcPts val="0"/>
              </a:spcAft>
              <a:buSzPts val="275"/>
              <a:buNone/>
            </a:pPr>
            <a:r>
              <a:rPr lang="en" sz="1325">
                <a:solidFill>
                  <a:srgbClr val="000000"/>
                </a:solidFill>
              </a:rPr>
              <a:t>for j←1 to v[i].size()do</a:t>
            </a:r>
            <a:endParaRPr sz="1325">
              <a:solidFill>
                <a:srgbClr val="000000"/>
              </a:solidFill>
            </a:endParaRPr>
          </a:p>
          <a:p>
            <a:pPr indent="0" lvl="0" marL="0" rtl="0" algn="l">
              <a:lnSpc>
                <a:spcPct val="100000"/>
              </a:lnSpc>
              <a:spcBef>
                <a:spcPts val="0"/>
              </a:spcBef>
              <a:spcAft>
                <a:spcPts val="0"/>
              </a:spcAft>
              <a:buSzPts val="275"/>
              <a:buNone/>
            </a:pPr>
            <a:r>
              <a:rPr lang="en" sz="1325">
                <a:solidFill>
                  <a:srgbClr val="000000"/>
                </a:solidFill>
              </a:rPr>
              <a:t>print v[i][j].first</a:t>
            </a:r>
            <a:endParaRPr sz="1325">
              <a:solidFill>
                <a:srgbClr val="000000"/>
              </a:solidFill>
            </a:endParaRPr>
          </a:p>
          <a:p>
            <a:pPr indent="0" lvl="0" marL="0" rtl="0" algn="l">
              <a:lnSpc>
                <a:spcPct val="100000"/>
              </a:lnSpc>
              <a:spcBef>
                <a:spcPts val="0"/>
              </a:spcBef>
              <a:spcAft>
                <a:spcPts val="0"/>
              </a:spcAft>
              <a:buSzPts val="275"/>
              <a:buNone/>
            </a:pPr>
            <a:r>
              <a:rPr lang="en" sz="1325">
                <a:solidFill>
                  <a:srgbClr val="000000"/>
                </a:solidFill>
              </a:rPr>
              <a:t>print v[i][j].second</a:t>
            </a:r>
            <a:endParaRPr sz="1325">
              <a:solidFill>
                <a:srgbClr val="000000"/>
              </a:solidFill>
            </a:endParaRPr>
          </a:p>
          <a:p>
            <a:pPr indent="0" lvl="0" marL="0" rtl="0" algn="l">
              <a:lnSpc>
                <a:spcPct val="100000"/>
              </a:lnSpc>
              <a:spcBef>
                <a:spcPts val="0"/>
              </a:spcBef>
              <a:spcAft>
                <a:spcPts val="0"/>
              </a:spcAft>
              <a:buSzPts val="275"/>
              <a:buNone/>
            </a:pPr>
            <a:r>
              <a:rPr lang="en" sz="1325">
                <a:solidFill>
                  <a:srgbClr val="000000"/>
                </a:solidFill>
              </a:rPr>
              <a:t>return 0</a:t>
            </a:r>
            <a:endParaRPr sz="1325">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Code</a:t>
            </a:r>
            <a:endParaRPr b="1">
              <a:solidFill>
                <a:srgbClr val="000000"/>
              </a:solidFill>
            </a:endParaRPr>
          </a:p>
        </p:txBody>
      </p:sp>
      <p:sp>
        <p:nvSpPr>
          <p:cNvPr id="85" name="Google Shape;85;p18"/>
          <p:cNvSpPr txBox="1"/>
          <p:nvPr>
            <p:ph idx="1" type="body"/>
          </p:nvPr>
        </p:nvSpPr>
        <p:spPr>
          <a:xfrm>
            <a:off x="1243025" y="1069425"/>
            <a:ext cx="3568200" cy="3709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75"/>
              <a:buNone/>
            </a:pPr>
            <a:r>
              <a:rPr lang="en" sz="1225">
                <a:solidFill>
                  <a:srgbClr val="000000"/>
                </a:solidFill>
              </a:rPr>
              <a:t>#include&lt;bits/stdc++.h&gt;</a:t>
            </a:r>
            <a:endParaRPr sz="1225">
              <a:solidFill>
                <a:srgbClr val="000000"/>
              </a:solidFill>
            </a:endParaRPr>
          </a:p>
          <a:p>
            <a:pPr indent="0" lvl="0" marL="0" rtl="0" algn="l">
              <a:lnSpc>
                <a:spcPct val="90000"/>
              </a:lnSpc>
              <a:spcBef>
                <a:spcPts val="300"/>
              </a:spcBef>
              <a:spcAft>
                <a:spcPts val="0"/>
              </a:spcAft>
              <a:buSzPts val="275"/>
              <a:buNone/>
            </a:pPr>
            <a:r>
              <a:rPr lang="en" sz="1225">
                <a:solidFill>
                  <a:srgbClr val="000000"/>
                </a:solidFill>
              </a:rPr>
              <a:t>using namespace std;</a:t>
            </a:r>
            <a:endParaRPr sz="1225">
              <a:solidFill>
                <a:srgbClr val="000000"/>
              </a:solidFill>
            </a:endParaRPr>
          </a:p>
          <a:p>
            <a:pPr indent="0" lvl="0" marL="0" rtl="0" algn="l">
              <a:lnSpc>
                <a:spcPct val="90000"/>
              </a:lnSpc>
              <a:spcBef>
                <a:spcPts val="300"/>
              </a:spcBef>
              <a:spcAft>
                <a:spcPts val="0"/>
              </a:spcAft>
              <a:buSzPts val="275"/>
              <a:buNone/>
            </a:pPr>
            <a:r>
              <a:rPr lang="en" sz="1225">
                <a:solidFill>
                  <a:srgbClr val="000000"/>
                </a:solidFill>
              </a:rPr>
              <a:t>int main(){</a:t>
            </a:r>
            <a:endParaRPr sz="1225">
              <a:solidFill>
                <a:srgbClr val="000000"/>
              </a:solidFill>
            </a:endParaRPr>
          </a:p>
          <a:p>
            <a:pPr indent="0" lvl="0" marL="0" rtl="0" algn="l">
              <a:lnSpc>
                <a:spcPct val="90000"/>
              </a:lnSpc>
              <a:spcBef>
                <a:spcPts val="300"/>
              </a:spcBef>
              <a:spcAft>
                <a:spcPts val="0"/>
              </a:spcAft>
              <a:buSzPts val="275"/>
              <a:buNone/>
            </a:pPr>
            <a:r>
              <a:rPr lang="en" sz="1225">
                <a:solidFill>
                  <a:srgbClr val="000000"/>
                </a:solidFill>
              </a:rPr>
              <a:t>    int n,m;</a:t>
            </a:r>
            <a:endParaRPr sz="1225">
              <a:solidFill>
                <a:srgbClr val="000000"/>
              </a:solidFill>
            </a:endParaRPr>
          </a:p>
          <a:p>
            <a:pPr indent="0" lvl="0" marL="0" rtl="0" algn="l">
              <a:lnSpc>
                <a:spcPct val="90000"/>
              </a:lnSpc>
              <a:spcBef>
                <a:spcPts val="300"/>
              </a:spcBef>
              <a:spcAft>
                <a:spcPts val="0"/>
              </a:spcAft>
              <a:buSzPts val="275"/>
              <a:buNone/>
            </a:pPr>
            <a:r>
              <a:rPr lang="en" sz="1225">
                <a:solidFill>
                  <a:srgbClr val="000000"/>
                </a:solidFill>
              </a:rPr>
              <a:t>    cin&gt;&gt;n&gt;&gt;m;</a:t>
            </a:r>
            <a:endParaRPr sz="1225">
              <a:solidFill>
                <a:srgbClr val="000000"/>
              </a:solidFill>
            </a:endParaRPr>
          </a:p>
          <a:p>
            <a:pPr indent="0" lvl="0" marL="0" rtl="0" algn="l">
              <a:lnSpc>
                <a:spcPct val="90000"/>
              </a:lnSpc>
              <a:spcBef>
                <a:spcPts val="300"/>
              </a:spcBef>
              <a:spcAft>
                <a:spcPts val="0"/>
              </a:spcAft>
              <a:buSzPts val="275"/>
              <a:buNone/>
            </a:pPr>
            <a:r>
              <a:rPr lang="en" sz="1225">
                <a:solidFill>
                  <a:srgbClr val="000000"/>
                </a:solidFill>
              </a:rPr>
              <a:t>    int a[n+2][m+2];</a:t>
            </a:r>
            <a:endParaRPr sz="1225">
              <a:solidFill>
                <a:srgbClr val="000000"/>
              </a:solidFill>
            </a:endParaRPr>
          </a:p>
          <a:p>
            <a:pPr indent="0" lvl="0" marL="0" rtl="0" algn="l">
              <a:lnSpc>
                <a:spcPct val="90000"/>
              </a:lnSpc>
              <a:spcBef>
                <a:spcPts val="300"/>
              </a:spcBef>
              <a:spcAft>
                <a:spcPts val="0"/>
              </a:spcAft>
              <a:buSzPts val="275"/>
              <a:buNone/>
            </a:pPr>
            <a:r>
              <a:rPr lang="en" sz="1225">
                <a:solidFill>
                  <a:srgbClr val="000000"/>
                </a:solidFill>
              </a:rPr>
              <a:t>     srand(time(0));</a:t>
            </a:r>
            <a:endParaRPr sz="1225">
              <a:solidFill>
                <a:srgbClr val="000000"/>
              </a:solidFill>
            </a:endParaRPr>
          </a:p>
          <a:p>
            <a:pPr indent="0" lvl="0" marL="0" rtl="0" algn="l">
              <a:lnSpc>
                <a:spcPct val="90000"/>
              </a:lnSpc>
              <a:spcBef>
                <a:spcPts val="300"/>
              </a:spcBef>
              <a:spcAft>
                <a:spcPts val="0"/>
              </a:spcAft>
              <a:buSzPts val="275"/>
              <a:buNone/>
            </a:pPr>
            <a:r>
              <a:rPr lang="en" sz="1225">
                <a:solidFill>
                  <a:srgbClr val="000000"/>
                </a:solidFill>
              </a:rPr>
              <a:t>    for(int i=1; i&lt;=n; i++){</a:t>
            </a:r>
            <a:endParaRPr sz="1225">
              <a:solidFill>
                <a:srgbClr val="000000"/>
              </a:solidFill>
            </a:endParaRPr>
          </a:p>
          <a:p>
            <a:pPr indent="0" lvl="0" marL="0" rtl="0" algn="l">
              <a:lnSpc>
                <a:spcPct val="90000"/>
              </a:lnSpc>
              <a:spcBef>
                <a:spcPts val="300"/>
              </a:spcBef>
              <a:spcAft>
                <a:spcPts val="0"/>
              </a:spcAft>
              <a:buSzPts val="275"/>
              <a:buNone/>
            </a:pPr>
            <a:r>
              <a:rPr lang="en" sz="1225">
                <a:solidFill>
                  <a:srgbClr val="000000"/>
                </a:solidFill>
              </a:rPr>
              <a:t>        for(int j=1; j&lt;=m; j++){</a:t>
            </a:r>
            <a:endParaRPr sz="1225">
              <a:solidFill>
                <a:srgbClr val="000000"/>
              </a:solidFill>
            </a:endParaRPr>
          </a:p>
          <a:p>
            <a:pPr indent="0" lvl="0" marL="0" rtl="0" algn="l">
              <a:lnSpc>
                <a:spcPct val="90000"/>
              </a:lnSpc>
              <a:spcBef>
                <a:spcPts val="300"/>
              </a:spcBef>
              <a:spcAft>
                <a:spcPts val="0"/>
              </a:spcAft>
              <a:buSzPts val="275"/>
              <a:buNone/>
            </a:pPr>
            <a:r>
              <a:rPr lang="en" sz="1225">
                <a:solidFill>
                  <a:srgbClr val="000000"/>
                </a:solidFill>
              </a:rPr>
              <a:t>        	int k = 10 + rand() % ((100) - 10);</a:t>
            </a:r>
            <a:endParaRPr sz="1225">
              <a:solidFill>
                <a:srgbClr val="000000"/>
              </a:solidFill>
            </a:endParaRPr>
          </a:p>
          <a:p>
            <a:pPr indent="0" lvl="0" marL="0" rtl="0" algn="l">
              <a:lnSpc>
                <a:spcPct val="90000"/>
              </a:lnSpc>
              <a:spcBef>
                <a:spcPts val="300"/>
              </a:spcBef>
              <a:spcAft>
                <a:spcPts val="0"/>
              </a:spcAft>
              <a:buSzPts val="275"/>
              <a:buNone/>
            </a:pPr>
            <a:r>
              <a:rPr lang="en" sz="1225">
                <a:solidFill>
                  <a:srgbClr val="000000"/>
                </a:solidFill>
              </a:rPr>
              <a:t>            a[i][j] = k;</a:t>
            </a:r>
            <a:endParaRPr sz="1225">
              <a:solidFill>
                <a:srgbClr val="000000"/>
              </a:solidFill>
            </a:endParaRPr>
          </a:p>
          <a:p>
            <a:pPr indent="0" lvl="0" marL="0" rtl="0" algn="l">
              <a:lnSpc>
                <a:spcPct val="90000"/>
              </a:lnSpc>
              <a:spcBef>
                <a:spcPts val="300"/>
              </a:spcBef>
              <a:spcAft>
                <a:spcPts val="0"/>
              </a:spcAft>
              <a:buSzPts val="275"/>
              <a:buNone/>
            </a:pPr>
            <a:r>
              <a:rPr lang="en" sz="1225">
                <a:solidFill>
                  <a:srgbClr val="000000"/>
                </a:solidFill>
              </a:rPr>
              <a:t>            cout&lt;&lt;a[i][j]&lt;&lt;" ";</a:t>
            </a:r>
            <a:endParaRPr sz="1225">
              <a:solidFill>
                <a:srgbClr val="000000"/>
              </a:solidFill>
            </a:endParaRPr>
          </a:p>
          <a:p>
            <a:pPr indent="0" lvl="0" marL="0" rtl="0" algn="l">
              <a:lnSpc>
                <a:spcPct val="90000"/>
              </a:lnSpc>
              <a:spcBef>
                <a:spcPts val="300"/>
              </a:spcBef>
              <a:spcAft>
                <a:spcPts val="0"/>
              </a:spcAft>
              <a:buSzPts val="275"/>
              <a:buNone/>
            </a:pPr>
            <a:r>
              <a:rPr lang="en" sz="1225">
                <a:solidFill>
                  <a:srgbClr val="000000"/>
                </a:solidFill>
              </a:rPr>
              <a:t>        </a:t>
            </a:r>
            <a:r>
              <a:rPr lang="en" sz="1225">
                <a:solidFill>
                  <a:srgbClr val="000000"/>
                </a:solidFill>
              </a:rPr>
              <a:t>}</a:t>
            </a:r>
            <a:endParaRPr sz="1225">
              <a:solidFill>
                <a:srgbClr val="000000"/>
              </a:solidFill>
            </a:endParaRPr>
          </a:p>
          <a:p>
            <a:pPr indent="0" lvl="0" marL="0" rtl="0" algn="l">
              <a:lnSpc>
                <a:spcPct val="90000"/>
              </a:lnSpc>
              <a:spcBef>
                <a:spcPts val="300"/>
              </a:spcBef>
              <a:spcAft>
                <a:spcPts val="0"/>
              </a:spcAft>
              <a:buSzPts val="275"/>
              <a:buNone/>
            </a:pPr>
            <a:r>
              <a:rPr lang="en" sz="1225">
                <a:solidFill>
                  <a:srgbClr val="000000"/>
                </a:solidFill>
              </a:rPr>
              <a:t>        cout&lt;&lt;"\n"</a:t>
            </a:r>
            <a:r>
              <a:rPr lang="en" sz="1225">
                <a:solidFill>
                  <a:srgbClr val="000000"/>
                </a:solidFill>
              </a:rPr>
              <a:t>;</a:t>
            </a:r>
            <a:endParaRPr sz="1225">
              <a:solidFill>
                <a:srgbClr val="000000"/>
              </a:solidFill>
            </a:endParaRPr>
          </a:p>
          <a:p>
            <a:pPr indent="0" lvl="0" marL="0" rtl="0" algn="l">
              <a:lnSpc>
                <a:spcPct val="90000"/>
              </a:lnSpc>
              <a:spcBef>
                <a:spcPts val="300"/>
              </a:spcBef>
              <a:spcAft>
                <a:spcPts val="0"/>
              </a:spcAft>
              <a:buSzPts val="275"/>
              <a:buNone/>
            </a:pPr>
            <a:r>
              <a:rPr lang="en" sz="1225">
                <a:solidFill>
                  <a:srgbClr val="000000"/>
                </a:solidFill>
              </a:rPr>
              <a:t>    </a:t>
            </a:r>
            <a:r>
              <a:rPr lang="en" sz="1225">
                <a:solidFill>
                  <a:srgbClr val="000000"/>
                </a:solidFill>
              </a:rPr>
              <a:t>}</a:t>
            </a:r>
            <a:endParaRPr sz="1225">
              <a:solidFill>
                <a:srgbClr val="000000"/>
              </a:solidFill>
            </a:endParaRPr>
          </a:p>
          <a:p>
            <a:pPr indent="0" lvl="0" marL="0" rtl="0" algn="l">
              <a:lnSpc>
                <a:spcPct val="90000"/>
              </a:lnSpc>
              <a:spcBef>
                <a:spcPts val="300"/>
              </a:spcBef>
              <a:spcAft>
                <a:spcPts val="0"/>
              </a:spcAft>
              <a:buSzPts val="275"/>
              <a:buNone/>
            </a:pPr>
            <a:r>
              <a:rPr lang="en" sz="1225">
                <a:solidFill>
                  <a:srgbClr val="000000"/>
                </a:solidFill>
              </a:rPr>
              <a:t>   vector&lt;vector&lt;pair&lt;int,int&gt; &gt; &gt;v(1004);</a:t>
            </a:r>
            <a:endParaRPr sz="1225">
              <a:solidFill>
                <a:srgbClr val="000000"/>
              </a:solidFill>
            </a:endParaRPr>
          </a:p>
          <a:p>
            <a:pPr indent="0" lvl="0" marL="0" rtl="0" algn="l">
              <a:lnSpc>
                <a:spcPct val="70000"/>
              </a:lnSpc>
              <a:spcBef>
                <a:spcPts val="300"/>
              </a:spcBef>
              <a:spcAft>
                <a:spcPts val="700"/>
              </a:spcAft>
              <a:buSzPts val="275"/>
              <a:buNone/>
            </a:pPr>
            <a:r>
              <a:rPr lang="en" sz="1225">
                <a:solidFill>
                  <a:srgbClr val="000000"/>
                </a:solidFill>
              </a:rPr>
              <a:t>   </a:t>
            </a:r>
            <a:r>
              <a:rPr lang="en" sz="1400">
                <a:solidFill>
                  <a:srgbClr val="000000"/>
                </a:solidFill>
              </a:rPr>
              <a:t> </a:t>
            </a:r>
            <a:r>
              <a:rPr lang="en" sz="1200">
                <a:solidFill>
                  <a:srgbClr val="000000"/>
                </a:solidFill>
              </a:rPr>
              <a:t>int freq[10004];</a:t>
            </a:r>
            <a:endParaRPr sz="1225">
              <a:solidFill>
                <a:srgbClr val="000000"/>
              </a:solidFill>
            </a:endParaRPr>
          </a:p>
        </p:txBody>
      </p:sp>
      <p:sp>
        <p:nvSpPr>
          <p:cNvPr id="86" name="Google Shape;86;p18"/>
          <p:cNvSpPr txBox="1"/>
          <p:nvPr/>
        </p:nvSpPr>
        <p:spPr>
          <a:xfrm>
            <a:off x="5014900" y="535775"/>
            <a:ext cx="3568200" cy="4243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200">
                <a:latin typeface="Lato"/>
                <a:ea typeface="Lato"/>
                <a:cs typeface="Lato"/>
                <a:sym typeface="Lato"/>
              </a:rPr>
              <a:t> </a:t>
            </a:r>
            <a:r>
              <a:rPr lang="en" sz="1200">
                <a:latin typeface="Lato"/>
                <a:ea typeface="Lato"/>
                <a:cs typeface="Lato"/>
                <a:sym typeface="Lato"/>
              </a:rPr>
              <a:t>for(int i=0; i&lt;10004; i++)</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freq[i]=0;</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a:t>
            </a:r>
            <a:r>
              <a:rPr lang="en" sz="1200">
                <a:latin typeface="Lato"/>
                <a:ea typeface="Lato"/>
                <a:cs typeface="Lato"/>
                <a:sym typeface="Lato"/>
              </a:rPr>
              <a:t>   for(int i=1; i&lt;=n; i++){</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for(int j=1; j&lt;=m; j++){</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freq[a[i][j]]++;</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v[a[i][j]].push_back(make_pair(i,j));</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for(int i=0; i&lt;=1000; i++){</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if(freq[i]){</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cout&lt;&lt;"frequency of "&lt;&lt;i&lt;&lt;"-&gt;"&lt;&lt;freq[i]&lt;&lt;" "&lt;&lt;"and"&lt;&lt;" "&lt;&lt;"locations are"&lt;&lt;"-&gt;";</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for(int j=0; j&lt;v[i].size(); j++){</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cout&lt;&lt;"("&lt;&lt;v[i][j].first&lt;&lt;","&lt;&lt;v[i][j].second&lt;&lt;")"&lt;&lt;" ";</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cout&lt;&lt;endl;</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a:t>
            </a:r>
            <a:endParaRPr sz="1200">
              <a:latin typeface="Lato"/>
              <a:ea typeface="Lato"/>
              <a:cs typeface="Lato"/>
              <a:sym typeface="Lato"/>
            </a:endParaRPr>
          </a:p>
          <a:p>
            <a:pPr indent="0" lvl="0" marL="0" rtl="0" algn="l">
              <a:lnSpc>
                <a:spcPct val="90000"/>
              </a:lnSpc>
              <a:spcBef>
                <a:spcPts val="200"/>
              </a:spcBef>
              <a:spcAft>
                <a:spcPts val="0"/>
              </a:spcAft>
              <a:buNone/>
            </a:pPr>
            <a:r>
              <a:rPr lang="en" sz="1200">
                <a:latin typeface="Lato"/>
                <a:ea typeface="Lato"/>
                <a:cs typeface="Lato"/>
                <a:sym typeface="Lato"/>
              </a:rPr>
              <a:t>    return 0;</a:t>
            </a:r>
            <a:endParaRPr sz="1200">
              <a:latin typeface="Lato"/>
              <a:ea typeface="Lato"/>
              <a:cs typeface="Lato"/>
              <a:sym typeface="Lato"/>
            </a:endParaRPr>
          </a:p>
          <a:p>
            <a:pPr indent="0" lvl="0" marL="0" rtl="0" algn="l">
              <a:lnSpc>
                <a:spcPct val="90000"/>
              </a:lnSpc>
              <a:spcBef>
                <a:spcPts val="200"/>
              </a:spcBef>
              <a:spcAft>
                <a:spcPts val="200"/>
              </a:spcAft>
              <a:buNone/>
            </a:pPr>
            <a:r>
              <a:rPr lang="en" sz="1200">
                <a:latin typeface="Lato"/>
                <a:ea typeface="Lato"/>
                <a:cs typeface="Lato"/>
                <a:sym typeface="Lato"/>
              </a:rPr>
              <a:t>}</a:t>
            </a:r>
            <a:endParaRPr sz="12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Complexity Analysis</a:t>
            </a:r>
            <a:endParaRPr b="1">
              <a:solidFill>
                <a:srgbClr val="000000"/>
              </a:solidFill>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solidFill>
                  <a:srgbClr val="000000"/>
                </a:solidFill>
              </a:rPr>
              <a:t>Time complexity</a:t>
            </a:r>
            <a:endParaRPr b="1" sz="1500">
              <a:solidFill>
                <a:srgbClr val="000000"/>
              </a:solidFill>
            </a:endParaRPr>
          </a:p>
          <a:p>
            <a:pPr indent="0" lvl="0" marL="0" rtl="0" algn="l">
              <a:spcBef>
                <a:spcPts val="1200"/>
              </a:spcBef>
              <a:spcAft>
                <a:spcPts val="0"/>
              </a:spcAft>
              <a:buNone/>
            </a:pPr>
            <a:r>
              <a:rPr lang="en">
                <a:solidFill>
                  <a:srgbClr val="000000"/>
                </a:solidFill>
              </a:rPr>
              <a:t>In all the cases, time complexity will always be same as O(n*m). As we have to do the 3 computations: </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first begin the generation of random arrays.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Second being the computation of frequency array and the last one is print the frequency array. For first and second Computation, time complexity is always O(n*m).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For third computation, time complexity is equals to the O(no. of distinct elements*respective occurrence) and ultimately this comes as the O(n*m) So overall time complexity is O(n*m).</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sp>
        <p:nvSpPr>
          <p:cNvPr id="97" name="Google Shape;97;p20"/>
          <p:cNvSpPr txBox="1"/>
          <p:nvPr/>
        </p:nvSpPr>
        <p:spPr>
          <a:xfrm>
            <a:off x="747025" y="1918350"/>
            <a:ext cx="7433700" cy="13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Lato"/>
                <a:ea typeface="Lato"/>
                <a:cs typeface="Lato"/>
                <a:sym typeface="Lato"/>
              </a:rPr>
              <a:t>Space Complexity</a:t>
            </a:r>
            <a:endParaRPr b="1" sz="1500">
              <a:latin typeface="Lato"/>
              <a:ea typeface="Lato"/>
              <a:cs typeface="Lato"/>
              <a:sym typeface="Lato"/>
            </a:endParaRPr>
          </a:p>
          <a:p>
            <a:pPr indent="0" lvl="0" marL="0" rtl="0" algn="l">
              <a:spcBef>
                <a:spcPts val="0"/>
              </a:spcBef>
              <a:spcAft>
                <a:spcPts val="0"/>
              </a:spcAft>
              <a:buNone/>
            </a:pPr>
            <a:r>
              <a:t/>
            </a:r>
            <a:endParaRPr b="1" sz="1500">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 sz="1300">
                <a:latin typeface="Lato"/>
                <a:ea typeface="Lato"/>
                <a:cs typeface="Lato"/>
                <a:sym typeface="Lato"/>
              </a:rPr>
              <a:t>The complexity of both the algorithm is almost same for small inputs which is generally O(n*m) but for large inputs algorithm 2 is more efficient than algorithm 1 because it will reduce unnecessary wastage of memory and solve the problems in O(n*m) complexity. </a:t>
            </a:r>
            <a:endParaRPr sz="13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0" y="0"/>
            <a:ext cx="9144000" cy="55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rPr>
              <a:t>Experimental Study</a:t>
            </a:r>
            <a:endParaRPr b="1">
              <a:solidFill>
                <a:srgbClr val="000000"/>
              </a:solidFill>
            </a:endParaRPr>
          </a:p>
        </p:txBody>
      </p:sp>
      <p:sp>
        <p:nvSpPr>
          <p:cNvPr id="103" name="Google Shape;103;p21"/>
          <p:cNvSpPr txBox="1"/>
          <p:nvPr/>
        </p:nvSpPr>
        <p:spPr>
          <a:xfrm>
            <a:off x="61225" y="612325"/>
            <a:ext cx="9025500" cy="1530000"/>
          </a:xfrm>
          <a:prstGeom prst="rect">
            <a:avLst/>
          </a:prstGeom>
          <a:noFill/>
          <a:ln>
            <a:noFill/>
          </a:ln>
        </p:spPr>
        <p:txBody>
          <a:bodyPr anchorCtr="0" anchor="t" bIns="91425" lIns="91425" spcFirstLastPara="1" rIns="91425" wrap="square" tIns="91425">
            <a:spAutoFit/>
          </a:bodyPr>
          <a:lstStyle/>
          <a:p>
            <a:pPr indent="0" lvl="0" marL="0" rtl="0" algn="just">
              <a:lnSpc>
                <a:spcPct val="75000"/>
              </a:lnSpc>
              <a:spcBef>
                <a:spcPts val="0"/>
              </a:spcBef>
              <a:spcAft>
                <a:spcPts val="0"/>
              </a:spcAft>
              <a:buClr>
                <a:schemeClr val="dk1"/>
              </a:buClr>
              <a:buSzPts val="1100"/>
              <a:buFont typeface="Arial"/>
              <a:buNone/>
            </a:pPr>
            <a:r>
              <a:rPr b="1" lang="en" sz="1200">
                <a:solidFill>
                  <a:schemeClr val="dk1"/>
                </a:solidFill>
              </a:rPr>
              <a:t>Apriori Analysis:</a:t>
            </a:r>
            <a:endParaRPr b="1"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Apriori analysis means, analysis is performed prior to running it on a specific system. This analysis is a stage where a function is defined using some theoretical model. Hence, we determine the time and space complexity of an algorithm by just looking at the algorithm rather than running it on a particular system with a different memory, processor, and compiler.</a:t>
            </a:r>
            <a:endParaRPr>
              <a:solidFill>
                <a:schemeClr val="dk1"/>
              </a:solidFill>
            </a:endParaRPr>
          </a:p>
          <a:p>
            <a:pPr indent="0" lvl="0" marL="0" rtl="0" algn="l">
              <a:spcBef>
                <a:spcPts val="0"/>
              </a:spcBef>
              <a:spcAft>
                <a:spcPts val="0"/>
              </a:spcAft>
              <a:buNone/>
            </a:pPr>
            <a:r>
              <a:t/>
            </a:r>
            <a:endParaRPr/>
          </a:p>
        </p:txBody>
      </p:sp>
      <p:pic>
        <p:nvPicPr>
          <p:cNvPr id="104" name="Google Shape;104;p21"/>
          <p:cNvPicPr preferRelativeResize="0"/>
          <p:nvPr/>
        </p:nvPicPr>
        <p:blipFill>
          <a:blip r:embed="rId3">
            <a:alphaModFix/>
          </a:blip>
          <a:stretch>
            <a:fillRect/>
          </a:stretch>
        </p:blipFill>
        <p:spPr>
          <a:xfrm>
            <a:off x="1901250" y="2030550"/>
            <a:ext cx="4678150" cy="270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