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41de82e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41de82e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aed6ee9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aed6ee9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aed6ee9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aed6ee9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ed6ee94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aed6ee94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41de82e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41de82e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9fb53c1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9fb53c1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aed6ee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aed6ee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786d2e33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786d2e33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976b9e3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976b9e3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924789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924789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786d2e33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786d2e33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786d2e33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786d2e33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786d2e33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786d2e33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yenchant.github.io/pyenchant/tutorial.html" TargetMode="External"/><Relationship Id="rId4" Type="http://schemas.openxmlformats.org/officeDocument/2006/relationships/hyperlink" Target="https://pypi.org/project/pyencha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016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600" u="sng">
                <a:latin typeface="Georgia"/>
                <a:ea typeface="Georgia"/>
                <a:cs typeface="Georgia"/>
                <a:sym typeface="Georgia"/>
              </a:rPr>
              <a:t>Design and Analysis of Algorithms Assignment 2</a:t>
            </a:r>
            <a:endParaRPr b="1">
              <a:solidFill>
                <a:srgbClr val="000000"/>
              </a:solidFill>
            </a:endParaRPr>
          </a:p>
        </p:txBody>
      </p:sp>
      <p:sp>
        <p:nvSpPr>
          <p:cNvPr id="55" name="Google Shape;55;p13"/>
          <p:cNvSpPr txBox="1"/>
          <p:nvPr>
            <p:ph idx="1" type="subTitle"/>
          </p:nvPr>
        </p:nvSpPr>
        <p:spPr>
          <a:xfrm>
            <a:off x="4457700" y="3157300"/>
            <a:ext cx="4097100" cy="12738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solidFill>
                  <a:srgbClr val="000000"/>
                </a:solidFill>
              </a:rPr>
              <a:t>IIT2019030            Kaushal Kumar</a:t>
            </a:r>
            <a:endParaRPr>
              <a:solidFill>
                <a:srgbClr val="000000"/>
              </a:solidFill>
            </a:endParaRPr>
          </a:p>
          <a:p>
            <a:pPr indent="0" lvl="0" marL="0" rtl="0" algn="ctr">
              <a:spcBef>
                <a:spcPts val="0"/>
              </a:spcBef>
              <a:spcAft>
                <a:spcPts val="0"/>
              </a:spcAft>
              <a:buNone/>
            </a:pPr>
            <a:r>
              <a:rPr lang="en">
                <a:solidFill>
                  <a:srgbClr val="000000"/>
                </a:solidFill>
              </a:rPr>
              <a:t>IIT2019031                       Sarvesh</a:t>
            </a:r>
            <a:endParaRPr>
              <a:solidFill>
                <a:srgbClr val="000000"/>
              </a:solidFill>
            </a:endParaRPr>
          </a:p>
          <a:p>
            <a:pPr indent="0" lvl="0" marL="0" rtl="0" algn="l">
              <a:spcBef>
                <a:spcPts val="0"/>
              </a:spcBef>
              <a:spcAft>
                <a:spcPts val="0"/>
              </a:spcAft>
              <a:buNone/>
            </a:pPr>
            <a:r>
              <a:rPr lang="en">
                <a:solidFill>
                  <a:srgbClr val="000000"/>
                </a:solidFill>
              </a:rPr>
              <a:t> </a:t>
            </a:r>
            <a:r>
              <a:rPr lang="en">
                <a:solidFill>
                  <a:srgbClr val="000000"/>
                </a:solidFill>
              </a:rPr>
              <a:t>IIT2019032</a:t>
            </a:r>
            <a:r>
              <a:rPr lang="en">
                <a:solidFill>
                  <a:srgbClr val="000000"/>
                </a:solidFill>
              </a:rPr>
              <a:t>                        Aarushi</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0" y="0"/>
            <a:ext cx="9144000" cy="55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Experimental Study</a:t>
            </a:r>
            <a:endParaRPr b="1">
              <a:solidFill>
                <a:srgbClr val="000000"/>
              </a:solidFill>
            </a:endParaRPr>
          </a:p>
        </p:txBody>
      </p:sp>
      <p:sp>
        <p:nvSpPr>
          <p:cNvPr id="110" name="Google Shape;110;p22"/>
          <p:cNvSpPr txBox="1"/>
          <p:nvPr/>
        </p:nvSpPr>
        <p:spPr>
          <a:xfrm>
            <a:off x="61225" y="612325"/>
            <a:ext cx="90255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Apriori Analysis</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Apriori analysis means,analysis is performed prior to running it on a specific system.This analysis is a stage where a function is defined using some theoretical model.Hence,we determine the time and space complexity of an algorithm by just looking at the algorithm rather than running it on a particular system with a different memory,processor, and compiler.So,as we discussed under the heading complexity analysis we arrived at the conclusion that time complexity is O(n</a:t>
            </a:r>
            <a:r>
              <a:rPr baseline="30000" lang="en">
                <a:solidFill>
                  <a:schemeClr val="dk1"/>
                </a:solidFill>
              </a:rPr>
              <a:t>2</a:t>
            </a:r>
            <a:r>
              <a:rPr lang="en">
                <a:solidFill>
                  <a:schemeClr val="dk1"/>
                </a:solidFill>
              </a:rPr>
              <a:t>).</a:t>
            </a:r>
            <a:endParaRPr/>
          </a:p>
        </p:txBody>
      </p:sp>
      <p:pic>
        <p:nvPicPr>
          <p:cNvPr id="111" name="Google Shape;111;p22"/>
          <p:cNvPicPr preferRelativeResize="0"/>
          <p:nvPr/>
        </p:nvPicPr>
        <p:blipFill>
          <a:blip r:embed="rId3">
            <a:alphaModFix/>
          </a:blip>
          <a:stretch>
            <a:fillRect/>
          </a:stretch>
        </p:blipFill>
        <p:spPr>
          <a:xfrm>
            <a:off x="1901250" y="2030550"/>
            <a:ext cx="4678150" cy="270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263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Aposteriori Analysis</a:t>
            </a:r>
            <a:r>
              <a:rPr lang="en" sz="1400">
                <a:solidFill>
                  <a:schemeClr val="dk1"/>
                </a:solidFill>
              </a:rPr>
              <a:t>:</a:t>
            </a:r>
            <a:endParaRPr sz="1400">
              <a:solidFill>
                <a:schemeClr val="dk1"/>
              </a:solidFill>
            </a:endParaRPr>
          </a:p>
          <a:p>
            <a:pPr indent="0" lvl="0" marL="0" rtl="0" algn="l">
              <a:spcBef>
                <a:spcPts val="1200"/>
              </a:spcBef>
              <a:spcAft>
                <a:spcPts val="0"/>
              </a:spcAft>
              <a:buNone/>
            </a:pPr>
            <a:r>
              <a:rPr lang="en" sz="1400">
                <a:solidFill>
                  <a:schemeClr val="dk1"/>
                </a:solidFill>
              </a:rPr>
              <a:t>Aposteriori analysis of an algorithm means we perform analysis of an algorithm only after running it on a system.It directly depends on the system and changes from system to system.So, for the a aposteriori analysis of the algorithm,we have run our code on the compiler and get values of the time by specifying the value of n and m and different value of the time had occur.</a:t>
            </a:r>
            <a:endParaRPr sz="1400">
              <a:solidFill>
                <a:schemeClr val="dk1"/>
              </a:solidFill>
            </a:endParaRPr>
          </a:p>
          <a:p>
            <a:pPr indent="0" lvl="0" marL="0" rtl="0" algn="l">
              <a:spcBef>
                <a:spcPts val="1200"/>
              </a:spcBef>
              <a:spcAft>
                <a:spcPts val="1200"/>
              </a:spcAft>
              <a:buNone/>
            </a:pPr>
            <a:r>
              <a:rPr lang="en" sz="1400">
                <a:solidFill>
                  <a:schemeClr val="dk1"/>
                </a:solidFill>
              </a:rPr>
              <a:t>Table for the Aposteriori Analysis</a:t>
            </a:r>
            <a:endParaRPr sz="1400">
              <a:solidFill>
                <a:schemeClr val="dk1"/>
              </a:solidFill>
            </a:endParaRPr>
          </a:p>
        </p:txBody>
      </p:sp>
      <p:pic>
        <p:nvPicPr>
          <p:cNvPr id="117" name="Google Shape;117;p23"/>
          <p:cNvPicPr preferRelativeResize="0"/>
          <p:nvPr/>
        </p:nvPicPr>
        <p:blipFill>
          <a:blip r:embed="rId3">
            <a:alphaModFix/>
          </a:blip>
          <a:stretch>
            <a:fillRect/>
          </a:stretch>
        </p:blipFill>
        <p:spPr>
          <a:xfrm>
            <a:off x="2795475" y="2571738"/>
            <a:ext cx="3352800" cy="23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704225" y="152400"/>
            <a:ext cx="6093512"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hlink"/>
                </a:solidFill>
                <a:hlinkClick r:id="rId3"/>
              </a:rPr>
              <a:t>https://pyenchant.github.io/pyenchant/tutorial.html</a:t>
            </a:r>
            <a:endParaRPr sz="1500">
              <a:solidFill>
                <a:schemeClr val="dk1"/>
              </a:solidFill>
            </a:endParaRPr>
          </a:p>
          <a:p>
            <a:pPr indent="0" lvl="0" marL="0" rtl="0" algn="l">
              <a:spcBef>
                <a:spcPts val="1200"/>
              </a:spcBef>
              <a:spcAft>
                <a:spcPts val="0"/>
              </a:spcAft>
              <a:buNone/>
            </a:pPr>
            <a:r>
              <a:rPr lang="en" sz="1500" u="sng">
                <a:solidFill>
                  <a:schemeClr val="hlink"/>
                </a:solidFill>
                <a:hlinkClick r:id="rId4"/>
              </a:rPr>
              <a:t>https://pypi.org/project/pyenchant/</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6"/>
          <p:cNvSpPr txBox="1"/>
          <p:nvPr>
            <p:ph type="title"/>
          </p:nvPr>
        </p:nvSpPr>
        <p:spPr>
          <a:xfrm>
            <a:off x="2369050" y="1979675"/>
            <a:ext cx="4531800" cy="9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200">
                <a:solidFill>
                  <a:schemeClr val="dk1"/>
                </a:solidFill>
              </a:rPr>
              <a:t>THANK YOU</a:t>
            </a:r>
            <a:endParaRPr b="1" sz="5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0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Contents </a:t>
            </a:r>
            <a:endParaRPr b="1"/>
          </a:p>
        </p:txBody>
      </p:sp>
      <p:sp>
        <p:nvSpPr>
          <p:cNvPr id="61" name="Google Shape;61;p14"/>
          <p:cNvSpPr txBox="1"/>
          <p:nvPr>
            <p:ph idx="1" type="body"/>
          </p:nvPr>
        </p:nvSpPr>
        <p:spPr>
          <a:xfrm>
            <a:off x="1103700" y="1270350"/>
            <a:ext cx="6665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Problem Statement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Algorithm Design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Pseudo 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Complexity Analysis</a:t>
            </a:r>
            <a:endParaRPr>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Time Complexity</a:t>
            </a:r>
            <a:endParaRPr sz="1400">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Space Complexity</a:t>
            </a:r>
            <a:endParaRPr sz="14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Experimental Study</a:t>
            </a: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860225" y="1008225"/>
            <a:ext cx="314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	</a:t>
            </a:r>
            <a:endParaRPr b="1"/>
          </a:p>
        </p:txBody>
      </p:sp>
      <p:sp>
        <p:nvSpPr>
          <p:cNvPr id="67" name="Google Shape;67;p15"/>
          <p:cNvSpPr txBox="1"/>
          <p:nvPr>
            <p:ph idx="1" type="body"/>
          </p:nvPr>
        </p:nvSpPr>
        <p:spPr>
          <a:xfrm>
            <a:off x="1073550" y="2128625"/>
            <a:ext cx="6996900" cy="13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rPr>
              <a:t>Prepare a matrix of random characters of size 50×50 and check</a:t>
            </a:r>
            <a:endParaRPr>
              <a:solidFill>
                <a:srgbClr val="000000"/>
              </a:solidFill>
            </a:endParaRPr>
          </a:p>
          <a:p>
            <a:pPr indent="0" lvl="0" marL="0" rtl="0" algn="l">
              <a:spcBef>
                <a:spcPts val="1200"/>
              </a:spcBef>
              <a:spcAft>
                <a:spcPts val="1200"/>
              </a:spcAft>
              <a:buNone/>
            </a:pPr>
            <a:r>
              <a:rPr lang="en">
                <a:solidFill>
                  <a:srgbClr val="000000"/>
                </a:solidFill>
              </a:rPr>
              <a:t>for valid English words diagonally</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Introduction</a:t>
            </a:r>
            <a:endParaRPr b="1">
              <a:solidFill>
                <a:srgbClr val="000000"/>
              </a:solidFill>
            </a:endParaRPr>
          </a:p>
        </p:txBody>
      </p:sp>
      <p:sp>
        <p:nvSpPr>
          <p:cNvPr id="73" name="Google Shape;73;p16"/>
          <p:cNvSpPr txBox="1"/>
          <p:nvPr>
            <p:ph idx="1" type="body"/>
          </p:nvPr>
        </p:nvSpPr>
        <p:spPr>
          <a:xfrm>
            <a:off x="664375" y="1152475"/>
            <a:ext cx="78759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chemeClr val="dk1"/>
                </a:solidFill>
              </a:rPr>
              <a:t>According to the given problem statement, we had to check if any word in the diagonals are valid or not, therefore we have made use of PyEnchant library from python. </a:t>
            </a:r>
            <a:endParaRPr sz="1500">
              <a:solidFill>
                <a:schemeClr val="dk1"/>
              </a:solidFill>
            </a:endParaRPr>
          </a:p>
          <a:p>
            <a:pPr indent="-323850" lvl="0" marL="457200" rtl="0" algn="l">
              <a:spcBef>
                <a:spcPts val="0"/>
              </a:spcBef>
              <a:spcAft>
                <a:spcPts val="0"/>
              </a:spcAft>
              <a:buClr>
                <a:srgbClr val="000000"/>
              </a:buClr>
              <a:buSzPts val="1500"/>
              <a:buFont typeface="Arial"/>
              <a:buChar char="●"/>
            </a:pPr>
            <a:r>
              <a:rPr lang="en" sz="1500">
                <a:solidFill>
                  <a:schemeClr val="dk1"/>
                </a:solidFill>
              </a:rPr>
              <a:t>Enchant is used to check the spelling of words and suggest corrections for words that are misspelled. It can use many popular spell checking packages to perform this task, including Ispell, Aspell andMySpell. </a:t>
            </a:r>
            <a:endParaRPr sz="1500">
              <a:solidFill>
                <a:schemeClr val="dk1"/>
              </a:solidFill>
            </a:endParaRPr>
          </a:p>
          <a:p>
            <a:pPr indent="-323850" lvl="0" marL="457200" rtl="0" algn="l">
              <a:spcBef>
                <a:spcPts val="0"/>
              </a:spcBef>
              <a:spcAft>
                <a:spcPts val="0"/>
              </a:spcAft>
              <a:buClr>
                <a:srgbClr val="000000"/>
              </a:buClr>
              <a:buSzPts val="1500"/>
              <a:buFont typeface="Arial"/>
              <a:buChar char="●"/>
            </a:pPr>
            <a:r>
              <a:rPr lang="en" sz="1500">
                <a:solidFill>
                  <a:schemeClr val="dk1"/>
                </a:solidFill>
              </a:rPr>
              <a:t>It is quite flexible at handling multiple dictionaries and multiple languages. Dictionaries are created using a language tag which specifies the language to be checked. The language tag used here signifies American English.</a:t>
            </a:r>
            <a:endParaRPr sz="1500">
              <a:solidFill>
                <a:schemeClr val="dk1"/>
              </a:solidFill>
            </a:endParaRPr>
          </a:p>
          <a:p>
            <a:pPr indent="-323850" lvl="0" marL="457200" rtl="0" algn="l">
              <a:spcBef>
                <a:spcPts val="0"/>
              </a:spcBef>
              <a:spcAft>
                <a:spcPts val="0"/>
              </a:spcAft>
              <a:buClr>
                <a:srgbClr val="000000"/>
              </a:buClr>
              <a:buSzPts val="1500"/>
              <a:buFont typeface="Arial"/>
              <a:buChar char="●"/>
            </a:pPr>
            <a:r>
              <a:rPr lang="en" sz="1500">
                <a:solidFill>
                  <a:schemeClr val="dk1"/>
                </a:solidFill>
              </a:rPr>
              <a:t>If the language tag is not specified, an attempt is made to determine the language currently in use. This is not always possible, in which case an Error is raised.</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73475" y="345775"/>
            <a:ext cx="8520600" cy="57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SzPts val="990"/>
              <a:buNone/>
            </a:pPr>
            <a:r>
              <a:rPr b="1" lang="en" sz="2520"/>
              <a:t>Application</a:t>
            </a:r>
            <a:endParaRPr b="1" sz="2520"/>
          </a:p>
        </p:txBody>
      </p:sp>
      <p:sp>
        <p:nvSpPr>
          <p:cNvPr id="79" name="Google Shape;79;p17"/>
          <p:cNvSpPr txBox="1"/>
          <p:nvPr>
            <p:ph idx="1" type="body"/>
          </p:nvPr>
        </p:nvSpPr>
        <p:spPr>
          <a:xfrm>
            <a:off x="407200" y="1163400"/>
            <a:ext cx="8187000" cy="3551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Char char="●"/>
            </a:pPr>
            <a:r>
              <a:rPr lang="en" sz="1600">
                <a:solidFill>
                  <a:schemeClr val="dk1"/>
                </a:solidFill>
              </a:rPr>
              <a:t>Python’s great library system made it easier to check for valid English words available in the diagonal of the randomly generated matrix. </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PyEnchant is a spell checking library for Python, based on the excellent Enchant library.It combines all the functionality of the underlying Enchant library with the flexibility of Python and a nice“Pythonic” object-oriented interface.</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Used mainly for dictionary related purposes, and spelling checking domains or other work related to that.</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Algorithm Design</a:t>
            </a:r>
            <a:endParaRPr b="1">
              <a:solidFill>
                <a:srgbClr val="000000"/>
              </a:solidFill>
            </a:endParaRPr>
          </a:p>
        </p:txBody>
      </p:sp>
      <p:sp>
        <p:nvSpPr>
          <p:cNvPr id="85" name="Google Shape;85;p18"/>
          <p:cNvSpPr txBox="1"/>
          <p:nvPr>
            <p:ph idx="1" type="body"/>
          </p:nvPr>
        </p:nvSpPr>
        <p:spPr>
          <a:xfrm>
            <a:off x="1147325" y="1245300"/>
            <a:ext cx="7038900" cy="317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Our algorithm iterates the elements and check if it is present on the main diagonal then push it on the string.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Then we are checking whether the string is present in the dictionary or not with the help of en-chant library.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If the string is present the it append to the array of string and in last it print all the strings which is present in the dictionary.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Running through the matrix it searches for valid words along the diagonal, as mentioned in the above figure.This algorithm runs for each column of the matrix hence takes 50x50 time.</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Pseudo Code</a:t>
            </a:r>
            <a:endParaRPr b="1">
              <a:solidFill>
                <a:srgbClr val="000000"/>
              </a:solidFill>
            </a:endParaRPr>
          </a:p>
        </p:txBody>
      </p:sp>
      <p:sp>
        <p:nvSpPr>
          <p:cNvPr id="91" name="Google Shape;91;p19"/>
          <p:cNvSpPr txBox="1"/>
          <p:nvPr>
            <p:ph idx="1" type="body"/>
          </p:nvPr>
        </p:nvSpPr>
        <p:spPr>
          <a:xfrm>
            <a:off x="1297500" y="1135850"/>
            <a:ext cx="7038900" cy="36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200">
                <a:solidFill>
                  <a:schemeClr val="dk1"/>
                </a:solidFill>
              </a:rPr>
              <a:t>d=enchant.Dict(”enUS”)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rows, cols = (50, 50)</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arr= []</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for i in range(cols):</a:t>
            </a:r>
            <a:endParaRPr sz="1200">
              <a:solidFill>
                <a:schemeClr val="dk1"/>
              </a:solidFill>
            </a:endParaRPr>
          </a:p>
          <a:p>
            <a:pPr indent="457200" lvl="0" marL="0" rtl="0" algn="l">
              <a:lnSpc>
                <a:spcPct val="100000"/>
              </a:lnSpc>
              <a:spcBef>
                <a:spcPts val="0"/>
              </a:spcBef>
              <a:spcAft>
                <a:spcPts val="0"/>
              </a:spcAft>
              <a:buSzPts val="275"/>
              <a:buNone/>
            </a:pPr>
            <a:r>
              <a:rPr lang="en" sz="1200">
                <a:solidFill>
                  <a:schemeClr val="dk1"/>
                </a:solidFill>
              </a:rPr>
              <a:t>col= []</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for j in range(rows):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col.append(randomcharacter)</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arr.append(col)</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ans= []</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for i in range(0,cols):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s= ””</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for j in range(i,rows):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s+ =arr[j][j]</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if(len(s) == 1 and s.upper() != ’A’):</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continue</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if(d.check(s)):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ans.append(s)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print(ans)</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123975" y="144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Code</a:t>
            </a:r>
            <a:endParaRPr b="1">
              <a:solidFill>
                <a:srgbClr val="000000"/>
              </a:solidFill>
            </a:endParaRPr>
          </a:p>
        </p:txBody>
      </p:sp>
      <p:sp>
        <p:nvSpPr>
          <p:cNvPr id="97" name="Google Shape;97;p20"/>
          <p:cNvSpPr txBox="1"/>
          <p:nvPr/>
        </p:nvSpPr>
        <p:spPr>
          <a:xfrm>
            <a:off x="1439525" y="450000"/>
            <a:ext cx="4442400" cy="469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200">
                <a:latin typeface="Lato"/>
                <a:ea typeface="Lato"/>
                <a:cs typeface="Lato"/>
                <a:sym typeface="Lato"/>
              </a:rPr>
              <a:t>import string</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import random</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import enchant</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d = enchant.Dict("en_IN")</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rows, cols = (50, 50)</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arr =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for i in range(cols):</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	col =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	for j in range(rows):</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    	col.append(random.choice(string.ascii_letters))</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	arr.append(col)</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ans =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200"/>
              </a:spcAft>
              <a:buNone/>
            </a:pPr>
            <a:r>
              <a:t/>
            </a:r>
            <a:endParaRPr sz="1200">
              <a:latin typeface="Lato"/>
              <a:ea typeface="Lato"/>
              <a:cs typeface="Lato"/>
              <a:sym typeface="Lato"/>
            </a:endParaRPr>
          </a:p>
        </p:txBody>
      </p:sp>
      <p:sp>
        <p:nvSpPr>
          <p:cNvPr id="98" name="Google Shape;98;p20"/>
          <p:cNvSpPr txBox="1"/>
          <p:nvPr/>
        </p:nvSpPr>
        <p:spPr>
          <a:xfrm>
            <a:off x="6182200" y="500250"/>
            <a:ext cx="2890800" cy="2077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for i in range(0,cols):</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s = ""</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for j in range(i,rows):</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s+=arr[j][j]</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if(len(s) == 1 and s.upper() != 'A'):</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continue</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if(d.check(s)):</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ans.append(s)</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0" rtl="0" algn="l">
              <a:lnSpc>
                <a:spcPct val="90000"/>
              </a:lnSpc>
              <a:spcBef>
                <a:spcPts val="200"/>
              </a:spcBef>
              <a:spcAft>
                <a:spcPts val="200"/>
              </a:spcAft>
              <a:buClr>
                <a:schemeClr val="dk1"/>
              </a:buClr>
              <a:buSzPts val="1100"/>
              <a:buFont typeface="Arial"/>
              <a:buNone/>
            </a:pPr>
            <a:r>
              <a:rPr lang="en" sz="1200">
                <a:solidFill>
                  <a:schemeClr val="dk1"/>
                </a:solidFill>
                <a:latin typeface="Lato"/>
                <a:ea typeface="Lato"/>
                <a:cs typeface="Lato"/>
                <a:sym typeface="Lato"/>
              </a:rPr>
              <a:t>print(ans)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Complexity Analysis</a:t>
            </a:r>
            <a:endParaRPr b="1">
              <a:solidFill>
                <a:srgbClr val="000000"/>
              </a:solidFill>
            </a:endParaRPr>
          </a:p>
        </p:txBody>
      </p:sp>
      <p:sp>
        <p:nvSpPr>
          <p:cNvPr id="104" name="Google Shape;104;p21"/>
          <p:cNvSpPr txBox="1"/>
          <p:nvPr>
            <p:ph idx="1" type="body"/>
          </p:nvPr>
        </p:nvSpPr>
        <p:spPr>
          <a:xfrm>
            <a:off x="739375" y="1152475"/>
            <a:ext cx="80928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500">
                <a:solidFill>
                  <a:srgbClr val="000000"/>
                </a:solidFill>
              </a:rPr>
              <a:t>T</a:t>
            </a:r>
            <a:r>
              <a:rPr b="1" lang="en" sz="1500">
                <a:solidFill>
                  <a:srgbClr val="000000"/>
                </a:solidFill>
              </a:rPr>
              <a:t>ime complexity</a:t>
            </a:r>
            <a:endParaRPr b="1" sz="1500">
              <a:solidFill>
                <a:srgbClr val="000000"/>
              </a:solidFill>
            </a:endParaRPr>
          </a:p>
          <a:p>
            <a:pPr indent="0" lvl="0" marL="0" rtl="0" algn="l">
              <a:spcBef>
                <a:spcPts val="1200"/>
              </a:spcBef>
              <a:spcAft>
                <a:spcPts val="0"/>
              </a:spcAft>
              <a:buNone/>
            </a:pPr>
            <a:r>
              <a:rPr lang="en" sz="1400">
                <a:solidFill>
                  <a:schemeClr val="dk1"/>
                </a:solidFill>
              </a:rPr>
              <a:t>In case of time complexity the loops are running completely through the entire fixed matrix for twice. So, after accordingly analysing the pseudo code we can infer that time complexity will be the size of matrix.</a:t>
            </a:r>
            <a:endParaRPr sz="1400">
              <a:solidFill>
                <a:schemeClr val="dk1"/>
              </a:solidFill>
            </a:endParaRPr>
          </a:p>
          <a:p>
            <a:pPr indent="0" lvl="0" marL="0" rtl="0" algn="l">
              <a:spcBef>
                <a:spcPts val="1200"/>
              </a:spcBef>
              <a:spcAft>
                <a:spcPts val="0"/>
              </a:spcAft>
              <a:buNone/>
            </a:pPr>
            <a:r>
              <a:rPr lang="en" sz="1400">
                <a:solidFill>
                  <a:schemeClr val="dk1"/>
                </a:solidFill>
              </a:rPr>
              <a:t>So Time Complexity of the Algorithm = O(n</a:t>
            </a:r>
            <a:r>
              <a:rPr baseline="30000" lang="en" sz="1400">
                <a:solidFill>
                  <a:schemeClr val="dk1"/>
                </a:solidFill>
              </a:rPr>
              <a:t>2</a:t>
            </a:r>
            <a:r>
              <a:rPr lang="en" sz="1400">
                <a:solidFill>
                  <a:schemeClr val="dk1"/>
                </a:solidFill>
              </a:rPr>
              <a:t>).</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lnSpc>
                <a:spcPct val="100000"/>
              </a:lnSpc>
              <a:spcBef>
                <a:spcPts val="1200"/>
              </a:spcBef>
              <a:spcAft>
                <a:spcPts val="0"/>
              </a:spcAft>
              <a:buNone/>
            </a:pPr>
            <a:r>
              <a:rPr b="1" lang="en" sz="1500">
                <a:solidFill>
                  <a:schemeClr val="dk1"/>
                </a:solidFill>
              </a:rPr>
              <a:t>Space Complexity</a:t>
            </a:r>
            <a:endParaRPr b="1" sz="1500">
              <a:solidFill>
                <a:schemeClr val="dk1"/>
              </a:solidFill>
            </a:endParaRPr>
          </a:p>
          <a:p>
            <a:pPr indent="0" lvl="0" marL="0" rtl="0" algn="l">
              <a:lnSpc>
                <a:spcPct val="100000"/>
              </a:lnSpc>
              <a:spcBef>
                <a:spcPts val="0"/>
              </a:spcBef>
              <a:spcAft>
                <a:spcPts val="0"/>
              </a:spcAft>
              <a:buClr>
                <a:schemeClr val="dk1"/>
              </a:buClr>
              <a:buSzPct val="57894"/>
              <a:buFont typeface="Arial"/>
              <a:buNone/>
            </a:pPr>
            <a:r>
              <a:t/>
            </a:r>
            <a:endParaRPr b="1" sz="1900">
              <a:solidFill>
                <a:schemeClr val="dk1"/>
              </a:solidFill>
              <a:latin typeface="Lato"/>
              <a:ea typeface="Lato"/>
              <a:cs typeface="Lato"/>
              <a:sym typeface="Lato"/>
            </a:endParaRPr>
          </a:p>
          <a:p>
            <a:pPr indent="-310832" lvl="0" marL="457200" rtl="0" algn="l">
              <a:spcBef>
                <a:spcPts val="0"/>
              </a:spcBef>
              <a:spcAft>
                <a:spcPts val="0"/>
              </a:spcAft>
              <a:buClr>
                <a:schemeClr val="dk1"/>
              </a:buClr>
              <a:buSzPct val="100000"/>
              <a:buFont typeface="Lato"/>
              <a:buChar char="●"/>
            </a:pPr>
            <a:r>
              <a:rPr lang="en" sz="1400">
                <a:solidFill>
                  <a:schemeClr val="dk1"/>
                </a:solidFill>
              </a:rPr>
              <a:t>As the size for the matrix is fixed according to the problem statement thus,the space used by any of the algorithm will be constant and equal to that fixedvalue. Here the space complexity is 50x50.</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More, generally we can say that space complexity of the algorithm is O(n</a:t>
            </a:r>
            <a:r>
              <a:rPr baseline="30000" lang="en" sz="1400">
                <a:solidFill>
                  <a:schemeClr val="dk1"/>
                </a:solidFill>
              </a:rPr>
              <a:t>2</a:t>
            </a:r>
            <a:r>
              <a:rPr lang="en" sz="1400">
                <a:solidFill>
                  <a:schemeClr val="dk1"/>
                </a:solidFill>
              </a:rPr>
              <a:t>)</a:t>
            </a:r>
            <a:endParaRPr sz="1400">
              <a:solidFill>
                <a:schemeClr val="dk1"/>
              </a:solidFill>
            </a:endParaRPr>
          </a:p>
          <a:p>
            <a:pPr indent="0" lvl="0" marL="0" rtl="0" algn="l">
              <a:spcBef>
                <a:spcPts val="0"/>
              </a:spcBef>
              <a:spcAft>
                <a:spcPts val="1200"/>
              </a:spcAft>
              <a:buNone/>
            </a:pPr>
            <a:r>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