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b786d2e334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b786d2e334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bddfb0afed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bddfb0afed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b41de82ea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b41de82ea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baed6ee94d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baed6ee94d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baed6ee94d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baed6ee94d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baed6ee94d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baed6ee94d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b41de82ea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b41de82ea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b9fb53c1a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b9fb53c1a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baed6ee9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baed6ee9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b786d2e334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b786d2e334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b8924789d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b8924789d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bddfb0afe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bddfb0afe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b786d2e334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b786d2e334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bddfb0afe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bddfb0afe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bddfb0afe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bddfb0afe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geeksforgeeks.org/insertion-sort/" TargetMode="External"/><Relationship Id="rId4" Type="http://schemas.openxmlformats.org/officeDocument/2006/relationships/hyperlink" Target="https://www.geeksforgeeks.org/binary-heap/" TargetMode="External"/><Relationship Id="rId5" Type="http://schemas.openxmlformats.org/officeDocument/2006/relationships/hyperlink" Target="https://www.intechopen.com/books/search-algorithms-and-applications" TargetMode="External"/><Relationship Id="rId6" Type="http://schemas.openxmlformats.org/officeDocument/2006/relationships/hyperlink" Target="https://www.researchgate.net/figure/APPLICATION-OF-SEARCHING-ALGORITHM_tbl3_308119139"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401650"/>
            <a:ext cx="8520600" cy="2052600"/>
          </a:xfrm>
          <a:prstGeom prst="rect">
            <a:avLst/>
          </a:prstGeom>
        </p:spPr>
        <p:txBody>
          <a:bodyPr anchorCtr="0" anchor="b" bIns="91425" lIns="91425" spcFirstLastPara="1" rIns="91425" wrap="square" tIns="91425">
            <a:normAutofit/>
          </a:bodyPr>
          <a:lstStyle/>
          <a:p>
            <a:pPr indent="0" lvl="0" marL="0" rtl="0" algn="ctr">
              <a:lnSpc>
                <a:spcPct val="115000"/>
              </a:lnSpc>
              <a:spcBef>
                <a:spcPts val="0"/>
              </a:spcBef>
              <a:spcAft>
                <a:spcPts val="0"/>
              </a:spcAft>
              <a:buNone/>
            </a:pPr>
            <a:r>
              <a:rPr b="1" lang="en" sz="2600" u="sng">
                <a:latin typeface="Georgia"/>
                <a:ea typeface="Georgia"/>
                <a:cs typeface="Georgia"/>
                <a:sym typeface="Georgia"/>
              </a:rPr>
              <a:t>Design and Analysis of Algorithms Assignment 3</a:t>
            </a:r>
            <a:endParaRPr b="1">
              <a:solidFill>
                <a:srgbClr val="000000"/>
              </a:solidFill>
            </a:endParaRPr>
          </a:p>
        </p:txBody>
      </p:sp>
      <p:sp>
        <p:nvSpPr>
          <p:cNvPr id="55" name="Google Shape;55;p13"/>
          <p:cNvSpPr txBox="1"/>
          <p:nvPr>
            <p:ph idx="1" type="subTitle"/>
          </p:nvPr>
        </p:nvSpPr>
        <p:spPr>
          <a:xfrm>
            <a:off x="4457700" y="3157300"/>
            <a:ext cx="4097100" cy="1273800"/>
          </a:xfrm>
          <a:prstGeom prst="rect">
            <a:avLst/>
          </a:prstGeom>
        </p:spPr>
        <p:txBody>
          <a:bodyPr anchorCtr="0" anchor="t" bIns="91425" lIns="91425" spcFirstLastPara="1" rIns="91425" wrap="square" tIns="91425">
            <a:normAutofit fontScale="70000"/>
          </a:bodyPr>
          <a:lstStyle/>
          <a:p>
            <a:pPr indent="0" lvl="0" marL="0" rtl="0" algn="ctr">
              <a:spcBef>
                <a:spcPts val="0"/>
              </a:spcBef>
              <a:spcAft>
                <a:spcPts val="0"/>
              </a:spcAft>
              <a:buNone/>
            </a:pPr>
            <a:r>
              <a:rPr lang="en">
                <a:solidFill>
                  <a:srgbClr val="000000"/>
                </a:solidFill>
              </a:rPr>
              <a:t>IIT2019030            Kaushal Kumar</a:t>
            </a:r>
            <a:endParaRPr>
              <a:solidFill>
                <a:srgbClr val="000000"/>
              </a:solidFill>
            </a:endParaRPr>
          </a:p>
          <a:p>
            <a:pPr indent="0" lvl="0" marL="0" rtl="0" algn="ctr">
              <a:spcBef>
                <a:spcPts val="0"/>
              </a:spcBef>
              <a:spcAft>
                <a:spcPts val="0"/>
              </a:spcAft>
              <a:buNone/>
            </a:pPr>
            <a:r>
              <a:rPr lang="en">
                <a:solidFill>
                  <a:srgbClr val="000000"/>
                </a:solidFill>
              </a:rPr>
              <a:t>IIT2019031                       Sarvesh</a:t>
            </a:r>
            <a:endParaRPr>
              <a:solidFill>
                <a:srgbClr val="000000"/>
              </a:solidFill>
            </a:endParaRPr>
          </a:p>
          <a:p>
            <a:pPr indent="0" lvl="0" marL="0" rtl="0" algn="l">
              <a:spcBef>
                <a:spcPts val="0"/>
              </a:spcBef>
              <a:spcAft>
                <a:spcPts val="0"/>
              </a:spcAft>
              <a:buNone/>
            </a:pPr>
            <a:r>
              <a:rPr lang="en">
                <a:solidFill>
                  <a:srgbClr val="000000"/>
                </a:solidFill>
              </a:rPr>
              <a:t> </a:t>
            </a:r>
            <a:r>
              <a:rPr lang="en">
                <a:solidFill>
                  <a:srgbClr val="000000"/>
                </a:solidFill>
              </a:rPr>
              <a:t>IIT2019032</a:t>
            </a:r>
            <a:r>
              <a:rPr lang="en">
                <a:solidFill>
                  <a:srgbClr val="000000"/>
                </a:solidFill>
              </a:rPr>
              <a:t>                        Aarushi</a:t>
            </a:r>
            <a:endParaRPr>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5" name="Shape 105"/>
        <p:cNvGrpSpPr/>
        <p:nvPr/>
      </p:nvGrpSpPr>
      <p:grpSpPr>
        <a:xfrm>
          <a:off x="0" y="0"/>
          <a:ext cx="0" cy="0"/>
          <a:chOff x="0" y="0"/>
          <a:chExt cx="0" cy="0"/>
        </a:xfrm>
      </p:grpSpPr>
      <p:sp>
        <p:nvSpPr>
          <p:cNvPr id="106" name="Google Shape;10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0000"/>
                </a:solidFill>
              </a:rPr>
              <a:t>Complexity Analysis</a:t>
            </a:r>
            <a:endParaRPr b="1">
              <a:solidFill>
                <a:srgbClr val="000000"/>
              </a:solidFill>
            </a:endParaRPr>
          </a:p>
        </p:txBody>
      </p:sp>
      <p:sp>
        <p:nvSpPr>
          <p:cNvPr id="107" name="Google Shape;107;p22"/>
          <p:cNvSpPr txBox="1"/>
          <p:nvPr>
            <p:ph idx="1" type="body"/>
          </p:nvPr>
        </p:nvSpPr>
        <p:spPr>
          <a:xfrm>
            <a:off x="707225" y="1152475"/>
            <a:ext cx="7961700" cy="34875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0"/>
              </a:spcAft>
              <a:buNone/>
            </a:pPr>
            <a:r>
              <a:rPr b="1" lang="en" sz="2928">
                <a:solidFill>
                  <a:srgbClr val="000000"/>
                </a:solidFill>
              </a:rPr>
              <a:t>T</a:t>
            </a:r>
            <a:r>
              <a:rPr b="1" lang="en" sz="2928">
                <a:solidFill>
                  <a:srgbClr val="000000"/>
                </a:solidFill>
              </a:rPr>
              <a:t>ime complexity</a:t>
            </a:r>
            <a:endParaRPr b="1" sz="2928">
              <a:solidFill>
                <a:srgbClr val="000000"/>
              </a:solidFill>
            </a:endParaRPr>
          </a:p>
          <a:p>
            <a:pPr indent="0" lvl="0" marL="0" rtl="0" algn="l">
              <a:spcBef>
                <a:spcPts val="1200"/>
              </a:spcBef>
              <a:spcAft>
                <a:spcPts val="0"/>
              </a:spcAft>
              <a:buNone/>
            </a:pPr>
            <a:r>
              <a:rPr b="1" lang="en" sz="1900">
                <a:solidFill>
                  <a:schemeClr val="dk1"/>
                </a:solidFill>
              </a:rPr>
              <a:t>Algorithm 1</a:t>
            </a:r>
            <a:r>
              <a:rPr lang="en" sz="1900">
                <a:solidFill>
                  <a:schemeClr val="dk1"/>
                </a:solidFill>
              </a:rPr>
              <a:t>: Using for Loop Here, we go through the complete array and checks for the smallest or the largest number as compared to the previously initialised variables to store the maximum and the minimum elements. So, as we go through the array once completely the time complexity of this algorithm is O(N).</a:t>
            </a:r>
            <a:endParaRPr sz="1900">
              <a:solidFill>
                <a:schemeClr val="dk1"/>
              </a:solidFill>
            </a:endParaRPr>
          </a:p>
          <a:p>
            <a:pPr indent="0" lvl="0" marL="0" rtl="0" algn="l">
              <a:spcBef>
                <a:spcPts val="1200"/>
              </a:spcBef>
              <a:spcAft>
                <a:spcPts val="0"/>
              </a:spcAft>
              <a:buNone/>
            </a:pPr>
            <a:r>
              <a:rPr b="1" lang="en" sz="1900">
                <a:solidFill>
                  <a:schemeClr val="dk1"/>
                </a:solidFill>
              </a:rPr>
              <a:t>Algorithm 2</a:t>
            </a:r>
            <a:r>
              <a:rPr lang="en" sz="1900">
                <a:solidFill>
                  <a:schemeClr val="dk1"/>
                </a:solidFill>
              </a:rPr>
              <a:t>: Using insertion sort In this method we have used insertion sort method to sort the array in ascending order, so that the largest and the smallest elements can be accessed in O(1). The best case complexity occurs if the array is already in sorted order, insertion sort compares O(n) elements and performs no swaps.So, the best case time complexity is Ω(N). The worst case time complexity for insertion sort isN(N−1)≈O(N</a:t>
            </a:r>
            <a:r>
              <a:rPr lang="en" sz="1900">
                <a:solidFill>
                  <a:schemeClr val="dk1"/>
                </a:solidFill>
                <a:latin typeface="Courier New"/>
                <a:ea typeface="Courier New"/>
                <a:cs typeface="Courier New"/>
                <a:sym typeface="Courier New"/>
              </a:rPr>
              <a:t>2</a:t>
            </a:r>
            <a:r>
              <a:rPr lang="en" sz="1900">
                <a:solidFill>
                  <a:schemeClr val="dk1"/>
                </a:solidFill>
              </a:rPr>
              <a:t>).</a:t>
            </a:r>
            <a:endParaRPr sz="1900">
              <a:solidFill>
                <a:schemeClr val="dk1"/>
              </a:solidFill>
            </a:endParaRPr>
          </a:p>
          <a:p>
            <a:pPr indent="0" lvl="0" marL="0" rtl="0" algn="l">
              <a:spcBef>
                <a:spcPts val="1200"/>
              </a:spcBef>
              <a:spcAft>
                <a:spcPts val="0"/>
              </a:spcAft>
              <a:buNone/>
            </a:pPr>
            <a:r>
              <a:rPr b="1" lang="en" sz="1900">
                <a:solidFill>
                  <a:schemeClr val="dk1"/>
                </a:solidFill>
              </a:rPr>
              <a:t>Algorithm 3:</a:t>
            </a:r>
            <a:r>
              <a:rPr lang="en" sz="1900">
                <a:solidFill>
                  <a:schemeClr val="dk1"/>
                </a:solidFill>
              </a:rPr>
              <a:t> Using heapHere we have created a min heap for the generated array. Therefore we can get the the maximum and minimum elements separated easily. The time complexity for generating heap is O(Nlog(N)),so the time complexity of this algorithm is also O(Nlog(N)).</a:t>
            </a:r>
            <a:endParaRPr sz="1900">
              <a:solidFill>
                <a:schemeClr val="dk1"/>
              </a:solidFill>
            </a:endParaRPr>
          </a:p>
          <a:p>
            <a:pPr indent="0" lvl="0" marL="0" rtl="0" algn="l">
              <a:spcBef>
                <a:spcPts val="1200"/>
              </a:spcBef>
              <a:spcAft>
                <a:spcPts val="1200"/>
              </a:spcAft>
              <a:buNone/>
            </a:pPr>
            <a:r>
              <a:t/>
            </a:r>
            <a:endParaRPr sz="14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3"/>
          <p:cNvSpPr txBox="1"/>
          <p:nvPr>
            <p:ph idx="1" type="body"/>
          </p:nvPr>
        </p:nvSpPr>
        <p:spPr>
          <a:xfrm>
            <a:off x="707225" y="683975"/>
            <a:ext cx="7950900" cy="380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700">
                <a:solidFill>
                  <a:schemeClr val="dk1"/>
                </a:solidFill>
              </a:rPr>
              <a:t>Space Complexity:</a:t>
            </a:r>
            <a:endParaRPr b="1" sz="1700">
              <a:solidFill>
                <a:schemeClr val="dk1"/>
              </a:solidFill>
            </a:endParaRPr>
          </a:p>
          <a:p>
            <a:pPr indent="0" lvl="0" marL="0" rtl="0" algn="l">
              <a:spcBef>
                <a:spcPts val="1200"/>
              </a:spcBef>
              <a:spcAft>
                <a:spcPts val="0"/>
              </a:spcAft>
              <a:buNone/>
            </a:pPr>
            <a:r>
              <a:rPr b="1" lang="en" sz="1500">
                <a:solidFill>
                  <a:schemeClr val="dk1"/>
                </a:solidFill>
              </a:rPr>
              <a:t>Algorithm 1: Using for Loop</a:t>
            </a:r>
            <a:endParaRPr b="1" sz="1500">
              <a:solidFill>
                <a:schemeClr val="dk1"/>
              </a:solidFill>
            </a:endParaRPr>
          </a:p>
          <a:p>
            <a:pPr indent="457200" lvl="0" marL="0" rtl="0" algn="l">
              <a:spcBef>
                <a:spcPts val="1200"/>
              </a:spcBef>
              <a:spcAft>
                <a:spcPts val="0"/>
              </a:spcAft>
              <a:buNone/>
            </a:pPr>
            <a:r>
              <a:rPr lang="en" sz="1500">
                <a:solidFill>
                  <a:schemeClr val="dk1"/>
                </a:solidFill>
              </a:rPr>
              <a:t>As for this algorithm we are not using any memory so the space complexity for this is O(</a:t>
            </a:r>
            <a:r>
              <a:rPr lang="en" sz="1500">
                <a:solidFill>
                  <a:schemeClr val="dk1"/>
                </a:solidFill>
              </a:rPr>
              <a:t>1</a:t>
            </a:r>
            <a:r>
              <a:rPr lang="en" sz="1500">
                <a:solidFill>
                  <a:schemeClr val="dk1"/>
                </a:solidFill>
              </a:rPr>
              <a:t>).</a:t>
            </a:r>
            <a:endParaRPr sz="1500">
              <a:solidFill>
                <a:schemeClr val="dk1"/>
              </a:solidFill>
            </a:endParaRPr>
          </a:p>
          <a:p>
            <a:pPr indent="0" lvl="0" marL="0" rtl="0" algn="l">
              <a:spcBef>
                <a:spcPts val="1200"/>
              </a:spcBef>
              <a:spcAft>
                <a:spcPts val="0"/>
              </a:spcAft>
              <a:buNone/>
            </a:pPr>
            <a:r>
              <a:rPr b="1" lang="en" sz="1500">
                <a:solidFill>
                  <a:schemeClr val="dk1"/>
                </a:solidFill>
              </a:rPr>
              <a:t>Algorithm 2: Using Insertion Sort</a:t>
            </a:r>
            <a:endParaRPr b="1" sz="1500">
              <a:solidFill>
                <a:schemeClr val="dk1"/>
              </a:solidFill>
            </a:endParaRPr>
          </a:p>
          <a:p>
            <a:pPr indent="457200" lvl="0" marL="0" rtl="0" algn="l">
              <a:spcBef>
                <a:spcPts val="1200"/>
              </a:spcBef>
              <a:spcAft>
                <a:spcPts val="0"/>
              </a:spcAft>
              <a:buNone/>
            </a:pPr>
            <a:r>
              <a:rPr lang="en" sz="1500">
                <a:solidFill>
                  <a:schemeClr val="dk1"/>
                </a:solidFill>
              </a:rPr>
              <a:t>Insertion sort is a stable sort with a space complexity of O(1).</a:t>
            </a:r>
            <a:endParaRPr sz="1500">
              <a:solidFill>
                <a:schemeClr val="dk1"/>
              </a:solidFill>
            </a:endParaRPr>
          </a:p>
          <a:p>
            <a:pPr indent="0" lvl="0" marL="0" rtl="0" algn="l">
              <a:spcBef>
                <a:spcPts val="1200"/>
              </a:spcBef>
              <a:spcAft>
                <a:spcPts val="0"/>
              </a:spcAft>
              <a:buNone/>
            </a:pPr>
            <a:r>
              <a:rPr b="1" lang="en" sz="1500">
                <a:solidFill>
                  <a:schemeClr val="dk1"/>
                </a:solidFill>
              </a:rPr>
              <a:t>Algorithm 3: Using Heap</a:t>
            </a:r>
            <a:endParaRPr b="1" sz="1500">
              <a:solidFill>
                <a:schemeClr val="dk1"/>
              </a:solidFill>
            </a:endParaRPr>
          </a:p>
          <a:p>
            <a:pPr indent="0" lvl="0" marL="457200" rtl="0" algn="l">
              <a:spcBef>
                <a:spcPts val="1200"/>
              </a:spcBef>
              <a:spcAft>
                <a:spcPts val="1200"/>
              </a:spcAft>
              <a:buNone/>
            </a:pPr>
            <a:r>
              <a:rPr lang="en" sz="1500">
                <a:solidFill>
                  <a:schemeClr val="dk1"/>
                </a:solidFill>
              </a:rPr>
              <a:t>As for this algorithm we are using two heaps which stores all the elements of the array so the space complexity for this is O(2N) which is generally written as O(N).</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6" name="Shape 116"/>
        <p:cNvGrpSpPr/>
        <p:nvPr/>
      </p:nvGrpSpPr>
      <p:grpSpPr>
        <a:xfrm>
          <a:off x="0" y="0"/>
          <a:ext cx="0" cy="0"/>
          <a:chOff x="0" y="0"/>
          <a:chExt cx="0" cy="0"/>
        </a:xfrm>
      </p:grpSpPr>
      <p:sp>
        <p:nvSpPr>
          <p:cNvPr id="117" name="Google Shape;117;p24"/>
          <p:cNvSpPr txBox="1"/>
          <p:nvPr>
            <p:ph type="title"/>
          </p:nvPr>
        </p:nvSpPr>
        <p:spPr>
          <a:xfrm>
            <a:off x="0" y="0"/>
            <a:ext cx="9144000" cy="551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0000"/>
                </a:solidFill>
              </a:rPr>
              <a:t>Experimental Study</a:t>
            </a:r>
            <a:endParaRPr b="1">
              <a:solidFill>
                <a:srgbClr val="000000"/>
              </a:solidFill>
            </a:endParaRPr>
          </a:p>
        </p:txBody>
      </p:sp>
      <p:sp>
        <p:nvSpPr>
          <p:cNvPr id="118" name="Google Shape;118;p24"/>
          <p:cNvSpPr txBox="1"/>
          <p:nvPr/>
        </p:nvSpPr>
        <p:spPr>
          <a:xfrm>
            <a:off x="578650" y="612325"/>
            <a:ext cx="80154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dk1"/>
                </a:solidFill>
              </a:rPr>
              <a:t>Apriori Analysis</a:t>
            </a:r>
            <a:r>
              <a:rPr lang="en" sz="1300">
                <a:solidFill>
                  <a:schemeClr val="dk1"/>
                </a:solidFill>
              </a:rPr>
              <a:t>:</a:t>
            </a:r>
            <a:endParaRPr sz="1300">
              <a:solidFill>
                <a:schemeClr val="dk1"/>
              </a:solidFill>
            </a:endParaRPr>
          </a:p>
          <a:p>
            <a:pPr indent="0" lvl="0" marL="0" rtl="0" algn="l">
              <a:spcBef>
                <a:spcPts val="0"/>
              </a:spcBef>
              <a:spcAft>
                <a:spcPts val="0"/>
              </a:spcAft>
              <a:buNone/>
            </a:pPr>
            <a:r>
              <a:rPr lang="en" sz="1300">
                <a:solidFill>
                  <a:schemeClr val="dk1"/>
                </a:solidFill>
              </a:rPr>
              <a:t>Apriori analysis means,analysis is performed prior to running it on a specific system.This analysis is a stage where a function is defined using some theoretical model.Hence,we determine the time and space complexity of an algorithm by just looking at the algorithm rather than running it on a particular system with a different memory,processor, and compiler.So,as we discussed under the heading complexity analysis we arrived at the conclusion that best time complexity is O(n).</a:t>
            </a:r>
            <a:endParaRPr sz="1300"/>
          </a:p>
        </p:txBody>
      </p:sp>
      <p:pic>
        <p:nvPicPr>
          <p:cNvPr id="119" name="Google Shape;119;p24"/>
          <p:cNvPicPr preferRelativeResize="0"/>
          <p:nvPr/>
        </p:nvPicPr>
        <p:blipFill>
          <a:blip r:embed="rId3">
            <a:alphaModFix/>
          </a:blip>
          <a:stretch>
            <a:fillRect/>
          </a:stretch>
        </p:blipFill>
        <p:spPr>
          <a:xfrm>
            <a:off x="2310225" y="2026900"/>
            <a:ext cx="3958425" cy="2724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5"/>
          <p:cNvSpPr txBox="1"/>
          <p:nvPr>
            <p:ph idx="1" type="body"/>
          </p:nvPr>
        </p:nvSpPr>
        <p:spPr>
          <a:xfrm>
            <a:off x="311700" y="2639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solidFill>
                  <a:schemeClr val="dk1"/>
                </a:solidFill>
              </a:rPr>
              <a:t>Aposteriori Analysis</a:t>
            </a:r>
            <a:r>
              <a:rPr lang="en" sz="1400">
                <a:solidFill>
                  <a:schemeClr val="dk1"/>
                </a:solidFill>
              </a:rPr>
              <a:t>:</a:t>
            </a:r>
            <a:endParaRPr sz="1400">
              <a:solidFill>
                <a:schemeClr val="dk1"/>
              </a:solidFill>
            </a:endParaRPr>
          </a:p>
          <a:p>
            <a:pPr indent="0" lvl="0" marL="0" rtl="0" algn="l">
              <a:spcBef>
                <a:spcPts val="1200"/>
              </a:spcBef>
              <a:spcAft>
                <a:spcPts val="0"/>
              </a:spcAft>
              <a:buNone/>
            </a:pPr>
            <a:r>
              <a:rPr lang="en" sz="1400">
                <a:solidFill>
                  <a:schemeClr val="dk1"/>
                </a:solidFill>
              </a:rPr>
              <a:t>Aposteriori analysis of an algorithm means we perform analysis of an algorithm only after running it on a system.It directly depends on the system and changes from system to system.So, for the a aposteriori analysis of the algorithm,we have run our code on the compiler and get values of the time by specifying the value of n and m and different value of the time had occur.</a:t>
            </a:r>
            <a:endParaRPr sz="1400">
              <a:solidFill>
                <a:schemeClr val="dk1"/>
              </a:solidFill>
            </a:endParaRPr>
          </a:p>
          <a:p>
            <a:pPr indent="0" lvl="0" marL="0" rtl="0" algn="l">
              <a:spcBef>
                <a:spcPts val="1200"/>
              </a:spcBef>
              <a:spcAft>
                <a:spcPts val="1200"/>
              </a:spcAft>
              <a:buNone/>
            </a:pPr>
            <a:r>
              <a:rPr lang="en" sz="1400">
                <a:solidFill>
                  <a:schemeClr val="dk1"/>
                </a:solidFill>
              </a:rPr>
              <a:t>Table for the Aposteriori Analysis</a:t>
            </a:r>
            <a:endParaRPr sz="1400">
              <a:solidFill>
                <a:schemeClr val="dk1"/>
              </a:solidFill>
            </a:endParaRPr>
          </a:p>
        </p:txBody>
      </p:sp>
      <p:pic>
        <p:nvPicPr>
          <p:cNvPr id="125" name="Google Shape;125;p25"/>
          <p:cNvPicPr preferRelativeResize="0"/>
          <p:nvPr/>
        </p:nvPicPr>
        <p:blipFill>
          <a:blip r:embed="rId3">
            <a:alphaModFix/>
          </a:blip>
          <a:stretch>
            <a:fillRect/>
          </a:stretch>
        </p:blipFill>
        <p:spPr>
          <a:xfrm>
            <a:off x="2410425" y="2274283"/>
            <a:ext cx="4872925" cy="2513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26"/>
          <p:cNvPicPr preferRelativeResize="0"/>
          <p:nvPr/>
        </p:nvPicPr>
        <p:blipFill>
          <a:blip r:embed="rId3">
            <a:alphaModFix/>
          </a:blip>
          <a:stretch>
            <a:fillRect/>
          </a:stretch>
        </p:blipFill>
        <p:spPr>
          <a:xfrm>
            <a:off x="796925" y="152400"/>
            <a:ext cx="7971651" cy="4476750"/>
          </a:xfrm>
          <a:prstGeom prst="rect">
            <a:avLst/>
          </a:prstGeom>
          <a:noFill/>
          <a:ln>
            <a:noFill/>
          </a:ln>
        </p:spPr>
      </p:pic>
      <p:sp>
        <p:nvSpPr>
          <p:cNvPr id="131" name="Google Shape;131;p26"/>
          <p:cNvSpPr txBox="1"/>
          <p:nvPr/>
        </p:nvSpPr>
        <p:spPr>
          <a:xfrm>
            <a:off x="4211250" y="4307700"/>
            <a:ext cx="159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Value of n ~&gt;</a:t>
            </a:r>
            <a:endParaRPr/>
          </a:p>
        </p:txBody>
      </p:sp>
      <p:sp>
        <p:nvSpPr>
          <p:cNvPr id="132" name="Google Shape;132;p26"/>
          <p:cNvSpPr txBox="1"/>
          <p:nvPr/>
        </p:nvSpPr>
        <p:spPr>
          <a:xfrm>
            <a:off x="64300" y="1885975"/>
            <a:ext cx="127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Time (in ms)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38" name="Google Shape;138;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AutoNum type="arabicPeriod"/>
            </a:pPr>
            <a:r>
              <a:rPr lang="en" sz="1500" u="sng">
                <a:solidFill>
                  <a:schemeClr val="hlink"/>
                </a:solidFill>
                <a:hlinkClick r:id="rId3"/>
              </a:rPr>
              <a:t>Insertion Sort</a:t>
            </a:r>
            <a:endParaRPr/>
          </a:p>
          <a:p>
            <a:pPr indent="-323850" lvl="0" marL="457200" rtl="0" algn="l">
              <a:spcBef>
                <a:spcPts val="0"/>
              </a:spcBef>
              <a:spcAft>
                <a:spcPts val="0"/>
              </a:spcAft>
              <a:buSzPts val="1500"/>
              <a:buAutoNum type="arabicPeriod"/>
            </a:pPr>
            <a:r>
              <a:rPr lang="en" sz="1500" u="sng">
                <a:solidFill>
                  <a:schemeClr val="hlink"/>
                </a:solidFill>
                <a:hlinkClick r:id="rId4"/>
              </a:rPr>
              <a:t>Heap</a:t>
            </a:r>
            <a:endParaRPr sz="1500">
              <a:solidFill>
                <a:schemeClr val="dk1"/>
              </a:solidFill>
            </a:endParaRPr>
          </a:p>
          <a:p>
            <a:pPr indent="-323850" lvl="0" marL="457200" rtl="0" algn="l">
              <a:spcBef>
                <a:spcPts val="0"/>
              </a:spcBef>
              <a:spcAft>
                <a:spcPts val="0"/>
              </a:spcAft>
              <a:buClr>
                <a:schemeClr val="dk1"/>
              </a:buClr>
              <a:buSzPts val="1500"/>
              <a:buAutoNum type="arabicPeriod"/>
            </a:pPr>
            <a:r>
              <a:rPr lang="en" sz="1500" u="sng">
                <a:solidFill>
                  <a:schemeClr val="hlink"/>
                </a:solidFill>
                <a:hlinkClick r:id="rId5"/>
              </a:rPr>
              <a:t>Searching Algorithm</a:t>
            </a:r>
            <a:endParaRPr sz="1500">
              <a:solidFill>
                <a:schemeClr val="dk1"/>
              </a:solidFill>
            </a:endParaRPr>
          </a:p>
          <a:p>
            <a:pPr indent="-323850" lvl="0" marL="457200" rtl="0" algn="l">
              <a:spcBef>
                <a:spcPts val="0"/>
              </a:spcBef>
              <a:spcAft>
                <a:spcPts val="0"/>
              </a:spcAft>
              <a:buClr>
                <a:schemeClr val="dk1"/>
              </a:buClr>
              <a:buSzPts val="1500"/>
              <a:buAutoNum type="arabicPeriod"/>
            </a:pPr>
            <a:r>
              <a:rPr lang="en" sz="1500" u="sng">
                <a:solidFill>
                  <a:schemeClr val="hlink"/>
                </a:solidFill>
                <a:hlinkClick r:id="rId6"/>
              </a:rPr>
              <a:t>Application of Searching</a:t>
            </a:r>
            <a:endParaRPr sz="1500">
              <a:solidFill>
                <a:schemeClr val="dk1"/>
              </a:solidFill>
            </a:endParaRPr>
          </a:p>
          <a:p>
            <a:pPr indent="0" lvl="0" marL="0" rtl="0" algn="l">
              <a:spcBef>
                <a:spcPts val="1200"/>
              </a:spcBef>
              <a:spcAft>
                <a:spcPts val="1200"/>
              </a:spcAft>
              <a:buNone/>
            </a:pPr>
            <a:r>
              <a:t/>
            </a:r>
            <a:endParaRPr sz="15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2" name="Shape 142"/>
        <p:cNvGrpSpPr/>
        <p:nvPr/>
      </p:nvGrpSpPr>
      <p:grpSpPr>
        <a:xfrm>
          <a:off x="0" y="0"/>
          <a:ext cx="0" cy="0"/>
          <a:chOff x="0" y="0"/>
          <a:chExt cx="0" cy="0"/>
        </a:xfrm>
      </p:grpSpPr>
      <p:sp>
        <p:nvSpPr>
          <p:cNvPr id="143" name="Google Shape;143;p28"/>
          <p:cNvSpPr txBox="1"/>
          <p:nvPr>
            <p:ph type="title"/>
          </p:nvPr>
        </p:nvSpPr>
        <p:spPr>
          <a:xfrm>
            <a:off x="2369050" y="1979675"/>
            <a:ext cx="4531800" cy="98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5200">
                <a:solidFill>
                  <a:schemeClr val="dk1"/>
                </a:solidFill>
              </a:rPr>
              <a:t>THANK YOU</a:t>
            </a:r>
            <a:endParaRPr b="1" sz="52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50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Contents </a:t>
            </a:r>
            <a:endParaRPr b="1"/>
          </a:p>
        </p:txBody>
      </p:sp>
      <p:sp>
        <p:nvSpPr>
          <p:cNvPr id="61" name="Google Shape;61;p14"/>
          <p:cNvSpPr txBox="1"/>
          <p:nvPr>
            <p:ph idx="1" type="body"/>
          </p:nvPr>
        </p:nvSpPr>
        <p:spPr>
          <a:xfrm>
            <a:off x="1103700" y="1270350"/>
            <a:ext cx="66651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rgbClr val="000000"/>
              </a:buClr>
              <a:buSzPts val="1800"/>
              <a:buChar char="❖"/>
            </a:pPr>
            <a:r>
              <a:rPr lang="en">
                <a:solidFill>
                  <a:srgbClr val="000000"/>
                </a:solidFill>
              </a:rPr>
              <a:t>Problem Statement</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Introduction</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Application</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Algorithm Design</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Pseudo Code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Code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Complexity Analysis</a:t>
            </a:r>
            <a:endParaRPr>
              <a:solidFill>
                <a:srgbClr val="000000"/>
              </a:solidFill>
            </a:endParaRPr>
          </a:p>
          <a:p>
            <a:pPr indent="-317500" lvl="0" marL="914400" rtl="0" algn="l">
              <a:spcBef>
                <a:spcPts val="0"/>
              </a:spcBef>
              <a:spcAft>
                <a:spcPts val="0"/>
              </a:spcAft>
              <a:buClr>
                <a:srgbClr val="000000"/>
              </a:buClr>
              <a:buSzPts val="1400"/>
              <a:buChar char="●"/>
            </a:pPr>
            <a:r>
              <a:rPr lang="en" sz="1400">
                <a:solidFill>
                  <a:srgbClr val="000000"/>
                </a:solidFill>
              </a:rPr>
              <a:t>Time Complexity</a:t>
            </a:r>
            <a:endParaRPr sz="1400">
              <a:solidFill>
                <a:srgbClr val="000000"/>
              </a:solidFill>
            </a:endParaRPr>
          </a:p>
          <a:p>
            <a:pPr indent="-317500" lvl="0" marL="914400" rtl="0" algn="l">
              <a:spcBef>
                <a:spcPts val="0"/>
              </a:spcBef>
              <a:spcAft>
                <a:spcPts val="0"/>
              </a:spcAft>
              <a:buClr>
                <a:srgbClr val="000000"/>
              </a:buClr>
              <a:buSzPts val="1400"/>
              <a:buChar char="●"/>
            </a:pPr>
            <a:r>
              <a:rPr lang="en" sz="1400">
                <a:solidFill>
                  <a:srgbClr val="000000"/>
                </a:solidFill>
              </a:rPr>
              <a:t>Space Complexity</a:t>
            </a:r>
            <a:endParaRPr sz="1400">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Experimental Study</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References</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2860225" y="1008225"/>
            <a:ext cx="3140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Problem Statement	</a:t>
            </a:r>
            <a:endParaRPr b="1"/>
          </a:p>
        </p:txBody>
      </p:sp>
      <p:sp>
        <p:nvSpPr>
          <p:cNvPr id="67" name="Google Shape;67;p15"/>
          <p:cNvSpPr txBox="1"/>
          <p:nvPr>
            <p:ph idx="1" type="body"/>
          </p:nvPr>
        </p:nvSpPr>
        <p:spPr>
          <a:xfrm>
            <a:off x="2106650" y="2128625"/>
            <a:ext cx="5963700" cy="1312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000000"/>
                </a:solidFill>
              </a:rPr>
              <a:t>Without using recursion, implement max/min search.</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0000"/>
                </a:solidFill>
              </a:rPr>
              <a:t>Introduction</a:t>
            </a:r>
            <a:endParaRPr b="1">
              <a:solidFill>
                <a:srgbClr val="000000"/>
              </a:solidFill>
            </a:endParaRPr>
          </a:p>
        </p:txBody>
      </p:sp>
      <p:sp>
        <p:nvSpPr>
          <p:cNvPr id="73" name="Google Shape;73;p16"/>
          <p:cNvSpPr txBox="1"/>
          <p:nvPr>
            <p:ph idx="1" type="body"/>
          </p:nvPr>
        </p:nvSpPr>
        <p:spPr>
          <a:xfrm>
            <a:off x="664375" y="1152475"/>
            <a:ext cx="7875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Arial"/>
              <a:buChar char="●"/>
            </a:pPr>
            <a:r>
              <a:rPr lang="en" sz="1550">
                <a:solidFill>
                  <a:schemeClr val="dk1"/>
                </a:solidFill>
              </a:rPr>
              <a:t>According to the given problem statement, we had to find the maximum and minimum element of the array. </a:t>
            </a:r>
            <a:endParaRPr sz="1550">
              <a:solidFill>
                <a:schemeClr val="dk1"/>
              </a:solidFill>
            </a:endParaRPr>
          </a:p>
          <a:p>
            <a:pPr indent="-342900" lvl="0" marL="457200" rtl="0" algn="l">
              <a:spcBef>
                <a:spcPts val="0"/>
              </a:spcBef>
              <a:spcAft>
                <a:spcPts val="0"/>
              </a:spcAft>
              <a:buClr>
                <a:srgbClr val="000000"/>
              </a:buClr>
              <a:buSzPts val="1800"/>
              <a:buFont typeface="Arial"/>
              <a:buChar char="●"/>
            </a:pPr>
            <a:r>
              <a:rPr lang="en" sz="1550">
                <a:solidFill>
                  <a:schemeClr val="dk1"/>
                </a:solidFill>
              </a:rPr>
              <a:t>Here we have to apply search for the maximum and the minimum of all the element in the array.This problem can be solved in the two different methods i.e Recursive and Iterative, but as stated in the problem we have only discussed the iterative version of the algorithm. </a:t>
            </a:r>
            <a:endParaRPr sz="1550">
              <a:solidFill>
                <a:schemeClr val="dk1"/>
              </a:solidFill>
            </a:endParaRPr>
          </a:p>
          <a:p>
            <a:pPr indent="-342900" lvl="0" marL="457200" rtl="0" algn="l">
              <a:spcBef>
                <a:spcPts val="0"/>
              </a:spcBef>
              <a:spcAft>
                <a:spcPts val="0"/>
              </a:spcAft>
              <a:buClr>
                <a:srgbClr val="000000"/>
              </a:buClr>
              <a:buSzPts val="1800"/>
              <a:buFont typeface="Arial"/>
              <a:buChar char="●"/>
            </a:pPr>
            <a:r>
              <a:rPr lang="en" sz="1550">
                <a:solidFill>
                  <a:schemeClr val="dk1"/>
                </a:solidFill>
              </a:rPr>
              <a:t>So, basically for this problem we can have many algorithm but only the most popular and the most acceptable algorithm are discussed in the paper. </a:t>
            </a:r>
            <a:endParaRPr sz="1550">
              <a:solidFill>
                <a:schemeClr val="dk1"/>
              </a:solidFill>
            </a:endParaRPr>
          </a:p>
          <a:p>
            <a:pPr indent="-342900" lvl="0" marL="457200" rtl="0" algn="l">
              <a:spcBef>
                <a:spcPts val="0"/>
              </a:spcBef>
              <a:spcAft>
                <a:spcPts val="0"/>
              </a:spcAft>
              <a:buClr>
                <a:srgbClr val="000000"/>
              </a:buClr>
              <a:buSzPts val="1800"/>
              <a:buFont typeface="Arial"/>
              <a:buChar char="●"/>
            </a:pPr>
            <a:r>
              <a:rPr lang="en" sz="1550">
                <a:solidFill>
                  <a:schemeClr val="dk1"/>
                </a:solidFill>
              </a:rPr>
              <a:t>Also we have discussed the time and space complexity of all the different algorithms used and accordingly came up with the best suitable algorithm for the problem.</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0000"/>
                </a:solidFill>
              </a:rPr>
              <a:t>Algorithm Design</a:t>
            </a:r>
            <a:endParaRPr b="1">
              <a:solidFill>
                <a:srgbClr val="000000"/>
              </a:solidFill>
            </a:endParaRPr>
          </a:p>
        </p:txBody>
      </p:sp>
      <p:sp>
        <p:nvSpPr>
          <p:cNvPr id="79" name="Google Shape;79;p17"/>
          <p:cNvSpPr txBox="1"/>
          <p:nvPr>
            <p:ph idx="1" type="body"/>
          </p:nvPr>
        </p:nvSpPr>
        <p:spPr>
          <a:xfrm>
            <a:off x="588225" y="1245300"/>
            <a:ext cx="7598100" cy="3171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1"/>
              </a:buClr>
              <a:buSzPts val="1500"/>
              <a:buChar char="●"/>
            </a:pPr>
            <a:r>
              <a:rPr b="1" lang="en" sz="1500">
                <a:solidFill>
                  <a:schemeClr val="dk1"/>
                </a:solidFill>
              </a:rPr>
              <a:t>Algorithm 1</a:t>
            </a:r>
            <a:r>
              <a:rPr lang="en" sz="1500">
                <a:solidFill>
                  <a:schemeClr val="dk1"/>
                </a:solidFill>
              </a:rPr>
              <a:t> </a:t>
            </a:r>
            <a:endParaRPr sz="1500">
              <a:solidFill>
                <a:schemeClr val="dk1"/>
              </a:solidFill>
            </a:endParaRPr>
          </a:p>
          <a:p>
            <a:pPr indent="0" lvl="0" marL="0" rtl="0" algn="l">
              <a:spcBef>
                <a:spcPts val="1200"/>
              </a:spcBef>
              <a:spcAft>
                <a:spcPts val="0"/>
              </a:spcAft>
              <a:buNone/>
            </a:pPr>
            <a:r>
              <a:rPr lang="en" sz="1550">
                <a:solidFill>
                  <a:schemeClr val="dk1"/>
                </a:solidFill>
              </a:rPr>
              <a:t>The first algorithm is the brute force one. In this algorithm we have to just iterate through the whole array and keep track of the minimum and maximum element in the array and in the last when we have done the complete iteration of the array, we will output the maximum and minimum element of the randomly generated array.</a:t>
            </a:r>
            <a:endParaRPr sz="1550">
              <a:solidFill>
                <a:schemeClr val="dk1"/>
              </a:solidFill>
            </a:endParaRPr>
          </a:p>
          <a:p>
            <a:pPr indent="-327025" lvl="0" marL="457200" rtl="0" algn="l">
              <a:spcBef>
                <a:spcPts val="1200"/>
              </a:spcBef>
              <a:spcAft>
                <a:spcPts val="0"/>
              </a:spcAft>
              <a:buClr>
                <a:schemeClr val="dk1"/>
              </a:buClr>
              <a:buSzPts val="1550"/>
              <a:buChar char="●"/>
            </a:pPr>
            <a:r>
              <a:rPr b="1" lang="en" sz="1500">
                <a:solidFill>
                  <a:schemeClr val="dk1"/>
                </a:solidFill>
              </a:rPr>
              <a:t>Algorithm 2</a:t>
            </a:r>
            <a:endParaRPr b="1" sz="1500">
              <a:solidFill>
                <a:schemeClr val="dk1"/>
              </a:solidFill>
            </a:endParaRPr>
          </a:p>
          <a:p>
            <a:pPr indent="0" lvl="0" marL="0" rtl="0" algn="l">
              <a:spcBef>
                <a:spcPts val="1200"/>
              </a:spcBef>
              <a:spcAft>
                <a:spcPts val="1200"/>
              </a:spcAft>
              <a:buNone/>
            </a:pPr>
            <a:r>
              <a:rPr lang="en" sz="1550">
                <a:solidFill>
                  <a:schemeClr val="dk1"/>
                </a:solidFill>
              </a:rPr>
              <a:t>The second one is based on the sorting algorithm[1]. So we have used the insertion sort to sort the contents of the array. After the sorting, we will output the first element of the array as minimum and last element of the array as the maximum element.</a:t>
            </a:r>
            <a:endParaRPr sz="185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idx="1" type="body"/>
          </p:nvPr>
        </p:nvSpPr>
        <p:spPr>
          <a:xfrm>
            <a:off x="311700" y="112512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b="1" lang="en" sz="1500">
                <a:solidFill>
                  <a:schemeClr val="dk1"/>
                </a:solidFill>
              </a:rPr>
              <a:t>Algorithm 3</a:t>
            </a:r>
            <a:endParaRPr b="1" sz="1500">
              <a:solidFill>
                <a:schemeClr val="dk1"/>
              </a:solidFill>
            </a:endParaRPr>
          </a:p>
          <a:p>
            <a:pPr indent="0" lvl="0" marL="0" rtl="0" algn="l">
              <a:spcBef>
                <a:spcPts val="1200"/>
              </a:spcBef>
              <a:spcAft>
                <a:spcPts val="1200"/>
              </a:spcAft>
              <a:buNone/>
            </a:pPr>
            <a:r>
              <a:rPr lang="en" sz="1550">
                <a:solidFill>
                  <a:schemeClr val="dk1"/>
                </a:solidFill>
              </a:rPr>
              <a:t>The third algorithm is basically a application of the heap. To find the maximum element of the array,we will insert the all the element of the array in the min heap[2]. Since the min heap re-adjust itself to maintain the maximum element on the top and we will output it. For minimum element, we will use the max heap and will do as stated in the process while finding the maximum element.Also heap is implemented with the help of the binary tree.</a:t>
            </a:r>
            <a:endParaRPr sz="155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8" name="Shape 88"/>
        <p:cNvGrpSpPr/>
        <p:nvPr/>
      </p:nvGrpSpPr>
      <p:grpSpPr>
        <a:xfrm>
          <a:off x="0" y="0"/>
          <a:ext cx="0" cy="0"/>
          <a:chOff x="0" y="0"/>
          <a:chExt cx="0" cy="0"/>
        </a:xfrm>
      </p:grpSpPr>
      <p:sp>
        <p:nvSpPr>
          <p:cNvPr id="89" name="Google Shape;89;p19"/>
          <p:cNvSpPr txBox="1"/>
          <p:nvPr>
            <p:ph type="title"/>
          </p:nvPr>
        </p:nvSpPr>
        <p:spPr>
          <a:xfrm>
            <a:off x="174900" y="171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0000"/>
                </a:solidFill>
              </a:rPr>
              <a:t>Pseudo Code</a:t>
            </a:r>
            <a:endParaRPr b="1">
              <a:solidFill>
                <a:srgbClr val="000000"/>
              </a:solidFill>
            </a:endParaRPr>
          </a:p>
        </p:txBody>
      </p:sp>
      <p:sp>
        <p:nvSpPr>
          <p:cNvPr id="90" name="Google Shape;90;p19"/>
          <p:cNvSpPr txBox="1"/>
          <p:nvPr>
            <p:ph idx="1" type="body"/>
          </p:nvPr>
        </p:nvSpPr>
        <p:spPr>
          <a:xfrm>
            <a:off x="230500" y="684425"/>
            <a:ext cx="7038900" cy="44592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dk1"/>
              </a:buClr>
              <a:buSzPts val="1800"/>
              <a:buAutoNum type="arabicPeriod"/>
            </a:pPr>
            <a:r>
              <a:rPr b="1" lang="en" sz="1500">
                <a:solidFill>
                  <a:schemeClr val="dk1"/>
                </a:solidFill>
              </a:rPr>
              <a:t> </a:t>
            </a:r>
            <a:r>
              <a:rPr b="1" lang="en">
                <a:solidFill>
                  <a:schemeClr val="dk1"/>
                </a:solidFill>
              </a:rPr>
              <a:t>Brute Force:</a:t>
            </a:r>
            <a:endParaRPr b="1">
              <a:solidFill>
                <a:schemeClr val="dk1"/>
              </a:solidFill>
            </a:endParaRPr>
          </a:p>
          <a:p>
            <a:pPr indent="0" lvl="0" marL="0" rtl="0" algn="l">
              <a:lnSpc>
                <a:spcPct val="100000"/>
              </a:lnSpc>
              <a:spcBef>
                <a:spcPts val="0"/>
              </a:spcBef>
              <a:spcAft>
                <a:spcPts val="0"/>
              </a:spcAft>
              <a:buNone/>
            </a:pPr>
            <a:r>
              <a:t/>
            </a:r>
            <a:endParaRPr b="1">
              <a:solidFill>
                <a:schemeClr val="dk1"/>
              </a:solidFill>
            </a:endParaRPr>
          </a:p>
          <a:p>
            <a:pPr indent="0" lvl="0" marL="457200" rtl="0" algn="l">
              <a:lnSpc>
                <a:spcPct val="100000"/>
              </a:lnSpc>
              <a:spcBef>
                <a:spcPts val="0"/>
              </a:spcBef>
              <a:spcAft>
                <a:spcPts val="0"/>
              </a:spcAft>
              <a:buNone/>
            </a:pPr>
            <a:r>
              <a:rPr lang="en" sz="1250">
                <a:solidFill>
                  <a:schemeClr val="dk1"/>
                </a:solidFill>
              </a:rPr>
              <a:t>function MAIN()</a:t>
            </a:r>
            <a:endParaRPr sz="1250">
              <a:solidFill>
                <a:schemeClr val="dk1"/>
              </a:solidFill>
            </a:endParaRPr>
          </a:p>
          <a:p>
            <a:pPr indent="0" lvl="0" marL="457200" rtl="0" algn="l">
              <a:lnSpc>
                <a:spcPct val="100000"/>
              </a:lnSpc>
              <a:spcBef>
                <a:spcPts val="0"/>
              </a:spcBef>
              <a:spcAft>
                <a:spcPts val="0"/>
              </a:spcAft>
              <a:buNone/>
            </a:pPr>
            <a:r>
              <a:rPr lang="en" sz="1250">
                <a:solidFill>
                  <a:schemeClr val="dk1"/>
                </a:solidFill>
              </a:rPr>
              <a:t>Get na[n+1]</a:t>
            </a:r>
            <a:endParaRPr sz="1250">
              <a:solidFill>
                <a:schemeClr val="dk1"/>
              </a:solidFill>
            </a:endParaRPr>
          </a:p>
          <a:p>
            <a:pPr indent="0" lvl="0" marL="457200" rtl="0" algn="l">
              <a:lnSpc>
                <a:spcPct val="100000"/>
              </a:lnSpc>
              <a:spcBef>
                <a:spcPts val="0"/>
              </a:spcBef>
              <a:spcAft>
                <a:spcPts val="0"/>
              </a:spcAft>
              <a:buNone/>
            </a:pPr>
            <a:r>
              <a:rPr lang="en" sz="1250">
                <a:solidFill>
                  <a:schemeClr val="dk1"/>
                </a:solidFill>
              </a:rPr>
              <a:t>Get random inputs</a:t>
            </a:r>
            <a:endParaRPr sz="1250">
              <a:solidFill>
                <a:schemeClr val="dk1"/>
              </a:solidFill>
            </a:endParaRPr>
          </a:p>
          <a:p>
            <a:pPr indent="0" lvl="0" marL="457200" rtl="0" algn="l">
              <a:lnSpc>
                <a:spcPct val="100000"/>
              </a:lnSpc>
              <a:spcBef>
                <a:spcPts val="0"/>
              </a:spcBef>
              <a:spcAft>
                <a:spcPts val="0"/>
              </a:spcAft>
              <a:buNone/>
            </a:pPr>
            <a:r>
              <a:rPr lang="en" sz="1250">
                <a:solidFill>
                  <a:schemeClr val="dk1"/>
                </a:solidFill>
              </a:rPr>
              <a:t>Mx←0</a:t>
            </a:r>
            <a:endParaRPr sz="1250">
              <a:solidFill>
                <a:schemeClr val="dk1"/>
              </a:solidFill>
            </a:endParaRPr>
          </a:p>
          <a:p>
            <a:pPr indent="0" lvl="0" marL="457200" rtl="0" algn="l">
              <a:lnSpc>
                <a:spcPct val="100000"/>
              </a:lnSpc>
              <a:spcBef>
                <a:spcPts val="0"/>
              </a:spcBef>
              <a:spcAft>
                <a:spcPts val="0"/>
              </a:spcAft>
              <a:buNone/>
            </a:pPr>
            <a:r>
              <a:rPr lang="en" sz="1250">
                <a:solidFill>
                  <a:schemeClr val="dk1"/>
                </a:solidFill>
              </a:rPr>
              <a:t>mn←Infinity</a:t>
            </a:r>
            <a:endParaRPr sz="1250">
              <a:solidFill>
                <a:schemeClr val="dk1"/>
              </a:solidFill>
            </a:endParaRPr>
          </a:p>
          <a:p>
            <a:pPr indent="0" lvl="0" marL="457200" rtl="0" algn="l">
              <a:lnSpc>
                <a:spcPct val="100000"/>
              </a:lnSpc>
              <a:spcBef>
                <a:spcPts val="0"/>
              </a:spcBef>
              <a:spcAft>
                <a:spcPts val="0"/>
              </a:spcAft>
              <a:buNone/>
            </a:pPr>
            <a:r>
              <a:rPr lang="en" sz="1250">
                <a:solidFill>
                  <a:schemeClr val="dk1"/>
                </a:solidFill>
              </a:rPr>
              <a:t>fori←0to(n−1)do</a:t>
            </a:r>
            <a:endParaRPr sz="1250">
              <a:solidFill>
                <a:schemeClr val="dk1"/>
              </a:solidFill>
            </a:endParaRPr>
          </a:p>
          <a:p>
            <a:pPr indent="0" lvl="0" marL="457200" rtl="0" algn="l">
              <a:lnSpc>
                <a:spcPct val="100000"/>
              </a:lnSpc>
              <a:spcBef>
                <a:spcPts val="0"/>
              </a:spcBef>
              <a:spcAft>
                <a:spcPts val="0"/>
              </a:spcAft>
              <a:buNone/>
            </a:pPr>
            <a:r>
              <a:t/>
            </a:r>
            <a:endParaRPr sz="1250">
              <a:solidFill>
                <a:schemeClr val="dk1"/>
              </a:solidFill>
            </a:endParaRPr>
          </a:p>
          <a:p>
            <a:pPr indent="0" lvl="0" marL="457200" rtl="0" algn="l">
              <a:lnSpc>
                <a:spcPct val="100000"/>
              </a:lnSpc>
              <a:spcBef>
                <a:spcPts val="0"/>
              </a:spcBef>
              <a:spcAft>
                <a:spcPts val="0"/>
              </a:spcAft>
              <a:buNone/>
            </a:pPr>
            <a:r>
              <a:rPr lang="en" sz="1250">
                <a:solidFill>
                  <a:schemeClr val="dk1"/>
                </a:solidFill>
              </a:rPr>
              <a:t>   If a[i]&gt; mx then</a:t>
            </a:r>
            <a:endParaRPr sz="1250">
              <a:solidFill>
                <a:schemeClr val="dk1"/>
              </a:solidFill>
            </a:endParaRPr>
          </a:p>
          <a:p>
            <a:pPr indent="457200" lvl="0" marL="457200" rtl="0" algn="l">
              <a:lnSpc>
                <a:spcPct val="100000"/>
              </a:lnSpc>
              <a:spcBef>
                <a:spcPts val="0"/>
              </a:spcBef>
              <a:spcAft>
                <a:spcPts val="0"/>
              </a:spcAft>
              <a:buNone/>
            </a:pPr>
            <a:r>
              <a:rPr lang="en" sz="1250">
                <a:solidFill>
                  <a:schemeClr val="dk1"/>
                </a:solidFill>
              </a:rPr>
              <a:t>mx←a[i]</a:t>
            </a:r>
            <a:endParaRPr sz="1250">
              <a:solidFill>
                <a:schemeClr val="dk1"/>
              </a:solidFill>
            </a:endParaRPr>
          </a:p>
          <a:p>
            <a:pPr indent="0" lvl="0" marL="457200" rtl="0" algn="l">
              <a:lnSpc>
                <a:spcPct val="100000"/>
              </a:lnSpc>
              <a:spcBef>
                <a:spcPts val="0"/>
              </a:spcBef>
              <a:spcAft>
                <a:spcPts val="0"/>
              </a:spcAft>
              <a:buNone/>
            </a:pPr>
            <a:r>
              <a:rPr lang="en" sz="1250">
                <a:solidFill>
                  <a:schemeClr val="dk1"/>
                </a:solidFill>
              </a:rPr>
              <a:t>   end if</a:t>
            </a:r>
            <a:endParaRPr sz="1250">
              <a:solidFill>
                <a:schemeClr val="dk1"/>
              </a:solidFill>
            </a:endParaRPr>
          </a:p>
          <a:p>
            <a:pPr indent="0" lvl="0" marL="457200" rtl="0" algn="l">
              <a:lnSpc>
                <a:spcPct val="100000"/>
              </a:lnSpc>
              <a:spcBef>
                <a:spcPts val="0"/>
              </a:spcBef>
              <a:spcAft>
                <a:spcPts val="0"/>
              </a:spcAft>
              <a:buNone/>
            </a:pPr>
            <a:r>
              <a:rPr lang="en" sz="1250">
                <a:solidFill>
                  <a:schemeClr val="dk1"/>
                </a:solidFill>
              </a:rPr>
              <a:t>   If a[i]&lt; mn then </a:t>
            </a:r>
            <a:endParaRPr sz="1250">
              <a:solidFill>
                <a:schemeClr val="dk1"/>
              </a:solidFill>
            </a:endParaRPr>
          </a:p>
          <a:p>
            <a:pPr indent="457200" lvl="0" marL="457200" rtl="0" algn="l">
              <a:lnSpc>
                <a:spcPct val="100000"/>
              </a:lnSpc>
              <a:spcBef>
                <a:spcPts val="0"/>
              </a:spcBef>
              <a:spcAft>
                <a:spcPts val="0"/>
              </a:spcAft>
              <a:buNone/>
            </a:pPr>
            <a:r>
              <a:rPr lang="en" sz="1250">
                <a:solidFill>
                  <a:schemeClr val="dk1"/>
                </a:solidFill>
              </a:rPr>
              <a:t>mn←a[i]</a:t>
            </a:r>
            <a:endParaRPr sz="1250">
              <a:solidFill>
                <a:schemeClr val="dk1"/>
              </a:solidFill>
            </a:endParaRPr>
          </a:p>
          <a:p>
            <a:pPr indent="0" lvl="0" marL="457200" rtl="0" algn="l">
              <a:lnSpc>
                <a:spcPct val="100000"/>
              </a:lnSpc>
              <a:spcBef>
                <a:spcPts val="0"/>
              </a:spcBef>
              <a:spcAft>
                <a:spcPts val="0"/>
              </a:spcAft>
              <a:buNone/>
            </a:pPr>
            <a:r>
              <a:rPr lang="en" sz="1250">
                <a:solidFill>
                  <a:schemeClr val="dk1"/>
                </a:solidFill>
              </a:rPr>
              <a:t>   end if</a:t>
            </a:r>
            <a:endParaRPr sz="1250">
              <a:solidFill>
                <a:schemeClr val="dk1"/>
              </a:solidFill>
            </a:endParaRPr>
          </a:p>
          <a:p>
            <a:pPr indent="0" lvl="0" marL="457200" rtl="0" algn="l">
              <a:lnSpc>
                <a:spcPct val="100000"/>
              </a:lnSpc>
              <a:spcBef>
                <a:spcPts val="0"/>
              </a:spcBef>
              <a:spcAft>
                <a:spcPts val="0"/>
              </a:spcAft>
              <a:buNone/>
            </a:pPr>
            <a:r>
              <a:rPr lang="en" sz="1250">
                <a:solidFill>
                  <a:schemeClr val="dk1"/>
                </a:solidFill>
              </a:rPr>
              <a:t>   i←i+ 1</a:t>
            </a:r>
            <a:endParaRPr sz="1250">
              <a:solidFill>
                <a:schemeClr val="dk1"/>
              </a:solidFill>
            </a:endParaRPr>
          </a:p>
          <a:p>
            <a:pPr indent="0" lvl="0" marL="457200" rtl="0" algn="l">
              <a:lnSpc>
                <a:spcPct val="100000"/>
              </a:lnSpc>
              <a:spcBef>
                <a:spcPts val="0"/>
              </a:spcBef>
              <a:spcAft>
                <a:spcPts val="0"/>
              </a:spcAft>
              <a:buNone/>
            </a:pPr>
            <a:r>
              <a:rPr lang="en" sz="1250">
                <a:solidFill>
                  <a:schemeClr val="dk1"/>
                </a:solidFill>
              </a:rPr>
              <a:t>end for</a:t>
            </a:r>
            <a:endParaRPr sz="1250">
              <a:solidFill>
                <a:schemeClr val="dk1"/>
              </a:solidFill>
            </a:endParaRPr>
          </a:p>
          <a:p>
            <a:pPr indent="0" lvl="0" marL="457200" rtl="0" algn="l">
              <a:lnSpc>
                <a:spcPct val="100000"/>
              </a:lnSpc>
              <a:spcBef>
                <a:spcPts val="0"/>
              </a:spcBef>
              <a:spcAft>
                <a:spcPts val="0"/>
              </a:spcAft>
              <a:buNone/>
            </a:pPr>
            <a:r>
              <a:rPr lang="en" sz="1250">
                <a:solidFill>
                  <a:schemeClr val="dk1"/>
                </a:solidFill>
              </a:rPr>
              <a:t>print(”MAXIMUM ELEMENT”) print(mx)</a:t>
            </a:r>
            <a:endParaRPr sz="1250">
              <a:solidFill>
                <a:schemeClr val="dk1"/>
              </a:solidFill>
            </a:endParaRPr>
          </a:p>
          <a:p>
            <a:pPr indent="0" lvl="0" marL="457200" rtl="0" algn="l">
              <a:lnSpc>
                <a:spcPct val="100000"/>
              </a:lnSpc>
              <a:spcBef>
                <a:spcPts val="0"/>
              </a:spcBef>
              <a:spcAft>
                <a:spcPts val="0"/>
              </a:spcAft>
              <a:buNone/>
            </a:pPr>
            <a:r>
              <a:rPr lang="en" sz="1250">
                <a:solidFill>
                  <a:schemeClr val="dk1"/>
                </a:solidFill>
              </a:rPr>
              <a:t>print(”MINIMUM ELEMENT”) print(mn)</a:t>
            </a:r>
            <a:endParaRPr sz="1250">
              <a:solidFill>
                <a:schemeClr val="dk1"/>
              </a:solidFill>
            </a:endParaRPr>
          </a:p>
          <a:p>
            <a:pPr indent="0" lvl="0" marL="457200" rtl="0" algn="l">
              <a:lnSpc>
                <a:spcPct val="100000"/>
              </a:lnSpc>
              <a:spcBef>
                <a:spcPts val="0"/>
              </a:spcBef>
              <a:spcAft>
                <a:spcPts val="0"/>
              </a:spcAft>
              <a:buNone/>
            </a:pPr>
            <a:r>
              <a:rPr lang="en" sz="1250">
                <a:solidFill>
                  <a:schemeClr val="dk1"/>
                </a:solidFill>
              </a:rPr>
              <a:t>return 0</a:t>
            </a:r>
            <a:endParaRPr sz="1200">
              <a:solidFill>
                <a:srgbClr val="000000"/>
              </a:solidFill>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idx="1" type="body"/>
          </p:nvPr>
        </p:nvSpPr>
        <p:spPr>
          <a:xfrm>
            <a:off x="136800" y="276900"/>
            <a:ext cx="4544400" cy="486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rPr>
              <a:t>2. Sorting</a:t>
            </a:r>
            <a:endParaRPr b="1">
              <a:solidFill>
                <a:schemeClr val="dk1"/>
              </a:solidFill>
            </a:endParaRPr>
          </a:p>
          <a:p>
            <a:pPr indent="457200" lvl="0" marL="0" rtl="0" algn="l">
              <a:lnSpc>
                <a:spcPct val="115000"/>
              </a:lnSpc>
              <a:spcBef>
                <a:spcPts val="1200"/>
              </a:spcBef>
              <a:spcAft>
                <a:spcPts val="0"/>
              </a:spcAft>
              <a:buNone/>
            </a:pPr>
            <a:r>
              <a:rPr lang="en" sz="1350">
                <a:solidFill>
                  <a:schemeClr val="dk1"/>
                </a:solidFill>
              </a:rPr>
              <a:t>function insertionSort(arr[],n)</a:t>
            </a:r>
            <a:endParaRPr sz="1350">
              <a:solidFill>
                <a:schemeClr val="dk1"/>
              </a:solidFill>
            </a:endParaRPr>
          </a:p>
          <a:p>
            <a:pPr indent="457200" lvl="0" marL="0" rtl="0" algn="l">
              <a:lnSpc>
                <a:spcPct val="115000"/>
              </a:lnSpc>
              <a:spcBef>
                <a:spcPts val="0"/>
              </a:spcBef>
              <a:spcAft>
                <a:spcPts val="0"/>
              </a:spcAft>
              <a:buNone/>
            </a:pPr>
            <a:r>
              <a:rPr lang="en" sz="1350">
                <a:solidFill>
                  <a:schemeClr val="dk1"/>
                </a:solidFill>
              </a:rPr>
              <a:t>I,key,j</a:t>
            </a:r>
            <a:endParaRPr sz="1350">
              <a:solidFill>
                <a:schemeClr val="dk1"/>
              </a:solidFill>
            </a:endParaRPr>
          </a:p>
          <a:p>
            <a:pPr indent="457200" lvl="0" marL="0" rtl="0" algn="l">
              <a:lnSpc>
                <a:spcPct val="115000"/>
              </a:lnSpc>
              <a:spcBef>
                <a:spcPts val="0"/>
              </a:spcBef>
              <a:spcAft>
                <a:spcPts val="0"/>
              </a:spcAft>
              <a:buNone/>
            </a:pPr>
            <a:r>
              <a:rPr lang="en" sz="1350">
                <a:solidFill>
                  <a:schemeClr val="dk1"/>
                </a:solidFill>
              </a:rPr>
              <a:t>For i←1to(n−1) do</a:t>
            </a:r>
            <a:endParaRPr sz="1350">
              <a:solidFill>
                <a:schemeClr val="dk1"/>
              </a:solidFill>
            </a:endParaRPr>
          </a:p>
          <a:p>
            <a:pPr indent="457200" lvl="0" marL="457200" rtl="0" algn="l">
              <a:lnSpc>
                <a:spcPct val="115000"/>
              </a:lnSpc>
              <a:spcBef>
                <a:spcPts val="0"/>
              </a:spcBef>
              <a:spcAft>
                <a:spcPts val="0"/>
              </a:spcAft>
              <a:buNone/>
            </a:pPr>
            <a:r>
              <a:rPr lang="en" sz="1350">
                <a:solidFill>
                  <a:schemeClr val="dk1"/>
                </a:solidFill>
              </a:rPr>
              <a:t>Key←arr[i]</a:t>
            </a:r>
            <a:endParaRPr sz="1350">
              <a:solidFill>
                <a:schemeClr val="dk1"/>
              </a:solidFill>
            </a:endParaRPr>
          </a:p>
          <a:p>
            <a:pPr indent="457200" lvl="0" marL="457200" rtl="0" algn="l">
              <a:lnSpc>
                <a:spcPct val="115000"/>
              </a:lnSpc>
              <a:spcBef>
                <a:spcPts val="0"/>
              </a:spcBef>
              <a:spcAft>
                <a:spcPts val="0"/>
              </a:spcAft>
              <a:buNone/>
            </a:pPr>
            <a:r>
              <a:rPr lang="en" sz="1350">
                <a:solidFill>
                  <a:schemeClr val="dk1"/>
                </a:solidFill>
              </a:rPr>
              <a:t>j←i - 1</a:t>
            </a:r>
            <a:endParaRPr sz="1350">
              <a:solidFill>
                <a:schemeClr val="dk1"/>
              </a:solidFill>
            </a:endParaRPr>
          </a:p>
          <a:p>
            <a:pPr indent="457200" lvl="0" marL="457200" rtl="0" algn="l">
              <a:lnSpc>
                <a:spcPct val="115000"/>
              </a:lnSpc>
              <a:spcBef>
                <a:spcPts val="0"/>
              </a:spcBef>
              <a:spcAft>
                <a:spcPts val="0"/>
              </a:spcAft>
              <a:buNone/>
            </a:pPr>
            <a:r>
              <a:rPr lang="en" sz="1350">
                <a:solidFill>
                  <a:schemeClr val="dk1"/>
                </a:solidFill>
              </a:rPr>
              <a:t>While j←0 &amp; arr[j] ¿ keydo</a:t>
            </a:r>
            <a:endParaRPr sz="1350">
              <a:solidFill>
                <a:schemeClr val="dk1"/>
              </a:solidFill>
            </a:endParaRPr>
          </a:p>
          <a:p>
            <a:pPr indent="457200" lvl="0" marL="914400" rtl="0" algn="l">
              <a:lnSpc>
                <a:spcPct val="115000"/>
              </a:lnSpc>
              <a:spcBef>
                <a:spcPts val="0"/>
              </a:spcBef>
              <a:spcAft>
                <a:spcPts val="0"/>
              </a:spcAft>
              <a:buNone/>
            </a:pPr>
            <a:r>
              <a:rPr lang="en" sz="1350">
                <a:solidFill>
                  <a:schemeClr val="dk1"/>
                </a:solidFill>
              </a:rPr>
              <a:t>arr[j + 1]←arr[j]</a:t>
            </a:r>
            <a:endParaRPr sz="1350">
              <a:solidFill>
                <a:schemeClr val="dk1"/>
              </a:solidFill>
            </a:endParaRPr>
          </a:p>
          <a:p>
            <a:pPr indent="457200" lvl="0" marL="914400" rtl="0" algn="l">
              <a:lnSpc>
                <a:spcPct val="115000"/>
              </a:lnSpc>
              <a:spcBef>
                <a:spcPts val="0"/>
              </a:spcBef>
              <a:spcAft>
                <a:spcPts val="0"/>
              </a:spcAft>
              <a:buNone/>
            </a:pPr>
            <a:r>
              <a:rPr lang="en" sz="1350">
                <a:solidFill>
                  <a:schemeClr val="dk1"/>
                </a:solidFill>
              </a:rPr>
              <a:t>J←j−1</a:t>
            </a:r>
            <a:endParaRPr sz="1350">
              <a:solidFill>
                <a:schemeClr val="dk1"/>
              </a:solidFill>
            </a:endParaRPr>
          </a:p>
          <a:p>
            <a:pPr indent="457200" lvl="0" marL="914400" rtl="0" algn="l">
              <a:lnSpc>
                <a:spcPct val="115000"/>
              </a:lnSpc>
              <a:spcBef>
                <a:spcPts val="0"/>
              </a:spcBef>
              <a:spcAft>
                <a:spcPts val="0"/>
              </a:spcAft>
              <a:buNone/>
            </a:pPr>
            <a:r>
              <a:rPr lang="en" sz="1350">
                <a:solidFill>
                  <a:schemeClr val="dk1"/>
                </a:solidFill>
              </a:rPr>
              <a:t>end while</a:t>
            </a:r>
            <a:endParaRPr sz="1350">
              <a:solidFill>
                <a:schemeClr val="dk1"/>
              </a:solidFill>
            </a:endParaRPr>
          </a:p>
          <a:p>
            <a:pPr indent="0" lvl="0" marL="914400" rtl="0" algn="l">
              <a:lnSpc>
                <a:spcPct val="115000"/>
              </a:lnSpc>
              <a:spcBef>
                <a:spcPts val="0"/>
              </a:spcBef>
              <a:spcAft>
                <a:spcPts val="0"/>
              </a:spcAft>
              <a:buNone/>
            </a:pPr>
            <a:r>
              <a:rPr lang="en" sz="1350">
                <a:solidFill>
                  <a:schemeClr val="dk1"/>
                </a:solidFill>
              </a:rPr>
              <a:t>arr[j + 1]←key</a:t>
            </a:r>
            <a:endParaRPr sz="1350">
              <a:solidFill>
                <a:schemeClr val="dk1"/>
              </a:solidFill>
            </a:endParaRPr>
          </a:p>
          <a:p>
            <a:pPr indent="0" lvl="0" marL="914400" rtl="0" algn="l">
              <a:lnSpc>
                <a:spcPct val="115000"/>
              </a:lnSpc>
              <a:spcBef>
                <a:spcPts val="0"/>
              </a:spcBef>
              <a:spcAft>
                <a:spcPts val="0"/>
              </a:spcAft>
              <a:buNone/>
            </a:pPr>
            <a:r>
              <a:rPr lang="en" sz="1350">
                <a:solidFill>
                  <a:schemeClr val="dk1"/>
                </a:solidFill>
              </a:rPr>
              <a:t>i+ 1</a:t>
            </a:r>
            <a:endParaRPr sz="1350">
              <a:solidFill>
                <a:schemeClr val="dk1"/>
              </a:solidFill>
            </a:endParaRPr>
          </a:p>
          <a:p>
            <a:pPr indent="0" lvl="0" marL="914400" rtl="0" algn="l">
              <a:lnSpc>
                <a:spcPct val="115000"/>
              </a:lnSpc>
              <a:spcBef>
                <a:spcPts val="0"/>
              </a:spcBef>
              <a:spcAft>
                <a:spcPts val="0"/>
              </a:spcAft>
              <a:buNone/>
            </a:pPr>
            <a:r>
              <a:rPr lang="en" sz="1350">
                <a:solidFill>
                  <a:schemeClr val="dk1"/>
                </a:solidFill>
              </a:rPr>
              <a:t>END for</a:t>
            </a:r>
            <a:endParaRPr sz="1350">
              <a:solidFill>
                <a:schemeClr val="dk1"/>
              </a:solidFill>
            </a:endParaRPr>
          </a:p>
          <a:p>
            <a:pPr indent="0" lvl="0" marL="914400" rtl="0" algn="l">
              <a:lnSpc>
                <a:spcPct val="115000"/>
              </a:lnSpc>
              <a:spcBef>
                <a:spcPts val="0"/>
              </a:spcBef>
              <a:spcAft>
                <a:spcPts val="0"/>
              </a:spcAft>
              <a:buNone/>
            </a:pPr>
            <a:r>
              <a:rPr lang="en" sz="1350">
                <a:solidFill>
                  <a:schemeClr val="dk1"/>
                </a:solidFill>
              </a:rPr>
              <a:t>r</a:t>
            </a:r>
            <a:r>
              <a:rPr lang="en" sz="1350">
                <a:solidFill>
                  <a:schemeClr val="dk1"/>
                </a:solidFill>
              </a:rPr>
              <a:t>eturn</a:t>
            </a:r>
            <a:endParaRPr sz="1350">
              <a:solidFill>
                <a:schemeClr val="dk1"/>
              </a:solidFill>
            </a:endParaRPr>
          </a:p>
          <a:p>
            <a:pPr indent="0" lvl="0" marL="0" rtl="0" algn="l">
              <a:lnSpc>
                <a:spcPct val="115000"/>
              </a:lnSpc>
              <a:spcBef>
                <a:spcPts val="0"/>
              </a:spcBef>
              <a:spcAft>
                <a:spcPts val="0"/>
              </a:spcAft>
              <a:buNone/>
            </a:pPr>
            <a:r>
              <a:rPr lang="en" sz="1350">
                <a:solidFill>
                  <a:schemeClr val="dk1"/>
                </a:solidFill>
              </a:rPr>
              <a:t>function answer(A[],size)</a:t>
            </a:r>
            <a:endParaRPr sz="1350">
              <a:solidFill>
                <a:schemeClr val="dk1"/>
              </a:solidFill>
            </a:endParaRPr>
          </a:p>
          <a:p>
            <a:pPr indent="457200" lvl="0" marL="0" rtl="0" algn="l">
              <a:lnSpc>
                <a:spcPct val="115000"/>
              </a:lnSpc>
              <a:spcBef>
                <a:spcPts val="0"/>
              </a:spcBef>
              <a:spcAft>
                <a:spcPts val="0"/>
              </a:spcAft>
              <a:buNone/>
            </a:pPr>
            <a:r>
              <a:rPr lang="en" sz="1350">
                <a:solidFill>
                  <a:schemeClr val="dk1"/>
                </a:solidFill>
              </a:rPr>
              <a:t>print(”MAXIMUM ELEMENT”)print(A[size-1])</a:t>
            </a:r>
            <a:endParaRPr sz="1350">
              <a:solidFill>
                <a:schemeClr val="dk1"/>
              </a:solidFill>
            </a:endParaRPr>
          </a:p>
          <a:p>
            <a:pPr indent="457200" lvl="0" marL="0" rtl="0" algn="l">
              <a:lnSpc>
                <a:spcPct val="115000"/>
              </a:lnSpc>
              <a:spcBef>
                <a:spcPts val="0"/>
              </a:spcBef>
              <a:spcAft>
                <a:spcPts val="0"/>
              </a:spcAft>
              <a:buNone/>
            </a:pPr>
            <a:r>
              <a:rPr lang="en" sz="1350">
                <a:solidFill>
                  <a:schemeClr val="dk1"/>
                </a:solidFill>
              </a:rPr>
              <a:t>print(”MINIMUM ELEMENT”)print(A[0])</a:t>
            </a:r>
            <a:endParaRPr sz="1350">
              <a:solidFill>
                <a:schemeClr val="dk1"/>
              </a:solidFill>
            </a:endParaRPr>
          </a:p>
          <a:p>
            <a:pPr indent="457200" lvl="0" marL="0" rtl="0" algn="l">
              <a:lnSpc>
                <a:spcPct val="115000"/>
              </a:lnSpc>
              <a:spcBef>
                <a:spcPts val="0"/>
              </a:spcBef>
              <a:spcAft>
                <a:spcPts val="0"/>
              </a:spcAft>
              <a:buNone/>
            </a:pPr>
            <a:r>
              <a:rPr lang="en" sz="1350">
                <a:solidFill>
                  <a:schemeClr val="dk1"/>
                </a:solidFill>
              </a:rPr>
              <a:t>return</a:t>
            </a:r>
            <a:endParaRPr sz="1350">
              <a:solidFill>
                <a:schemeClr val="dk1"/>
              </a:solidFill>
            </a:endParaRPr>
          </a:p>
        </p:txBody>
      </p:sp>
      <p:sp>
        <p:nvSpPr>
          <p:cNvPr id="96" name="Google Shape;96;p20"/>
          <p:cNvSpPr txBox="1"/>
          <p:nvPr/>
        </p:nvSpPr>
        <p:spPr>
          <a:xfrm>
            <a:off x="4828875" y="642950"/>
            <a:ext cx="4103700" cy="174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450">
                <a:solidFill>
                  <a:schemeClr val="dk1"/>
                </a:solidFill>
              </a:rPr>
              <a:t>function Main()</a:t>
            </a:r>
            <a:endParaRPr sz="1450">
              <a:solidFill>
                <a:schemeClr val="dk1"/>
              </a:solidFill>
            </a:endParaRPr>
          </a:p>
          <a:p>
            <a:pPr indent="0" lvl="0" marL="0" rtl="0" algn="l">
              <a:spcBef>
                <a:spcPts val="0"/>
              </a:spcBef>
              <a:spcAft>
                <a:spcPts val="0"/>
              </a:spcAft>
              <a:buNone/>
            </a:pPr>
            <a:r>
              <a:rPr lang="en" sz="1450">
                <a:solidFill>
                  <a:schemeClr val="dk1"/>
                </a:solidFill>
              </a:rPr>
              <a:t>Get n</a:t>
            </a:r>
            <a:endParaRPr sz="1450">
              <a:solidFill>
                <a:schemeClr val="dk1"/>
              </a:solidFill>
            </a:endParaRPr>
          </a:p>
          <a:p>
            <a:pPr indent="0" lvl="0" marL="0" rtl="0" algn="l">
              <a:spcBef>
                <a:spcPts val="0"/>
              </a:spcBef>
              <a:spcAft>
                <a:spcPts val="0"/>
              </a:spcAft>
              <a:buNone/>
            </a:pPr>
            <a:r>
              <a:rPr lang="en" sz="1450">
                <a:solidFill>
                  <a:schemeClr val="dk1"/>
                </a:solidFill>
              </a:rPr>
              <a:t>a[n+1]</a:t>
            </a:r>
            <a:endParaRPr sz="1450">
              <a:solidFill>
                <a:schemeClr val="dk1"/>
              </a:solidFill>
            </a:endParaRPr>
          </a:p>
          <a:p>
            <a:pPr indent="0" lvl="0" marL="0" rtl="0" algn="l">
              <a:spcBef>
                <a:spcPts val="0"/>
              </a:spcBef>
              <a:spcAft>
                <a:spcPts val="0"/>
              </a:spcAft>
              <a:buNone/>
            </a:pPr>
            <a:r>
              <a:rPr lang="en" sz="1450">
                <a:solidFill>
                  <a:schemeClr val="dk1"/>
                </a:solidFill>
              </a:rPr>
              <a:t>Get random inputs</a:t>
            </a:r>
            <a:endParaRPr sz="1450">
              <a:solidFill>
                <a:schemeClr val="dk1"/>
              </a:solidFill>
            </a:endParaRPr>
          </a:p>
          <a:p>
            <a:pPr indent="0" lvl="0" marL="0" rtl="0" algn="l">
              <a:spcBef>
                <a:spcPts val="0"/>
              </a:spcBef>
              <a:spcAft>
                <a:spcPts val="0"/>
              </a:spcAft>
              <a:buNone/>
            </a:pPr>
            <a:r>
              <a:rPr lang="en" sz="1450">
                <a:solidFill>
                  <a:schemeClr val="dk1"/>
                </a:solidFill>
              </a:rPr>
              <a:t>insertionSort(a,n)</a:t>
            </a:r>
            <a:endParaRPr sz="1450">
              <a:solidFill>
                <a:schemeClr val="dk1"/>
              </a:solidFill>
            </a:endParaRPr>
          </a:p>
          <a:p>
            <a:pPr indent="0" lvl="0" marL="0" rtl="0" algn="l">
              <a:spcBef>
                <a:spcPts val="0"/>
              </a:spcBef>
              <a:spcAft>
                <a:spcPts val="0"/>
              </a:spcAft>
              <a:buNone/>
            </a:pPr>
            <a:r>
              <a:rPr lang="en" sz="1450">
                <a:solidFill>
                  <a:schemeClr val="dk1"/>
                </a:solidFill>
              </a:rPr>
              <a:t>answer(a,n)</a:t>
            </a:r>
            <a:endParaRPr sz="1450">
              <a:solidFill>
                <a:schemeClr val="dk1"/>
              </a:solidFill>
            </a:endParaRPr>
          </a:p>
          <a:p>
            <a:pPr indent="0" lvl="0" marL="0" rtl="0" algn="l">
              <a:spcBef>
                <a:spcPts val="0"/>
              </a:spcBef>
              <a:spcAft>
                <a:spcPts val="0"/>
              </a:spcAft>
              <a:buNone/>
            </a:pPr>
            <a:r>
              <a:rPr lang="en" sz="1450">
                <a:solidFill>
                  <a:schemeClr val="dk1"/>
                </a:solidFill>
              </a:rPr>
              <a:t>return 0</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idx="1" type="body"/>
          </p:nvPr>
        </p:nvSpPr>
        <p:spPr>
          <a:xfrm>
            <a:off x="675075" y="303450"/>
            <a:ext cx="7115400" cy="427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000000"/>
                </a:solidFill>
              </a:rPr>
              <a:t>3. Heap:</a:t>
            </a:r>
            <a:endParaRPr b="1">
              <a:solidFill>
                <a:srgbClr val="000000"/>
              </a:solidFill>
            </a:endParaRPr>
          </a:p>
          <a:p>
            <a:pPr indent="0" lvl="0" marL="0" rtl="0" algn="l">
              <a:spcBef>
                <a:spcPts val="1200"/>
              </a:spcBef>
              <a:spcAft>
                <a:spcPts val="0"/>
              </a:spcAft>
              <a:buNone/>
            </a:pPr>
            <a:r>
              <a:rPr lang="en" sz="1400">
                <a:solidFill>
                  <a:schemeClr val="dk1"/>
                </a:solidFill>
              </a:rPr>
              <a:t>function Main()</a:t>
            </a:r>
            <a:endParaRPr sz="1400">
              <a:solidFill>
                <a:schemeClr val="dk1"/>
              </a:solidFill>
            </a:endParaRPr>
          </a:p>
          <a:p>
            <a:pPr indent="0" lvl="0" marL="0" rtl="0" algn="l">
              <a:spcBef>
                <a:spcPts val="0"/>
              </a:spcBef>
              <a:spcAft>
                <a:spcPts val="0"/>
              </a:spcAft>
              <a:buNone/>
            </a:pPr>
            <a:r>
              <a:rPr lang="en" sz="1400">
                <a:solidFill>
                  <a:schemeClr val="dk1"/>
                </a:solidFill>
              </a:rPr>
              <a:t>Get n</a:t>
            </a:r>
            <a:endParaRPr sz="1400">
              <a:solidFill>
                <a:schemeClr val="dk1"/>
              </a:solidFill>
            </a:endParaRPr>
          </a:p>
          <a:p>
            <a:pPr indent="0" lvl="0" marL="0" rtl="0" algn="l">
              <a:spcBef>
                <a:spcPts val="0"/>
              </a:spcBef>
              <a:spcAft>
                <a:spcPts val="0"/>
              </a:spcAft>
              <a:buNone/>
            </a:pPr>
            <a:r>
              <a:rPr lang="en" sz="1400">
                <a:solidFill>
                  <a:schemeClr val="dk1"/>
                </a:solidFill>
              </a:rPr>
              <a:t>A[n+1]</a:t>
            </a:r>
            <a:endParaRPr sz="1400">
              <a:solidFill>
                <a:schemeClr val="dk1"/>
              </a:solidFill>
            </a:endParaRPr>
          </a:p>
          <a:p>
            <a:pPr indent="0" lvl="0" marL="0" rtl="0" algn="l">
              <a:spcBef>
                <a:spcPts val="0"/>
              </a:spcBef>
              <a:spcAft>
                <a:spcPts val="0"/>
              </a:spcAft>
              <a:buNone/>
            </a:pPr>
            <a:r>
              <a:rPr lang="en" sz="1400">
                <a:solidFill>
                  <a:schemeClr val="dk1"/>
                </a:solidFill>
              </a:rPr>
              <a:t>Get random inputs</a:t>
            </a:r>
            <a:endParaRPr sz="1400">
              <a:solidFill>
                <a:schemeClr val="dk1"/>
              </a:solidFill>
            </a:endParaRPr>
          </a:p>
          <a:p>
            <a:pPr indent="0" lvl="0" marL="0" rtl="0" algn="l">
              <a:spcBef>
                <a:spcPts val="0"/>
              </a:spcBef>
              <a:spcAft>
                <a:spcPts val="0"/>
              </a:spcAft>
              <a:buNone/>
            </a:pPr>
            <a:r>
              <a:rPr lang="en" sz="1400">
                <a:solidFill>
                  <a:schemeClr val="dk1"/>
                </a:solidFill>
              </a:rPr>
              <a:t>mx←Max_priorityr_queue</a:t>
            </a:r>
            <a:endParaRPr sz="1400">
              <a:solidFill>
                <a:schemeClr val="dk1"/>
              </a:solidFill>
            </a:endParaRPr>
          </a:p>
          <a:p>
            <a:pPr indent="0" lvl="0" marL="0" rtl="0" algn="l">
              <a:spcBef>
                <a:spcPts val="0"/>
              </a:spcBef>
              <a:spcAft>
                <a:spcPts val="0"/>
              </a:spcAft>
              <a:buNone/>
            </a:pPr>
            <a:r>
              <a:rPr lang="en" sz="1400">
                <a:solidFill>
                  <a:schemeClr val="dk1"/>
                </a:solidFill>
              </a:rPr>
              <a:t>mn←Min_priority_queue</a:t>
            </a:r>
            <a:endParaRPr sz="1400">
              <a:solidFill>
                <a:schemeClr val="dk1"/>
              </a:solidFill>
            </a:endParaRPr>
          </a:p>
          <a:p>
            <a:pPr indent="0" lvl="0" marL="0" rtl="0" algn="l">
              <a:spcBef>
                <a:spcPts val="0"/>
              </a:spcBef>
              <a:spcAft>
                <a:spcPts val="0"/>
              </a:spcAft>
              <a:buNone/>
            </a:pPr>
            <a:r>
              <a:rPr lang="en" sz="1400">
                <a:solidFill>
                  <a:schemeClr val="dk1"/>
                </a:solidFill>
              </a:rPr>
              <a:t>fori←0to(n−1)do</a:t>
            </a:r>
            <a:endParaRPr sz="1400">
              <a:solidFill>
                <a:schemeClr val="dk1"/>
              </a:solidFill>
            </a:endParaRPr>
          </a:p>
          <a:p>
            <a:pPr indent="0" lvl="0" marL="0" rtl="0" algn="l">
              <a:spcBef>
                <a:spcPts val="0"/>
              </a:spcBef>
              <a:spcAft>
                <a:spcPts val="0"/>
              </a:spcAft>
              <a:buNone/>
            </a:pPr>
            <a:r>
              <a:rPr lang="en" sz="1400">
                <a:solidFill>
                  <a:schemeClr val="dk1"/>
                </a:solidFill>
              </a:rPr>
              <a:t>     mn.push(k)</a:t>
            </a:r>
            <a:endParaRPr sz="1400">
              <a:solidFill>
                <a:schemeClr val="dk1"/>
              </a:solidFill>
            </a:endParaRPr>
          </a:p>
          <a:p>
            <a:pPr indent="0" lvl="0" marL="0" rtl="0" algn="l">
              <a:spcBef>
                <a:spcPts val="0"/>
              </a:spcBef>
              <a:spcAft>
                <a:spcPts val="0"/>
              </a:spcAft>
              <a:buNone/>
            </a:pPr>
            <a:r>
              <a:rPr lang="en" sz="1400">
                <a:solidFill>
                  <a:schemeClr val="dk1"/>
                </a:solidFill>
              </a:rPr>
              <a:t>     mx.push(k)</a:t>
            </a:r>
            <a:endParaRPr sz="1400">
              <a:solidFill>
                <a:schemeClr val="dk1"/>
              </a:solidFill>
            </a:endParaRPr>
          </a:p>
          <a:p>
            <a:pPr indent="0" lvl="0" marL="0" rtl="0" algn="l">
              <a:spcBef>
                <a:spcPts val="0"/>
              </a:spcBef>
              <a:spcAft>
                <a:spcPts val="0"/>
              </a:spcAft>
              <a:buNone/>
            </a:pPr>
            <a:r>
              <a:rPr lang="en" sz="1400">
                <a:solidFill>
                  <a:schemeClr val="dk1"/>
                </a:solidFill>
              </a:rPr>
              <a:t>      I = I+1</a:t>
            </a:r>
            <a:endParaRPr sz="1400">
              <a:solidFill>
                <a:schemeClr val="dk1"/>
              </a:solidFill>
            </a:endParaRPr>
          </a:p>
          <a:p>
            <a:pPr indent="0" lvl="0" marL="0" rtl="0" algn="l">
              <a:spcBef>
                <a:spcPts val="0"/>
              </a:spcBef>
              <a:spcAft>
                <a:spcPts val="0"/>
              </a:spcAft>
              <a:buNone/>
            </a:pPr>
            <a:r>
              <a:rPr lang="en" sz="1400">
                <a:solidFill>
                  <a:schemeClr val="dk1"/>
                </a:solidFill>
              </a:rPr>
              <a:t>END for</a:t>
            </a:r>
            <a:endParaRPr sz="1400">
              <a:solidFill>
                <a:schemeClr val="dk1"/>
              </a:solidFill>
            </a:endParaRPr>
          </a:p>
          <a:p>
            <a:pPr indent="0" lvl="0" marL="0" rtl="0" algn="l">
              <a:spcBef>
                <a:spcPts val="0"/>
              </a:spcBef>
              <a:spcAft>
                <a:spcPts val="0"/>
              </a:spcAft>
              <a:buNone/>
            </a:pPr>
            <a:r>
              <a:rPr lang="en" sz="1400">
                <a:solidFill>
                  <a:schemeClr val="dk1"/>
                </a:solidFill>
              </a:rPr>
              <a:t>print(”MAXIMUM ELEMENT”)print(mx.top())</a:t>
            </a:r>
            <a:endParaRPr sz="1400">
              <a:solidFill>
                <a:schemeClr val="dk1"/>
              </a:solidFill>
            </a:endParaRPr>
          </a:p>
          <a:p>
            <a:pPr indent="0" lvl="0" marL="0" rtl="0" algn="l">
              <a:spcBef>
                <a:spcPts val="0"/>
              </a:spcBef>
              <a:spcAft>
                <a:spcPts val="0"/>
              </a:spcAft>
              <a:buNone/>
            </a:pPr>
            <a:r>
              <a:rPr lang="en" sz="1400">
                <a:solidFill>
                  <a:schemeClr val="dk1"/>
                </a:solidFill>
              </a:rPr>
              <a:t>print(”MINIMUM ELEMENT”)print(mn.top())</a:t>
            </a:r>
            <a:endParaRPr sz="1400">
              <a:solidFill>
                <a:schemeClr val="dk1"/>
              </a:solidFill>
            </a:endParaRPr>
          </a:p>
          <a:p>
            <a:pPr indent="0" lvl="0" marL="0" rtl="0" algn="l">
              <a:spcBef>
                <a:spcPts val="0"/>
              </a:spcBef>
              <a:spcAft>
                <a:spcPts val="0"/>
              </a:spcAft>
              <a:buNone/>
            </a:pPr>
            <a:r>
              <a:rPr lang="en" sz="1400">
                <a:solidFill>
                  <a:schemeClr val="dk1"/>
                </a:solidFill>
              </a:rPr>
              <a:t>return 0</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