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ddfb0af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ddfb0af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786d2e3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786d2e3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786d2e3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786d2e3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ddfb0afe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ddfb0afe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41de82e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41de82e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aed6ee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aed6ee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ed6ee9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ed6ee9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aed6ee9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aed6ee9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1de82e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1de82e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fb53c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fb53c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ed6ee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ed6ee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786d2e3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786d2e3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76b9e3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76b9e3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92478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92478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ddfb0af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ddfb0af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786d2e33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786d2e33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dfb0af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dfb0af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insertion-sort/" TargetMode="External"/><Relationship Id="rId4" Type="http://schemas.openxmlformats.org/officeDocument/2006/relationships/hyperlink" Target="https://www.geeksforgeeks.org/binary-heap/" TargetMode="External"/><Relationship Id="rId5" Type="http://schemas.openxmlformats.org/officeDocument/2006/relationships/hyperlink" Target="https://www.intechopen.com/books/search-algorithms-and-applications" TargetMode="External"/><Relationship Id="rId6" Type="http://schemas.openxmlformats.org/officeDocument/2006/relationships/hyperlink" Target="https://www.researchgate.net/figure/APPLICATION-OF-SEARCHING-ALGORITHM_tbl3_30811913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16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600" u="sng">
                <a:latin typeface="Georgia"/>
                <a:ea typeface="Georgia"/>
                <a:cs typeface="Georgia"/>
                <a:sym typeface="Georgia"/>
              </a:rPr>
              <a:t>Design and Analysis of Algorithms Assignment 2</a:t>
            </a:r>
            <a:endParaRPr b="1">
              <a:solidFill>
                <a:srgbClr val="000000"/>
              </a:solidFill>
            </a:endParaRPr>
          </a:p>
        </p:txBody>
      </p:sp>
      <p:sp>
        <p:nvSpPr>
          <p:cNvPr id="55" name="Google Shape;55;p13"/>
          <p:cNvSpPr txBox="1"/>
          <p:nvPr>
            <p:ph idx="1" type="subTitle"/>
          </p:nvPr>
        </p:nvSpPr>
        <p:spPr>
          <a:xfrm>
            <a:off x="4457700" y="3157300"/>
            <a:ext cx="4097100" cy="1273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solidFill>
                  <a:srgbClr val="000000"/>
                </a:solidFill>
              </a:rPr>
              <a:t>IIT2019030            Kaushal Kumar</a:t>
            </a:r>
            <a:endParaRPr>
              <a:solidFill>
                <a:srgbClr val="000000"/>
              </a:solidFill>
            </a:endParaRPr>
          </a:p>
          <a:p>
            <a:pPr indent="0" lvl="0" marL="0" rtl="0" algn="ctr">
              <a:spcBef>
                <a:spcPts val="0"/>
              </a:spcBef>
              <a:spcAft>
                <a:spcPts val="0"/>
              </a:spcAft>
              <a:buNone/>
            </a:pPr>
            <a:r>
              <a:rPr lang="en">
                <a:solidFill>
                  <a:srgbClr val="000000"/>
                </a:solidFill>
              </a:rPr>
              <a:t>IIT2019031                       Sarvesh</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IIT2019032</a:t>
            </a:r>
            <a:r>
              <a:rPr lang="en">
                <a:solidFill>
                  <a:srgbClr val="000000"/>
                </a:solidFill>
              </a:rPr>
              <a:t>                        Aarushi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133850" y="167550"/>
            <a:ext cx="8520600" cy="49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3. Heap:</a:t>
            </a:r>
            <a:endParaRPr>
              <a:solidFill>
                <a:srgbClr val="000000"/>
              </a:solidFill>
            </a:endParaRPr>
          </a:p>
          <a:p>
            <a:pPr indent="0" lvl="0" marL="0" rtl="0" algn="l">
              <a:spcBef>
                <a:spcPts val="1200"/>
              </a:spcBef>
              <a:spcAft>
                <a:spcPts val="0"/>
              </a:spcAft>
              <a:buNone/>
            </a:pPr>
            <a:r>
              <a:rPr lang="en" sz="1400">
                <a:solidFill>
                  <a:schemeClr val="dk1"/>
                </a:solidFill>
              </a:rPr>
              <a:t>function Main()</a:t>
            </a:r>
            <a:endParaRPr sz="1400">
              <a:solidFill>
                <a:schemeClr val="dk1"/>
              </a:solidFill>
            </a:endParaRPr>
          </a:p>
          <a:p>
            <a:pPr indent="0" lvl="0" marL="0" rtl="0" algn="l">
              <a:spcBef>
                <a:spcPts val="0"/>
              </a:spcBef>
              <a:spcAft>
                <a:spcPts val="0"/>
              </a:spcAft>
              <a:buNone/>
            </a:pPr>
            <a:r>
              <a:rPr lang="en" sz="1400">
                <a:solidFill>
                  <a:schemeClr val="dk1"/>
                </a:solidFill>
              </a:rPr>
              <a:t>Get n</a:t>
            </a:r>
            <a:endParaRPr sz="1400">
              <a:solidFill>
                <a:schemeClr val="dk1"/>
              </a:solidFill>
            </a:endParaRPr>
          </a:p>
          <a:p>
            <a:pPr indent="0" lvl="0" marL="0" rtl="0" algn="l">
              <a:spcBef>
                <a:spcPts val="0"/>
              </a:spcBef>
              <a:spcAft>
                <a:spcPts val="0"/>
              </a:spcAft>
              <a:buNone/>
            </a:pPr>
            <a:r>
              <a:rPr lang="en" sz="1400">
                <a:solidFill>
                  <a:schemeClr val="dk1"/>
                </a:solidFill>
              </a:rPr>
              <a:t>A[n+1]</a:t>
            </a:r>
            <a:endParaRPr sz="1400">
              <a:solidFill>
                <a:schemeClr val="dk1"/>
              </a:solidFill>
            </a:endParaRPr>
          </a:p>
          <a:p>
            <a:pPr indent="0" lvl="0" marL="0" rtl="0" algn="l">
              <a:spcBef>
                <a:spcPts val="0"/>
              </a:spcBef>
              <a:spcAft>
                <a:spcPts val="0"/>
              </a:spcAft>
              <a:buNone/>
            </a:pPr>
            <a:r>
              <a:rPr lang="en" sz="1400">
                <a:solidFill>
                  <a:schemeClr val="dk1"/>
                </a:solidFill>
              </a:rPr>
              <a:t>Get random inputs</a:t>
            </a:r>
            <a:endParaRPr sz="1400">
              <a:solidFill>
                <a:schemeClr val="dk1"/>
              </a:solidFill>
            </a:endParaRPr>
          </a:p>
          <a:p>
            <a:pPr indent="0" lvl="0" marL="0" rtl="0" algn="l">
              <a:spcBef>
                <a:spcPts val="0"/>
              </a:spcBef>
              <a:spcAft>
                <a:spcPts val="0"/>
              </a:spcAft>
              <a:buNone/>
            </a:pPr>
            <a:r>
              <a:rPr lang="en" sz="1400">
                <a:solidFill>
                  <a:schemeClr val="dk1"/>
                </a:solidFill>
              </a:rPr>
              <a:t>mx←Max_priorityr_queue</a:t>
            </a:r>
            <a:endParaRPr sz="1400">
              <a:solidFill>
                <a:schemeClr val="dk1"/>
              </a:solidFill>
            </a:endParaRPr>
          </a:p>
          <a:p>
            <a:pPr indent="0" lvl="0" marL="0" rtl="0" algn="l">
              <a:spcBef>
                <a:spcPts val="0"/>
              </a:spcBef>
              <a:spcAft>
                <a:spcPts val="0"/>
              </a:spcAft>
              <a:buNone/>
            </a:pPr>
            <a:r>
              <a:rPr lang="en" sz="1400">
                <a:solidFill>
                  <a:schemeClr val="dk1"/>
                </a:solidFill>
              </a:rPr>
              <a:t>mn←Min_priority_queue</a:t>
            </a:r>
            <a:endParaRPr sz="1400">
              <a:solidFill>
                <a:schemeClr val="dk1"/>
              </a:solidFill>
            </a:endParaRPr>
          </a:p>
          <a:p>
            <a:pPr indent="0" lvl="0" marL="0" rtl="0" algn="l">
              <a:spcBef>
                <a:spcPts val="0"/>
              </a:spcBef>
              <a:spcAft>
                <a:spcPts val="0"/>
              </a:spcAft>
              <a:buNone/>
            </a:pPr>
            <a:r>
              <a:rPr lang="en" sz="1400">
                <a:solidFill>
                  <a:schemeClr val="dk1"/>
                </a:solidFill>
              </a:rPr>
              <a:t>fori←0to(n−1)do</a:t>
            </a:r>
            <a:endParaRPr sz="1400">
              <a:solidFill>
                <a:schemeClr val="dk1"/>
              </a:solidFill>
            </a:endParaRPr>
          </a:p>
          <a:p>
            <a:pPr indent="0" lvl="0" marL="0" rtl="0" algn="l">
              <a:spcBef>
                <a:spcPts val="0"/>
              </a:spcBef>
              <a:spcAft>
                <a:spcPts val="0"/>
              </a:spcAft>
              <a:buNone/>
            </a:pPr>
            <a:r>
              <a:rPr lang="en" sz="1400">
                <a:solidFill>
                  <a:schemeClr val="dk1"/>
                </a:solidFill>
              </a:rPr>
              <a:t>mn.push(k)</a:t>
            </a:r>
            <a:endParaRPr sz="1400">
              <a:solidFill>
                <a:schemeClr val="dk1"/>
              </a:solidFill>
            </a:endParaRPr>
          </a:p>
          <a:p>
            <a:pPr indent="0" lvl="0" marL="0" rtl="0" algn="l">
              <a:spcBef>
                <a:spcPts val="0"/>
              </a:spcBef>
              <a:spcAft>
                <a:spcPts val="0"/>
              </a:spcAft>
              <a:buNone/>
            </a:pPr>
            <a:r>
              <a:rPr lang="en" sz="1400">
                <a:solidFill>
                  <a:schemeClr val="dk1"/>
                </a:solidFill>
              </a:rPr>
              <a:t>mx.push(k)</a:t>
            </a:r>
            <a:endParaRPr sz="1400">
              <a:solidFill>
                <a:schemeClr val="dk1"/>
              </a:solidFill>
            </a:endParaRPr>
          </a:p>
          <a:p>
            <a:pPr indent="0" lvl="0" marL="0" rtl="0" algn="l">
              <a:spcBef>
                <a:spcPts val="0"/>
              </a:spcBef>
              <a:spcAft>
                <a:spcPts val="0"/>
              </a:spcAft>
              <a:buNone/>
            </a:pPr>
            <a:r>
              <a:rPr lang="en" sz="1400">
                <a:solidFill>
                  <a:schemeClr val="dk1"/>
                </a:solidFill>
              </a:rPr>
              <a:t>I+1</a:t>
            </a:r>
            <a:endParaRPr sz="1400">
              <a:solidFill>
                <a:schemeClr val="dk1"/>
              </a:solidFill>
            </a:endParaRPr>
          </a:p>
          <a:p>
            <a:pPr indent="0" lvl="0" marL="0" rtl="0" algn="l">
              <a:spcBef>
                <a:spcPts val="0"/>
              </a:spcBef>
              <a:spcAft>
                <a:spcPts val="0"/>
              </a:spcAft>
              <a:buNone/>
            </a:pPr>
            <a:r>
              <a:rPr lang="en" sz="1400">
                <a:solidFill>
                  <a:schemeClr val="dk1"/>
                </a:solidFill>
              </a:rPr>
              <a:t>END for</a:t>
            </a:r>
            <a:endParaRPr sz="1400">
              <a:solidFill>
                <a:schemeClr val="dk1"/>
              </a:solidFill>
            </a:endParaRPr>
          </a:p>
          <a:p>
            <a:pPr indent="0" lvl="0" marL="0" rtl="0" algn="l">
              <a:spcBef>
                <a:spcPts val="0"/>
              </a:spcBef>
              <a:spcAft>
                <a:spcPts val="0"/>
              </a:spcAft>
              <a:buNone/>
            </a:pPr>
            <a:r>
              <a:rPr lang="en" sz="1400">
                <a:solidFill>
                  <a:schemeClr val="dk1"/>
                </a:solidFill>
              </a:rPr>
              <a:t>print(”MAXIMUM ELEMENT”)print(mx.top())</a:t>
            </a:r>
            <a:endParaRPr sz="1400">
              <a:solidFill>
                <a:schemeClr val="dk1"/>
              </a:solidFill>
            </a:endParaRPr>
          </a:p>
          <a:p>
            <a:pPr indent="0" lvl="0" marL="0" rtl="0" algn="l">
              <a:spcBef>
                <a:spcPts val="0"/>
              </a:spcBef>
              <a:spcAft>
                <a:spcPts val="0"/>
              </a:spcAft>
              <a:buNone/>
            </a:pPr>
            <a:r>
              <a:rPr lang="en" sz="1400">
                <a:solidFill>
                  <a:schemeClr val="dk1"/>
                </a:solidFill>
              </a:rPr>
              <a:t>print(”MINIMUM ELEMENT”)print(mn.top())</a:t>
            </a:r>
            <a:endParaRPr sz="1400">
              <a:solidFill>
                <a:schemeClr val="dk1"/>
              </a:solidFill>
            </a:endParaRPr>
          </a:p>
          <a:p>
            <a:pPr indent="0" lvl="0" marL="0" rtl="0" algn="l">
              <a:spcBef>
                <a:spcPts val="0"/>
              </a:spcBef>
              <a:spcAft>
                <a:spcPts val="0"/>
              </a:spcAft>
              <a:buNone/>
            </a:pPr>
            <a:r>
              <a:rPr lang="en" sz="1400">
                <a:solidFill>
                  <a:schemeClr val="dk1"/>
                </a:solidFill>
              </a:rPr>
              <a:t>return 0</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123975" y="14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Code</a:t>
            </a:r>
            <a:endParaRPr b="1">
              <a:solidFill>
                <a:srgbClr val="000000"/>
              </a:solidFill>
            </a:endParaRPr>
          </a:p>
        </p:txBody>
      </p:sp>
      <p:sp>
        <p:nvSpPr>
          <p:cNvPr id="113" name="Google Shape;113;p23"/>
          <p:cNvSpPr txBox="1"/>
          <p:nvPr/>
        </p:nvSpPr>
        <p:spPr>
          <a:xfrm>
            <a:off x="0" y="669450"/>
            <a:ext cx="4938300" cy="4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#include&lt;bits/stdc++.h&gt;</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main(){</a:t>
            </a:r>
            <a:endParaRPr/>
          </a:p>
          <a:p>
            <a:pPr indent="0" lvl="0" marL="0" rtl="0" algn="l">
              <a:spcBef>
                <a:spcPts val="0"/>
              </a:spcBef>
              <a:spcAft>
                <a:spcPts val="0"/>
              </a:spcAft>
              <a:buClr>
                <a:schemeClr val="dk1"/>
              </a:buClr>
              <a:buSzPts val="1100"/>
              <a:buFont typeface="Arial"/>
              <a:buNone/>
            </a:pPr>
            <a:r>
              <a:rPr lang="en"/>
              <a:t>    long long int n;</a:t>
            </a:r>
            <a:endParaRPr/>
          </a:p>
          <a:p>
            <a:pPr indent="0" lvl="0" marL="0" rtl="0" algn="l">
              <a:spcBef>
                <a:spcPts val="0"/>
              </a:spcBef>
              <a:spcAft>
                <a:spcPts val="0"/>
              </a:spcAft>
              <a:buClr>
                <a:schemeClr val="dk1"/>
              </a:buClr>
              <a:buSzPts val="1100"/>
              <a:buFont typeface="Arial"/>
              <a:buNone/>
            </a:pPr>
            <a:r>
              <a:rPr lang="en"/>
              <a:t>    cin&gt;&gt;n;</a:t>
            </a:r>
            <a:endParaRPr/>
          </a:p>
          <a:p>
            <a:pPr indent="0" lvl="0" marL="0" rtl="0" algn="l">
              <a:spcBef>
                <a:spcPts val="0"/>
              </a:spcBef>
              <a:spcAft>
                <a:spcPts val="0"/>
              </a:spcAft>
              <a:buClr>
                <a:schemeClr val="dk1"/>
              </a:buClr>
              <a:buSzPts val="1100"/>
              <a:buFont typeface="Arial"/>
              <a:buNone/>
            </a:pPr>
            <a:r>
              <a:rPr lang="en"/>
              <a:t>    long long int a[n+1];</a:t>
            </a:r>
            <a:endParaRPr/>
          </a:p>
          <a:p>
            <a:pPr indent="0" lvl="0" marL="0" rtl="0" algn="l">
              <a:spcBef>
                <a:spcPts val="0"/>
              </a:spcBef>
              <a:spcAft>
                <a:spcPts val="0"/>
              </a:spcAft>
              <a:buClr>
                <a:schemeClr val="dk1"/>
              </a:buClr>
              <a:buSzPts val="1100"/>
              <a:buFont typeface="Arial"/>
              <a:buNone/>
            </a:pPr>
            <a:r>
              <a:rPr lang="en"/>
              <a:t>     srand(time(0));</a:t>
            </a:r>
            <a:endParaRPr/>
          </a:p>
          <a:p>
            <a:pPr indent="0" lvl="0" marL="0" rtl="0" algn="l">
              <a:spcBef>
                <a:spcPts val="0"/>
              </a:spcBef>
              <a:spcAft>
                <a:spcPts val="0"/>
              </a:spcAft>
              <a:buClr>
                <a:schemeClr val="dk1"/>
              </a:buClr>
              <a:buSzPts val="1100"/>
              <a:buFont typeface="Arial"/>
              <a:buNone/>
            </a:pPr>
            <a:r>
              <a:rPr lang="en"/>
              <a:t>     for(long long int i=0; i&lt;n; i++){</a:t>
            </a:r>
            <a:endParaRPr/>
          </a:p>
          <a:p>
            <a:pPr indent="0" lvl="0" marL="0" rtl="0" algn="l">
              <a:spcBef>
                <a:spcPts val="0"/>
              </a:spcBef>
              <a:spcAft>
                <a:spcPts val="0"/>
              </a:spcAft>
              <a:buClr>
                <a:schemeClr val="dk1"/>
              </a:buClr>
              <a:buSzPts val="1100"/>
              <a:buFont typeface="Arial"/>
              <a:buNone/>
            </a:pPr>
            <a:r>
              <a:rPr lang="en"/>
              <a:t>         long long int k=(rand() % 10000000000) + 1;</a:t>
            </a:r>
            <a:endParaRPr/>
          </a:p>
          <a:p>
            <a:pPr indent="0" lvl="0" marL="0" rtl="0" algn="l">
              <a:spcBef>
                <a:spcPts val="0"/>
              </a:spcBef>
              <a:spcAft>
                <a:spcPts val="0"/>
              </a:spcAft>
              <a:buClr>
                <a:schemeClr val="dk1"/>
              </a:buClr>
              <a:buSzPts val="1100"/>
              <a:buFont typeface="Arial"/>
              <a:buNone/>
            </a:pPr>
            <a:r>
              <a:rPr lang="en"/>
              <a:t>         cout&lt;&lt;k&lt;&lt;" ";</a:t>
            </a:r>
            <a:endParaRPr/>
          </a:p>
          <a:p>
            <a:pPr indent="0" lvl="0" marL="0" rtl="0" algn="l">
              <a:spcBef>
                <a:spcPts val="0"/>
              </a:spcBef>
              <a:spcAft>
                <a:spcPts val="0"/>
              </a:spcAft>
              <a:buClr>
                <a:schemeClr val="dk1"/>
              </a:buClr>
              <a:buSzPts val="1100"/>
              <a:buFont typeface="Arial"/>
              <a:buNone/>
            </a:pPr>
            <a:r>
              <a:rPr lang="en"/>
              <a:t>         a[i]=k;</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cout&lt;&lt;endl;</a:t>
            </a:r>
            <a:endParaRPr/>
          </a:p>
          <a:p>
            <a:pPr indent="0" lvl="0" marL="0" rtl="0" algn="l">
              <a:spcBef>
                <a:spcPts val="0"/>
              </a:spcBef>
              <a:spcAft>
                <a:spcPts val="0"/>
              </a:spcAft>
              <a:buClr>
                <a:schemeClr val="dk1"/>
              </a:buClr>
              <a:buSzPts val="1100"/>
              <a:buFont typeface="Arial"/>
              <a:buNone/>
            </a:pPr>
            <a:r>
              <a:rPr lang="en"/>
              <a:t>    long long int mx=LLONG_MIN,mn=LLONG_MAX;</a:t>
            </a:r>
            <a:endParaRPr/>
          </a:p>
          <a:p>
            <a:pPr indent="0" lvl="0" marL="0" rtl="0" algn="l">
              <a:spcBef>
                <a:spcPts val="0"/>
              </a:spcBef>
              <a:spcAft>
                <a:spcPts val="0"/>
              </a:spcAft>
              <a:buNone/>
            </a:pPr>
            <a:r>
              <a:rPr lang="en"/>
              <a:t>     </a:t>
            </a:r>
            <a:endParaRPr/>
          </a:p>
        </p:txBody>
      </p:sp>
      <p:sp>
        <p:nvSpPr>
          <p:cNvPr id="114" name="Google Shape;114;p23"/>
          <p:cNvSpPr txBox="1"/>
          <p:nvPr/>
        </p:nvSpPr>
        <p:spPr>
          <a:xfrm>
            <a:off x="4938300" y="669450"/>
            <a:ext cx="42057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200"/>
              </a:spcAft>
              <a:buClr>
                <a:schemeClr val="dk1"/>
              </a:buClr>
              <a:buSzPts val="1100"/>
              <a:buFont typeface="Arial"/>
              <a:buNone/>
            </a:pPr>
            <a:r>
              <a:t/>
            </a:r>
            <a:endParaRPr/>
          </a:p>
        </p:txBody>
      </p:sp>
      <p:sp>
        <p:nvSpPr>
          <p:cNvPr id="115" name="Google Shape;115;p23"/>
          <p:cNvSpPr txBox="1"/>
          <p:nvPr/>
        </p:nvSpPr>
        <p:spPr>
          <a:xfrm>
            <a:off x="5125950" y="669450"/>
            <a:ext cx="3830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for(int i=0; i&lt;n; 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if(a[i]&gt;mx){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mx=a[i];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if(a[i]&lt;mn){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mn=a[i];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cout&lt;&lt;"Maximum element is "&lt;&lt;mx&lt;&lt;endl&lt;&lt;"Minimum element is "&lt;&lt;mn&lt;&lt;endl;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return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Complexity Analysis</a:t>
            </a:r>
            <a:endParaRPr b="1">
              <a:solidFill>
                <a:srgbClr val="000000"/>
              </a:solidFill>
            </a:endParaRPr>
          </a:p>
        </p:txBody>
      </p:sp>
      <p:sp>
        <p:nvSpPr>
          <p:cNvPr id="121" name="Google Shape;121;p24"/>
          <p:cNvSpPr txBox="1"/>
          <p:nvPr>
            <p:ph idx="1" type="body"/>
          </p:nvPr>
        </p:nvSpPr>
        <p:spPr>
          <a:xfrm>
            <a:off x="68400" y="1152475"/>
            <a:ext cx="9075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2928">
                <a:solidFill>
                  <a:srgbClr val="000000"/>
                </a:solidFill>
              </a:rPr>
              <a:t>T</a:t>
            </a:r>
            <a:r>
              <a:rPr b="1" lang="en" sz="2928">
                <a:solidFill>
                  <a:srgbClr val="000000"/>
                </a:solidFill>
              </a:rPr>
              <a:t>ime complexity</a:t>
            </a:r>
            <a:endParaRPr b="1" sz="2928">
              <a:solidFill>
                <a:srgbClr val="000000"/>
              </a:solidFill>
            </a:endParaRPr>
          </a:p>
          <a:p>
            <a:pPr indent="0" lvl="0" marL="0" rtl="0" algn="l">
              <a:spcBef>
                <a:spcPts val="1200"/>
              </a:spcBef>
              <a:spcAft>
                <a:spcPts val="0"/>
              </a:spcAft>
              <a:buNone/>
            </a:pPr>
            <a:r>
              <a:rPr b="1" lang="en" sz="1900">
                <a:solidFill>
                  <a:schemeClr val="dk1"/>
                </a:solidFill>
              </a:rPr>
              <a:t>Algorithm 1</a:t>
            </a:r>
            <a:r>
              <a:rPr lang="en" sz="1900">
                <a:solidFill>
                  <a:schemeClr val="dk1"/>
                </a:solidFill>
              </a:rPr>
              <a:t>: Using for Loop Here, we go through the complete array and checks for the smallest or the largest number as compared to the previously initialised variables to store the maximum and the minimum elements. So, as we go through the array once completely the time complexity of this algorithm is O(N).</a:t>
            </a:r>
            <a:endParaRPr sz="1900">
              <a:solidFill>
                <a:schemeClr val="dk1"/>
              </a:solidFill>
            </a:endParaRPr>
          </a:p>
          <a:p>
            <a:pPr indent="0" lvl="0" marL="0" rtl="0" algn="l">
              <a:spcBef>
                <a:spcPts val="1200"/>
              </a:spcBef>
              <a:spcAft>
                <a:spcPts val="0"/>
              </a:spcAft>
              <a:buNone/>
            </a:pPr>
            <a:r>
              <a:rPr b="1" lang="en" sz="1900">
                <a:solidFill>
                  <a:schemeClr val="dk1"/>
                </a:solidFill>
              </a:rPr>
              <a:t>Algorithm 2</a:t>
            </a:r>
            <a:r>
              <a:rPr lang="en" sz="1900">
                <a:solidFill>
                  <a:schemeClr val="dk1"/>
                </a:solidFill>
              </a:rPr>
              <a:t>: Using insertion sort In this method we have used insertion sort method to sort the array in ascending order, so that the largest and the smallest elements can be accessed in O(1). The best case complexity occurs if the array is already in sorted order, insertion sort compares O(n) elements and performs no swaps.So, the best case time complexity is Ω(N). The worst case time complexity for insertion sort isN(N−1)≈O(N</a:t>
            </a:r>
            <a:r>
              <a:rPr lang="en" sz="1900">
                <a:solidFill>
                  <a:schemeClr val="dk1"/>
                </a:solidFill>
                <a:latin typeface="Courier New"/>
                <a:ea typeface="Courier New"/>
                <a:cs typeface="Courier New"/>
                <a:sym typeface="Courier New"/>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b="1" lang="en" sz="1900">
                <a:solidFill>
                  <a:schemeClr val="dk1"/>
                </a:solidFill>
              </a:rPr>
              <a:t>Algorithm 3:</a:t>
            </a:r>
            <a:r>
              <a:rPr lang="en" sz="1900">
                <a:solidFill>
                  <a:schemeClr val="dk1"/>
                </a:solidFill>
              </a:rPr>
              <a:t> Using heapHere we have created a min heap for the generated array. Therefore we can get the the maximum and minimum elements separated easily. The time complexity for generating heap is O(Nlog(N)),so the time complexity of this algorithm is also O(Nlog(N)).</a:t>
            </a:r>
            <a:endParaRPr sz="19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174925" y="683975"/>
            <a:ext cx="8908200" cy="44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Space Complexity:</a:t>
            </a:r>
            <a:endParaRPr b="1" sz="1700">
              <a:solidFill>
                <a:schemeClr val="dk1"/>
              </a:solidFill>
            </a:endParaRPr>
          </a:p>
          <a:p>
            <a:pPr indent="0" lvl="0" marL="0" rtl="0" algn="l">
              <a:spcBef>
                <a:spcPts val="1200"/>
              </a:spcBef>
              <a:spcAft>
                <a:spcPts val="0"/>
              </a:spcAft>
              <a:buNone/>
            </a:pPr>
            <a:r>
              <a:rPr b="1" lang="en" sz="1500">
                <a:solidFill>
                  <a:schemeClr val="dk1"/>
                </a:solidFill>
              </a:rPr>
              <a:t>Algorithm 1: Using for Loop</a:t>
            </a:r>
            <a:endParaRPr b="1" sz="1500">
              <a:solidFill>
                <a:schemeClr val="dk1"/>
              </a:solidFill>
            </a:endParaRPr>
          </a:p>
          <a:p>
            <a:pPr indent="457200" lvl="0" marL="0" rtl="0" algn="l">
              <a:spcBef>
                <a:spcPts val="1200"/>
              </a:spcBef>
              <a:spcAft>
                <a:spcPts val="0"/>
              </a:spcAft>
              <a:buNone/>
            </a:pPr>
            <a:r>
              <a:rPr lang="en" sz="1500">
                <a:solidFill>
                  <a:schemeClr val="dk1"/>
                </a:solidFill>
              </a:rPr>
              <a:t>As for this algorithm we are not using any memory so the space complexity for this is O(1).</a:t>
            </a:r>
            <a:endParaRPr sz="1500">
              <a:solidFill>
                <a:schemeClr val="dk1"/>
              </a:solidFill>
            </a:endParaRPr>
          </a:p>
          <a:p>
            <a:pPr indent="0" lvl="0" marL="0" rtl="0" algn="l">
              <a:spcBef>
                <a:spcPts val="1200"/>
              </a:spcBef>
              <a:spcAft>
                <a:spcPts val="0"/>
              </a:spcAft>
              <a:buNone/>
            </a:pPr>
            <a:r>
              <a:rPr b="1" lang="en" sz="1500">
                <a:solidFill>
                  <a:schemeClr val="dk1"/>
                </a:solidFill>
              </a:rPr>
              <a:t>Algorithm 2: Using Insertion Sort</a:t>
            </a:r>
            <a:endParaRPr b="1" sz="1500">
              <a:solidFill>
                <a:schemeClr val="dk1"/>
              </a:solidFill>
            </a:endParaRPr>
          </a:p>
          <a:p>
            <a:pPr indent="457200" lvl="0" marL="0" rtl="0" algn="l">
              <a:spcBef>
                <a:spcPts val="1200"/>
              </a:spcBef>
              <a:spcAft>
                <a:spcPts val="0"/>
              </a:spcAft>
              <a:buNone/>
            </a:pPr>
            <a:r>
              <a:rPr lang="en" sz="1500">
                <a:solidFill>
                  <a:schemeClr val="dk1"/>
                </a:solidFill>
              </a:rPr>
              <a:t>Insertion sort is a stable sort with a space complexity of O(1).</a:t>
            </a:r>
            <a:endParaRPr sz="1500">
              <a:solidFill>
                <a:schemeClr val="dk1"/>
              </a:solidFill>
            </a:endParaRPr>
          </a:p>
          <a:p>
            <a:pPr indent="0" lvl="0" marL="0" rtl="0" algn="l">
              <a:spcBef>
                <a:spcPts val="1200"/>
              </a:spcBef>
              <a:spcAft>
                <a:spcPts val="0"/>
              </a:spcAft>
              <a:buNone/>
            </a:pPr>
            <a:r>
              <a:rPr b="1" lang="en" sz="1500">
                <a:solidFill>
                  <a:schemeClr val="dk1"/>
                </a:solidFill>
              </a:rPr>
              <a:t>Algorithm 3: Using Heap</a:t>
            </a:r>
            <a:endParaRPr b="1" sz="1500">
              <a:solidFill>
                <a:schemeClr val="dk1"/>
              </a:solidFill>
            </a:endParaRPr>
          </a:p>
          <a:p>
            <a:pPr indent="0" lvl="0" marL="457200" rtl="0" algn="l">
              <a:spcBef>
                <a:spcPts val="1200"/>
              </a:spcBef>
              <a:spcAft>
                <a:spcPts val="1200"/>
              </a:spcAft>
              <a:buNone/>
            </a:pPr>
            <a:r>
              <a:rPr lang="en" sz="1500">
                <a:solidFill>
                  <a:schemeClr val="dk1"/>
                </a:solidFill>
              </a:rPr>
              <a:t>As for this algorithm we are using two heaps which stores all the elements of the array so the space complexity for this is O(2N) which is generally written as 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6"/>
          <p:cNvSpPr txBox="1"/>
          <p:nvPr>
            <p:ph type="title"/>
          </p:nvPr>
        </p:nvSpPr>
        <p:spPr>
          <a:xfrm>
            <a:off x="0" y="0"/>
            <a:ext cx="91440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Experimental Study</a:t>
            </a:r>
            <a:endParaRPr b="1">
              <a:solidFill>
                <a:srgbClr val="000000"/>
              </a:solidFill>
            </a:endParaRPr>
          </a:p>
        </p:txBody>
      </p:sp>
      <p:sp>
        <p:nvSpPr>
          <p:cNvPr id="132" name="Google Shape;132;p26"/>
          <p:cNvSpPr txBox="1"/>
          <p:nvPr/>
        </p:nvSpPr>
        <p:spPr>
          <a:xfrm>
            <a:off x="61225" y="612325"/>
            <a:ext cx="902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Apriori Analysis</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Apriori analysis means,analysis is performed prior to running it on a specific system.This analysis is a stage where a function is defined using some theoretical model.Hence,we determine the time and space complexity of an algorithm by just looking at the algorithm rather than running it on a particular system with a different memory,processor, and compiler.So,as we discussed under the heading complexity analysis we arrived at the conclusion that best time complexity is O(n).</a:t>
            </a:r>
            <a:endParaRPr sz="1300"/>
          </a:p>
        </p:txBody>
      </p:sp>
      <p:pic>
        <p:nvPicPr>
          <p:cNvPr id="133" name="Google Shape;133;p26"/>
          <p:cNvPicPr preferRelativeResize="0"/>
          <p:nvPr/>
        </p:nvPicPr>
        <p:blipFill>
          <a:blip r:embed="rId3">
            <a:alphaModFix/>
          </a:blip>
          <a:stretch>
            <a:fillRect/>
          </a:stretch>
        </p:blipFill>
        <p:spPr>
          <a:xfrm>
            <a:off x="2310225" y="2026900"/>
            <a:ext cx="4527525" cy="311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2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Aposteriori Analysis</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Aposteriori analysis of an algorithm means we perform analysis of an algorithm only after running it on a system.It directly depends on the system and changes from system to system.So, for the a aposteriori analysis of the algorithm,we have run our code on the compiler and get values of the time by specifying the value of n and m and different value of the time had occur.</a:t>
            </a:r>
            <a:endParaRPr sz="1400">
              <a:solidFill>
                <a:schemeClr val="dk1"/>
              </a:solidFill>
            </a:endParaRPr>
          </a:p>
          <a:p>
            <a:pPr indent="0" lvl="0" marL="0" rtl="0" algn="l">
              <a:spcBef>
                <a:spcPts val="1200"/>
              </a:spcBef>
              <a:spcAft>
                <a:spcPts val="1200"/>
              </a:spcAft>
              <a:buNone/>
            </a:pPr>
            <a:r>
              <a:rPr lang="en" sz="1400">
                <a:solidFill>
                  <a:schemeClr val="dk1"/>
                </a:solidFill>
              </a:rPr>
              <a:t>Table for the Aposteriori Analysis</a:t>
            </a:r>
            <a:endParaRPr sz="1400">
              <a:solidFill>
                <a:schemeClr val="dk1"/>
              </a:solidFill>
            </a:endParaRPr>
          </a:p>
        </p:txBody>
      </p:sp>
      <p:pic>
        <p:nvPicPr>
          <p:cNvPr id="139" name="Google Shape;139;p27"/>
          <p:cNvPicPr preferRelativeResize="0"/>
          <p:nvPr/>
        </p:nvPicPr>
        <p:blipFill>
          <a:blip r:embed="rId3">
            <a:alphaModFix/>
          </a:blip>
          <a:stretch>
            <a:fillRect/>
          </a:stretch>
        </p:blipFill>
        <p:spPr>
          <a:xfrm>
            <a:off x="2410425" y="2274283"/>
            <a:ext cx="4872925" cy="251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152400" y="152400"/>
            <a:ext cx="8616175"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u="sng">
                <a:solidFill>
                  <a:schemeClr val="hlink"/>
                </a:solidFill>
                <a:hlinkClick r:id="rId3"/>
              </a:rPr>
              <a:t>Insertion Sort</a:t>
            </a:r>
            <a:endParaRPr/>
          </a:p>
          <a:p>
            <a:pPr indent="-323850" lvl="0" marL="457200" rtl="0" algn="l">
              <a:spcBef>
                <a:spcPts val="0"/>
              </a:spcBef>
              <a:spcAft>
                <a:spcPts val="0"/>
              </a:spcAft>
              <a:buSzPts val="1500"/>
              <a:buAutoNum type="arabicPeriod"/>
            </a:pPr>
            <a:r>
              <a:rPr lang="en" sz="1500" u="sng">
                <a:solidFill>
                  <a:schemeClr val="hlink"/>
                </a:solidFill>
                <a:hlinkClick r:id="rId4"/>
              </a:rPr>
              <a:t>Heap</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u="sng">
                <a:solidFill>
                  <a:schemeClr val="hlink"/>
                </a:solidFill>
                <a:hlinkClick r:id="rId5"/>
              </a:rPr>
              <a:t>Searching Algorithm</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u="sng">
                <a:solidFill>
                  <a:schemeClr val="hlink"/>
                </a:solidFill>
                <a:hlinkClick r:id="rId6"/>
              </a:rPr>
              <a:t>Application of Searching</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30"/>
          <p:cNvSpPr txBox="1"/>
          <p:nvPr>
            <p:ph type="title"/>
          </p:nvPr>
        </p:nvSpPr>
        <p:spPr>
          <a:xfrm>
            <a:off x="2369050" y="1979675"/>
            <a:ext cx="4531800" cy="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dk1"/>
                </a:solidFill>
              </a:rPr>
              <a:t>THANK YOU</a:t>
            </a:r>
            <a:endParaRPr b="1"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 </a:t>
            </a:r>
            <a:endParaRPr b="1"/>
          </a:p>
        </p:txBody>
      </p:sp>
      <p:sp>
        <p:nvSpPr>
          <p:cNvPr id="61" name="Google Shape;61;p14"/>
          <p:cNvSpPr txBox="1"/>
          <p:nvPr>
            <p:ph idx="1" type="body"/>
          </p:nvPr>
        </p:nvSpPr>
        <p:spPr>
          <a:xfrm>
            <a:off x="1103700" y="1270350"/>
            <a:ext cx="6665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Problem Statement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Algorithm Design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Pseudo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Complexity Analysis</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Time Complexity</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Space Complexity</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Experimental Study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References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860225" y="1008225"/>
            <a:ext cx="31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t>
            </a:r>
            <a:endParaRPr b="1"/>
          </a:p>
        </p:txBody>
      </p:sp>
      <p:sp>
        <p:nvSpPr>
          <p:cNvPr id="67" name="Google Shape;67;p15"/>
          <p:cNvSpPr txBox="1"/>
          <p:nvPr>
            <p:ph idx="1" type="body"/>
          </p:nvPr>
        </p:nvSpPr>
        <p:spPr>
          <a:xfrm>
            <a:off x="2106650" y="2128625"/>
            <a:ext cx="5963700" cy="131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Without using recursion, implement max/min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73" name="Google Shape;73;p16"/>
          <p:cNvSpPr txBox="1"/>
          <p:nvPr>
            <p:ph idx="1" type="body"/>
          </p:nvPr>
        </p:nvSpPr>
        <p:spPr>
          <a:xfrm>
            <a:off x="664375" y="1152475"/>
            <a:ext cx="787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550">
                <a:solidFill>
                  <a:schemeClr val="dk1"/>
                </a:solidFill>
              </a:rPr>
              <a:t>According to the given problem statement, we had to find the maximum and minimum element of the array.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Here we have to apply search for the maximum and the minimum of all the element in the array.This problem can be solved in the two different methods i.e Recursive and Iterative, but as stated in the problem we have only discussed the iterative version of the algorithm.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So, basically for this problem we can have many algorithm but only the most popular and the most acceptable algorithm are discussed in the paper.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Also we have discussed the time and space complexity of all the different algorithms used and accordingly came up with the best suitable algorithm for the problem.</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73475" y="345775"/>
            <a:ext cx="8520600" cy="57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SzPts val="990"/>
              <a:buNone/>
            </a:pPr>
            <a:r>
              <a:rPr b="1" lang="en" sz="2520"/>
              <a:t>Application</a:t>
            </a:r>
            <a:endParaRPr b="1" sz="2520"/>
          </a:p>
        </p:txBody>
      </p:sp>
      <p:sp>
        <p:nvSpPr>
          <p:cNvPr id="79" name="Google Shape;79;p17"/>
          <p:cNvSpPr txBox="1"/>
          <p:nvPr>
            <p:ph idx="1" type="body"/>
          </p:nvPr>
        </p:nvSpPr>
        <p:spPr>
          <a:xfrm>
            <a:off x="407200" y="1163400"/>
            <a:ext cx="8187000" cy="3551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Char char="●"/>
            </a:pPr>
            <a:r>
              <a:rPr lang="en" sz="1550">
                <a:solidFill>
                  <a:schemeClr val="dk1"/>
                </a:solidFill>
              </a:rPr>
              <a:t>A lot of problems in different practical fields of Computer Science, Database Management System, Networks, Data Mining and Artificial intelligence.Searching is common fundamental operation andsolve to searching problem in a different formats of these field[4]. </a:t>
            </a:r>
            <a:endParaRPr sz="1550">
              <a:solidFill>
                <a:schemeClr val="dk1"/>
              </a:solidFill>
            </a:endParaRPr>
          </a:p>
          <a:p>
            <a:pPr indent="-349250" lvl="0" marL="457200" rtl="0" algn="just">
              <a:spcBef>
                <a:spcPts val="0"/>
              </a:spcBef>
              <a:spcAft>
                <a:spcPts val="0"/>
              </a:spcAft>
              <a:buClr>
                <a:schemeClr val="dk1"/>
              </a:buClr>
              <a:buSzPts val="1900"/>
              <a:buChar char="●"/>
            </a:pPr>
            <a:r>
              <a:rPr lang="en" sz="1550">
                <a:solidFill>
                  <a:schemeClr val="dk1"/>
                </a:solidFill>
              </a:rPr>
              <a:t>Search algorithms aim to find solutionsor objects with specified properties and constraints in a large solution search space or among a collection of objects. A solution can be a set of value assignments to variables that will satisfy the constraints or a substructure of a given discrete structure. In addition, there are search algorithms, mostly probabilistic, that are designed for the prospect[3].</a:t>
            </a:r>
            <a:endParaRPr sz="1550">
              <a:solidFill>
                <a:schemeClr val="dk1"/>
              </a:solidFill>
            </a:endParaRPr>
          </a:p>
          <a:p>
            <a:pPr indent="-349250" lvl="0" marL="457200" rtl="0" algn="just">
              <a:spcBef>
                <a:spcPts val="0"/>
              </a:spcBef>
              <a:spcAft>
                <a:spcPts val="0"/>
              </a:spcAft>
              <a:buClr>
                <a:schemeClr val="dk1"/>
              </a:buClr>
              <a:buSzPts val="1900"/>
              <a:buChar char="●"/>
            </a:pPr>
            <a:r>
              <a:rPr lang="en" sz="1550">
                <a:solidFill>
                  <a:schemeClr val="dk1"/>
                </a:solidFill>
              </a:rPr>
              <a:t>There are a number of real life examples also where search-ing plays a very important role, for example, in a library system , we search for a particular category of books or in our phone book we search for any particular user on the basis of their names or self deter-mined properties. Therefore, an efficient searching algorithm is preferred.</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Algorithm Design</a:t>
            </a:r>
            <a:endParaRPr b="1">
              <a:solidFill>
                <a:srgbClr val="000000"/>
              </a:solidFill>
            </a:endParaRPr>
          </a:p>
        </p:txBody>
      </p:sp>
      <p:sp>
        <p:nvSpPr>
          <p:cNvPr id="85" name="Google Shape;85;p18"/>
          <p:cNvSpPr txBox="1"/>
          <p:nvPr>
            <p:ph idx="1" type="body"/>
          </p:nvPr>
        </p:nvSpPr>
        <p:spPr>
          <a:xfrm>
            <a:off x="588225" y="1245300"/>
            <a:ext cx="75981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Algorithm 1</a:t>
            </a:r>
            <a:r>
              <a:rPr lang="en" sz="1500">
                <a:solidFill>
                  <a:schemeClr val="dk1"/>
                </a:solidFill>
              </a:rPr>
              <a:t> </a:t>
            </a:r>
            <a:endParaRPr sz="1500">
              <a:solidFill>
                <a:schemeClr val="dk1"/>
              </a:solidFill>
            </a:endParaRPr>
          </a:p>
          <a:p>
            <a:pPr indent="0" lvl="0" marL="0" rtl="0" algn="l">
              <a:spcBef>
                <a:spcPts val="1200"/>
              </a:spcBef>
              <a:spcAft>
                <a:spcPts val="0"/>
              </a:spcAft>
              <a:buNone/>
            </a:pPr>
            <a:r>
              <a:rPr lang="en" sz="1550">
                <a:solidFill>
                  <a:schemeClr val="dk1"/>
                </a:solidFill>
              </a:rPr>
              <a:t>The first algorithm is the brute force one. In this algorithm we have to just iterate through the whole array and keep track of the minimum and maximum element in the array and in the last when we have done the complete iteration of the array, we will output the maximum and minimum element of the randomly generated array.</a:t>
            </a:r>
            <a:endParaRPr sz="1550">
              <a:solidFill>
                <a:schemeClr val="dk1"/>
              </a:solidFill>
            </a:endParaRPr>
          </a:p>
          <a:p>
            <a:pPr indent="-327025" lvl="0" marL="457200" rtl="0" algn="l">
              <a:spcBef>
                <a:spcPts val="1200"/>
              </a:spcBef>
              <a:spcAft>
                <a:spcPts val="0"/>
              </a:spcAft>
              <a:buClr>
                <a:schemeClr val="dk1"/>
              </a:buClr>
              <a:buSzPts val="1550"/>
              <a:buChar char="●"/>
            </a:pPr>
            <a:r>
              <a:rPr b="1" lang="en" sz="1500">
                <a:solidFill>
                  <a:schemeClr val="dk1"/>
                </a:solidFill>
              </a:rPr>
              <a:t>Algorithm 2</a:t>
            </a:r>
            <a:endParaRPr b="1" sz="1500">
              <a:solidFill>
                <a:schemeClr val="dk1"/>
              </a:solidFill>
            </a:endParaRPr>
          </a:p>
          <a:p>
            <a:pPr indent="0" lvl="0" marL="0" rtl="0" algn="l">
              <a:spcBef>
                <a:spcPts val="1200"/>
              </a:spcBef>
              <a:spcAft>
                <a:spcPts val="1200"/>
              </a:spcAft>
              <a:buNone/>
            </a:pPr>
            <a:r>
              <a:rPr lang="en" sz="1550">
                <a:solidFill>
                  <a:schemeClr val="dk1"/>
                </a:solidFill>
              </a:rPr>
              <a:t>The second one is based on the sorting algorithm[1]. So we have used the insertion sort to sort the contents of the array. After the sorting, we will output the first element of the array as minimum and last element of the array as the maximum element.</a:t>
            </a:r>
            <a:endParaRPr sz="18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251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sz="1500">
                <a:solidFill>
                  <a:schemeClr val="dk1"/>
                </a:solidFill>
              </a:rPr>
              <a:t>Algorithm 3</a:t>
            </a:r>
            <a:endParaRPr b="1" sz="1500">
              <a:solidFill>
                <a:schemeClr val="dk1"/>
              </a:solidFill>
            </a:endParaRPr>
          </a:p>
          <a:p>
            <a:pPr indent="0" lvl="0" marL="0" rtl="0" algn="l">
              <a:spcBef>
                <a:spcPts val="1200"/>
              </a:spcBef>
              <a:spcAft>
                <a:spcPts val="1200"/>
              </a:spcAft>
              <a:buNone/>
            </a:pPr>
            <a:r>
              <a:rPr lang="en" sz="1550">
                <a:solidFill>
                  <a:schemeClr val="dk1"/>
                </a:solidFill>
              </a:rPr>
              <a:t>The third algorithm is basically a application of the heap. To find the maximum element of the array,we will insert the all the element of the array in the min heap[2]. Since the min heap re-adjust itself to maintain the maximum element on the top and we will output it. For minimum element, we will use the max heap and will do as stated in the process while finding the maximum element.Also heap is implemented with the help of the binary tree.</a:t>
            </a:r>
            <a:endParaRPr sz="1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174900" y="17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Pseudo Code</a:t>
            </a:r>
            <a:endParaRPr b="1">
              <a:solidFill>
                <a:srgbClr val="000000"/>
              </a:solidFill>
            </a:endParaRPr>
          </a:p>
        </p:txBody>
      </p:sp>
      <p:sp>
        <p:nvSpPr>
          <p:cNvPr id="96" name="Google Shape;96;p20"/>
          <p:cNvSpPr txBox="1"/>
          <p:nvPr>
            <p:ph idx="1" type="body"/>
          </p:nvPr>
        </p:nvSpPr>
        <p:spPr>
          <a:xfrm>
            <a:off x="230500" y="684425"/>
            <a:ext cx="7038900" cy="4459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AutoNum type="arabicPeriod"/>
            </a:pPr>
            <a:r>
              <a:rPr lang="en" sz="1500">
                <a:solidFill>
                  <a:schemeClr val="dk1"/>
                </a:solidFill>
              </a:rPr>
              <a:t> Brute Force:</a:t>
            </a:r>
            <a:endParaRPr sz="1500">
              <a:solidFill>
                <a:schemeClr val="dk1"/>
              </a:solidFill>
            </a:endParaRPr>
          </a:p>
          <a:p>
            <a:pPr indent="0" lvl="0" marL="457200" rtl="0" algn="l">
              <a:lnSpc>
                <a:spcPct val="100000"/>
              </a:lnSpc>
              <a:spcBef>
                <a:spcPts val="0"/>
              </a:spcBef>
              <a:spcAft>
                <a:spcPts val="0"/>
              </a:spcAft>
              <a:buNone/>
            </a:pPr>
            <a:r>
              <a:rPr lang="en" sz="1250">
                <a:solidFill>
                  <a:schemeClr val="dk1"/>
                </a:solidFill>
              </a:rPr>
              <a:t>function MAIN()</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Get na[n+1]</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Get random inputs</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Mx←0</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mn←Infinity</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fori←0to(n−1)do</a:t>
            </a:r>
            <a:endParaRPr sz="1250">
              <a:solidFill>
                <a:schemeClr val="dk1"/>
              </a:solidFill>
            </a:endParaRPr>
          </a:p>
          <a:p>
            <a:pPr indent="0" lvl="0" marL="457200" rtl="0" algn="l">
              <a:lnSpc>
                <a:spcPct val="100000"/>
              </a:lnSpc>
              <a:spcBef>
                <a:spcPts val="0"/>
              </a:spcBef>
              <a:spcAft>
                <a:spcPts val="0"/>
              </a:spcAft>
              <a:buNone/>
            </a:pPr>
            <a:r>
              <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ifa[i]&gt; mx then</a:t>
            </a:r>
            <a:endParaRPr sz="1250">
              <a:solidFill>
                <a:schemeClr val="dk1"/>
              </a:solidFill>
            </a:endParaRPr>
          </a:p>
          <a:p>
            <a:pPr indent="457200" lvl="0" marL="457200" rtl="0" algn="l">
              <a:lnSpc>
                <a:spcPct val="100000"/>
              </a:lnSpc>
              <a:spcBef>
                <a:spcPts val="0"/>
              </a:spcBef>
              <a:spcAft>
                <a:spcPts val="0"/>
              </a:spcAft>
              <a:buNone/>
            </a:pPr>
            <a:r>
              <a:rPr lang="en" sz="1250">
                <a:solidFill>
                  <a:schemeClr val="dk1"/>
                </a:solidFill>
              </a:rPr>
              <a:t>mx←a[i]</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end if</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If a[i]&lt; mn then </a:t>
            </a:r>
            <a:endParaRPr sz="1250">
              <a:solidFill>
                <a:schemeClr val="dk1"/>
              </a:solidFill>
            </a:endParaRPr>
          </a:p>
          <a:p>
            <a:pPr indent="457200" lvl="0" marL="457200" rtl="0" algn="l">
              <a:lnSpc>
                <a:spcPct val="100000"/>
              </a:lnSpc>
              <a:spcBef>
                <a:spcPts val="0"/>
              </a:spcBef>
              <a:spcAft>
                <a:spcPts val="0"/>
              </a:spcAft>
              <a:buNone/>
            </a:pPr>
            <a:r>
              <a:rPr lang="en" sz="1250">
                <a:solidFill>
                  <a:schemeClr val="dk1"/>
                </a:solidFill>
              </a:rPr>
              <a:t>mn←a[i]</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end if</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i←i+ 1</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end for</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print(”MAXIMUM ELEMENT”) print(mx)</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print(”MINIMUM ELEMENT”) print(mn)</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return 0</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136800" y="276900"/>
            <a:ext cx="4544400" cy="48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2. Sorting</a:t>
            </a:r>
            <a:endParaRPr sz="1600">
              <a:solidFill>
                <a:schemeClr val="dk1"/>
              </a:solidFill>
            </a:endParaRPr>
          </a:p>
          <a:p>
            <a:pPr indent="457200" lvl="0" marL="0" rtl="0" algn="l">
              <a:lnSpc>
                <a:spcPct val="115000"/>
              </a:lnSpc>
              <a:spcBef>
                <a:spcPts val="1200"/>
              </a:spcBef>
              <a:spcAft>
                <a:spcPts val="0"/>
              </a:spcAft>
              <a:buNone/>
            </a:pPr>
            <a:r>
              <a:rPr lang="en" sz="1350">
                <a:solidFill>
                  <a:schemeClr val="dk1"/>
                </a:solidFill>
              </a:rPr>
              <a:t>function insertionSort(arr[],n)</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I,key,j</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For i←1to(n−1) do</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Key←arr[i]</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j←i - 1</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While j←0 &amp; arr[j] ¿ keydo</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arr[j + 1]←arr[j]</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J←j−1</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end while</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arr[j + 1]←key</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i+ 1</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END for</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r</a:t>
            </a:r>
            <a:r>
              <a:rPr lang="en" sz="1350">
                <a:solidFill>
                  <a:schemeClr val="dk1"/>
                </a:solidFill>
              </a:rPr>
              <a:t>eturn</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function answer(A[],size)</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print(”MAXIMUM ELEMENT”)print(A[size-1])</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print(”MINIMUM ELEMENT”)print(A[0])</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return</a:t>
            </a:r>
            <a:endParaRPr sz="1350">
              <a:solidFill>
                <a:schemeClr val="dk1"/>
              </a:solidFill>
            </a:endParaRPr>
          </a:p>
        </p:txBody>
      </p:sp>
      <p:sp>
        <p:nvSpPr>
          <p:cNvPr id="102" name="Google Shape;102;p21"/>
          <p:cNvSpPr txBox="1"/>
          <p:nvPr/>
        </p:nvSpPr>
        <p:spPr>
          <a:xfrm>
            <a:off x="4828875" y="642950"/>
            <a:ext cx="4103700" cy="17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rPr>
              <a:t>function Main()</a:t>
            </a:r>
            <a:endParaRPr sz="1450">
              <a:solidFill>
                <a:schemeClr val="dk1"/>
              </a:solidFill>
            </a:endParaRPr>
          </a:p>
          <a:p>
            <a:pPr indent="0" lvl="0" marL="0" rtl="0" algn="l">
              <a:spcBef>
                <a:spcPts val="0"/>
              </a:spcBef>
              <a:spcAft>
                <a:spcPts val="0"/>
              </a:spcAft>
              <a:buNone/>
            </a:pPr>
            <a:r>
              <a:rPr lang="en" sz="1450">
                <a:solidFill>
                  <a:schemeClr val="dk1"/>
                </a:solidFill>
              </a:rPr>
              <a:t>Get n</a:t>
            </a:r>
            <a:endParaRPr sz="1450">
              <a:solidFill>
                <a:schemeClr val="dk1"/>
              </a:solidFill>
            </a:endParaRPr>
          </a:p>
          <a:p>
            <a:pPr indent="0" lvl="0" marL="0" rtl="0" algn="l">
              <a:spcBef>
                <a:spcPts val="0"/>
              </a:spcBef>
              <a:spcAft>
                <a:spcPts val="0"/>
              </a:spcAft>
              <a:buNone/>
            </a:pPr>
            <a:r>
              <a:rPr lang="en" sz="1450">
                <a:solidFill>
                  <a:schemeClr val="dk1"/>
                </a:solidFill>
              </a:rPr>
              <a:t>a[n+1]</a:t>
            </a:r>
            <a:endParaRPr sz="1450">
              <a:solidFill>
                <a:schemeClr val="dk1"/>
              </a:solidFill>
            </a:endParaRPr>
          </a:p>
          <a:p>
            <a:pPr indent="0" lvl="0" marL="0" rtl="0" algn="l">
              <a:spcBef>
                <a:spcPts val="0"/>
              </a:spcBef>
              <a:spcAft>
                <a:spcPts val="0"/>
              </a:spcAft>
              <a:buNone/>
            </a:pPr>
            <a:r>
              <a:rPr lang="en" sz="1450">
                <a:solidFill>
                  <a:schemeClr val="dk1"/>
                </a:solidFill>
              </a:rPr>
              <a:t>Get random inputs</a:t>
            </a:r>
            <a:endParaRPr sz="1450">
              <a:solidFill>
                <a:schemeClr val="dk1"/>
              </a:solidFill>
            </a:endParaRPr>
          </a:p>
          <a:p>
            <a:pPr indent="0" lvl="0" marL="0" rtl="0" algn="l">
              <a:spcBef>
                <a:spcPts val="0"/>
              </a:spcBef>
              <a:spcAft>
                <a:spcPts val="0"/>
              </a:spcAft>
              <a:buNone/>
            </a:pPr>
            <a:r>
              <a:rPr lang="en" sz="1450">
                <a:solidFill>
                  <a:schemeClr val="dk1"/>
                </a:solidFill>
              </a:rPr>
              <a:t>insertionSort(a,n)</a:t>
            </a:r>
            <a:endParaRPr sz="1450">
              <a:solidFill>
                <a:schemeClr val="dk1"/>
              </a:solidFill>
            </a:endParaRPr>
          </a:p>
          <a:p>
            <a:pPr indent="0" lvl="0" marL="0" rtl="0" algn="l">
              <a:spcBef>
                <a:spcPts val="0"/>
              </a:spcBef>
              <a:spcAft>
                <a:spcPts val="0"/>
              </a:spcAft>
              <a:buNone/>
            </a:pPr>
            <a:r>
              <a:rPr lang="en" sz="1450">
                <a:solidFill>
                  <a:schemeClr val="dk1"/>
                </a:solidFill>
              </a:rPr>
              <a:t>answer(a,n)</a:t>
            </a:r>
            <a:endParaRPr sz="1450">
              <a:solidFill>
                <a:schemeClr val="dk1"/>
              </a:solidFill>
            </a:endParaRPr>
          </a:p>
          <a:p>
            <a:pPr indent="0" lvl="0" marL="0" rtl="0" algn="l">
              <a:spcBef>
                <a:spcPts val="0"/>
              </a:spcBef>
              <a:spcAft>
                <a:spcPts val="0"/>
              </a:spcAft>
              <a:buNone/>
            </a:pPr>
            <a:r>
              <a:rPr lang="en" sz="1450">
                <a:solidFill>
                  <a:schemeClr val="dk1"/>
                </a:solidFill>
              </a:rPr>
              <a:t>return 0</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