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68" r:id="rId4"/>
    <p:sldId id="258" r:id="rId5"/>
    <p:sldId id="270" r:id="rId6"/>
    <p:sldId id="271" r:id="rId7"/>
    <p:sldId id="259" r:id="rId8"/>
    <p:sldId id="260" r:id="rId9"/>
    <p:sldId id="269" r:id="rId10"/>
    <p:sldId id="272" r:id="rId11"/>
    <p:sldId id="275" r:id="rId12"/>
    <p:sldId id="273"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snapToGrid="0">
      <p:cViewPr>
        <p:scale>
          <a:sx n="75" d="100"/>
          <a:sy n="75" d="100"/>
        </p:scale>
        <p:origin x="1661" y="523"/>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663160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188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d1057461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d1057461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485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fd1057461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fd1057461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318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fd1057461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fd1057461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111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fd1057461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fd1057461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061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fd1057461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fd1057461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244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8.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2256400"/>
            <a:ext cx="8520600" cy="101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900" b="1" dirty="0">
                <a:solidFill>
                  <a:schemeClr val="dk1"/>
                </a:solidFill>
                <a:latin typeface="Times New Roman" pitchFamily="18" charset="0"/>
                <a:cs typeface="Times New Roman" pitchFamily="18" charset="0"/>
              </a:rPr>
              <a:t>AIRLINE RESERVATION SYSTEM</a:t>
            </a:r>
            <a:endParaRPr sz="3900" b="1" dirty="0">
              <a:solidFill>
                <a:schemeClr val="dk1"/>
              </a:solidFill>
              <a:latin typeface="Times New Roman" pitchFamily="18" charset="0"/>
              <a:cs typeface="Times New Roman" pitchFamily="18" charset="0"/>
            </a:endParaRPr>
          </a:p>
        </p:txBody>
      </p:sp>
      <p:pic>
        <p:nvPicPr>
          <p:cNvPr id="55" name="Google Shape;55;p13"/>
          <p:cNvPicPr preferRelativeResize="0"/>
          <p:nvPr/>
        </p:nvPicPr>
        <p:blipFill>
          <a:blip r:embed="rId3">
            <a:alphaModFix/>
          </a:blip>
          <a:stretch>
            <a:fillRect/>
          </a:stretch>
        </p:blipFill>
        <p:spPr>
          <a:xfrm>
            <a:off x="0" y="0"/>
            <a:ext cx="4634924" cy="1449600"/>
          </a:xfrm>
          <a:prstGeom prst="rect">
            <a:avLst/>
          </a:prstGeom>
          <a:noFill/>
          <a:ln>
            <a:noFill/>
          </a:ln>
        </p:spPr>
      </p:pic>
      <p:sp>
        <p:nvSpPr>
          <p:cNvPr id="56" name="Google Shape;56;p13"/>
          <p:cNvSpPr txBox="1"/>
          <p:nvPr/>
        </p:nvSpPr>
        <p:spPr>
          <a:xfrm>
            <a:off x="0" y="3899338"/>
            <a:ext cx="4327500" cy="77710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1800" b="1" dirty="0">
                <a:solidFill>
                  <a:schemeClr val="tx1">
                    <a:lumMod val="95000"/>
                    <a:lumOff val="5000"/>
                  </a:schemeClr>
                </a:solidFill>
                <a:latin typeface="Times New Roman" pitchFamily="18" charset="0"/>
                <a:cs typeface="Times New Roman" pitchFamily="18" charset="0"/>
              </a:rPr>
              <a:t>PRESENTED BY</a:t>
            </a:r>
            <a:endParaRPr sz="1800" dirty="0">
              <a:solidFill>
                <a:schemeClr val="tx1">
                  <a:lumMod val="95000"/>
                  <a:lumOff val="5000"/>
                </a:schemeClr>
              </a:solidFill>
              <a:latin typeface="Times New Roman" pitchFamily="18" charset="0"/>
              <a:ea typeface="Calibri"/>
              <a:cs typeface="Times New Roman" pitchFamily="18" charset="0"/>
              <a:sym typeface="Calibri"/>
            </a:endParaRPr>
          </a:p>
          <a:p>
            <a:pPr marL="0" lvl="0" indent="0" algn="ctr" rtl="0">
              <a:lnSpc>
                <a:spcPct val="100000"/>
              </a:lnSpc>
              <a:spcBef>
                <a:spcPts val="300"/>
              </a:spcBef>
              <a:spcAft>
                <a:spcPts val="0"/>
              </a:spcAft>
              <a:buNone/>
            </a:pPr>
            <a:r>
              <a:rPr lang="en" sz="1800" b="1" dirty="0">
                <a:solidFill>
                  <a:schemeClr val="tx1">
                    <a:lumMod val="95000"/>
                    <a:lumOff val="5000"/>
                  </a:schemeClr>
                </a:solidFill>
                <a:latin typeface="Times New Roman" pitchFamily="18" charset="0"/>
                <a:cs typeface="Times New Roman" pitchFamily="18" charset="0"/>
              </a:rPr>
              <a:t>2303811710421145 – SHEEBA S</a:t>
            </a:r>
            <a:endParaRPr sz="1800" b="1" dirty="0">
              <a:solidFill>
                <a:schemeClr val="tx1">
                  <a:lumMod val="95000"/>
                  <a:lumOff val="5000"/>
                </a:schemeClr>
              </a:solidFill>
              <a:latin typeface="Times New Roman" pitchFamily="18" charset="0"/>
              <a:cs typeface="Times New Roman" pitchFamily="18" charset="0"/>
            </a:endParaRPr>
          </a:p>
        </p:txBody>
      </p:sp>
      <p:sp>
        <p:nvSpPr>
          <p:cNvPr id="57" name="Google Shape;57;p13"/>
          <p:cNvSpPr txBox="1"/>
          <p:nvPr/>
        </p:nvSpPr>
        <p:spPr>
          <a:xfrm>
            <a:off x="4816500" y="3584028"/>
            <a:ext cx="4327500" cy="1292631"/>
          </a:xfrm>
          <a:prstGeom prst="rect">
            <a:avLst/>
          </a:prstGeom>
          <a:noFill/>
          <a:ln>
            <a:noFill/>
          </a:ln>
        </p:spPr>
        <p:txBody>
          <a:bodyPr spcFirstLastPara="1" wrap="square" lIns="91425" tIns="91425" rIns="91425" bIns="91425" anchor="t" anchorCtr="0">
            <a:spAutoFit/>
          </a:bodyPr>
          <a:lstStyle/>
          <a:p>
            <a:pPr algn="just">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chemeClr val="tx1"/>
                </a:solidFill>
                <a:latin typeface="Arial Narrow" pitchFamily="34" charset="0"/>
                <a:cs typeface="Arial" pitchFamily="34" charset="0"/>
              </a:rPr>
              <a:t>			</a:t>
            </a:r>
          </a:p>
          <a:p>
            <a:pPr algn="just">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chemeClr val="tx1"/>
                </a:solidFill>
                <a:latin typeface="Arial Narrow" pitchFamily="34" charset="0"/>
                <a:cs typeface="Arial" pitchFamily="34" charset="0"/>
              </a:rPr>
              <a:t>			</a:t>
            </a:r>
            <a:r>
              <a:rPr lang="en-US" altLang="en-US" sz="1800" b="1" dirty="0">
                <a:solidFill>
                  <a:schemeClr val="tx1"/>
                </a:solidFill>
                <a:latin typeface="Times New Roman" pitchFamily="18" charset="0"/>
                <a:cs typeface="Times New Roman" pitchFamily="18" charset="0"/>
              </a:rPr>
              <a:t>SUPERVISOR                                                                                		</a:t>
            </a:r>
            <a:r>
              <a:rPr lang="en-US" altLang="en-US" sz="1800" b="1" dirty="0" err="1">
                <a:solidFill>
                  <a:schemeClr val="tx1"/>
                </a:solidFill>
                <a:latin typeface="Times New Roman" pitchFamily="18" charset="0"/>
                <a:cs typeface="Times New Roman" pitchFamily="18" charset="0"/>
              </a:rPr>
              <a:t>Mr.A.Malarmannan,M.E</a:t>
            </a:r>
            <a:r>
              <a:rPr lang="en-US" altLang="en-US" sz="1800" b="1" dirty="0">
                <a:solidFill>
                  <a:schemeClr val="tx1"/>
                </a:solidFill>
                <a:latin typeface="Times New Roman" pitchFamily="18" charset="0"/>
                <a:cs typeface="Times New Roman" pitchFamily="18" charset="0"/>
              </a:rPr>
              <a:t>.,                                                                                                      				AP/CSE</a:t>
            </a:r>
            <a:r>
              <a:rPr lang="en-US" altLang="en-US" sz="1800" b="1" dirty="0">
                <a:solidFill>
                  <a:schemeClr val="tx1"/>
                </a:solidFill>
                <a:latin typeface="Arial Narrow" pitchFamily="34" charset="0"/>
                <a:cs typeface="Arial" pitchFamily="34" charset="0"/>
              </a:rPr>
              <a:t>.</a:t>
            </a:r>
          </a:p>
        </p:txBody>
      </p:sp>
      <p:pic>
        <p:nvPicPr>
          <p:cNvPr id="58" name="Google Shape;58;p13"/>
          <p:cNvPicPr preferRelativeResize="0"/>
          <p:nvPr/>
        </p:nvPicPr>
        <p:blipFill rotWithShape="1">
          <a:blip r:embed="rId4">
            <a:alphaModFix/>
          </a:blip>
          <a:srcRect/>
          <a:stretch/>
        </p:blipFill>
        <p:spPr>
          <a:xfrm>
            <a:off x="8344250" y="3"/>
            <a:ext cx="799740"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338" y="445025"/>
            <a:ext cx="7514896" cy="572700"/>
          </a:xfrm>
        </p:spPr>
        <p:txBody>
          <a:bodyPr>
            <a:normAutofit fontScale="90000"/>
          </a:bodyPr>
          <a:lstStyle/>
          <a:p>
            <a:r>
              <a:rPr lang="en-US" dirty="0"/>
              <a:t>		</a:t>
            </a:r>
            <a:r>
              <a:rPr lang="en-US" b="1" dirty="0">
                <a:latin typeface="Times New Roman" pitchFamily="18" charset="0"/>
                <a:cs typeface="Times New Roman" pitchFamily="18" charset="0"/>
              </a:rPr>
              <a:t>RESULT AND DISCUSSION</a:t>
            </a:r>
            <a:endParaRPr lang="en-IN" b="1" dirty="0">
              <a:latin typeface="Times New Roman" pitchFamily="18" charset="0"/>
              <a:cs typeface="Times New Roman" pitchFamily="18" charset="0"/>
            </a:endParaRPr>
          </a:p>
        </p:txBody>
      </p:sp>
      <p:sp>
        <p:nvSpPr>
          <p:cNvPr id="3" name="Text Placeholder 2"/>
          <p:cNvSpPr>
            <a:spLocks noGrp="1"/>
          </p:cNvSpPr>
          <p:nvPr>
            <p:ph type="body" idx="1"/>
          </p:nvPr>
        </p:nvSpPr>
        <p:spPr>
          <a:xfrm>
            <a:off x="9729479" y="4216765"/>
            <a:ext cx="267201" cy="194228"/>
          </a:xfrm>
        </p:spPr>
        <p:txBody>
          <a:bodyPr>
            <a:normAutofit fontScale="25000" lnSpcReduction="20000"/>
          </a:bodyPr>
          <a:lstStyle/>
          <a:p>
            <a:pPr>
              <a:buNone/>
            </a:pPr>
            <a:endParaRPr lang="en-IN" dirty="0"/>
          </a:p>
        </p:txBody>
      </p:sp>
      <p:pic>
        <p:nvPicPr>
          <p:cNvPr id="4" name="Google Shape;85;p17"/>
          <p:cNvPicPr preferRelativeResize="0"/>
          <p:nvPr/>
        </p:nvPicPr>
        <p:blipFill rotWithShape="1">
          <a:blip r:embed="rId2">
            <a:alphaModFix/>
          </a:blip>
          <a:srcRect/>
          <a:stretch/>
        </p:blipFill>
        <p:spPr>
          <a:xfrm>
            <a:off x="0" y="3"/>
            <a:ext cx="762558" cy="762395"/>
          </a:xfrm>
          <a:prstGeom prst="rect">
            <a:avLst/>
          </a:prstGeom>
          <a:noFill/>
          <a:ln>
            <a:noFill/>
          </a:ln>
        </p:spPr>
      </p:pic>
      <p:pic>
        <p:nvPicPr>
          <p:cNvPr id="5" name="Google Shape;86;p17"/>
          <p:cNvPicPr preferRelativeResize="0"/>
          <p:nvPr/>
        </p:nvPicPr>
        <p:blipFill rotWithShape="1">
          <a:blip r:embed="rId3">
            <a:alphaModFix/>
          </a:blip>
          <a:srcRect/>
          <a:stretch/>
        </p:blipFill>
        <p:spPr>
          <a:xfrm>
            <a:off x="8319030" y="6"/>
            <a:ext cx="824970" cy="795591"/>
          </a:xfrm>
          <a:prstGeom prst="rect">
            <a:avLst/>
          </a:prstGeom>
          <a:noFill/>
          <a:ln>
            <a:noFill/>
          </a:ln>
        </p:spPr>
      </p:pic>
      <p:pic>
        <p:nvPicPr>
          <p:cNvPr id="8" name="Picture 7">
            <a:extLst>
              <a:ext uri="{FF2B5EF4-FFF2-40B4-BE49-F238E27FC236}">
                <a16:creationId xmlns:a16="http://schemas.microsoft.com/office/drawing/2014/main" id="{B7BA441B-8A06-0183-36F5-F95FFF2000FB}"/>
              </a:ext>
            </a:extLst>
          </p:cNvPr>
          <p:cNvPicPr>
            <a:picLocks noChangeAspect="1"/>
          </p:cNvPicPr>
          <p:nvPr/>
        </p:nvPicPr>
        <p:blipFill>
          <a:blip r:embed="rId4"/>
          <a:stretch>
            <a:fillRect/>
          </a:stretch>
        </p:blipFill>
        <p:spPr>
          <a:xfrm>
            <a:off x="548184" y="1462743"/>
            <a:ext cx="3597096" cy="3383577"/>
          </a:xfrm>
          <a:prstGeom prst="rect">
            <a:avLst/>
          </a:prstGeom>
        </p:spPr>
      </p:pic>
      <p:pic>
        <p:nvPicPr>
          <p:cNvPr id="10" name="Picture 9">
            <a:extLst>
              <a:ext uri="{FF2B5EF4-FFF2-40B4-BE49-F238E27FC236}">
                <a16:creationId xmlns:a16="http://schemas.microsoft.com/office/drawing/2014/main" id="{49D040B3-0A8E-6DB1-F0F3-E60CFD70B517}"/>
              </a:ext>
            </a:extLst>
          </p:cNvPr>
          <p:cNvPicPr>
            <a:picLocks noChangeAspect="1"/>
          </p:cNvPicPr>
          <p:nvPr/>
        </p:nvPicPr>
        <p:blipFill>
          <a:blip r:embed="rId5"/>
          <a:stretch>
            <a:fillRect/>
          </a:stretch>
        </p:blipFill>
        <p:spPr>
          <a:xfrm>
            <a:off x="4920149" y="1462737"/>
            <a:ext cx="3675667" cy="33835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587" y="247672"/>
            <a:ext cx="8520600" cy="572700"/>
          </a:xfrm>
        </p:spPr>
        <p:txBody>
          <a:bodyPr>
            <a:normAutofit fontScale="90000"/>
          </a:bodyPr>
          <a:lstStyle/>
          <a:p>
            <a:r>
              <a:rPr lang="en-US" b="1" dirty="0">
                <a:latin typeface="Times New Roman" pitchFamily="18" charset="0"/>
                <a:cs typeface="Times New Roman" pitchFamily="18" charset="0"/>
              </a:rPr>
              <a:t>RESULT AND DISCUSSION</a:t>
            </a:r>
            <a:endParaRPr lang="en-IN" dirty="0"/>
          </a:p>
        </p:txBody>
      </p:sp>
      <p:pic>
        <p:nvPicPr>
          <p:cNvPr id="3" name="Google Shape;85;p17"/>
          <p:cNvPicPr preferRelativeResize="0"/>
          <p:nvPr/>
        </p:nvPicPr>
        <p:blipFill rotWithShape="1">
          <a:blip r:embed="rId2">
            <a:alphaModFix/>
          </a:blip>
          <a:srcRect/>
          <a:stretch/>
        </p:blipFill>
        <p:spPr>
          <a:xfrm>
            <a:off x="0" y="3"/>
            <a:ext cx="762558" cy="762395"/>
          </a:xfrm>
          <a:prstGeom prst="rect">
            <a:avLst/>
          </a:prstGeom>
          <a:noFill/>
          <a:ln>
            <a:noFill/>
          </a:ln>
        </p:spPr>
      </p:pic>
      <p:pic>
        <p:nvPicPr>
          <p:cNvPr id="4" name="Google Shape;86;p17"/>
          <p:cNvPicPr preferRelativeResize="0"/>
          <p:nvPr/>
        </p:nvPicPr>
        <p:blipFill rotWithShape="1">
          <a:blip r:embed="rId3">
            <a:alphaModFix/>
          </a:blip>
          <a:srcRect/>
          <a:stretch/>
        </p:blipFill>
        <p:spPr>
          <a:xfrm>
            <a:off x="8319030" y="6"/>
            <a:ext cx="824970" cy="795591"/>
          </a:xfrm>
          <a:prstGeom prst="rect">
            <a:avLst/>
          </a:prstGeom>
          <a:noFill/>
          <a:ln>
            <a:noFill/>
          </a:ln>
        </p:spPr>
      </p:pic>
      <p:pic>
        <p:nvPicPr>
          <p:cNvPr id="7" name="Picture 6">
            <a:extLst>
              <a:ext uri="{FF2B5EF4-FFF2-40B4-BE49-F238E27FC236}">
                <a16:creationId xmlns:a16="http://schemas.microsoft.com/office/drawing/2014/main" id="{FF6E4862-F7E7-C63E-B9F3-344F19E8B934}"/>
              </a:ext>
            </a:extLst>
          </p:cNvPr>
          <p:cNvPicPr>
            <a:picLocks noChangeAspect="1"/>
          </p:cNvPicPr>
          <p:nvPr/>
        </p:nvPicPr>
        <p:blipFill>
          <a:blip r:embed="rId4"/>
          <a:stretch>
            <a:fillRect/>
          </a:stretch>
        </p:blipFill>
        <p:spPr>
          <a:xfrm>
            <a:off x="477414" y="1068038"/>
            <a:ext cx="3901546" cy="3515360"/>
          </a:xfrm>
          <a:prstGeom prst="rect">
            <a:avLst/>
          </a:prstGeom>
        </p:spPr>
      </p:pic>
      <p:pic>
        <p:nvPicPr>
          <p:cNvPr id="9" name="Picture 8">
            <a:extLst>
              <a:ext uri="{FF2B5EF4-FFF2-40B4-BE49-F238E27FC236}">
                <a16:creationId xmlns:a16="http://schemas.microsoft.com/office/drawing/2014/main" id="{C754EF2A-368C-4501-ADDD-89483FB9ED28}"/>
              </a:ext>
            </a:extLst>
          </p:cNvPr>
          <p:cNvPicPr>
            <a:picLocks noChangeAspect="1"/>
          </p:cNvPicPr>
          <p:nvPr/>
        </p:nvPicPr>
        <p:blipFill>
          <a:blip r:embed="rId5"/>
          <a:stretch>
            <a:fillRect/>
          </a:stretch>
        </p:blipFill>
        <p:spPr>
          <a:xfrm>
            <a:off x="4968239" y="1068038"/>
            <a:ext cx="3505305" cy="3515360"/>
          </a:xfrm>
          <a:prstGeom prst="rect">
            <a:avLst/>
          </a:prstGeom>
        </p:spPr>
      </p:pic>
    </p:spTree>
    <p:extLst>
      <p:ext uri="{BB962C8B-B14F-4D97-AF65-F5344CB8AC3E}">
        <p14:creationId xmlns:p14="http://schemas.microsoft.com/office/powerpoint/2010/main" val="22136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buNone/>
            </a:pPr>
            <a:endParaRPr lang="en-US" dirty="0"/>
          </a:p>
          <a:p>
            <a:pPr>
              <a:buNone/>
            </a:pPr>
            <a:endParaRPr lang="en-US" dirty="0"/>
          </a:p>
          <a:p>
            <a:pPr>
              <a:buNone/>
            </a:pPr>
            <a:endParaRPr lang="en-US" dirty="0"/>
          </a:p>
          <a:p>
            <a:pPr>
              <a:buNone/>
            </a:pPr>
            <a:endParaRPr lang="en-US" dirty="0"/>
          </a:p>
          <a:p>
            <a:pPr>
              <a:buNone/>
            </a:pPr>
            <a:r>
              <a:rPr lang="en-US" dirty="0"/>
              <a:t>				   </a:t>
            </a:r>
            <a:r>
              <a:rPr lang="en-US" sz="2400" b="1" dirty="0">
                <a:solidFill>
                  <a:schemeClr val="tx1">
                    <a:lumMod val="95000"/>
                    <a:lumOff val="5000"/>
                  </a:schemeClr>
                </a:solidFill>
                <a:latin typeface="Times New Roman" pitchFamily="18" charset="0"/>
                <a:cs typeface="Times New Roman" pitchFamily="18" charset="0"/>
              </a:rPr>
              <a:t>ANY QUERIES ?</a:t>
            </a:r>
            <a:endParaRPr lang="en-IN" sz="2400" b="1" dirty="0">
              <a:solidFill>
                <a:schemeClr val="tx1">
                  <a:lumMod val="95000"/>
                  <a:lumOff val="5000"/>
                </a:schemeClr>
              </a:solidFill>
              <a:latin typeface="Times New Roman" pitchFamily="18" charset="0"/>
              <a:cs typeface="Times New Roman" pitchFamily="18" charset="0"/>
            </a:endParaRP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p:nvPr/>
        </p:nvSpPr>
        <p:spPr>
          <a:xfrm>
            <a:off x="38100" y="1835250"/>
            <a:ext cx="90678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400" b="1" dirty="0">
                <a:solidFill>
                  <a:schemeClr val="dk1"/>
                </a:solidFill>
                <a:latin typeface="Times New Roman" pitchFamily="18" charset="0"/>
                <a:cs typeface="Times New Roman" pitchFamily="18" charset="0"/>
              </a:rPr>
              <a:t>THANK YOU</a:t>
            </a:r>
            <a:endParaRPr sz="2400" b="1" dirty="0">
              <a:solidFill>
                <a:srgbClr val="FF0000"/>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249400" y="1324850"/>
            <a:ext cx="7939500" cy="25533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chemeClr val="dk1"/>
              </a:buClr>
              <a:buSzPts val="2400"/>
            </a:pPr>
            <a:endParaRPr lang="en-US" sz="2400" b="1" dirty="0">
              <a:solidFill>
                <a:schemeClr val="dk1"/>
              </a:solidFill>
            </a:endParaRPr>
          </a:p>
          <a:p>
            <a:pPr marL="457200" lvl="0" indent="-381000" algn="l" rtl="0">
              <a:lnSpc>
                <a:spcPct val="115000"/>
              </a:lnSpc>
              <a:spcBef>
                <a:spcPts val="0"/>
              </a:spcBef>
              <a:spcAft>
                <a:spcPts val="0"/>
              </a:spcAft>
              <a:buClr>
                <a:schemeClr val="dk1"/>
              </a:buClr>
              <a:buSzPts val="2400"/>
            </a:pPr>
            <a:endParaRPr lang="en" sz="2400" b="1" dirty="0">
              <a:solidFill>
                <a:schemeClr val="dk1"/>
              </a:solidFill>
            </a:endParaRPr>
          </a:p>
          <a:p>
            <a:pPr marL="457200" lvl="0" indent="-381000" algn="l" rtl="0">
              <a:lnSpc>
                <a:spcPct val="115000"/>
              </a:lnSpc>
              <a:spcBef>
                <a:spcPts val="0"/>
              </a:spcBef>
              <a:spcAft>
                <a:spcPts val="0"/>
              </a:spcAft>
              <a:buClr>
                <a:schemeClr val="dk1"/>
              </a:buClr>
              <a:buSzPts val="2400"/>
              <a:buChar char="➢"/>
            </a:pPr>
            <a:endParaRPr sz="2400" b="1">
              <a:solidFill>
                <a:schemeClr val="dk1"/>
              </a:solidFill>
            </a:endParaRPr>
          </a:p>
          <a:p>
            <a:pPr marL="457200" lvl="0" indent="-381000" algn="l" rtl="0">
              <a:lnSpc>
                <a:spcPct val="115000"/>
              </a:lnSpc>
              <a:spcBef>
                <a:spcPts val="0"/>
              </a:spcBef>
              <a:spcAft>
                <a:spcPts val="0"/>
              </a:spcAft>
              <a:buClr>
                <a:schemeClr val="dk1"/>
              </a:buClr>
              <a:buSzPts val="2400"/>
              <a:buChar char="➢"/>
            </a:pPr>
            <a:endParaRPr sz="2400" b="1">
              <a:solidFill>
                <a:schemeClr val="dk1"/>
              </a:solidFill>
            </a:endParaRPr>
          </a:p>
        </p:txBody>
      </p:sp>
      <p:pic>
        <p:nvPicPr>
          <p:cNvPr id="64" name="Google Shape;64;p14"/>
          <p:cNvPicPr preferRelativeResize="0"/>
          <p:nvPr/>
        </p:nvPicPr>
        <p:blipFill rotWithShape="1">
          <a:blip r:embed="rId3">
            <a:alphaModFix/>
          </a:blip>
          <a:srcRect/>
          <a:stretch/>
        </p:blipFill>
        <p:spPr>
          <a:xfrm>
            <a:off x="0" y="3"/>
            <a:ext cx="762558" cy="762395"/>
          </a:xfrm>
          <a:prstGeom prst="rect">
            <a:avLst/>
          </a:prstGeom>
          <a:noFill/>
          <a:ln>
            <a:noFill/>
          </a:ln>
        </p:spPr>
      </p:pic>
      <p:pic>
        <p:nvPicPr>
          <p:cNvPr id="65" name="Google Shape;65;p14"/>
          <p:cNvPicPr preferRelativeResize="0"/>
          <p:nvPr/>
        </p:nvPicPr>
        <p:blipFill rotWithShape="1">
          <a:blip r:embed="rId4">
            <a:alphaModFix/>
          </a:blip>
          <a:srcRect/>
          <a:stretch/>
        </p:blipFill>
        <p:spPr>
          <a:xfrm>
            <a:off x="8319030" y="6"/>
            <a:ext cx="824970" cy="795591"/>
          </a:xfrm>
          <a:prstGeom prst="rect">
            <a:avLst/>
          </a:prstGeom>
          <a:noFill/>
          <a:ln>
            <a:noFill/>
          </a:ln>
        </p:spPr>
      </p:pic>
      <p:sp>
        <p:nvSpPr>
          <p:cNvPr id="66" name="Google Shape;66;p14"/>
          <p:cNvSpPr txBox="1"/>
          <p:nvPr/>
        </p:nvSpPr>
        <p:spPr>
          <a:xfrm>
            <a:off x="38100" y="120750"/>
            <a:ext cx="9067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latin typeface="Times New Roman" pitchFamily="18" charset="0"/>
                <a:cs typeface="Times New Roman" pitchFamily="18" charset="0"/>
              </a:rPr>
              <a:t>PRESENTATION OVERVIEW</a:t>
            </a:r>
            <a:endParaRPr sz="2400" b="1" dirty="0">
              <a:solidFill>
                <a:schemeClr val="tx1">
                  <a:lumMod val="85000"/>
                  <a:lumOff val="15000"/>
                </a:schemeClr>
              </a:solidFill>
              <a:latin typeface="Times New Roman" pitchFamily="18" charset="0"/>
              <a:ea typeface="Calibri"/>
              <a:cs typeface="Times New Roman" pitchFamily="18" charset="0"/>
              <a:sym typeface="Calibri"/>
            </a:endParaRPr>
          </a:p>
        </p:txBody>
      </p:sp>
      <p:sp>
        <p:nvSpPr>
          <p:cNvPr id="6" name="Text Box 2">
            <a:extLst>
              <a:ext uri="{FF2B5EF4-FFF2-40B4-BE49-F238E27FC236}">
                <a16:creationId xmlns:a16="http://schemas.microsoft.com/office/drawing/2014/main" id="{D66838E7-DF8B-441F-A7FD-CF7E2EA15593}"/>
              </a:ext>
            </a:extLst>
          </p:cNvPr>
          <p:cNvSpPr txBox="1">
            <a:spLocks noChangeArrowheads="1"/>
          </p:cNvSpPr>
          <p:nvPr/>
        </p:nvSpPr>
        <p:spPr bwMode="auto">
          <a:xfrm>
            <a:off x="882944" y="762398"/>
            <a:ext cx="7758137" cy="4272643"/>
          </a:xfrm>
          <a:prstGeom prst="rect">
            <a:avLst/>
          </a:prstGeom>
          <a:noFill/>
          <a:ln>
            <a:noFill/>
          </a:ln>
        </p:spPr>
        <p:txBody>
          <a:bodyPr numCol="2"/>
          <a:lstStyle>
            <a:lvl1pPr marL="342900" indent="-34131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1pPr>
            <a:lvl2pPr indent="-28416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9pPr>
          </a:lstStyle>
          <a:p>
            <a:pPr marL="458787" indent="-457200" algn="just" eaLnBrk="1" hangingPunct="1">
              <a:lnSpc>
                <a:spcPct val="150000"/>
              </a:lnSpc>
              <a:spcBef>
                <a:spcPts val="325"/>
              </a:spcBef>
              <a:buClr>
                <a:srgbClr val="000000"/>
              </a:buClr>
              <a:buSzPct val="100000"/>
              <a:buFont typeface="+mj-lt"/>
              <a:buAutoNum type="arabicPeriod"/>
              <a:defRPr/>
            </a:pPr>
            <a:r>
              <a:rPr lang="en-US" altLang="en-US" dirty="0">
                <a:solidFill>
                  <a:srgbClr val="000000"/>
                </a:solidFill>
                <a:latin typeface="Times New Roman" pitchFamily="18" charset="0"/>
                <a:cs typeface="Times New Roman" pitchFamily="18" charset="0"/>
              </a:rPr>
              <a:t>Objective</a:t>
            </a:r>
          </a:p>
          <a:p>
            <a:pPr marL="458787" indent="-457200" algn="just" eaLnBrk="1" hangingPunct="1">
              <a:lnSpc>
                <a:spcPct val="150000"/>
              </a:lnSpc>
              <a:spcBef>
                <a:spcPts val="325"/>
              </a:spcBef>
              <a:buClr>
                <a:srgbClr val="000000"/>
              </a:buClr>
              <a:buSzPct val="100000"/>
              <a:buFont typeface="+mj-lt"/>
              <a:buAutoNum type="arabicPeriod"/>
              <a:defRPr/>
            </a:pPr>
            <a:r>
              <a:rPr lang="en-US" altLang="en-US" dirty="0">
                <a:solidFill>
                  <a:srgbClr val="000000"/>
                </a:solidFill>
                <a:latin typeface="Times New Roman" pitchFamily="18" charset="0"/>
                <a:cs typeface="Times New Roman" pitchFamily="18" charset="0"/>
              </a:rPr>
              <a:t>Project Introduction</a:t>
            </a:r>
          </a:p>
          <a:p>
            <a:pPr marL="458787" indent="-457200" algn="just" eaLnBrk="1" hangingPunct="1">
              <a:lnSpc>
                <a:spcPct val="150000"/>
              </a:lnSpc>
              <a:spcBef>
                <a:spcPts val="325"/>
              </a:spcBef>
              <a:buClr>
                <a:srgbClr val="000000"/>
              </a:buClr>
              <a:buSzPct val="100000"/>
              <a:buFont typeface="+mj-lt"/>
              <a:buAutoNum type="arabicPeriod"/>
              <a:defRPr/>
            </a:pPr>
            <a:r>
              <a:rPr lang="en-US" altLang="en-US" dirty="0">
                <a:solidFill>
                  <a:srgbClr val="000000"/>
                </a:solidFill>
                <a:latin typeface="Times New Roman" pitchFamily="18" charset="0"/>
                <a:cs typeface="Times New Roman" pitchFamily="18" charset="0"/>
              </a:rPr>
              <a:t>Problem Statement</a:t>
            </a:r>
          </a:p>
          <a:p>
            <a:pPr marL="458787" indent="-457200" algn="just" eaLnBrk="1" hangingPunct="1">
              <a:lnSpc>
                <a:spcPct val="150000"/>
              </a:lnSpc>
              <a:spcBef>
                <a:spcPts val="325"/>
              </a:spcBef>
              <a:buClr>
                <a:srgbClr val="000000"/>
              </a:buClr>
              <a:buSzPct val="100000"/>
              <a:buFont typeface="+mj-lt"/>
              <a:buAutoNum type="arabicPeriod"/>
              <a:defRPr/>
            </a:pPr>
            <a:r>
              <a:rPr lang="en-US" altLang="en-US" dirty="0">
                <a:solidFill>
                  <a:srgbClr val="000000"/>
                </a:solidFill>
                <a:latin typeface="Times New Roman" pitchFamily="18" charset="0"/>
                <a:cs typeface="Times New Roman" pitchFamily="18" charset="0"/>
              </a:rPr>
              <a:t>Methodologies (Programming concepts relevant to problem statement)</a:t>
            </a:r>
          </a:p>
          <a:p>
            <a:pPr marL="344487" indent="-342900" algn="just" eaLnBrk="1" hangingPunct="1">
              <a:lnSpc>
                <a:spcPct val="150000"/>
              </a:lnSpc>
              <a:spcBef>
                <a:spcPts val="325"/>
              </a:spcBef>
              <a:buClr>
                <a:srgbClr val="000000"/>
              </a:buClr>
              <a:buSzPct val="100000"/>
              <a:buFontTx/>
              <a:buAutoNum type="arabicPeriod" startAt="5"/>
              <a:defRPr/>
            </a:pPr>
            <a:r>
              <a:rPr lang="en-US" dirty="0">
                <a:latin typeface="Times New Roman" pitchFamily="18" charset="0"/>
                <a:cs typeface="Times New Roman" pitchFamily="18" charset="0"/>
              </a:rPr>
              <a:t>   Architecture of the proposed system </a:t>
            </a:r>
          </a:p>
          <a:p>
            <a:pPr marL="344487" indent="-342900" algn="just" eaLnBrk="1" hangingPunct="1">
              <a:lnSpc>
                <a:spcPct val="150000"/>
              </a:lnSpc>
              <a:spcBef>
                <a:spcPts val="325"/>
              </a:spcBef>
              <a:buClr>
                <a:srgbClr val="000000"/>
              </a:buClr>
              <a:buSzPct val="100000"/>
              <a:buFontTx/>
              <a:buAutoNum type="arabicPeriod" startAt="5"/>
              <a:defRPr/>
            </a:pPr>
            <a:r>
              <a:rPr lang="en-US" altLang="en-US" dirty="0">
                <a:solidFill>
                  <a:srgbClr val="000000"/>
                </a:solidFill>
                <a:latin typeface="Times New Roman" pitchFamily="18" charset="0"/>
                <a:cs typeface="Times New Roman" pitchFamily="18" charset="0"/>
              </a:rPr>
              <a:t>   List of Modules</a:t>
            </a:r>
            <a:endParaRPr lang="en-US" dirty="0">
              <a:latin typeface="Times New Roman" pitchFamily="18" charset="0"/>
              <a:cs typeface="Times New Roman" pitchFamily="18" charset="0"/>
            </a:endParaRPr>
          </a:p>
          <a:p>
            <a:pPr marL="1587" indent="0" algn="just" eaLnBrk="1" hangingPunct="1">
              <a:lnSpc>
                <a:spcPct val="150000"/>
              </a:lnSpc>
              <a:spcBef>
                <a:spcPts val="325"/>
              </a:spcBef>
              <a:buClr>
                <a:srgbClr val="000000"/>
              </a:buClr>
              <a:buSzPct val="100000"/>
              <a:defRPr/>
            </a:pPr>
            <a:r>
              <a:rPr lang="en-US" dirty="0">
                <a:latin typeface="Times New Roman" pitchFamily="18" charset="0"/>
                <a:cs typeface="Times New Roman" pitchFamily="18" charset="0"/>
              </a:rPr>
              <a:t>7.       Merits </a:t>
            </a:r>
          </a:p>
          <a:p>
            <a:pPr marL="458787" indent="-457200" algn="just" eaLnBrk="1" hangingPunct="1">
              <a:lnSpc>
                <a:spcPct val="150000"/>
              </a:lnSpc>
              <a:spcBef>
                <a:spcPts val="325"/>
              </a:spcBef>
              <a:buClr>
                <a:srgbClr val="000000"/>
              </a:buClr>
              <a:buSzPct val="100000"/>
              <a:defRPr/>
            </a:pPr>
            <a:r>
              <a:rPr lang="en-US" dirty="0">
                <a:latin typeface="Times New Roman" pitchFamily="18" charset="0"/>
                <a:cs typeface="Times New Roman" pitchFamily="18" charset="0"/>
              </a:rPr>
              <a:t>8.       Results and Discussion</a:t>
            </a:r>
          </a:p>
          <a:p>
            <a:pPr marL="458787" indent="-457200" algn="just" eaLnBrk="1" hangingPunct="1">
              <a:lnSpc>
                <a:spcPct val="150000"/>
              </a:lnSpc>
              <a:spcBef>
                <a:spcPts val="325"/>
              </a:spcBef>
              <a:buClr>
                <a:srgbClr val="000000"/>
              </a:buClr>
              <a:buSzPct val="100000"/>
              <a:defRPr/>
            </a:pPr>
            <a:r>
              <a:rPr lang="en-US" dirty="0">
                <a:latin typeface="Times New Roman" pitchFamily="18" charset="0"/>
                <a:cs typeface="Times New Roman" pitchFamily="18" charset="0"/>
              </a:rPr>
              <a:t>9.       Queries</a:t>
            </a:r>
          </a:p>
          <a:p>
            <a:pPr marL="1587" indent="0" algn="just" eaLnBrk="1" hangingPunct="1">
              <a:lnSpc>
                <a:spcPct val="150000"/>
              </a:lnSpc>
              <a:spcBef>
                <a:spcPts val="325"/>
              </a:spcBef>
              <a:buClr>
                <a:srgbClr val="000000"/>
              </a:buClr>
              <a:buSzPct val="100000"/>
              <a:defRPr/>
            </a:pPr>
            <a:endParaRPr 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582" y="147145"/>
            <a:ext cx="8520600" cy="651642"/>
          </a:xfrm>
        </p:spPr>
        <p:txBody>
          <a:bodyPr>
            <a:normAutofit/>
          </a:bodyPr>
          <a:lstStyle/>
          <a:p>
            <a:pPr algn="ctr">
              <a:buClr>
                <a:srgbClr val="000000"/>
              </a:buClr>
            </a:pPr>
            <a:r>
              <a:rPr lang="en-US" sz="2400" b="1" dirty="0">
                <a:solidFill>
                  <a:schemeClr val="tx1">
                    <a:lumMod val="85000"/>
                    <a:lumOff val="15000"/>
                  </a:schemeClr>
                </a:solidFill>
                <a:latin typeface="Times New Roman" pitchFamily="18" charset="0"/>
                <a:cs typeface="Times New Roman" pitchFamily="18" charset="0"/>
              </a:rPr>
              <a:t>OBJECTIVE</a:t>
            </a:r>
          </a:p>
        </p:txBody>
      </p:sp>
      <p:sp>
        <p:nvSpPr>
          <p:cNvPr id="3" name="Text Placeholder 2"/>
          <p:cNvSpPr>
            <a:spLocks noGrp="1"/>
          </p:cNvSpPr>
          <p:nvPr>
            <p:ph type="body" idx="1"/>
          </p:nvPr>
        </p:nvSpPr>
        <p:spPr/>
        <p:txBody>
          <a:bodyPr>
            <a:noAutofit/>
          </a:bodyPr>
          <a:lstStyle/>
          <a:p>
            <a:pPr algn="just">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To create a user-friendly and interactive flight reservation system where users can search, book, and manage their flight reservations through a graphical interface. This system will provide users with an easy way to interact with flight information and manage their reservations efficiently.</a:t>
            </a:r>
          </a:p>
          <a:p>
            <a:pPr algn="just">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Users can view available flights and book a seat if there are available seats on the selected flight. The system ensures that once a flight is booked, the available seats for that flight are decremented.</a:t>
            </a:r>
          </a:p>
          <a:p>
            <a:pPr algn="just">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After booking a flight, users can view their reservations. They can also cancel an existing reservation, which updates the available seats for the corresponding flight.</a:t>
            </a:r>
          </a:p>
          <a:p>
            <a:pPr algn="just">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When a user books a flight, decrement the available seats for the flight. When a user cancels a reservation, increment the available seats for the corresponding flight.</a:t>
            </a:r>
          </a:p>
        </p:txBody>
      </p:sp>
      <p:pic>
        <p:nvPicPr>
          <p:cNvPr id="4" name="Google Shape;71;p15"/>
          <p:cNvPicPr preferRelativeResize="0"/>
          <p:nvPr/>
        </p:nvPicPr>
        <p:blipFill rotWithShape="1">
          <a:blip r:embed="rId2">
            <a:alphaModFix/>
          </a:blip>
          <a:srcRect/>
          <a:stretch/>
        </p:blipFill>
        <p:spPr>
          <a:xfrm>
            <a:off x="0" y="3"/>
            <a:ext cx="762558" cy="762395"/>
          </a:xfrm>
          <a:prstGeom prst="rect">
            <a:avLst/>
          </a:prstGeom>
          <a:noFill/>
          <a:ln>
            <a:noFill/>
          </a:ln>
        </p:spPr>
      </p:pic>
      <p:pic>
        <p:nvPicPr>
          <p:cNvPr id="5" name="Google Shape;72;p15"/>
          <p:cNvPicPr preferRelativeResize="0"/>
          <p:nvPr/>
        </p:nvPicPr>
        <p:blipFill rotWithShape="1">
          <a:blip r:embed="rId3">
            <a:alphaModFix/>
          </a:blip>
          <a:srcRect/>
          <a:stretch/>
        </p:blipFill>
        <p:spPr>
          <a:xfrm>
            <a:off x="8319030" y="6"/>
            <a:ext cx="824970" cy="7955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a:stretch/>
        </p:blipFill>
        <p:spPr>
          <a:xfrm>
            <a:off x="0" y="3"/>
            <a:ext cx="762558" cy="762395"/>
          </a:xfrm>
          <a:prstGeom prst="rect">
            <a:avLst/>
          </a:prstGeom>
          <a:noFill/>
          <a:ln>
            <a:noFill/>
          </a:ln>
        </p:spPr>
      </p:pic>
      <p:pic>
        <p:nvPicPr>
          <p:cNvPr id="72" name="Google Shape;72;p15"/>
          <p:cNvPicPr preferRelativeResize="0"/>
          <p:nvPr/>
        </p:nvPicPr>
        <p:blipFill rotWithShape="1">
          <a:blip r:embed="rId4">
            <a:alphaModFix/>
          </a:blip>
          <a:srcRect/>
          <a:stretch/>
        </p:blipFill>
        <p:spPr>
          <a:xfrm>
            <a:off x="8319030" y="6"/>
            <a:ext cx="824970" cy="795591"/>
          </a:xfrm>
          <a:prstGeom prst="rect">
            <a:avLst/>
          </a:prstGeom>
          <a:noFill/>
          <a:ln>
            <a:noFill/>
          </a:ln>
        </p:spPr>
      </p:pic>
      <p:sp>
        <p:nvSpPr>
          <p:cNvPr id="73" name="Google Shape;73;p15"/>
          <p:cNvSpPr txBox="1"/>
          <p:nvPr/>
        </p:nvSpPr>
        <p:spPr>
          <a:xfrm>
            <a:off x="38100" y="120750"/>
            <a:ext cx="9067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latin typeface="Times New Roman" pitchFamily="18" charset="0"/>
                <a:cs typeface="Times New Roman" pitchFamily="18" charset="0"/>
              </a:rPr>
              <a:t>PROJECT INTRODUCTION</a:t>
            </a:r>
            <a:endParaRPr sz="2400" b="1" dirty="0">
              <a:solidFill>
                <a:schemeClr val="tx1">
                  <a:lumMod val="85000"/>
                  <a:lumOff val="15000"/>
                </a:schemeClr>
              </a:solidFill>
              <a:latin typeface="Times New Roman" pitchFamily="18" charset="0"/>
              <a:ea typeface="Calibri"/>
              <a:cs typeface="Times New Roman" pitchFamily="18" charset="0"/>
              <a:sym typeface="Calibri"/>
            </a:endParaRPr>
          </a:p>
        </p:txBody>
      </p:sp>
      <p:sp>
        <p:nvSpPr>
          <p:cNvPr id="3" name="TextBox 2"/>
          <p:cNvSpPr txBox="1"/>
          <p:nvPr/>
        </p:nvSpPr>
        <p:spPr>
          <a:xfrm>
            <a:off x="793763" y="952597"/>
            <a:ext cx="7556473" cy="407015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Airline Reservation System program is designed to simulate a basic flight booking and reservation management system using Java’s Swing GUI components. </a:t>
            </a:r>
          </a:p>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This system allows users to search for available flights, book flights, and manage their reservations in a straightforward and interactive way.</a:t>
            </a:r>
          </a:p>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After selecting a flight from the list, the user can book the flight if there are available seats. When a flight is booked, the number of available seats decreases by one, reflecting the new seat count.</a:t>
            </a:r>
          </a:p>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program uses a graphical user interface built with Java Swing components such as </a:t>
            </a:r>
            <a:r>
              <a:rPr lang="en-US" sz="1600" dirty="0" err="1">
                <a:latin typeface="Times New Roman" panose="02020603050405020304" pitchFamily="18" charset="0"/>
                <a:cs typeface="Times New Roman" panose="02020603050405020304" pitchFamily="18" charset="0"/>
              </a:rPr>
              <a:t>JFrame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JPanel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JTextField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JTextArea</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JButton</a:t>
            </a:r>
            <a:r>
              <a:rPr lang="en-US" sz="1600" dirty="0">
                <a:latin typeface="Times New Roman" panose="02020603050405020304" pitchFamily="18" charset="0"/>
                <a:cs typeface="Times New Roman" panose="02020603050405020304" pitchFamily="18" charset="0"/>
              </a:rPr>
              <a:t>. The interface is intuitive, with dedicated panels for flight search, available flights, and user reservations.</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1700" y="220717"/>
            <a:ext cx="8520600" cy="672662"/>
          </a:xfrm>
        </p:spPr>
        <p:txBody>
          <a:bodyPr>
            <a:normAutofit/>
          </a:bodyPr>
          <a:lstStyle/>
          <a:p>
            <a:r>
              <a:rPr lang="en-US" dirty="0"/>
              <a:t>		 </a:t>
            </a:r>
            <a:r>
              <a:rPr lang="en-US" b="1" dirty="0">
                <a:solidFill>
                  <a:schemeClr val="tx1">
                    <a:lumMod val="85000"/>
                    <a:lumOff val="15000"/>
                  </a:schemeClr>
                </a:solidFill>
                <a:latin typeface="Times New Roman" pitchFamily="18" charset="0"/>
                <a:cs typeface="Times New Roman" pitchFamily="18" charset="0"/>
              </a:rPr>
              <a:t>PROBLEM STATEMENT</a:t>
            </a:r>
            <a:endParaRPr lang="en-IN" b="1" dirty="0">
              <a:solidFill>
                <a:schemeClr val="tx1">
                  <a:lumMod val="85000"/>
                  <a:lumOff val="15000"/>
                </a:schemeClr>
              </a:solidFill>
              <a:latin typeface="Times New Roman" pitchFamily="18" charset="0"/>
              <a:cs typeface="Times New Roman" pitchFamily="18" charset="0"/>
            </a:endParaRPr>
          </a:p>
        </p:txBody>
      </p:sp>
      <p:sp>
        <p:nvSpPr>
          <p:cNvPr id="9" name="Text Placeholder 8"/>
          <p:cNvSpPr>
            <a:spLocks noGrp="1"/>
          </p:cNvSpPr>
          <p:nvPr>
            <p:ph type="body" idx="1"/>
          </p:nvPr>
        </p:nvSpPr>
        <p:spPr/>
        <p:txBody>
          <a:bodyPr>
            <a:normAutofit/>
          </a:bodyPr>
          <a:lstStyle/>
          <a:p>
            <a:pPr algn="just"/>
            <a:r>
              <a:rPr lang="en-US" sz="1600" dirty="0">
                <a:solidFill>
                  <a:schemeClr val="tx1"/>
                </a:solidFill>
                <a:latin typeface="Times New Roman" panose="02020603050405020304" pitchFamily="18" charset="0"/>
                <a:cs typeface="Times New Roman" panose="02020603050405020304" pitchFamily="18" charset="0"/>
              </a:rPr>
              <a:t>The Airline Reservation System program aims to create a simple desktop application that allows users to search for available flights, book flights, and manage their reservations. The system should be able to handle flight data, allow users to perform essential operations like booking and canceling flights, and display real-time updates for available seats.</a:t>
            </a:r>
          </a:p>
          <a:p>
            <a:pPr marL="114300" indent="0" algn="just">
              <a:buNone/>
            </a:pPr>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cs typeface="Times New Roman" panose="02020603050405020304" pitchFamily="18" charset="0"/>
              </a:rPr>
              <a:t>The problem can be broken down into the following requirements:</a:t>
            </a:r>
          </a:p>
          <a:p>
            <a:pPr marL="114300" indent="0" algn="just">
              <a:buNone/>
            </a:pPr>
            <a:r>
              <a:rPr lang="en-US" sz="1600" b="1"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Flight Management</a:t>
            </a:r>
          </a:p>
          <a:p>
            <a:pPr marL="114300" indent="0" algn="just">
              <a:buNone/>
            </a:pPr>
            <a:r>
              <a:rPr lang="en-IN" sz="1600" b="1"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Search Functionality</a:t>
            </a:r>
          </a:p>
          <a:p>
            <a:pPr marL="114300" indent="0" algn="just">
              <a:buNone/>
            </a:pPr>
            <a:r>
              <a:rPr lang="en-IN" sz="1600" b="1"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Flight Booking</a:t>
            </a:r>
          </a:p>
          <a:p>
            <a:pPr marL="114300" indent="0" algn="just">
              <a:buNone/>
            </a:pPr>
            <a:r>
              <a:rPr lang="en-IN" sz="1600" b="1"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Reservation Management</a:t>
            </a:r>
          </a:p>
          <a:p>
            <a:pPr marL="114300" indent="0" algn="just">
              <a:buNone/>
            </a:pPr>
            <a:r>
              <a:rPr lang="en-IN" sz="1600" b="1"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User Interface</a:t>
            </a:r>
            <a:endParaRPr lang="en-IN" sz="1600" b="1" dirty="0">
              <a:solidFill>
                <a:schemeClr val="tx1"/>
              </a:solidFill>
              <a:latin typeface="Times New Roman" panose="02020603050405020304" pitchFamily="18" charset="0"/>
              <a:cs typeface="Times New Roman" panose="02020603050405020304" pitchFamily="18" charset="0"/>
            </a:endParaRPr>
          </a:p>
        </p:txBody>
      </p:sp>
      <p:pic>
        <p:nvPicPr>
          <p:cNvPr id="4" name="Google Shape;71;p15"/>
          <p:cNvPicPr preferRelativeResize="0"/>
          <p:nvPr/>
        </p:nvPicPr>
        <p:blipFill rotWithShape="1">
          <a:blip r:embed="rId2">
            <a:alphaModFix/>
          </a:blip>
          <a:srcRect/>
          <a:stretch/>
        </p:blipFill>
        <p:spPr>
          <a:xfrm>
            <a:off x="0" y="0"/>
            <a:ext cx="762558" cy="762395"/>
          </a:xfrm>
          <a:prstGeom prst="rect">
            <a:avLst/>
          </a:prstGeom>
          <a:noFill/>
          <a:ln>
            <a:noFill/>
          </a:ln>
        </p:spPr>
      </p:pic>
      <p:pic>
        <p:nvPicPr>
          <p:cNvPr id="5" name="Google Shape;72;p15"/>
          <p:cNvPicPr preferRelativeResize="0"/>
          <p:nvPr/>
        </p:nvPicPr>
        <p:blipFill rotWithShape="1">
          <a:blip r:embed="rId3">
            <a:alphaModFix/>
          </a:blip>
          <a:srcRect/>
          <a:stretch/>
        </p:blipFill>
        <p:spPr>
          <a:xfrm>
            <a:off x="8319030" y="6"/>
            <a:ext cx="824970" cy="7955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957" y="165519"/>
            <a:ext cx="7277016" cy="839049"/>
          </a:xfrm>
        </p:spPr>
        <p:txBody>
          <a:bodyPr>
            <a:normAutofit fontScale="90000"/>
          </a:bodyPr>
          <a:lstStyle/>
          <a:p>
            <a:r>
              <a:rPr lang="en-US" altLang="en-US" b="1" dirty="0">
                <a:solidFill>
                  <a:schemeClr val="tx1">
                    <a:lumMod val="85000"/>
                    <a:lumOff val="15000"/>
                  </a:schemeClr>
                </a:solidFill>
                <a:latin typeface="Times New Roman" pitchFamily="18" charset="0"/>
                <a:cs typeface="Times New Roman" pitchFamily="18" charset="0"/>
              </a:rPr>
              <a:t>Methodologies (Programming concepts relevant to problem statement)</a:t>
            </a:r>
            <a:br>
              <a:rPr lang="en-US" altLang="en-US" b="1" dirty="0">
                <a:solidFill>
                  <a:srgbClr val="000000"/>
                </a:solidFill>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noAutofit/>
          </a:bodyPr>
          <a:lstStyle/>
          <a:p>
            <a:pPr algn="just">
              <a:lnSpc>
                <a:spcPct val="150000"/>
              </a:lnSpc>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Encapsulation:   • The Flight class encapsulates flight details like flight number, route, and available seats.</a:t>
            </a:r>
          </a:p>
          <a:p>
            <a:pPr marL="114300" indent="0" algn="just">
              <a:lnSpc>
                <a:spcPct val="150000"/>
              </a:lnSpc>
              <a:buNone/>
            </a:pPr>
            <a:endParaRPr lang="en-US" sz="16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 Inheritance and Polymorphism: • Extendable design, though not explicitly implemented, can be applied for additional features like customer profiles. </a:t>
            </a:r>
          </a:p>
          <a:p>
            <a:pPr marL="114300" indent="0" algn="just">
              <a:lnSpc>
                <a:spcPct val="150000"/>
              </a:lnSpc>
              <a:buNone/>
            </a:pPr>
            <a:endParaRPr lang="en-US" sz="16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1600" dirty="0">
                <a:solidFill>
                  <a:schemeClr val="tx1"/>
                </a:solidFill>
                <a:latin typeface="Times New Roman" panose="02020603050405020304" pitchFamily="18" charset="0"/>
                <a:cs typeface="Times New Roman" panose="02020603050405020304" pitchFamily="18" charset="0"/>
              </a:rPr>
              <a:t> Abstraction: • The system abstracts operations like search, booking, and cancellation into intuitive methods.</a:t>
            </a: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4" name="Google Shape;72;p15"/>
          <p:cNvPicPr preferRelativeResize="0"/>
          <p:nvPr/>
        </p:nvPicPr>
        <p:blipFill rotWithShape="1">
          <a:blip r:embed="rId2">
            <a:alphaModFix/>
          </a:blip>
          <a:srcRect/>
          <a:stretch/>
        </p:blipFill>
        <p:spPr>
          <a:xfrm>
            <a:off x="8319030" y="6"/>
            <a:ext cx="824970" cy="795591"/>
          </a:xfrm>
          <a:prstGeom prst="rect">
            <a:avLst/>
          </a:prstGeom>
          <a:noFill/>
          <a:ln>
            <a:noFill/>
          </a:ln>
        </p:spPr>
      </p:pic>
      <p:pic>
        <p:nvPicPr>
          <p:cNvPr id="5" name="Google Shape;71;p15"/>
          <p:cNvPicPr preferRelativeResize="0"/>
          <p:nvPr/>
        </p:nvPicPr>
        <p:blipFill rotWithShape="1">
          <a:blip r:embed="rId3">
            <a:alphaModFix/>
          </a:blip>
          <a:srcRect/>
          <a:stretch/>
        </p:blipFill>
        <p:spPr>
          <a:xfrm>
            <a:off x="0" y="0"/>
            <a:ext cx="762558" cy="7623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a:stretch/>
        </p:blipFill>
        <p:spPr>
          <a:xfrm>
            <a:off x="0" y="3"/>
            <a:ext cx="762558" cy="762395"/>
          </a:xfrm>
          <a:prstGeom prst="rect">
            <a:avLst/>
          </a:prstGeom>
          <a:noFill/>
          <a:ln>
            <a:noFill/>
          </a:ln>
        </p:spPr>
      </p:pic>
      <p:pic>
        <p:nvPicPr>
          <p:cNvPr id="79" name="Google Shape;79;p16"/>
          <p:cNvPicPr preferRelativeResize="0"/>
          <p:nvPr/>
        </p:nvPicPr>
        <p:blipFill rotWithShape="1">
          <a:blip r:embed="rId4">
            <a:alphaModFix/>
          </a:blip>
          <a:srcRect/>
          <a:stretch/>
        </p:blipFill>
        <p:spPr>
          <a:xfrm>
            <a:off x="8319030" y="6"/>
            <a:ext cx="824970" cy="795591"/>
          </a:xfrm>
          <a:prstGeom prst="rect">
            <a:avLst/>
          </a:prstGeom>
          <a:noFill/>
          <a:ln>
            <a:noFill/>
          </a:ln>
        </p:spPr>
      </p:pic>
      <p:sp>
        <p:nvSpPr>
          <p:cNvPr id="80" name="Google Shape;80;p16"/>
          <p:cNvSpPr txBox="1"/>
          <p:nvPr/>
        </p:nvSpPr>
        <p:spPr>
          <a:xfrm>
            <a:off x="38100" y="120750"/>
            <a:ext cx="9067800" cy="923299"/>
          </a:xfrm>
          <a:prstGeom prst="rect">
            <a:avLst/>
          </a:prstGeom>
          <a:noFill/>
          <a:ln>
            <a:noFill/>
          </a:ln>
        </p:spPr>
        <p:txBody>
          <a:bodyPr spcFirstLastPara="1" wrap="square" lIns="91425" tIns="91425" rIns="91425" bIns="91425" anchor="t" anchorCtr="0">
            <a:spAutoFit/>
          </a:bodyPr>
          <a:lstStyle/>
          <a:p>
            <a:pPr algn="ctr"/>
            <a:r>
              <a:rPr lang="en-US" sz="2400" b="1" dirty="0">
                <a:latin typeface="Times New Roman" pitchFamily="18" charset="0"/>
                <a:cs typeface="Times New Roman" pitchFamily="18" charset="0"/>
              </a:rPr>
              <a:t>Architecture of the proposed system </a:t>
            </a:r>
          </a:p>
          <a:p>
            <a:pPr marL="0" lvl="0" indent="0" algn="ctr" rtl="0">
              <a:spcBef>
                <a:spcPts val="0"/>
              </a:spcBef>
              <a:spcAft>
                <a:spcPts val="0"/>
              </a:spcAft>
              <a:buNone/>
            </a:pPr>
            <a:endParaRPr sz="2400" dirty="0">
              <a:solidFill>
                <a:schemeClr val="tx1">
                  <a:lumMod val="85000"/>
                  <a:lumOff val="15000"/>
                </a:schemeClr>
              </a:solidFill>
              <a:latin typeface="Times New Roman" pitchFamily="18" charset="0"/>
              <a:ea typeface="Calibri"/>
              <a:cs typeface="Times New Roman" pitchFamily="18" charset="0"/>
              <a:sym typeface="Calibri"/>
            </a:endParaRPr>
          </a:p>
        </p:txBody>
      </p:sp>
      <p:sp>
        <p:nvSpPr>
          <p:cNvPr id="19" name="TextBox 18">
            <a:extLst>
              <a:ext uri="{FF2B5EF4-FFF2-40B4-BE49-F238E27FC236}">
                <a16:creationId xmlns:a16="http://schemas.microsoft.com/office/drawing/2014/main" id="{73E9C686-4A08-78D1-D7CC-2B04283B182F}"/>
              </a:ext>
            </a:extLst>
          </p:cNvPr>
          <p:cNvSpPr txBox="1"/>
          <p:nvPr/>
        </p:nvSpPr>
        <p:spPr>
          <a:xfrm>
            <a:off x="326184" y="3038211"/>
            <a:ext cx="1828800" cy="1828800"/>
          </a:xfrm>
          <a:prstGeom prst="rect">
            <a:avLst/>
          </a:prstGeom>
          <a:noFill/>
        </p:spPr>
        <p:txBody>
          <a:bodyPr wrap="square" rtlCol="0">
            <a:spAutoFit/>
          </a:bodyPr>
          <a:lstStyle/>
          <a:p>
            <a:pPr algn="l"/>
            <a:endParaRPr lang="en-US" dirty="0"/>
          </a:p>
        </p:txBody>
      </p:sp>
      <p:pic>
        <p:nvPicPr>
          <p:cNvPr id="5" name="Picture 4">
            <a:extLst>
              <a:ext uri="{FF2B5EF4-FFF2-40B4-BE49-F238E27FC236}">
                <a16:creationId xmlns:a16="http://schemas.microsoft.com/office/drawing/2014/main" id="{28080635-7E5B-5341-109C-4A4AD4E8EFB6}"/>
              </a:ext>
            </a:extLst>
          </p:cNvPr>
          <p:cNvPicPr>
            <a:picLocks noChangeAspect="1"/>
          </p:cNvPicPr>
          <p:nvPr/>
        </p:nvPicPr>
        <p:blipFill>
          <a:blip r:embed="rId5"/>
          <a:stretch>
            <a:fillRect/>
          </a:stretch>
        </p:blipFill>
        <p:spPr>
          <a:xfrm>
            <a:off x="3139440" y="1044049"/>
            <a:ext cx="3271520" cy="38229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7"/>
          <p:cNvPicPr preferRelativeResize="0"/>
          <p:nvPr/>
        </p:nvPicPr>
        <p:blipFill rotWithShape="1">
          <a:blip r:embed="rId3">
            <a:alphaModFix/>
          </a:blip>
          <a:srcRect/>
          <a:stretch/>
        </p:blipFill>
        <p:spPr>
          <a:xfrm>
            <a:off x="0" y="3"/>
            <a:ext cx="762558" cy="762395"/>
          </a:xfrm>
          <a:prstGeom prst="rect">
            <a:avLst/>
          </a:prstGeom>
          <a:noFill/>
          <a:ln>
            <a:noFill/>
          </a:ln>
        </p:spPr>
      </p:pic>
      <p:pic>
        <p:nvPicPr>
          <p:cNvPr id="86" name="Google Shape;86;p17"/>
          <p:cNvPicPr preferRelativeResize="0"/>
          <p:nvPr/>
        </p:nvPicPr>
        <p:blipFill rotWithShape="1">
          <a:blip r:embed="rId4">
            <a:alphaModFix/>
          </a:blip>
          <a:srcRect/>
          <a:stretch/>
        </p:blipFill>
        <p:spPr>
          <a:xfrm>
            <a:off x="8319030" y="6"/>
            <a:ext cx="824970" cy="795591"/>
          </a:xfrm>
          <a:prstGeom prst="rect">
            <a:avLst/>
          </a:prstGeom>
          <a:noFill/>
          <a:ln>
            <a:noFill/>
          </a:ln>
        </p:spPr>
      </p:pic>
      <p:sp>
        <p:nvSpPr>
          <p:cNvPr id="87" name="Google Shape;87;p17"/>
          <p:cNvSpPr txBox="1"/>
          <p:nvPr/>
        </p:nvSpPr>
        <p:spPr>
          <a:xfrm>
            <a:off x="38100" y="120750"/>
            <a:ext cx="9067800" cy="553968"/>
          </a:xfrm>
          <a:prstGeom prst="rect">
            <a:avLst/>
          </a:prstGeom>
          <a:noFill/>
          <a:ln>
            <a:noFill/>
          </a:ln>
        </p:spPr>
        <p:txBody>
          <a:bodyPr spcFirstLastPara="1" wrap="square" lIns="91425" tIns="91425" rIns="91425" bIns="91425" anchor="t" anchorCtr="0">
            <a:spAutoFit/>
          </a:bodyPr>
          <a:lstStyle/>
          <a:p>
            <a:pPr algn="ctr">
              <a:buSzPts val="2400"/>
            </a:pPr>
            <a:r>
              <a:rPr lang="en" sz="2400" b="1" dirty="0">
                <a:solidFill>
                  <a:schemeClr val="tx1">
                    <a:lumMod val="85000"/>
                    <a:lumOff val="15000"/>
                  </a:schemeClr>
                </a:solidFill>
                <a:latin typeface="Times New Roman" pitchFamily="18" charset="0"/>
                <a:cs typeface="Times New Roman" pitchFamily="18" charset="0"/>
              </a:rPr>
              <a:t>MODULE DESCRIPTION</a:t>
            </a:r>
          </a:p>
        </p:txBody>
      </p:sp>
      <p:sp>
        <p:nvSpPr>
          <p:cNvPr id="2" name="TextBox 1"/>
          <p:cNvSpPr txBox="1"/>
          <p:nvPr/>
        </p:nvSpPr>
        <p:spPr>
          <a:xfrm>
            <a:off x="635480" y="989744"/>
            <a:ext cx="8096035" cy="3785652"/>
          </a:xfrm>
          <a:prstGeom prst="rect">
            <a:avLst/>
          </a:prstGeom>
          <a:noFill/>
        </p:spPr>
        <p:txBody>
          <a:bodyPr wrap="square" rtlCol="0">
            <a:spAutoFit/>
          </a:bodyPr>
          <a:lstStyle/>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Booking Module </a:t>
            </a:r>
            <a:r>
              <a:rPr lang="en-US" sz="1600" dirty="0">
                <a:latin typeface="Times New Roman" panose="02020603050405020304" pitchFamily="18" charset="0"/>
                <a:cs typeface="Times New Roman" panose="02020603050405020304" pitchFamily="18" charset="0"/>
              </a:rPr>
              <a:t>: allows users to book multiple seats at once, giving flexibility for group or family bookings. It includes features like input validation to ensure that enough seats are available before confirming the reservation. </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Reservation Management Module</a:t>
            </a:r>
            <a:r>
              <a:rPr lang="en-US" sz="1600" dirty="0">
                <a:latin typeface="Times New Roman" panose="02020603050405020304" pitchFamily="18" charset="0"/>
                <a:cs typeface="Times New Roman" panose="02020603050405020304" pitchFamily="18" charset="0"/>
              </a:rPr>
              <a:t>: It enables users to view, modify, or cancel multiple reservations efficiently. It may incorporate checkboxes or lists with actions for each reservation, providing a more user-friendly way to manage bookings. </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Flight Booking Confirmation Module</a:t>
            </a:r>
            <a:r>
              <a:rPr lang="en-US" sz="1600" dirty="0">
                <a:latin typeface="Times New Roman" panose="02020603050405020304" pitchFamily="18" charset="0"/>
                <a:cs typeface="Times New Roman" panose="02020603050405020304" pitchFamily="18" charset="0"/>
              </a:rPr>
              <a:t>: Before finalizing a reservation, this module presents a review page that summarizes the flight details, number of seats, and final price. It ensures users can double-check their booking details and confirm before submitting.</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Flight Information Module</a:t>
            </a:r>
            <a:r>
              <a:rPr lang="en-US" sz="1600" dirty="0">
                <a:latin typeface="Times New Roman" panose="02020603050405020304" pitchFamily="18" charset="0"/>
                <a:cs typeface="Times New Roman" panose="02020603050405020304" pitchFamily="18" charset="0"/>
              </a:rPr>
              <a:t>: Enhances the displayed flight details by including additional information like airline names, pricing, and available amenities, helping users make more informed decisions when selecting a flight</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Times New Roman" pitchFamily="18" charset="0"/>
                <a:cs typeface="Times New Roman" pitchFamily="18" charset="0"/>
              </a:rPr>
              <a:t>MERITS</a:t>
            </a:r>
            <a:br>
              <a:rPr lang="en-US" b="1"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8" name="Text Placeholder 7"/>
          <p:cNvSpPr>
            <a:spLocks noGrp="1"/>
          </p:cNvSpPr>
          <p:nvPr>
            <p:ph type="body" idx="1"/>
          </p:nvPr>
        </p:nvSpPr>
        <p:spPr>
          <a:ln>
            <a:solidFill>
              <a:schemeClr val="bg1"/>
            </a:solidFill>
          </a:ln>
        </p:spPr>
        <p:txBody>
          <a:bodyPr>
            <a:normAutofit/>
          </a:bodyPr>
          <a:lstStyle/>
          <a:p>
            <a:pPr algn="just">
              <a:lnSpc>
                <a:spcPct val="150000"/>
              </a:lnSpc>
              <a:buFont typeface="Wingdings" panose="05000000000000000000" pitchFamily="2" charset="2"/>
              <a:buChar char="§"/>
            </a:pPr>
            <a:r>
              <a:rPr lang="en-US" sz="1600" b="1" dirty="0">
                <a:solidFill>
                  <a:schemeClr val="tx1">
                    <a:lumMod val="95000"/>
                    <a:lumOff val="5000"/>
                  </a:schemeClr>
                </a:solidFill>
                <a:latin typeface="Times New Roman" pitchFamily="18" charset="0"/>
                <a:cs typeface="Times New Roman" pitchFamily="18" charset="0"/>
              </a:rPr>
              <a:t>Well-Organized Code</a:t>
            </a:r>
            <a:r>
              <a:rPr lang="en-US" sz="1600" dirty="0">
                <a:solidFill>
                  <a:schemeClr val="tx1">
                    <a:lumMod val="95000"/>
                    <a:lumOff val="5000"/>
                  </a:schemeClr>
                </a:solidFill>
                <a:latin typeface="Times New Roman" pitchFamily="18" charset="0"/>
                <a:cs typeface="Times New Roman" pitchFamily="18" charset="0"/>
              </a:rPr>
              <a:t>: The code is split into separate parts (Flight and </a:t>
            </a:r>
            <a:r>
              <a:rPr lang="en-US" sz="1600" dirty="0" err="1">
                <a:solidFill>
                  <a:schemeClr val="tx1">
                    <a:lumMod val="95000"/>
                    <a:lumOff val="5000"/>
                  </a:schemeClr>
                </a:solidFill>
                <a:latin typeface="Times New Roman" pitchFamily="18" charset="0"/>
                <a:cs typeface="Times New Roman" pitchFamily="18" charset="0"/>
              </a:rPr>
              <a:t>ReservationSystem</a:t>
            </a:r>
            <a:r>
              <a:rPr lang="en-US" sz="1600" dirty="0">
                <a:solidFill>
                  <a:schemeClr val="tx1">
                    <a:lumMod val="95000"/>
                    <a:lumOff val="5000"/>
                  </a:schemeClr>
                </a:solidFill>
                <a:latin typeface="Times New Roman" pitchFamily="18" charset="0"/>
                <a:cs typeface="Times New Roman" pitchFamily="18" charset="0"/>
              </a:rPr>
              <a:t>), making it easier to understand, maintain, and extend.</a:t>
            </a:r>
          </a:p>
          <a:p>
            <a:pPr algn="just">
              <a:lnSpc>
                <a:spcPct val="150000"/>
              </a:lnSpc>
              <a:buFont typeface="Wingdings" panose="05000000000000000000" pitchFamily="2" charset="2"/>
              <a:buChar char="§"/>
            </a:pPr>
            <a:endParaRPr lang="en-IN" sz="1600" dirty="0">
              <a:solidFill>
                <a:schemeClr val="tx1">
                  <a:lumMod val="95000"/>
                  <a:lumOff val="5000"/>
                </a:schemeClr>
              </a:solidFill>
              <a:latin typeface="Times New Roman" pitchFamily="18" charset="0"/>
              <a:cs typeface="Times New Roman" pitchFamily="18" charset="0"/>
            </a:endParaRPr>
          </a:p>
          <a:p>
            <a:pPr algn="just">
              <a:lnSpc>
                <a:spcPct val="150000"/>
              </a:lnSpc>
              <a:buFont typeface="Wingdings" panose="05000000000000000000" pitchFamily="2" charset="2"/>
              <a:buChar char="§"/>
            </a:pPr>
            <a:r>
              <a:rPr lang="en-US" sz="1600" b="1" dirty="0">
                <a:solidFill>
                  <a:schemeClr val="tx1"/>
                </a:solidFill>
                <a:latin typeface="Times New Roman" panose="02020603050405020304" pitchFamily="18" charset="0"/>
                <a:cs typeface="Times New Roman" panose="02020603050405020304" pitchFamily="18" charset="0"/>
              </a:rPr>
              <a:t>Scalability</a:t>
            </a:r>
            <a:r>
              <a:rPr lang="en-US" sz="1600" dirty="0">
                <a:solidFill>
                  <a:schemeClr val="tx1"/>
                </a:solidFill>
                <a:latin typeface="Times New Roman" panose="02020603050405020304" pitchFamily="18" charset="0"/>
                <a:cs typeface="Times New Roman" panose="02020603050405020304" pitchFamily="18" charset="0"/>
              </a:rPr>
              <a:t>: It's easy to add more features to the system, like payment options or a user login system, without disrupting the existing features.</a:t>
            </a:r>
          </a:p>
          <a:p>
            <a:pPr algn="just">
              <a:lnSpc>
                <a:spcPct val="150000"/>
              </a:lnSpc>
              <a:buFont typeface="Wingdings" panose="05000000000000000000" pitchFamily="2" charset="2"/>
              <a:buChar char="§"/>
            </a:pPr>
            <a:endParaRPr lang="en-US" sz="16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1600" b="1" dirty="0">
                <a:solidFill>
                  <a:schemeClr val="tx1"/>
                </a:solidFill>
                <a:latin typeface="Times New Roman" panose="02020603050405020304" pitchFamily="18" charset="0"/>
                <a:cs typeface="Times New Roman" panose="02020603050405020304" pitchFamily="18" charset="0"/>
              </a:rPr>
              <a:t>Easy to Extend</a:t>
            </a:r>
            <a:r>
              <a:rPr lang="en-US" sz="1600" dirty="0">
                <a:solidFill>
                  <a:schemeClr val="tx1"/>
                </a:solidFill>
                <a:latin typeface="Times New Roman" panose="02020603050405020304" pitchFamily="18" charset="0"/>
                <a:cs typeface="Times New Roman" panose="02020603050405020304" pitchFamily="18" charset="0"/>
              </a:rPr>
              <a:t>: The system is flexible, so more flight details (like price, flight duration, etc.) can be added easily.</a:t>
            </a:r>
          </a:p>
        </p:txBody>
      </p:sp>
      <p:pic>
        <p:nvPicPr>
          <p:cNvPr id="4" name="Google Shape;85;p17"/>
          <p:cNvPicPr preferRelativeResize="0"/>
          <p:nvPr/>
        </p:nvPicPr>
        <p:blipFill rotWithShape="1">
          <a:blip r:embed="rId3">
            <a:alphaModFix/>
          </a:blip>
          <a:srcRect/>
          <a:stretch/>
        </p:blipFill>
        <p:spPr>
          <a:xfrm>
            <a:off x="0" y="6"/>
            <a:ext cx="762558" cy="762395"/>
          </a:xfrm>
          <a:prstGeom prst="rect">
            <a:avLst/>
          </a:prstGeom>
          <a:noFill/>
          <a:ln>
            <a:noFill/>
          </a:ln>
        </p:spPr>
      </p:pic>
      <p:pic>
        <p:nvPicPr>
          <p:cNvPr id="5" name="Google Shape;86;p17"/>
          <p:cNvPicPr preferRelativeResize="0"/>
          <p:nvPr/>
        </p:nvPicPr>
        <p:blipFill rotWithShape="1">
          <a:blip r:embed="rId4">
            <a:alphaModFix/>
          </a:blip>
          <a:srcRect/>
          <a:stretch/>
        </p:blipFill>
        <p:spPr>
          <a:xfrm>
            <a:off x="8319030" y="6"/>
            <a:ext cx="824970" cy="795591"/>
          </a:xfrm>
          <a:prstGeom prst="rect">
            <a:avLst/>
          </a:prstGeom>
          <a:noFill/>
          <a:ln>
            <a:noFill/>
          </a:ln>
        </p:spPr>
      </p:pic>
    </p:spTree>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258</TotalTime>
  <Words>774</Words>
  <Application>Microsoft Office PowerPoint</Application>
  <PresentationFormat>On-screen Show (16:9)</PresentationFormat>
  <Paragraphs>65</Paragraphs>
  <Slides>13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Narrow</vt:lpstr>
      <vt:lpstr>Times New Roman</vt:lpstr>
      <vt:lpstr>Wingdings</vt:lpstr>
      <vt:lpstr>Simple Light</vt:lpstr>
      <vt:lpstr>PowerPoint Presentation</vt:lpstr>
      <vt:lpstr>PowerPoint Presentation</vt:lpstr>
      <vt:lpstr>OBJECTIVE</vt:lpstr>
      <vt:lpstr>PowerPoint Presentation</vt:lpstr>
      <vt:lpstr>   PROBLEM STATEMENT</vt:lpstr>
      <vt:lpstr>Methodologies (Programming concepts relevant to problem statement) </vt:lpstr>
      <vt:lpstr>PowerPoint Presentation</vt:lpstr>
      <vt:lpstr>PowerPoint Presentation</vt:lpstr>
      <vt:lpstr>MERITS </vt:lpstr>
      <vt:lpstr>  RESULT AND DISCUSSION</vt:lpstr>
      <vt:lpstr>RESULT AND DISCUSSION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VIJESH S S</dc:creator>
  <cp:lastModifiedBy>sheeba siva</cp:lastModifiedBy>
  <cp:revision>31</cp:revision>
  <dcterms:modified xsi:type="dcterms:W3CDTF">2024-12-02T16:16:50Z</dcterms:modified>
</cp:coreProperties>
</file>