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4" r:id="rId9"/>
    <p:sldId id="269" r:id="rId10"/>
    <p:sldId id="263" r:id="rId11"/>
    <p:sldId id="270" r:id="rId12"/>
    <p:sldId id="271" r:id="rId13"/>
    <p:sldId id="265"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1" d="100"/>
          <a:sy n="81" d="100"/>
        </p:scale>
        <p:origin x="725" y="101"/>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07-09-2025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9/7/2025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9/7/2025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NAME: SHEEBA S</a:t>
            </a:r>
          </a:p>
          <a:p>
            <a:r>
              <a:rPr lang="en-US" sz="2400" dirty="0"/>
              <a:t>REGISTER NO AND NMID: </a:t>
            </a:r>
            <a:r>
              <a:rPr lang="en-IN" sz="2400" dirty="0"/>
              <a:t>222404650/82A6FE51C9A97B19C4E4BF7D53F26F01</a:t>
            </a:r>
            <a:endParaRPr lang="en-US" sz="2400" dirty="0">
              <a:cs typeface="Calibri"/>
            </a:endParaRPr>
          </a:p>
          <a:p>
            <a:r>
              <a:rPr lang="en-US" sz="2400" dirty="0"/>
              <a:t>DEPARTMENT: </a:t>
            </a:r>
            <a:r>
              <a:rPr lang="en-IN" sz="2400" dirty="0"/>
              <a:t>Computer science with artificial intelligence</a:t>
            </a:r>
            <a:endParaRPr lang="en-US" sz="2400" dirty="0"/>
          </a:p>
          <a:p>
            <a:r>
              <a:rPr lang="en-US" sz="2400" dirty="0"/>
              <a:t>COLLEGE: </a:t>
            </a:r>
            <a:r>
              <a:rPr lang="en-IN" sz="2400" dirty="0" err="1"/>
              <a:t>Agurchand</a:t>
            </a:r>
            <a:r>
              <a:rPr lang="en-IN" sz="2400" dirty="0"/>
              <a:t> </a:t>
            </a:r>
            <a:r>
              <a:rPr lang="en-IN" sz="2400" dirty="0" err="1"/>
              <a:t>manmull</a:t>
            </a:r>
            <a:r>
              <a:rPr lang="en-IN" sz="2400" dirty="0"/>
              <a:t> </a:t>
            </a:r>
            <a:r>
              <a:rPr lang="en-IN" sz="2400" dirty="0" err="1"/>
              <a:t>jain</a:t>
            </a:r>
            <a:r>
              <a:rPr lang="en-IN" sz="2400" dirty="0"/>
              <a:t> college/madras university</a:t>
            </a:r>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10934318"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063037"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10515600" y="645302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0" y="3438525"/>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B4C0D4CA-F64A-76F4-1D12-DC134BBF9D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26030" y="1699088"/>
            <a:ext cx="7616000" cy="42840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39B0A-2C4C-6936-D829-5115FB2B85E2}"/>
            </a:ext>
          </a:extLst>
        </p:cNvPr>
        <p:cNvGrpSpPr/>
        <p:nvPr/>
      </p:nvGrpSpPr>
      <p:grpSpPr>
        <a:xfrm>
          <a:off x="0" y="0"/>
          <a:ext cx="0" cy="0"/>
          <a:chOff x="0" y="0"/>
          <a:chExt cx="0" cy="0"/>
        </a:xfrm>
      </p:grpSpPr>
      <p:sp>
        <p:nvSpPr>
          <p:cNvPr id="2" name="object 2">
            <a:extLst>
              <a:ext uri="{FF2B5EF4-FFF2-40B4-BE49-F238E27FC236}">
                <a16:creationId xmlns:a16="http://schemas.microsoft.com/office/drawing/2014/main" id="{42F63CC4-A21B-4A75-1951-EB5CE7B2BC67}"/>
              </a:ext>
            </a:extLst>
          </p:cNvPr>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a:extLst>
              <a:ext uri="{FF2B5EF4-FFF2-40B4-BE49-F238E27FC236}">
                <a16:creationId xmlns:a16="http://schemas.microsoft.com/office/drawing/2014/main" id="{019F93E7-4231-287F-799A-59E72DAA9B76}"/>
              </a:ext>
            </a:extLst>
          </p:cNvPr>
          <p:cNvSpPr/>
          <p:nvPr/>
        </p:nvSpPr>
        <p:spPr>
          <a:xfrm>
            <a:off x="10934318" y="54387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a:extLst>
              <a:ext uri="{FF2B5EF4-FFF2-40B4-BE49-F238E27FC236}">
                <a16:creationId xmlns:a16="http://schemas.microsoft.com/office/drawing/2014/main" id="{DE871D1C-4E80-9E3E-2163-14D0659B856D}"/>
              </a:ext>
            </a:extLst>
          </p:cNvPr>
          <p:cNvSpPr/>
          <p:nvPr/>
        </p:nvSpPr>
        <p:spPr>
          <a:xfrm>
            <a:off x="9063037" y="5334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a:extLst>
              <a:ext uri="{FF2B5EF4-FFF2-40B4-BE49-F238E27FC236}">
                <a16:creationId xmlns:a16="http://schemas.microsoft.com/office/drawing/2014/main" id="{0FB39BAE-73B2-4A36-8443-35218B6806C5}"/>
              </a:ext>
            </a:extLst>
          </p:cNvPr>
          <p:cNvSpPr/>
          <p:nvPr/>
        </p:nvSpPr>
        <p:spPr>
          <a:xfrm>
            <a:off x="10515600" y="6453020"/>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a:extLst>
              <a:ext uri="{FF2B5EF4-FFF2-40B4-BE49-F238E27FC236}">
                <a16:creationId xmlns:a16="http://schemas.microsoft.com/office/drawing/2014/main" id="{8C876672-4362-0DD6-404B-355A57B389BA}"/>
              </a:ext>
            </a:extLst>
          </p:cNvPr>
          <p:cNvPicPr/>
          <p:nvPr/>
        </p:nvPicPr>
        <p:blipFill>
          <a:blip r:embed="rId2" cstate="print"/>
          <a:stretch>
            <a:fillRect/>
          </a:stretch>
        </p:blipFill>
        <p:spPr>
          <a:xfrm>
            <a:off x="0" y="3438525"/>
            <a:ext cx="2466975" cy="3419475"/>
          </a:xfrm>
          <a:prstGeom prst="rect">
            <a:avLst/>
          </a:prstGeom>
        </p:spPr>
      </p:pic>
      <p:sp>
        <p:nvSpPr>
          <p:cNvPr id="7" name="object 7">
            <a:extLst>
              <a:ext uri="{FF2B5EF4-FFF2-40B4-BE49-F238E27FC236}">
                <a16:creationId xmlns:a16="http://schemas.microsoft.com/office/drawing/2014/main" id="{BE13EDCF-7D30-D034-A797-0F3DC80F828E}"/>
              </a:ext>
            </a:extLst>
          </p:cNvPr>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a:extLst>
              <a:ext uri="{FF2B5EF4-FFF2-40B4-BE49-F238E27FC236}">
                <a16:creationId xmlns:a16="http://schemas.microsoft.com/office/drawing/2014/main" id="{085B0C9D-B2CD-0757-816E-1039E97F9BA2}"/>
              </a:ext>
            </a:extLst>
          </p:cNvPr>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a:extLst>
              <a:ext uri="{FF2B5EF4-FFF2-40B4-BE49-F238E27FC236}">
                <a16:creationId xmlns:a16="http://schemas.microsoft.com/office/drawing/2014/main" id="{54DC280F-E601-2767-B13E-0F414D07ED12}"/>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874295D8-B4FF-786A-9B8F-78798EFE308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3200" y="1981200"/>
            <a:ext cx="6400000" cy="36000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714919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15A5B2-C268-5FFE-37E3-C3203A8D7144}"/>
              </a:ext>
            </a:extLst>
          </p:cNvPr>
          <p:cNvSpPr>
            <a:spLocks noGrp="1"/>
          </p:cNvSpPr>
          <p:nvPr>
            <p:ph type="title"/>
          </p:nvPr>
        </p:nvSpPr>
        <p:spPr>
          <a:xfrm>
            <a:off x="755332" y="385444"/>
            <a:ext cx="10681335" cy="738664"/>
          </a:xfrm>
        </p:spPr>
        <p:txBody>
          <a:bodyPr/>
          <a:lstStyle/>
          <a:p>
            <a:r>
              <a:rPr lang="en-IN" spc="15" dirty="0"/>
              <a:t>RESULTS AND SCREENSHOTS</a:t>
            </a:r>
            <a:endParaRPr lang="en-IN" dirty="0"/>
          </a:p>
        </p:txBody>
      </p:sp>
      <p:pic>
        <p:nvPicPr>
          <p:cNvPr id="6" name="Content Placeholder 5">
            <a:extLst>
              <a:ext uri="{FF2B5EF4-FFF2-40B4-BE49-F238E27FC236}">
                <a16:creationId xmlns:a16="http://schemas.microsoft.com/office/drawing/2014/main" id="{BDC01C7D-0436-76C8-3F1A-36FFB0F5401A}"/>
              </a:ext>
            </a:extLst>
          </p:cNvPr>
          <p:cNvPicPr>
            <a:picLocks noGrp="1" noChangeAspect="1"/>
          </p:cNvPicPr>
          <p:nvPr>
            <p:ph sz="half" idx="2"/>
          </p:nvPr>
        </p:nvPicPr>
        <p:blipFill>
          <a:blip r:embed="rId2" cstate="print">
            <a:extLst>
              <a:ext uri="{28A0092B-C50C-407E-A947-70E740481C1C}">
                <a14:useLocalDpi xmlns:a14="http://schemas.microsoft.com/office/drawing/2010/main" val="0"/>
              </a:ext>
            </a:extLst>
          </a:blip>
          <a:stretch>
            <a:fillRect/>
          </a:stretch>
        </p:blipFill>
        <p:spPr>
          <a:xfrm>
            <a:off x="609600" y="2349252"/>
            <a:ext cx="5303838" cy="2983408"/>
          </a:xfrm>
        </p:spPr>
      </p:pic>
      <p:pic>
        <p:nvPicPr>
          <p:cNvPr id="8" name="Content Placeholder 7">
            <a:extLst>
              <a:ext uri="{FF2B5EF4-FFF2-40B4-BE49-F238E27FC236}">
                <a16:creationId xmlns:a16="http://schemas.microsoft.com/office/drawing/2014/main" id="{DFF3319E-20E4-7D9B-7DE6-0728F5E40F46}"/>
              </a:ext>
            </a:extLst>
          </p:cNvPr>
          <p:cNvPicPr>
            <a:picLocks noGrp="1" noChangeAspect="1"/>
          </p:cNvPicPr>
          <p:nvPr>
            <p:ph sz="half" idx="3"/>
          </p:nvPr>
        </p:nvPicPr>
        <p:blipFill>
          <a:blip r:embed="rId3" cstate="print">
            <a:extLst>
              <a:ext uri="{28A0092B-C50C-407E-A947-70E740481C1C}">
                <a14:useLocalDpi xmlns:a14="http://schemas.microsoft.com/office/drawing/2010/main" val="0"/>
              </a:ext>
            </a:extLst>
          </a:blip>
          <a:stretch>
            <a:fillRect/>
          </a:stretch>
        </p:blipFill>
        <p:spPr>
          <a:xfrm>
            <a:off x="6278563" y="2349252"/>
            <a:ext cx="5303837" cy="2983408"/>
          </a:xfrm>
        </p:spPr>
      </p:pic>
    </p:spTree>
    <p:extLst>
      <p:ext uri="{BB962C8B-B14F-4D97-AF65-F5344CB8AC3E}">
        <p14:creationId xmlns:p14="http://schemas.microsoft.com/office/powerpoint/2010/main" val="3511958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TextBox 7">
            <a:extLst>
              <a:ext uri="{FF2B5EF4-FFF2-40B4-BE49-F238E27FC236}">
                <a16:creationId xmlns:a16="http://schemas.microsoft.com/office/drawing/2014/main" id="{5A9BCB06-5CDB-EDAD-C927-A6510AE823C7}"/>
              </a:ext>
            </a:extLst>
          </p:cNvPr>
          <p:cNvSpPr txBox="1"/>
          <p:nvPr/>
        </p:nvSpPr>
        <p:spPr>
          <a:xfrm>
            <a:off x="1371600" y="2168115"/>
            <a:ext cx="7743825" cy="2677656"/>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The Student Portfolio Website offers a modern solution for students to present their academic and professional profiles online. It enhances visibility and accessibility, making it easier for recruiters and institutions to evaluate candidates. Future improvements may include downloadable resume integration, profile analytics, and backend support for data storage.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82945" y="-57552"/>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pPr algn="ctr"/>
            <a:endParaRPr lang="en-IN" b="1" dirty="0">
              <a:latin typeface="Times New Roman" panose="02020603050405020304" pitchFamily="18" charset="0"/>
              <a:cs typeface="Times New Roman" panose="02020603050405020304" pitchFamily="18" charset="0"/>
            </a:endParaRPr>
          </a:p>
          <a:p>
            <a:pPr algn="ctr"/>
            <a:endParaRPr lang="en-IN" b="1" dirty="0">
              <a:latin typeface="Times New Roman" panose="02020603050405020304" pitchFamily="18" charset="0"/>
              <a:cs typeface="Times New Roman" panose="02020603050405020304" pitchFamily="18" charset="0"/>
            </a:endParaRPr>
          </a:p>
          <a:p>
            <a:pPr algn="ctr"/>
            <a:endParaRPr lang="en-IN" b="1" dirty="0">
              <a:latin typeface="Times New Roman" panose="02020603050405020304" pitchFamily="18" charset="0"/>
              <a:cs typeface="Times New Roman" panose="02020603050405020304" pitchFamily="18" charset="0"/>
            </a:endParaRPr>
          </a:p>
          <a:p>
            <a:pPr algn="ctr"/>
            <a:endParaRPr lang="en-IN" b="1" dirty="0">
              <a:latin typeface="Times New Roman" panose="02020603050405020304" pitchFamily="18" charset="0"/>
              <a:cs typeface="Times New Roman" panose="02020603050405020304" pitchFamily="18" charset="0"/>
            </a:endParaRPr>
          </a:p>
          <a:p>
            <a:pPr algn="ctr"/>
            <a:endParaRPr lang="en-IN" b="1" dirty="0">
              <a:latin typeface="Times New Roman" panose="02020603050405020304" pitchFamily="18" charset="0"/>
              <a:cs typeface="Times New Roman" panose="02020603050405020304" pitchFamily="18" charset="0"/>
            </a:endParaRPr>
          </a:p>
          <a:p>
            <a:pPr algn="ctr"/>
            <a:endParaRPr lang="en-IN" b="1" dirty="0">
              <a:latin typeface="Times New Roman" panose="02020603050405020304" pitchFamily="18" charset="0"/>
              <a:cs typeface="Times New Roman" panose="02020603050405020304" pitchFamily="18" charset="0"/>
            </a:endParaRPr>
          </a:p>
          <a:p>
            <a:pPr algn="ctr"/>
            <a:endParaRPr lang="en-IN" b="1" dirty="0">
              <a:latin typeface="Times New Roman" panose="02020603050405020304" pitchFamily="18" charset="0"/>
              <a:cs typeface="Times New Roman" panose="02020603050405020304" pitchFamily="18" charset="0"/>
            </a:endParaRPr>
          </a:p>
          <a:p>
            <a:pPr algn="ctr"/>
            <a:endParaRPr lang="en-IN" b="1" dirty="0">
              <a:latin typeface="Times New Roman" panose="02020603050405020304" pitchFamily="18" charset="0"/>
              <a:cs typeface="Times New Roman" panose="02020603050405020304" pitchFamily="18" charset="0"/>
            </a:endParaRPr>
          </a:p>
          <a:p>
            <a:pPr algn="ctr"/>
            <a:endParaRPr lang="en-IN" b="1" dirty="0">
              <a:latin typeface="Times New Roman" panose="02020603050405020304" pitchFamily="18" charset="0"/>
              <a:cs typeface="Times New Roman" panose="02020603050405020304" pitchFamily="18" charset="0"/>
            </a:endParaRPr>
          </a:p>
          <a:p>
            <a:pPr algn="ctr"/>
            <a:r>
              <a:rPr lang="en-IN" b="1" dirty="0">
                <a:latin typeface="Times New Roman" panose="02020603050405020304" pitchFamily="18" charset="0"/>
                <a:cs typeface="Times New Roman" panose="02020603050405020304" pitchFamily="18" charset="0"/>
              </a:rPr>
              <a:t>		</a:t>
            </a:r>
            <a:r>
              <a:rPr lang="en-IN" sz="4400" b="1" dirty="0">
                <a:latin typeface="Times New Roman" panose="02020603050405020304" pitchFamily="18" charset="0"/>
                <a:cs typeface="Times New Roman" panose="02020603050405020304" pitchFamily="18" charset="0"/>
              </a:rPr>
              <a:t>Student Portfolio Website</a:t>
            </a:r>
            <a:endParaRPr sz="4400" b="1"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915985" y="29718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AAC6BF8A-038F-9E6E-FEF0-B59DBD5AFE7F}"/>
              </a:ext>
            </a:extLst>
          </p:cNvPr>
          <p:cNvSpPr txBox="1"/>
          <p:nvPr/>
        </p:nvSpPr>
        <p:spPr>
          <a:xfrm>
            <a:off x="676275" y="2213745"/>
            <a:ext cx="8081913" cy="3108543"/>
          </a:xfrm>
          <a:prstGeom prst="rect">
            <a:avLst/>
          </a:prstGeom>
          <a:noFill/>
        </p:spPr>
        <p:txBody>
          <a:bodyPr wrap="square">
            <a:spAutoFit/>
          </a:bodyPr>
          <a:lstStyle/>
          <a:p>
            <a:pPr algn="just"/>
            <a:r>
              <a:rPr lang="en-IN" sz="2800" dirty="0"/>
              <a:t>Students often struggle to present their academic achievements, skills, and certifications in a professional and interactive format. Traditional resumes are static and lack personalization. There is a need for a dynamic, web-based portfolio that allows students to showcase their profiles in a visually appealing and accessible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303EBE57-A239-7611-185E-D3A4F870C802}"/>
              </a:ext>
            </a:extLst>
          </p:cNvPr>
          <p:cNvSpPr txBox="1"/>
          <p:nvPr/>
        </p:nvSpPr>
        <p:spPr>
          <a:xfrm>
            <a:off x="914400" y="2558907"/>
            <a:ext cx="8234313" cy="2308324"/>
          </a:xfrm>
          <a:prstGeom prst="rect">
            <a:avLst/>
          </a:prstGeom>
          <a:noFill/>
        </p:spPr>
        <p:txBody>
          <a:bodyPr wrap="square">
            <a:spAutoFit/>
          </a:bodyPr>
          <a:lstStyle/>
          <a:p>
            <a:pPr algn="just"/>
            <a:r>
              <a:rPr lang="en-IN" sz="2400" dirty="0"/>
              <a:t>The Student Portfolio Website is a responsive, single-page web application built using HTML, CSS, and JavaScript. It provides students with a clean and interactive dashboard to display their certificates, resume, and contact information. The site uses JavaScript to switch between sections without reloading the page, offering a smooth user experience.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2A6E5A51-B3ED-0A78-F9F5-25E3144FE5F1}"/>
              </a:ext>
            </a:extLst>
          </p:cNvPr>
          <p:cNvSpPr txBox="1"/>
          <p:nvPr/>
        </p:nvSpPr>
        <p:spPr>
          <a:xfrm>
            <a:off x="2286000" y="2667000"/>
            <a:ext cx="6099142" cy="1815882"/>
          </a:xfrm>
          <a:prstGeom prst="rect">
            <a:avLst/>
          </a:prstGeom>
          <a:noFill/>
        </p:spPr>
        <p:txBody>
          <a:bodyPr wrap="square">
            <a:spAutoFit/>
          </a:bodyPr>
          <a:lstStyle/>
          <a:p>
            <a:pPr marL="342900" indent="-342900">
              <a:buFont typeface="+mj-lt"/>
              <a:buAutoNum type="arabicPeriod"/>
            </a:pPr>
            <a:r>
              <a:rPr lang="en-IN" sz="2800" dirty="0"/>
              <a:t>College students </a:t>
            </a:r>
          </a:p>
          <a:p>
            <a:pPr marL="342900" indent="-342900">
              <a:buFont typeface="+mj-lt"/>
              <a:buAutoNum type="arabicPeriod"/>
            </a:pPr>
            <a:r>
              <a:rPr lang="en-IN" sz="2800" dirty="0"/>
              <a:t>Job seekers  </a:t>
            </a:r>
          </a:p>
          <a:p>
            <a:pPr marL="342900" indent="-342900">
              <a:buFont typeface="+mj-lt"/>
              <a:buAutoNum type="arabicPeriod"/>
            </a:pPr>
            <a:r>
              <a:rPr lang="en-IN" sz="2800" dirty="0"/>
              <a:t>Academic institutions </a:t>
            </a:r>
          </a:p>
          <a:p>
            <a:pPr marL="342900" indent="-342900">
              <a:buFont typeface="+mj-lt"/>
              <a:buAutoNum type="arabicPeriod"/>
            </a:pPr>
            <a:r>
              <a:rPr lang="en-IN" sz="2800" dirty="0"/>
              <a:t>Recruiters and hiring managers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A502CD2A-3693-0916-704C-4740165BDC74}"/>
              </a:ext>
            </a:extLst>
          </p:cNvPr>
          <p:cNvSpPr txBox="1"/>
          <p:nvPr/>
        </p:nvSpPr>
        <p:spPr>
          <a:xfrm>
            <a:off x="3046429" y="2110323"/>
            <a:ext cx="6099142" cy="4278094"/>
          </a:xfrm>
          <a:prstGeom prst="rect">
            <a:avLst/>
          </a:prstGeom>
          <a:noFill/>
        </p:spPr>
        <p:txBody>
          <a:bodyPr wrap="square">
            <a:spAutoFit/>
          </a:bodyPr>
          <a:lstStyle/>
          <a:p>
            <a:pPr algn="just"/>
            <a:r>
              <a:rPr lang="en-GB" sz="2100" b="1" dirty="0"/>
              <a:t>1.Languages Used</a:t>
            </a:r>
          </a:p>
          <a:p>
            <a:pPr marL="342900" indent="-342900" algn="just">
              <a:buFont typeface="Arial" panose="020B0604020202020204" pitchFamily="34" charset="0"/>
              <a:buChar char="•"/>
            </a:pPr>
            <a:r>
              <a:rPr lang="en-GB" sz="2100" b="1" dirty="0"/>
              <a:t>HTML</a:t>
            </a:r>
            <a:r>
              <a:rPr lang="en-GB" sz="2100" dirty="0"/>
              <a:t> → Structured the layout and content of the dashboard</a:t>
            </a:r>
          </a:p>
          <a:p>
            <a:pPr marL="342900" indent="-342900" algn="just">
              <a:buFont typeface="Arial" panose="020B0604020202020204" pitchFamily="34" charset="0"/>
              <a:buChar char="•"/>
            </a:pPr>
            <a:r>
              <a:rPr lang="en-GB" sz="2100" b="1" dirty="0"/>
              <a:t>CSS</a:t>
            </a:r>
            <a:r>
              <a:rPr lang="en-GB" sz="2100" dirty="0"/>
              <a:t> → Styled the interface with responsive design and hover effects</a:t>
            </a:r>
          </a:p>
          <a:p>
            <a:pPr marL="342900" indent="-342900" algn="just">
              <a:buFont typeface="Arial" panose="020B0604020202020204" pitchFamily="34" charset="0"/>
              <a:buChar char="•"/>
            </a:pPr>
            <a:r>
              <a:rPr lang="en-GB" sz="2100" b="1" dirty="0"/>
              <a:t>JavaScript</a:t>
            </a:r>
            <a:r>
              <a:rPr lang="en-GB" sz="2100" dirty="0"/>
              <a:t> → Enabled interactive section switching and dynamic content display</a:t>
            </a:r>
          </a:p>
          <a:p>
            <a:pPr algn="just"/>
            <a:r>
              <a:rPr lang="en-GB" sz="2100" b="1" dirty="0"/>
              <a:t>2. Development Tools</a:t>
            </a:r>
          </a:p>
          <a:p>
            <a:pPr marL="342900" indent="-342900" algn="just">
              <a:buFont typeface="Arial" panose="020B0604020202020204" pitchFamily="34" charset="0"/>
              <a:buChar char="•"/>
            </a:pPr>
            <a:r>
              <a:rPr lang="en-GB" sz="2100" b="1" dirty="0"/>
              <a:t>VS Code</a:t>
            </a:r>
            <a:r>
              <a:rPr lang="en-GB" sz="2100" dirty="0"/>
              <a:t> → Code editor used for building the project</a:t>
            </a:r>
          </a:p>
          <a:p>
            <a:pPr marL="342900" indent="-342900" algn="just">
              <a:buFont typeface="Arial" panose="020B0604020202020204" pitchFamily="34" charset="0"/>
              <a:buChar char="•"/>
            </a:pPr>
            <a:r>
              <a:rPr lang="en-GB" sz="2100" b="1" dirty="0"/>
              <a:t>Git &amp; GitHub</a:t>
            </a:r>
            <a:r>
              <a:rPr lang="en-GB" sz="2100" dirty="0"/>
              <a:t> → Version control and code hosting platform</a:t>
            </a:r>
          </a:p>
          <a:p>
            <a:endParaRPr lang="en-IN" sz="2000"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Rectangle 2">
            <a:extLst>
              <a:ext uri="{FF2B5EF4-FFF2-40B4-BE49-F238E27FC236}">
                <a16:creationId xmlns:a16="http://schemas.microsoft.com/office/drawing/2014/main" id="{16D2C225-4C91-6972-CA41-FC3A26FDBAF5}"/>
              </a:ext>
            </a:extLst>
          </p:cNvPr>
          <p:cNvSpPr>
            <a:spLocks noChangeArrowheads="1"/>
          </p:cNvSpPr>
          <p:nvPr/>
        </p:nvSpPr>
        <p:spPr bwMode="auto">
          <a:xfrm>
            <a:off x="1524000" y="1371600"/>
            <a:ext cx="7044830"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Navigation Bar</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Four sections: </a:t>
            </a: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Home, Certificate, Resume, Contact</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Dynamic Sections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Content displayed interactively </a:t>
            </a:r>
            <a:r>
              <a:rPr kumimoji="0" lang="en-US" altLang="en-US" sz="2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links</a:t>
            </a:r>
            <a:r>
              <a:rPr lang="en-US" altLang="en-US" sz="2400" dirty="0" err="1">
                <a:latin typeface="Times New Roman" panose="02020603050405020304" pitchFamily="18" charset="0"/>
                <a:cs typeface="Times New Roman" panose="02020603050405020304" pitchFamily="18" charset="0"/>
              </a:rPr>
              <a:t>using</a:t>
            </a:r>
            <a:r>
              <a:rPr lang="en-US" altLang="en-US" sz="2400" dirty="0">
                <a:latin typeface="Times New Roman" panose="02020603050405020304" pitchFamily="18" charset="0"/>
                <a:cs typeface="Times New Roman" panose="02020603050405020304" pitchFamily="18" charset="0"/>
              </a:rPr>
              <a:t> JavaScript</a:t>
            </a:r>
          </a:p>
          <a:p>
            <a:pPr marL="457200" lvl="0" indent="-457200" algn="just" eaLnBrk="0" fontAlgn="base" hangingPunct="0">
              <a:spcBef>
                <a:spcPct val="0"/>
              </a:spcBef>
              <a:spcAft>
                <a:spcPct val="0"/>
              </a:spcAft>
              <a:buFont typeface="+mj-lt"/>
              <a:buAutoNum type="arabicPeriod"/>
            </a:pPr>
            <a:r>
              <a:rPr lang="en-US" altLang="en-US" sz="2400" b="1" dirty="0">
                <a:latin typeface="Times New Roman" panose="02020603050405020304" pitchFamily="18" charset="0"/>
                <a:cs typeface="Times New Roman" panose="02020603050405020304" pitchFamily="18" charset="0"/>
              </a:rPr>
              <a:t>User Interface</a:t>
            </a:r>
            <a:r>
              <a:rPr lang="en-US" altLang="en-US" sz="2400" dirty="0">
                <a:latin typeface="Times New Roman" panose="02020603050405020304" pitchFamily="18" charset="0"/>
                <a:cs typeface="Times New Roman" panose="02020603050405020304" pitchFamily="18" charset="0"/>
              </a:rPr>
              <a:t> → Clean and modern design with consistent styling</a:t>
            </a:r>
          </a:p>
          <a:p>
            <a:pPr marL="457200" lvl="0" indent="-457200" algn="just" eaLnBrk="0" fontAlgn="base" hangingPunct="0">
              <a:spcBef>
                <a:spcPct val="0"/>
              </a:spcBef>
              <a:spcAft>
                <a:spcPct val="0"/>
              </a:spcAft>
              <a:buFont typeface="+mj-lt"/>
              <a:buAutoNum type="arabicPeriod"/>
            </a:pPr>
            <a:r>
              <a:rPr lang="en-US" altLang="en-US" sz="2400" b="1" dirty="0">
                <a:latin typeface="Times New Roman" panose="02020603050405020304" pitchFamily="18" charset="0"/>
                <a:cs typeface="Times New Roman" panose="02020603050405020304" pitchFamily="18" charset="0"/>
              </a:rPr>
              <a:t>Responsive Layout</a:t>
            </a:r>
            <a:r>
              <a:rPr lang="en-US" altLang="en-US" sz="2400" dirty="0">
                <a:latin typeface="Times New Roman" panose="02020603050405020304" pitchFamily="18" charset="0"/>
                <a:cs typeface="Times New Roman" panose="02020603050405020304" pitchFamily="18" charset="0"/>
              </a:rPr>
              <a:t> → Intuitive user flow across devices</a:t>
            </a:r>
          </a:p>
          <a:p>
            <a:pPr marL="457200" lvl="0" indent="-457200" algn="just" eaLnBrk="0" fontAlgn="base" hangingPunct="0">
              <a:spcBef>
                <a:spcPct val="0"/>
              </a:spcBef>
              <a:spcAft>
                <a:spcPct val="0"/>
              </a:spcAft>
              <a:buFont typeface="+mj-lt"/>
              <a:buAutoNum type="arabicPeriod"/>
            </a:pPr>
            <a:r>
              <a:rPr lang="en-US" altLang="en-US" sz="2400" b="1" dirty="0">
                <a:latin typeface="Times New Roman" panose="02020603050405020304" pitchFamily="18" charset="0"/>
                <a:cs typeface="Times New Roman" panose="02020603050405020304" pitchFamily="18" charset="0"/>
              </a:rPr>
              <a:t>Color Scheme</a:t>
            </a:r>
            <a:r>
              <a:rPr lang="en-US" altLang="en-US" sz="2400" dirty="0">
                <a:latin typeface="Times New Roman" panose="02020603050405020304" pitchFamily="18" charset="0"/>
                <a:cs typeface="Times New Roman" panose="02020603050405020304" pitchFamily="18" charset="0"/>
              </a:rPr>
              <a:t> → Blue primary theme with green highlight for active </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Rectangle 1">
            <a:extLst>
              <a:ext uri="{FF2B5EF4-FFF2-40B4-BE49-F238E27FC236}">
                <a16:creationId xmlns:a16="http://schemas.microsoft.com/office/drawing/2014/main" id="{7A97481D-6278-1A83-3AC5-DFD0A64C7626}"/>
              </a:ext>
            </a:extLst>
          </p:cNvPr>
          <p:cNvSpPr>
            <a:spLocks noChangeArrowheads="1"/>
          </p:cNvSpPr>
          <p:nvPr/>
        </p:nvSpPr>
        <p:spPr bwMode="auto">
          <a:xfrm>
            <a:off x="743548" y="1676400"/>
            <a:ext cx="89154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Interactive Navigation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Active state highlighting for selected section</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Certificates Section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Lists completed courses (</a:t>
            </a:r>
            <a:r>
              <a:rPr kumimoji="0" lang="en-US" altLang="en-US" sz="2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HTML5, CSS3, JavaScript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Resume Section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Displays personal details, education, and skills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Contact Section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Shows email, phone number, and location</a:t>
            </a:r>
          </a:p>
          <a:p>
            <a:pPr marL="342900" marR="0" lvl="0" indent="-3429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Dynamic Interaction</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JavaScript toggles section visibility without page reload</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373</TotalTime>
  <Words>452</Words>
  <Application>Microsoft Office PowerPoint</Application>
  <PresentationFormat>Widescreen</PresentationFormat>
  <Paragraphs>76</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RESULTS AND SCREENSHOTS</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Vincentraj .S</cp:lastModifiedBy>
  <cp:revision>26</cp:revision>
  <dcterms:created xsi:type="dcterms:W3CDTF">2024-03-29T15:07:22Z</dcterms:created>
  <dcterms:modified xsi:type="dcterms:W3CDTF">2025-09-07T15:04:12Z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