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2C0D5-0B7B-42B3-B4E9-00DDBCFA99CE}" type="datetimeFigureOut">
              <a:rPr lang="en-UG" smtClean="0"/>
              <a:t>10/09/2025</a:t>
            </a:fld>
            <a:endParaRPr lang="en-U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33500-5F49-4C49-8224-B46F0B4C7F0B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2540591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2C0D5-0B7B-42B3-B4E9-00DDBCFA99CE}" type="datetimeFigureOut">
              <a:rPr lang="en-UG" smtClean="0"/>
              <a:t>10/09/2025</a:t>
            </a:fld>
            <a:endParaRPr lang="en-U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33500-5F49-4C49-8224-B46F0B4C7F0B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3666220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2C0D5-0B7B-42B3-B4E9-00DDBCFA99CE}" type="datetimeFigureOut">
              <a:rPr lang="en-UG" smtClean="0"/>
              <a:t>10/09/2025</a:t>
            </a:fld>
            <a:endParaRPr lang="en-U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33500-5F49-4C49-8224-B46F0B4C7F0B}" type="slidenum">
              <a:rPr lang="en-UG" smtClean="0"/>
              <a:t>‹#›</a:t>
            </a:fld>
            <a:endParaRPr lang="en-UG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85630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2C0D5-0B7B-42B3-B4E9-00DDBCFA99CE}" type="datetimeFigureOut">
              <a:rPr lang="en-UG" smtClean="0"/>
              <a:t>10/09/2025</a:t>
            </a:fld>
            <a:endParaRPr lang="en-U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33500-5F49-4C49-8224-B46F0B4C7F0B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6793295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2C0D5-0B7B-42B3-B4E9-00DDBCFA99CE}" type="datetimeFigureOut">
              <a:rPr lang="en-UG" smtClean="0"/>
              <a:t>10/09/2025</a:t>
            </a:fld>
            <a:endParaRPr lang="en-U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33500-5F49-4C49-8224-B46F0B4C7F0B}" type="slidenum">
              <a:rPr lang="en-UG" smtClean="0"/>
              <a:t>‹#›</a:t>
            </a:fld>
            <a:endParaRPr lang="en-UG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895594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2C0D5-0B7B-42B3-B4E9-00DDBCFA99CE}" type="datetimeFigureOut">
              <a:rPr lang="en-UG" smtClean="0"/>
              <a:t>10/09/2025</a:t>
            </a:fld>
            <a:endParaRPr lang="en-U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33500-5F49-4C49-8224-B46F0B4C7F0B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9394878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2C0D5-0B7B-42B3-B4E9-00DDBCFA99CE}" type="datetimeFigureOut">
              <a:rPr lang="en-UG" smtClean="0"/>
              <a:t>10/09/2025</a:t>
            </a:fld>
            <a:endParaRPr lang="en-U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33500-5F49-4C49-8224-B46F0B4C7F0B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40589997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2C0D5-0B7B-42B3-B4E9-00DDBCFA99CE}" type="datetimeFigureOut">
              <a:rPr lang="en-UG" smtClean="0"/>
              <a:t>10/09/2025</a:t>
            </a:fld>
            <a:endParaRPr lang="en-U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33500-5F49-4C49-8224-B46F0B4C7F0B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667156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2C0D5-0B7B-42B3-B4E9-00DDBCFA99CE}" type="datetimeFigureOut">
              <a:rPr lang="en-UG" smtClean="0"/>
              <a:t>10/09/2025</a:t>
            </a:fld>
            <a:endParaRPr lang="en-U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33500-5F49-4C49-8224-B46F0B4C7F0B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2207154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2C0D5-0B7B-42B3-B4E9-00DDBCFA99CE}" type="datetimeFigureOut">
              <a:rPr lang="en-UG" smtClean="0"/>
              <a:t>10/09/2025</a:t>
            </a:fld>
            <a:endParaRPr lang="en-U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33500-5F49-4C49-8224-B46F0B4C7F0B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2751332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2C0D5-0B7B-42B3-B4E9-00DDBCFA99CE}" type="datetimeFigureOut">
              <a:rPr lang="en-UG" smtClean="0"/>
              <a:t>10/09/2025</a:t>
            </a:fld>
            <a:endParaRPr lang="en-U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33500-5F49-4C49-8224-B46F0B4C7F0B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3417631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2C0D5-0B7B-42B3-B4E9-00DDBCFA99CE}" type="datetimeFigureOut">
              <a:rPr lang="en-UG" smtClean="0"/>
              <a:t>10/09/2025</a:t>
            </a:fld>
            <a:endParaRPr lang="en-U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33500-5F49-4C49-8224-B46F0B4C7F0B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3785817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2C0D5-0B7B-42B3-B4E9-00DDBCFA99CE}" type="datetimeFigureOut">
              <a:rPr lang="en-UG" smtClean="0"/>
              <a:t>10/09/2025</a:t>
            </a:fld>
            <a:endParaRPr lang="en-U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33500-5F49-4C49-8224-B46F0B4C7F0B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4166863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2C0D5-0B7B-42B3-B4E9-00DDBCFA99CE}" type="datetimeFigureOut">
              <a:rPr lang="en-UG" smtClean="0"/>
              <a:t>10/09/2025</a:t>
            </a:fld>
            <a:endParaRPr lang="en-U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33500-5F49-4C49-8224-B46F0B4C7F0B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4225456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2C0D5-0B7B-42B3-B4E9-00DDBCFA99CE}" type="datetimeFigureOut">
              <a:rPr lang="en-UG" smtClean="0"/>
              <a:t>10/09/2025</a:t>
            </a:fld>
            <a:endParaRPr lang="en-U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33500-5F49-4C49-8224-B46F0B4C7F0B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514835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2C0D5-0B7B-42B3-B4E9-00DDBCFA99CE}" type="datetimeFigureOut">
              <a:rPr lang="en-UG" smtClean="0"/>
              <a:t>10/09/2025</a:t>
            </a:fld>
            <a:endParaRPr lang="en-U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233500-5F49-4C49-8224-B46F0B4C7F0B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770852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42C0D5-0B7B-42B3-B4E9-00DDBCFA99CE}" type="datetimeFigureOut">
              <a:rPr lang="en-UG" smtClean="0"/>
              <a:t>10/09/2025</a:t>
            </a:fld>
            <a:endParaRPr lang="en-U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E233500-5F49-4C49-8224-B46F0B4C7F0B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2334424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7FE29-63A4-4247-B539-F37471860C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740107"/>
          </a:xfrm>
        </p:spPr>
        <p:txBody>
          <a:bodyPr>
            <a:normAutofit/>
          </a:bodyPr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2060"/>
                </a:solidFill>
              </a:rPr>
              <a:t>COMPUTER PROGRAMMING ASSIGNMENT 1</a:t>
            </a:r>
            <a:endParaRPr lang="en-UG" dirty="0">
              <a:solidFill>
                <a:srgbClr val="00206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0092EC-B0F2-4454-B8D9-A6ADDD6427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rgbClr val="002060"/>
                </a:solidFill>
              </a:rPr>
              <a:t>PRESENTED BY GROUP E</a:t>
            </a:r>
            <a:endParaRPr lang="en-UG" sz="32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2147355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A7B0A-6247-4F8B-9C4D-522D77B26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solidFill>
                  <a:srgbClr val="002060"/>
                </a:solidFill>
              </a:rPr>
              <a:t>ABOUT ASSIGNMENT</a:t>
            </a:r>
            <a:endParaRPr lang="en-UG" sz="4400" dirty="0">
              <a:solidFill>
                <a:srgbClr val="00206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376769-EC9F-463B-851A-EF35E13DF8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QUESTION 1</a:t>
            </a:r>
            <a:endParaRPr lang="en-UG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B6732C-748A-4159-9AFD-351D3D30C7C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Dataset retrieval from Kaggle.com, in excel format</a:t>
            </a:r>
          </a:p>
          <a:p>
            <a:r>
              <a:rPr lang="en-US" dirty="0"/>
              <a:t>Reading the dataset into MATLAB in a single code </a:t>
            </a:r>
          </a:p>
          <a:p>
            <a:r>
              <a:rPr lang="en-US" dirty="0"/>
              <a:t>Copy variables of each year and putting them in tables for each year of data</a:t>
            </a:r>
          </a:p>
          <a:p>
            <a:r>
              <a:rPr lang="en-US" dirty="0"/>
              <a:t>Converting the formed tables into structural arrays</a:t>
            </a:r>
          </a:p>
          <a:p>
            <a:r>
              <a:rPr lang="en-US" dirty="0"/>
              <a:t>Outputting each variable into a single workbook each having clear column headings on separate sheets</a:t>
            </a:r>
          </a:p>
          <a:p>
            <a:endParaRPr lang="en-US" dirty="0"/>
          </a:p>
          <a:p>
            <a:endParaRPr lang="en-U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883594-7613-43CD-A62E-53482C8D63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QUESTION 2</a:t>
            </a:r>
            <a:endParaRPr lang="en-UG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EC714D-CDD5-4AC6-A560-20215A10269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Write a MATLAB code that can store each member’s affirmation attributes into a single variable</a:t>
            </a:r>
          </a:p>
        </p:txBody>
      </p:sp>
    </p:spTree>
    <p:extLst>
      <p:ext uri="{BB962C8B-B14F-4D97-AF65-F5344CB8AC3E}">
        <p14:creationId xmlns:p14="http://schemas.microsoft.com/office/powerpoint/2010/main" val="26362809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AD5E9-2A6D-4E25-BF3E-8A5C78058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dirty="0">
                <a:solidFill>
                  <a:srgbClr val="002060"/>
                </a:solidFill>
              </a:rPr>
              <a:t>QUESTION 1</a:t>
            </a:r>
            <a:br>
              <a:rPr lang="en-US" sz="4400" dirty="0">
                <a:solidFill>
                  <a:srgbClr val="002060"/>
                </a:solidFill>
              </a:rPr>
            </a:br>
            <a:r>
              <a:rPr lang="en-US" sz="4400" dirty="0">
                <a:solidFill>
                  <a:srgbClr val="002060"/>
                </a:solidFill>
              </a:rPr>
              <a:t>DATA RETRIEVAL</a:t>
            </a:r>
            <a:endParaRPr lang="en-UG" sz="4400" dirty="0">
              <a:solidFill>
                <a:srgbClr val="00206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957196-5308-4276-A29E-29D93463C0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 in to Kaggle.com</a:t>
            </a:r>
          </a:p>
          <a:p>
            <a:r>
              <a:rPr lang="en-US" dirty="0"/>
              <a:t>Choose the data type from datasets (it should include years).</a:t>
            </a:r>
          </a:p>
          <a:p>
            <a:r>
              <a:rPr lang="en-US" dirty="0"/>
              <a:t>Download it.</a:t>
            </a:r>
          </a:p>
          <a:p>
            <a:r>
              <a:rPr lang="en-US" dirty="0"/>
              <a:t>It is downloaded in CSV form</a:t>
            </a:r>
          </a:p>
          <a:p>
            <a:r>
              <a:rPr lang="en-US" dirty="0"/>
              <a:t>Save it in any PC directory in excel format.</a:t>
            </a:r>
            <a:endParaRPr lang="en-UG" dirty="0"/>
          </a:p>
        </p:txBody>
      </p:sp>
    </p:spTree>
    <p:extLst>
      <p:ext uri="{BB962C8B-B14F-4D97-AF65-F5344CB8AC3E}">
        <p14:creationId xmlns:p14="http://schemas.microsoft.com/office/powerpoint/2010/main" val="1571540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0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0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0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0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0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animClr clrSpc="hsl" dir="cw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12549" l="25098"/>
                                      </p:by>
                                    </p:animClr>
                                    <p:set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B2D01-4B58-4690-A8FE-4F270965D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360" y="583096"/>
            <a:ext cx="9950910" cy="1320800"/>
          </a:xfrm>
        </p:spPr>
        <p:txBody>
          <a:bodyPr>
            <a:noAutofit/>
          </a:bodyPr>
          <a:lstStyle/>
          <a:p>
            <a:r>
              <a:rPr lang="en-US" sz="4400" dirty="0">
                <a:solidFill>
                  <a:srgbClr val="002060"/>
                </a:solidFill>
              </a:rPr>
              <a:t>READING THE TABLE INTO MATLAB</a:t>
            </a:r>
            <a:endParaRPr lang="en-UG" sz="4400" dirty="0">
              <a:solidFill>
                <a:srgbClr val="00206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98976-2A8C-421E-9209-FBEBE01FDE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774" y="2160589"/>
            <a:ext cx="11383617" cy="388077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70C0"/>
                </a:solidFill>
              </a:rPr>
              <a:t>Used MATLAB function readtable to import the table as follows;</a:t>
            </a:r>
          </a:p>
          <a:p>
            <a:pPr marL="0" indent="0">
              <a:lnSpc>
                <a:spcPct val="110000"/>
              </a:lnSpc>
              <a:spcAft>
                <a:spcPts val="600"/>
              </a:spcAft>
              <a:buNone/>
            </a:pPr>
            <a:endParaRPr lang="en-US" sz="1800" dirty="0"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Aft>
                <a:spcPts val="600"/>
              </a:spcAft>
              <a:buNone/>
            </a:pPr>
            <a:r>
              <a:rPr lang="en-US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groupe = readtable(</a:t>
            </a:r>
            <a:r>
              <a:rPr lang="en-US" sz="1800" dirty="0">
                <a:solidFill>
                  <a:srgbClr val="A709F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"C:\Users\Sober\Desktop\matlabassignment\world_population.xlsx"</a:t>
            </a:r>
            <a:r>
              <a:rPr lang="en-US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,Range=</a:t>
            </a:r>
            <a:r>
              <a:rPr lang="en-US" sz="1800" dirty="0">
                <a:solidFill>
                  <a:srgbClr val="A709F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"A1:L12"</a:t>
            </a:r>
            <a:r>
              <a:rPr lang="en-US" sz="18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,ReadVariableName=true);</a:t>
            </a:r>
            <a:endParaRPr lang="en-UG" sz="1800" dirty="0">
              <a:effectLst/>
              <a:latin typeface="Calibri" panose="020F0502020204030204" pitchFamily="34" charset="0"/>
              <a:ea typeface="DengXian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Aft>
                <a:spcPts val="600"/>
              </a:spcAft>
              <a:buNone/>
            </a:pPr>
            <a:r>
              <a:rPr lang="en-US" sz="1800" dirty="0">
                <a:solidFill>
                  <a:srgbClr val="00801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G" sz="1800" dirty="0">
              <a:effectLst/>
              <a:latin typeface="Calibri" panose="020F0502020204030204" pitchFamily="34" charset="0"/>
              <a:ea typeface="DengXian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G" dirty="0"/>
          </a:p>
        </p:txBody>
      </p:sp>
    </p:spTree>
    <p:extLst>
      <p:ext uri="{BB962C8B-B14F-4D97-AF65-F5344CB8AC3E}">
        <p14:creationId xmlns:p14="http://schemas.microsoft.com/office/powerpoint/2010/main" val="3081011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CDA41-551C-47E1-96E3-724767E60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3588"/>
          </a:xfrm>
        </p:spPr>
        <p:txBody>
          <a:bodyPr>
            <a:noAutofit/>
          </a:bodyPr>
          <a:lstStyle/>
          <a:p>
            <a:r>
              <a:rPr lang="en-US" sz="4400" b="1" dirty="0">
                <a:solidFill>
                  <a:srgbClr val="002060"/>
                </a:solidFill>
              </a:rPr>
              <a:t>COPYING VARIABLES AND PUTTING IN TABLES FOR EACH YEAR OF DATA</a:t>
            </a:r>
            <a:endParaRPr lang="en-UG" sz="4400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F1CAA7-2C65-49D3-961A-1172D1FB5D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74574"/>
            <a:ext cx="10515600" cy="4202388"/>
          </a:xfrm>
        </p:spPr>
        <p:txBody>
          <a:bodyPr>
            <a:normAutofit fontScale="25000" lnSpcReduction="20000"/>
          </a:bodyPr>
          <a:lstStyle/>
          <a:p>
            <a:pPr marL="0" indent="0">
              <a:lnSpc>
                <a:spcPct val="110000"/>
              </a:lnSpc>
              <a:spcAft>
                <a:spcPts val="600"/>
              </a:spcAft>
              <a:buNone/>
            </a:pPr>
            <a:r>
              <a:rPr lang="en-US" sz="6400" dirty="0">
                <a:solidFill>
                  <a:srgbClr val="00801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%T = 2022</a:t>
            </a:r>
            <a:endParaRPr lang="en-UG" sz="6400" dirty="0">
              <a:effectLst/>
              <a:latin typeface="Calibri" panose="020F0502020204030204" pitchFamily="34" charset="0"/>
              <a:ea typeface="DengXian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Aft>
                <a:spcPts val="600"/>
              </a:spcAft>
              <a:buNone/>
            </a:pPr>
            <a:r>
              <a:rPr lang="en-US" sz="64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 = groupe(:,1:6);</a:t>
            </a:r>
            <a:endParaRPr lang="en-UG" sz="6400" dirty="0">
              <a:effectLst/>
              <a:latin typeface="Calibri" panose="020F0502020204030204" pitchFamily="34" charset="0"/>
              <a:ea typeface="DengXian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Aft>
                <a:spcPts val="600"/>
              </a:spcAft>
              <a:buNone/>
            </a:pPr>
            <a:r>
              <a:rPr lang="en-US" sz="6400" dirty="0">
                <a:solidFill>
                  <a:srgbClr val="00801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%E = 2020</a:t>
            </a:r>
            <a:endParaRPr lang="en-UG" sz="6400" dirty="0">
              <a:effectLst/>
              <a:latin typeface="Calibri" panose="020F0502020204030204" pitchFamily="34" charset="0"/>
              <a:ea typeface="DengXian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Aft>
                <a:spcPts val="600"/>
              </a:spcAft>
              <a:buNone/>
            </a:pPr>
            <a:r>
              <a:rPr lang="en-US" sz="64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 = groupe(:,[1,2,3,4,5,7]);</a:t>
            </a:r>
            <a:endParaRPr lang="en-UG" sz="6400" dirty="0">
              <a:effectLst/>
              <a:latin typeface="Calibri" panose="020F0502020204030204" pitchFamily="34" charset="0"/>
              <a:ea typeface="DengXian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Aft>
                <a:spcPts val="600"/>
              </a:spcAft>
              <a:buNone/>
            </a:pPr>
            <a:r>
              <a:rPr lang="en-US" sz="6400" dirty="0">
                <a:solidFill>
                  <a:srgbClr val="00801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%R = 2015</a:t>
            </a:r>
            <a:endParaRPr lang="en-UG" sz="6400" dirty="0">
              <a:effectLst/>
              <a:latin typeface="Calibri" panose="020F0502020204030204" pitchFamily="34" charset="0"/>
              <a:ea typeface="DengXian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Aft>
                <a:spcPts val="600"/>
              </a:spcAft>
              <a:buNone/>
            </a:pPr>
            <a:r>
              <a:rPr lang="en-US" sz="64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 = groupe(:,[1,2,3,4,5,8]);</a:t>
            </a:r>
            <a:endParaRPr lang="en-UG" sz="6400" dirty="0">
              <a:effectLst/>
              <a:latin typeface="Calibri" panose="020F0502020204030204" pitchFamily="34" charset="0"/>
              <a:ea typeface="DengXian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Aft>
                <a:spcPts val="600"/>
              </a:spcAft>
              <a:buNone/>
            </a:pPr>
            <a:r>
              <a:rPr lang="en-US" sz="6400" dirty="0">
                <a:solidFill>
                  <a:srgbClr val="00801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%N = 2010</a:t>
            </a:r>
            <a:endParaRPr lang="en-UG" sz="6400" dirty="0">
              <a:effectLst/>
              <a:latin typeface="Calibri" panose="020F0502020204030204" pitchFamily="34" charset="0"/>
              <a:ea typeface="DengXian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Aft>
                <a:spcPts val="600"/>
              </a:spcAft>
              <a:buNone/>
            </a:pPr>
            <a:r>
              <a:rPr lang="en-US" sz="64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 = groupe(:,[1,2,3,4,5,9]);</a:t>
            </a:r>
            <a:endParaRPr lang="en-UG" sz="6400" dirty="0">
              <a:effectLst/>
              <a:latin typeface="Calibri" panose="020F0502020204030204" pitchFamily="34" charset="0"/>
              <a:ea typeface="DengXian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Aft>
                <a:spcPts val="600"/>
              </a:spcAft>
              <a:buNone/>
            </a:pPr>
            <a:r>
              <a:rPr lang="en-US" sz="6400" dirty="0">
                <a:solidFill>
                  <a:srgbClr val="00801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%V = 2000</a:t>
            </a:r>
            <a:endParaRPr lang="en-UG" sz="6400" dirty="0">
              <a:effectLst/>
              <a:latin typeface="Calibri" panose="020F0502020204030204" pitchFamily="34" charset="0"/>
              <a:ea typeface="DengXian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Aft>
                <a:spcPts val="600"/>
              </a:spcAft>
              <a:buNone/>
            </a:pPr>
            <a:r>
              <a:rPr lang="en-US" sz="64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 = groupe</a:t>
            </a:r>
            <a:r>
              <a:rPr lang="en-US" sz="6400" dirty="0">
                <a:effectLst/>
                <a:latin typeface="Calibri" panose="020F0502020204030204" pitchFamily="34" charset="0"/>
                <a:ea typeface="DengXian"/>
                <a:cs typeface="Times New Roman" panose="02020603050405020304" pitchFamily="18" charset="0"/>
              </a:rPr>
              <a:t> </a:t>
            </a:r>
            <a:r>
              <a:rPr lang="en-US" sz="64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(:,[1,2,3,4,5,10]);</a:t>
            </a:r>
            <a:endParaRPr lang="en-UG" sz="6400" dirty="0">
              <a:effectLst/>
              <a:latin typeface="Calibri" panose="020F0502020204030204" pitchFamily="34" charset="0"/>
              <a:ea typeface="DengXian"/>
              <a:cs typeface="Times New Roman" panose="02020603050405020304" pitchFamily="18" charset="0"/>
            </a:endParaRPr>
          </a:p>
          <a:p>
            <a:pPr marL="0" indent="0">
              <a:spcAft>
                <a:spcPts val="600"/>
              </a:spcAft>
              <a:buNone/>
            </a:pPr>
            <a:r>
              <a:rPr lang="en-US" sz="4900" dirty="0">
                <a:effectLst/>
                <a:latin typeface="Calibri" panose="020F0502020204030204" pitchFamily="34" charset="0"/>
                <a:ea typeface="DengXian"/>
                <a:cs typeface="Times New Roman" panose="02020603050405020304" pitchFamily="18" charset="0"/>
              </a:rPr>
              <a:t> </a:t>
            </a:r>
            <a:endParaRPr lang="en-UG" sz="4900" dirty="0">
              <a:effectLst/>
              <a:latin typeface="Calibri" panose="020F0502020204030204" pitchFamily="34" charset="0"/>
              <a:ea typeface="DengXian"/>
              <a:cs typeface="Times New Roman" panose="02020603050405020304" pitchFamily="18" charset="0"/>
            </a:endParaRPr>
          </a:p>
          <a:p>
            <a:endParaRPr lang="en-UG" dirty="0"/>
          </a:p>
        </p:txBody>
      </p:sp>
    </p:spTree>
    <p:extLst>
      <p:ext uri="{BB962C8B-B14F-4D97-AF65-F5344CB8AC3E}">
        <p14:creationId xmlns:p14="http://schemas.microsoft.com/office/powerpoint/2010/main" val="2340058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6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7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8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9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0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D1EAE-32F5-4647-BF60-4DA3F127E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dirty="0">
                <a:solidFill>
                  <a:srgbClr val="002060"/>
                </a:solidFill>
              </a:rPr>
              <a:t>CONVERTING THE TABLES INTO STRUCTURAL ARRAYS</a:t>
            </a:r>
            <a:endParaRPr lang="en-UG" sz="4400" dirty="0">
              <a:solidFill>
                <a:srgbClr val="00206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3861E-0F2F-433E-B5B4-50D68EABB4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226959"/>
          </a:xfrm>
        </p:spPr>
        <p:txBody>
          <a:bodyPr>
            <a:normAutofit fontScale="40000" lnSpcReduction="20000"/>
          </a:bodyPr>
          <a:lstStyle/>
          <a:p>
            <a:pPr marL="0" indent="0">
              <a:lnSpc>
                <a:spcPct val="110000"/>
              </a:lnSpc>
              <a:spcAft>
                <a:spcPts val="600"/>
              </a:spcAft>
              <a:buNone/>
            </a:pPr>
            <a:r>
              <a:rPr lang="en-US" sz="4000" dirty="0">
                <a:solidFill>
                  <a:srgbClr val="00801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%TS = structurearray T</a:t>
            </a:r>
            <a:endParaRPr lang="en-UG" sz="4000" dirty="0">
              <a:effectLst/>
              <a:latin typeface="Calibri" panose="020F0502020204030204" pitchFamily="34" charset="0"/>
              <a:ea typeface="DengXian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Aft>
                <a:spcPts val="600"/>
              </a:spcAft>
              <a:buNone/>
            </a:pPr>
            <a:r>
              <a:rPr lang="en-US" sz="40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TS = table2struct(T);</a:t>
            </a:r>
            <a:endParaRPr lang="en-UG" sz="4000" dirty="0">
              <a:effectLst/>
              <a:latin typeface="Calibri" panose="020F0502020204030204" pitchFamily="34" charset="0"/>
              <a:ea typeface="DengXian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Aft>
                <a:spcPts val="600"/>
              </a:spcAft>
              <a:buNone/>
            </a:pPr>
            <a:r>
              <a:rPr lang="en-US" sz="4000" dirty="0">
                <a:solidFill>
                  <a:srgbClr val="00801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%ES = structurearray E</a:t>
            </a:r>
            <a:endParaRPr lang="en-UG" sz="4000" dirty="0">
              <a:effectLst/>
              <a:latin typeface="Calibri" panose="020F0502020204030204" pitchFamily="34" charset="0"/>
              <a:ea typeface="DengXian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Aft>
                <a:spcPts val="600"/>
              </a:spcAft>
              <a:buNone/>
            </a:pPr>
            <a:r>
              <a:rPr lang="en-US" sz="40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 = table2struct(E);</a:t>
            </a:r>
            <a:endParaRPr lang="en-UG" sz="4000" dirty="0">
              <a:effectLst/>
              <a:latin typeface="Calibri" panose="020F0502020204030204" pitchFamily="34" charset="0"/>
              <a:ea typeface="DengXian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Aft>
                <a:spcPts val="600"/>
              </a:spcAft>
              <a:buNone/>
            </a:pPr>
            <a:r>
              <a:rPr lang="en-US" sz="4000" dirty="0">
                <a:solidFill>
                  <a:srgbClr val="00801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%RS = structurearray R</a:t>
            </a:r>
            <a:endParaRPr lang="en-UG" sz="4000" dirty="0">
              <a:effectLst/>
              <a:latin typeface="Calibri" panose="020F0502020204030204" pitchFamily="34" charset="0"/>
              <a:ea typeface="DengXian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Aft>
                <a:spcPts val="600"/>
              </a:spcAft>
              <a:buNone/>
            </a:pPr>
            <a:r>
              <a:rPr lang="en-US" sz="40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RS = table2struct(R);</a:t>
            </a:r>
            <a:endParaRPr lang="en-UG" sz="4000" dirty="0">
              <a:effectLst/>
              <a:latin typeface="Calibri" panose="020F0502020204030204" pitchFamily="34" charset="0"/>
              <a:ea typeface="DengXian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Aft>
                <a:spcPts val="600"/>
              </a:spcAft>
              <a:buNone/>
            </a:pPr>
            <a:r>
              <a:rPr lang="en-US" sz="4000" dirty="0">
                <a:solidFill>
                  <a:srgbClr val="00801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%NS = structurearray N</a:t>
            </a:r>
            <a:endParaRPr lang="en-UG" sz="4000" dirty="0">
              <a:effectLst/>
              <a:latin typeface="Calibri" panose="020F0502020204030204" pitchFamily="34" charset="0"/>
              <a:ea typeface="DengXian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Aft>
                <a:spcPts val="600"/>
              </a:spcAft>
              <a:buNone/>
            </a:pPr>
            <a:r>
              <a:rPr lang="en-US" sz="40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NS = table2struct(N);</a:t>
            </a:r>
            <a:endParaRPr lang="en-UG" sz="4000" dirty="0">
              <a:effectLst/>
              <a:latin typeface="Calibri" panose="020F0502020204030204" pitchFamily="34" charset="0"/>
              <a:ea typeface="DengXian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Aft>
                <a:spcPts val="600"/>
              </a:spcAft>
              <a:buNone/>
            </a:pPr>
            <a:r>
              <a:rPr lang="en-US" sz="4000" dirty="0">
                <a:solidFill>
                  <a:srgbClr val="00801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%VS = structurearray V</a:t>
            </a:r>
            <a:endParaRPr lang="en-UG" sz="4000" dirty="0">
              <a:effectLst/>
              <a:latin typeface="Calibri" panose="020F0502020204030204" pitchFamily="34" charset="0"/>
              <a:ea typeface="DengXian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Aft>
                <a:spcPts val="600"/>
              </a:spcAft>
              <a:buNone/>
            </a:pPr>
            <a:r>
              <a:rPr lang="en-US" sz="40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VS = table2struct(V);</a:t>
            </a:r>
            <a:endParaRPr lang="en-UG" sz="4000" dirty="0">
              <a:effectLst/>
              <a:latin typeface="Calibri" panose="020F0502020204030204" pitchFamily="34" charset="0"/>
              <a:ea typeface="DengXian"/>
              <a:cs typeface="Times New Roman" panose="02020603050405020304" pitchFamily="18" charset="0"/>
            </a:endParaRPr>
          </a:p>
          <a:p>
            <a:endParaRPr lang="en-UG" dirty="0"/>
          </a:p>
        </p:txBody>
      </p:sp>
    </p:spTree>
    <p:extLst>
      <p:ext uri="{BB962C8B-B14F-4D97-AF65-F5344CB8AC3E}">
        <p14:creationId xmlns:p14="http://schemas.microsoft.com/office/powerpoint/2010/main" val="4051823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30C0E-8B30-4CFE-A7A8-E02B1D5C3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dirty="0">
                <a:solidFill>
                  <a:srgbClr val="002060"/>
                </a:solidFill>
              </a:rPr>
              <a:t>OUTPUTTING EACH VARIABLE INTO A SINGLE WORKBOOK </a:t>
            </a:r>
            <a:endParaRPr lang="en-UG" sz="4400" dirty="0">
              <a:solidFill>
                <a:srgbClr val="00206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95C92E-74C9-49DB-B1F7-D5385B8F12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505254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10000"/>
              </a:lnSpc>
              <a:spcAft>
                <a:spcPts val="600"/>
              </a:spcAft>
              <a:buNone/>
            </a:pPr>
            <a:r>
              <a:rPr lang="en-US" sz="2300" dirty="0">
                <a:solidFill>
                  <a:srgbClr val="00801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%sheetone = 2022</a:t>
            </a:r>
            <a:endParaRPr lang="en-UG" sz="2300" dirty="0">
              <a:effectLst/>
              <a:latin typeface="Calibri" panose="020F0502020204030204" pitchFamily="34" charset="0"/>
              <a:ea typeface="DengXian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Aft>
                <a:spcPts val="600"/>
              </a:spcAft>
              <a:buNone/>
            </a:pPr>
            <a:r>
              <a:rPr lang="en-US" sz="23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writetable(ST,</a:t>
            </a:r>
            <a:r>
              <a:rPr lang="en-US" sz="2300" dirty="0">
                <a:solidFill>
                  <a:srgbClr val="A709F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'C:\Users\Sober\Desktop\matlab assignment\sheetone.xlsx'</a:t>
            </a:r>
            <a:r>
              <a:rPr lang="en-US" sz="23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G" sz="2300" dirty="0">
              <a:effectLst/>
              <a:latin typeface="Calibri" panose="020F0502020204030204" pitchFamily="34" charset="0"/>
              <a:ea typeface="DengXian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Aft>
                <a:spcPts val="600"/>
              </a:spcAft>
              <a:buNone/>
            </a:pPr>
            <a:r>
              <a:rPr lang="en-US" sz="2300" dirty="0">
                <a:solidFill>
                  <a:srgbClr val="00801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%SE = structure of table ES</a:t>
            </a:r>
            <a:endParaRPr lang="en-UG" sz="2300" dirty="0">
              <a:effectLst/>
              <a:latin typeface="Calibri" panose="020F0502020204030204" pitchFamily="34" charset="0"/>
              <a:ea typeface="DengXian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Aft>
                <a:spcPts val="600"/>
              </a:spcAft>
              <a:buNone/>
            </a:pPr>
            <a:r>
              <a:rPr lang="en-US" sz="23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 = struct2table(ES);</a:t>
            </a:r>
            <a:endParaRPr lang="en-UG" sz="2300" dirty="0">
              <a:effectLst/>
              <a:latin typeface="Calibri" panose="020F0502020204030204" pitchFamily="34" charset="0"/>
              <a:ea typeface="DengXian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Aft>
                <a:spcPts val="600"/>
              </a:spcAft>
              <a:buNone/>
            </a:pPr>
            <a:r>
              <a:rPr lang="en-US" sz="2300" dirty="0">
                <a:solidFill>
                  <a:srgbClr val="00801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%sheettwo = 2020</a:t>
            </a:r>
            <a:endParaRPr lang="en-UG" sz="2300" dirty="0">
              <a:effectLst/>
              <a:latin typeface="Calibri" panose="020F0502020204030204" pitchFamily="34" charset="0"/>
              <a:ea typeface="DengXian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Aft>
                <a:spcPts val="600"/>
              </a:spcAft>
              <a:buNone/>
            </a:pPr>
            <a:r>
              <a:rPr lang="en-US" sz="23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writetable(SE,</a:t>
            </a:r>
            <a:r>
              <a:rPr lang="en-US" sz="2300" dirty="0">
                <a:solidFill>
                  <a:srgbClr val="A709F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'C:\Users\Sober\Desktop\matlab assignment\sheettwo.xlsx'</a:t>
            </a:r>
            <a:r>
              <a:rPr lang="en-US" sz="23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G" sz="2300" dirty="0">
              <a:effectLst/>
              <a:latin typeface="Calibri" panose="020F0502020204030204" pitchFamily="34" charset="0"/>
              <a:ea typeface="DengXian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Aft>
                <a:spcPts val="600"/>
              </a:spcAft>
              <a:buNone/>
            </a:pPr>
            <a:r>
              <a:rPr lang="en-US" sz="2300" dirty="0">
                <a:solidFill>
                  <a:srgbClr val="00801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%SR = structure of table RS</a:t>
            </a:r>
            <a:endParaRPr lang="en-UG" sz="2300" dirty="0">
              <a:effectLst/>
              <a:latin typeface="Calibri" panose="020F0502020204030204" pitchFamily="34" charset="0"/>
              <a:ea typeface="DengXian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Aft>
                <a:spcPts val="600"/>
              </a:spcAft>
              <a:buNone/>
            </a:pPr>
            <a:r>
              <a:rPr lang="en-US" sz="23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SR = struct2table(RS);</a:t>
            </a:r>
            <a:endParaRPr lang="en-UG" sz="2300" dirty="0">
              <a:effectLst/>
              <a:latin typeface="Calibri" panose="020F0502020204030204" pitchFamily="34" charset="0"/>
              <a:ea typeface="DengXian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Aft>
                <a:spcPts val="600"/>
              </a:spcAft>
              <a:buNone/>
            </a:pPr>
            <a:r>
              <a:rPr lang="en-US" sz="2300" dirty="0">
                <a:solidFill>
                  <a:srgbClr val="00801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%sheetthree = 2015</a:t>
            </a:r>
            <a:endParaRPr lang="en-UG" sz="2300" dirty="0">
              <a:effectLst/>
              <a:latin typeface="Calibri" panose="020F0502020204030204" pitchFamily="34" charset="0"/>
              <a:ea typeface="DengXian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Aft>
                <a:spcPts val="600"/>
              </a:spcAft>
              <a:buNone/>
            </a:pPr>
            <a:r>
              <a:rPr lang="en-US" sz="23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writetable(SR,</a:t>
            </a:r>
            <a:r>
              <a:rPr lang="en-US" sz="2300" dirty="0">
                <a:solidFill>
                  <a:srgbClr val="A709F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'C:\Users\Sober\Desktop\matlab assignment\sheetthree.xlsx'</a:t>
            </a:r>
            <a:r>
              <a:rPr lang="en-US" sz="23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G" sz="2300" dirty="0">
              <a:effectLst/>
              <a:latin typeface="Calibri" panose="020F0502020204030204" pitchFamily="34" charset="0"/>
              <a:ea typeface="DengXian"/>
              <a:cs typeface="Times New Roman" panose="02020603050405020304" pitchFamily="18" charset="0"/>
            </a:endParaRPr>
          </a:p>
          <a:p>
            <a:endParaRPr lang="en-UG" dirty="0"/>
          </a:p>
        </p:txBody>
      </p:sp>
    </p:spTree>
    <p:extLst>
      <p:ext uri="{BB962C8B-B14F-4D97-AF65-F5344CB8AC3E}">
        <p14:creationId xmlns:p14="http://schemas.microsoft.com/office/powerpoint/2010/main" val="357119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E07DB-36DA-4ADF-826E-D5815E35B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609600"/>
            <a:ext cx="11395397" cy="2305878"/>
          </a:xfrm>
        </p:spPr>
        <p:txBody>
          <a:bodyPr>
            <a:noAutofit/>
          </a:bodyPr>
          <a:lstStyle/>
          <a:p>
            <a:r>
              <a:rPr lang="en-US" sz="4400" dirty="0">
                <a:solidFill>
                  <a:srgbClr val="002060"/>
                </a:solidFill>
              </a:rPr>
              <a:t>QUESTION 2</a:t>
            </a:r>
            <a:br>
              <a:rPr lang="en-US" sz="4400" dirty="0">
                <a:solidFill>
                  <a:srgbClr val="002060"/>
                </a:solidFill>
              </a:rPr>
            </a:br>
            <a:r>
              <a:rPr lang="en-US" sz="4400" dirty="0">
                <a:solidFill>
                  <a:srgbClr val="002060"/>
                </a:solidFill>
              </a:rPr>
              <a:t>MATLAB CODE FOR EACH MEMBER’S ATTRIBUTES</a:t>
            </a:r>
            <a:endParaRPr lang="en-UG" sz="4400" dirty="0">
              <a:solidFill>
                <a:srgbClr val="00206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906E5-B09B-4DD4-B598-78EE60991C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7565" y="2650435"/>
            <a:ext cx="10098157" cy="3390927"/>
          </a:xfrm>
        </p:spPr>
        <p:txBody>
          <a:bodyPr/>
          <a:lstStyle/>
          <a:p>
            <a:pPr marL="0" indent="0">
              <a:lnSpc>
                <a:spcPts val="1350"/>
              </a:lnSpc>
              <a:spcAft>
                <a:spcPts val="600"/>
              </a:spcAft>
              <a:buNone/>
            </a:pPr>
            <a:endParaRPr lang="en-US" sz="1800" dirty="0">
              <a:solidFill>
                <a:srgbClr val="008013"/>
              </a:solidFill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350"/>
              </a:lnSpc>
              <a:spcAft>
                <a:spcPts val="600"/>
              </a:spcAft>
              <a:buNone/>
            </a:pPr>
            <a:endParaRPr lang="en-US" sz="1800" dirty="0">
              <a:solidFill>
                <a:srgbClr val="008013"/>
              </a:solidFill>
              <a:effectLst/>
              <a:latin typeface="Consolas" panose="020B060902020403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ts val="1350"/>
              </a:lnSpc>
              <a:spcAft>
                <a:spcPts val="600"/>
              </a:spcAft>
              <a:buNone/>
            </a:pPr>
            <a:r>
              <a:rPr lang="en-UG" sz="1800" dirty="0">
                <a:solidFill>
                  <a:srgbClr val="00801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%%Defining struct</a:t>
            </a:r>
            <a:endParaRPr lang="en-UG" sz="1800" dirty="0">
              <a:effectLst/>
              <a:latin typeface="Calibri" panose="020F0502020204030204" pitchFamily="34" charset="0"/>
              <a:ea typeface="DengXian"/>
              <a:cs typeface="Times New Roman" panose="02020603050405020304" pitchFamily="18" charset="0"/>
            </a:endParaRPr>
          </a:p>
          <a:p>
            <a:pPr marL="0" indent="0">
              <a:lnSpc>
                <a:spcPts val="1350"/>
              </a:lnSpc>
              <a:spcAft>
                <a:spcPts val="600"/>
              </a:spcAft>
              <a:buNone/>
            </a:pPr>
            <a:r>
              <a:rPr lang="en-UG" sz="1800" dirty="0">
                <a:solidFill>
                  <a:srgbClr val="21212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Members = struct(</a:t>
            </a:r>
            <a:r>
              <a:rPr lang="en-UG" sz="1800" dirty="0">
                <a:solidFill>
                  <a:srgbClr val="A709F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'Name'</a:t>
            </a:r>
            <a:r>
              <a:rPr lang="en-UG" sz="1800" dirty="0">
                <a:solidFill>
                  <a:srgbClr val="21212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,{},</a:t>
            </a:r>
            <a:r>
              <a:rPr lang="en-UG" sz="1800" dirty="0">
                <a:solidFill>
                  <a:srgbClr val="A709F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'Age'</a:t>
            </a:r>
            <a:r>
              <a:rPr lang="en-UG" sz="1800" dirty="0">
                <a:solidFill>
                  <a:srgbClr val="21212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,{},</a:t>
            </a:r>
            <a:r>
              <a:rPr lang="en-UG" sz="1800" dirty="0">
                <a:solidFill>
                  <a:srgbClr val="A709F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'Religion'</a:t>
            </a:r>
            <a:r>
              <a:rPr lang="en-UG" sz="1800" dirty="0">
                <a:solidFill>
                  <a:srgbClr val="21212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,{},</a:t>
            </a:r>
            <a:r>
              <a:rPr lang="en-UG" sz="1800" dirty="0">
                <a:solidFill>
                  <a:srgbClr val="A709F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'Course'</a:t>
            </a:r>
            <a:r>
              <a:rPr lang="en-UG" sz="1800" dirty="0">
                <a:solidFill>
                  <a:srgbClr val="21212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,{},</a:t>
            </a:r>
            <a:r>
              <a:rPr lang="en-UG" sz="1800" dirty="0">
                <a:solidFill>
                  <a:srgbClr val="A709F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'Tribe'</a:t>
            </a:r>
            <a:r>
              <a:rPr lang="en-UG" sz="1800" dirty="0">
                <a:solidFill>
                  <a:srgbClr val="21212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,{},</a:t>
            </a:r>
            <a:r>
              <a:rPr lang="en-UG" sz="1800" dirty="0">
                <a:solidFill>
                  <a:srgbClr val="A709F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'Background'</a:t>
            </a:r>
            <a:r>
              <a:rPr lang="en-UG" sz="1800" dirty="0">
                <a:solidFill>
                  <a:srgbClr val="21212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,{},</a:t>
            </a:r>
            <a:r>
              <a:rPr lang="en-UG" sz="1800" dirty="0">
                <a:solidFill>
                  <a:srgbClr val="A709F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'Interests'</a:t>
            </a:r>
            <a:r>
              <a:rPr lang="en-UG" sz="1800" dirty="0">
                <a:solidFill>
                  <a:srgbClr val="21212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,{},</a:t>
            </a:r>
            <a:r>
              <a:rPr lang="en-UG" sz="1800" dirty="0">
                <a:solidFill>
                  <a:srgbClr val="A709F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'HomeDistrict'</a:t>
            </a:r>
            <a:r>
              <a:rPr lang="en-UG" sz="1800" dirty="0">
                <a:solidFill>
                  <a:srgbClr val="21212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,{},</a:t>
            </a:r>
            <a:r>
              <a:rPr lang="en-UG" sz="1800" dirty="0">
                <a:solidFill>
                  <a:srgbClr val="A709F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'Village'</a:t>
            </a:r>
            <a:r>
              <a:rPr lang="en-UG" sz="1800" dirty="0">
                <a:solidFill>
                  <a:srgbClr val="21212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,{},</a:t>
            </a:r>
            <a:r>
              <a:rPr lang="en-UG" sz="1800" dirty="0">
                <a:solidFill>
                  <a:srgbClr val="A709F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'FacialRepresentation'</a:t>
            </a:r>
            <a:r>
              <a:rPr lang="en-UG" sz="1800" dirty="0">
                <a:solidFill>
                  <a:srgbClr val="21212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,{});</a:t>
            </a:r>
            <a:endParaRPr lang="en-UG" sz="1800" dirty="0">
              <a:effectLst/>
              <a:latin typeface="Calibri" panose="020F0502020204030204" pitchFamily="34" charset="0"/>
              <a:ea typeface="DengXian"/>
              <a:cs typeface="Times New Roman" panose="02020603050405020304" pitchFamily="18" charset="0"/>
            </a:endParaRPr>
          </a:p>
          <a:p>
            <a:endParaRPr lang="en-UG" dirty="0"/>
          </a:p>
        </p:txBody>
      </p:sp>
    </p:spTree>
    <p:extLst>
      <p:ext uri="{BB962C8B-B14F-4D97-AF65-F5344CB8AC3E}">
        <p14:creationId xmlns:p14="http://schemas.microsoft.com/office/powerpoint/2010/main" val="3820383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EE128-E9FE-47BA-8558-A0F724C7D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10282214" cy="1320800"/>
          </a:xfrm>
        </p:spPr>
        <p:txBody>
          <a:bodyPr>
            <a:noAutofit/>
          </a:bodyPr>
          <a:lstStyle/>
          <a:p>
            <a:r>
              <a:rPr lang="en-US" sz="4400" dirty="0">
                <a:solidFill>
                  <a:srgbClr val="002060"/>
                </a:solidFill>
              </a:rPr>
              <a:t>LISTING EACH MEMBER’S ATTRIBUTES</a:t>
            </a:r>
            <a:endParaRPr lang="en-UG" sz="4400" dirty="0">
              <a:solidFill>
                <a:srgbClr val="00206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8585E1-B08C-4050-AEB9-6C13C27556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30400"/>
            <a:ext cx="10515600" cy="4246563"/>
          </a:xfrm>
        </p:spPr>
        <p:txBody>
          <a:bodyPr>
            <a:normAutofit/>
          </a:bodyPr>
          <a:lstStyle/>
          <a:p>
            <a:pPr marL="0" indent="0">
              <a:lnSpc>
                <a:spcPts val="1350"/>
              </a:lnSpc>
              <a:spcAft>
                <a:spcPts val="600"/>
              </a:spcAft>
              <a:buNone/>
            </a:pPr>
            <a:r>
              <a:rPr lang="en-UG" sz="1800" dirty="0">
                <a:solidFill>
                  <a:srgbClr val="008013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% Member 1</a:t>
            </a:r>
            <a:endParaRPr lang="en-UG" sz="1800" dirty="0">
              <a:effectLst/>
              <a:latin typeface="Calibri" panose="020F0502020204030204" pitchFamily="34" charset="0"/>
              <a:ea typeface="DengXian"/>
              <a:cs typeface="Times New Roman" panose="02020603050405020304" pitchFamily="18" charset="0"/>
            </a:endParaRPr>
          </a:p>
          <a:p>
            <a:pPr marL="0" indent="0">
              <a:lnSpc>
                <a:spcPts val="1350"/>
              </a:lnSpc>
              <a:spcAft>
                <a:spcPts val="600"/>
              </a:spcAft>
              <a:buNone/>
            </a:pPr>
            <a:r>
              <a:rPr lang="en-UG" sz="1800" dirty="0">
                <a:solidFill>
                  <a:srgbClr val="21212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Members(1).Name = </a:t>
            </a:r>
            <a:r>
              <a:rPr lang="en-UG" sz="1800" dirty="0">
                <a:solidFill>
                  <a:srgbClr val="A709F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'ARIONGET SHAMIM EGONU'</a:t>
            </a:r>
            <a:r>
              <a:rPr lang="en-UG" sz="1800" dirty="0">
                <a:solidFill>
                  <a:srgbClr val="21212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G" sz="1800" dirty="0">
              <a:effectLst/>
              <a:latin typeface="Calibri" panose="020F0502020204030204" pitchFamily="34" charset="0"/>
              <a:ea typeface="DengXian"/>
              <a:cs typeface="Times New Roman" panose="02020603050405020304" pitchFamily="18" charset="0"/>
            </a:endParaRPr>
          </a:p>
          <a:p>
            <a:pPr marL="0" indent="0">
              <a:lnSpc>
                <a:spcPts val="1350"/>
              </a:lnSpc>
              <a:spcAft>
                <a:spcPts val="600"/>
              </a:spcAft>
              <a:buNone/>
            </a:pPr>
            <a:r>
              <a:rPr lang="en-UG" sz="1800" dirty="0">
                <a:solidFill>
                  <a:srgbClr val="21212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Members(1).Age = </a:t>
            </a:r>
            <a:r>
              <a:rPr lang="en-UG" sz="1800" dirty="0">
                <a:solidFill>
                  <a:srgbClr val="A709F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'25'</a:t>
            </a:r>
            <a:r>
              <a:rPr lang="en-UG" sz="1800" dirty="0">
                <a:solidFill>
                  <a:srgbClr val="21212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G" sz="1800" dirty="0">
              <a:effectLst/>
              <a:latin typeface="Calibri" panose="020F0502020204030204" pitchFamily="34" charset="0"/>
              <a:ea typeface="DengXian"/>
              <a:cs typeface="Times New Roman" panose="02020603050405020304" pitchFamily="18" charset="0"/>
            </a:endParaRPr>
          </a:p>
          <a:p>
            <a:pPr marL="0" indent="0">
              <a:lnSpc>
                <a:spcPts val="1350"/>
              </a:lnSpc>
              <a:spcAft>
                <a:spcPts val="600"/>
              </a:spcAft>
              <a:buNone/>
            </a:pPr>
            <a:r>
              <a:rPr lang="en-UG" sz="1800" dirty="0">
                <a:solidFill>
                  <a:srgbClr val="21212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Members(1).Religion = </a:t>
            </a:r>
            <a:r>
              <a:rPr lang="en-UG" sz="1800" dirty="0">
                <a:solidFill>
                  <a:srgbClr val="A709F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'ISLAM'</a:t>
            </a:r>
            <a:r>
              <a:rPr lang="en-UG" sz="1800" dirty="0">
                <a:solidFill>
                  <a:srgbClr val="21212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G" sz="1800" dirty="0">
              <a:effectLst/>
              <a:latin typeface="Calibri" panose="020F0502020204030204" pitchFamily="34" charset="0"/>
              <a:ea typeface="DengXian"/>
              <a:cs typeface="Times New Roman" panose="02020603050405020304" pitchFamily="18" charset="0"/>
            </a:endParaRPr>
          </a:p>
          <a:p>
            <a:pPr marL="0" indent="0">
              <a:lnSpc>
                <a:spcPts val="1350"/>
              </a:lnSpc>
              <a:spcAft>
                <a:spcPts val="600"/>
              </a:spcAft>
              <a:buNone/>
            </a:pPr>
            <a:r>
              <a:rPr lang="en-UG" sz="1800" dirty="0">
                <a:solidFill>
                  <a:srgbClr val="21212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Members(1).Course = </a:t>
            </a:r>
            <a:r>
              <a:rPr lang="en-UG" sz="1800" dirty="0">
                <a:solidFill>
                  <a:srgbClr val="A709F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'WAR'</a:t>
            </a:r>
            <a:r>
              <a:rPr lang="en-UG" sz="1800" dirty="0">
                <a:solidFill>
                  <a:srgbClr val="21212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G" sz="1800" dirty="0">
              <a:effectLst/>
              <a:latin typeface="Calibri" panose="020F0502020204030204" pitchFamily="34" charset="0"/>
              <a:ea typeface="DengXian"/>
              <a:cs typeface="Times New Roman" panose="02020603050405020304" pitchFamily="18" charset="0"/>
            </a:endParaRPr>
          </a:p>
          <a:p>
            <a:pPr marL="0" indent="0">
              <a:lnSpc>
                <a:spcPts val="1350"/>
              </a:lnSpc>
              <a:spcAft>
                <a:spcPts val="600"/>
              </a:spcAft>
              <a:buNone/>
            </a:pPr>
            <a:r>
              <a:rPr lang="en-UG" sz="1800" dirty="0">
                <a:solidFill>
                  <a:srgbClr val="21212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Members(1).Tribe = </a:t>
            </a:r>
            <a:r>
              <a:rPr lang="en-UG" sz="1800" dirty="0">
                <a:solidFill>
                  <a:srgbClr val="A709F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'ITESOT'</a:t>
            </a:r>
            <a:r>
              <a:rPr lang="en-UG" sz="1800" dirty="0">
                <a:solidFill>
                  <a:srgbClr val="21212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G" sz="1800" dirty="0">
              <a:effectLst/>
              <a:latin typeface="Calibri" panose="020F0502020204030204" pitchFamily="34" charset="0"/>
              <a:ea typeface="DengXian"/>
              <a:cs typeface="Times New Roman" panose="02020603050405020304" pitchFamily="18" charset="0"/>
            </a:endParaRPr>
          </a:p>
          <a:p>
            <a:pPr marL="0" indent="0">
              <a:lnSpc>
                <a:spcPts val="1350"/>
              </a:lnSpc>
              <a:spcAft>
                <a:spcPts val="600"/>
              </a:spcAft>
              <a:buNone/>
            </a:pPr>
            <a:r>
              <a:rPr lang="en-UG" sz="1800" dirty="0">
                <a:solidFill>
                  <a:srgbClr val="21212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Members(1).Background = </a:t>
            </a:r>
            <a:r>
              <a:rPr lang="en-UG" sz="1800" dirty="0">
                <a:solidFill>
                  <a:srgbClr val="A709F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'HUMBLE'</a:t>
            </a:r>
            <a:r>
              <a:rPr lang="en-UG" sz="1800" dirty="0">
                <a:solidFill>
                  <a:srgbClr val="21212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G" sz="1800" dirty="0">
              <a:effectLst/>
              <a:latin typeface="Calibri" panose="020F0502020204030204" pitchFamily="34" charset="0"/>
              <a:ea typeface="DengXian"/>
              <a:cs typeface="Times New Roman" panose="02020603050405020304" pitchFamily="18" charset="0"/>
            </a:endParaRPr>
          </a:p>
          <a:p>
            <a:pPr marL="0" indent="0">
              <a:lnSpc>
                <a:spcPts val="1350"/>
              </a:lnSpc>
              <a:spcAft>
                <a:spcPts val="600"/>
              </a:spcAft>
              <a:buNone/>
            </a:pPr>
            <a:r>
              <a:rPr lang="en-UG" sz="1800" dirty="0">
                <a:solidFill>
                  <a:srgbClr val="21212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Members(1).Interests = </a:t>
            </a:r>
            <a:r>
              <a:rPr lang="en-UG" sz="1800" dirty="0">
                <a:solidFill>
                  <a:srgbClr val="A709F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'SINGING'</a:t>
            </a:r>
            <a:r>
              <a:rPr lang="en-UG" sz="1800" dirty="0">
                <a:solidFill>
                  <a:srgbClr val="21212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G" sz="1800" dirty="0">
              <a:effectLst/>
              <a:latin typeface="Calibri" panose="020F0502020204030204" pitchFamily="34" charset="0"/>
              <a:ea typeface="DengXian"/>
              <a:cs typeface="Times New Roman" panose="02020603050405020304" pitchFamily="18" charset="0"/>
            </a:endParaRPr>
          </a:p>
          <a:p>
            <a:pPr marL="0" indent="0">
              <a:lnSpc>
                <a:spcPts val="1350"/>
              </a:lnSpc>
              <a:spcAft>
                <a:spcPts val="600"/>
              </a:spcAft>
              <a:buNone/>
            </a:pPr>
            <a:r>
              <a:rPr lang="en-UG" sz="1800" dirty="0">
                <a:solidFill>
                  <a:srgbClr val="21212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Members(1).HomeDistrict = </a:t>
            </a:r>
            <a:r>
              <a:rPr lang="en-UG" sz="1800" dirty="0">
                <a:solidFill>
                  <a:srgbClr val="A709F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'AMURIA'</a:t>
            </a:r>
            <a:r>
              <a:rPr lang="en-UG" sz="1800" dirty="0">
                <a:solidFill>
                  <a:srgbClr val="21212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G" sz="1800" dirty="0">
              <a:effectLst/>
              <a:latin typeface="Calibri" panose="020F0502020204030204" pitchFamily="34" charset="0"/>
              <a:ea typeface="DengXian"/>
              <a:cs typeface="Times New Roman" panose="02020603050405020304" pitchFamily="18" charset="0"/>
            </a:endParaRPr>
          </a:p>
          <a:p>
            <a:pPr marL="0" indent="0">
              <a:lnSpc>
                <a:spcPts val="1350"/>
              </a:lnSpc>
              <a:spcAft>
                <a:spcPts val="600"/>
              </a:spcAft>
              <a:buNone/>
            </a:pPr>
            <a:r>
              <a:rPr lang="en-UG" sz="1800" dirty="0">
                <a:solidFill>
                  <a:srgbClr val="21212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Members(1).Village = </a:t>
            </a:r>
            <a:r>
              <a:rPr lang="en-UG" sz="1800" dirty="0">
                <a:solidFill>
                  <a:srgbClr val="A709F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'AKISIM'</a:t>
            </a:r>
            <a:r>
              <a:rPr lang="en-UG" sz="1800" dirty="0">
                <a:solidFill>
                  <a:srgbClr val="21212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G" sz="1800" dirty="0">
              <a:effectLst/>
              <a:latin typeface="Calibri" panose="020F0502020204030204" pitchFamily="34" charset="0"/>
              <a:ea typeface="DengXian"/>
              <a:cs typeface="Times New Roman" panose="02020603050405020304" pitchFamily="18" charset="0"/>
            </a:endParaRPr>
          </a:p>
          <a:p>
            <a:pPr marL="0" indent="0">
              <a:lnSpc>
                <a:spcPts val="1350"/>
              </a:lnSpc>
              <a:spcAft>
                <a:spcPts val="600"/>
              </a:spcAft>
              <a:buNone/>
            </a:pPr>
            <a:r>
              <a:rPr lang="en-UG" sz="1800" dirty="0">
                <a:solidFill>
                  <a:srgbClr val="21212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Members(1).FacialRepresentation = imread (</a:t>
            </a:r>
            <a:r>
              <a:rPr lang="en-UG" sz="1800" dirty="0">
                <a:solidFill>
                  <a:srgbClr val="A709F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'H:\IMG-20240705-WA0098.jpg'</a:t>
            </a:r>
            <a:r>
              <a:rPr lang="en-UG" sz="1800" dirty="0">
                <a:solidFill>
                  <a:srgbClr val="212121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UG" sz="1800" dirty="0">
              <a:effectLst/>
              <a:latin typeface="Calibri" panose="020F0502020204030204" pitchFamily="34" charset="0"/>
              <a:ea typeface="DengXian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G" dirty="0"/>
          </a:p>
        </p:txBody>
      </p:sp>
    </p:spTree>
    <p:extLst>
      <p:ext uri="{BB962C8B-B14F-4D97-AF65-F5344CB8AC3E}">
        <p14:creationId xmlns:p14="http://schemas.microsoft.com/office/powerpoint/2010/main" val="417064636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126</TotalTime>
  <Words>531</Words>
  <Application>Microsoft Office PowerPoint</Application>
  <PresentationFormat>Widescreen</PresentationFormat>
  <Paragraphs>73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Consolas</vt:lpstr>
      <vt:lpstr>Trebuchet MS</vt:lpstr>
      <vt:lpstr>Wingdings</vt:lpstr>
      <vt:lpstr>Wingdings 3</vt:lpstr>
      <vt:lpstr>Facet</vt:lpstr>
      <vt:lpstr> COMPUTER PROGRAMMING ASSIGNMENT 1</vt:lpstr>
      <vt:lpstr>ABOUT ASSIGNMENT</vt:lpstr>
      <vt:lpstr>QUESTION 1 DATA RETRIEVAL</vt:lpstr>
      <vt:lpstr>READING THE TABLE INTO MATLAB</vt:lpstr>
      <vt:lpstr>COPYING VARIABLES AND PUTTING IN TABLES FOR EACH YEAR OF DATA</vt:lpstr>
      <vt:lpstr>CONVERTING THE TABLES INTO STRUCTURAL ARRAYS</vt:lpstr>
      <vt:lpstr>OUTPUTTING EACH VARIABLE INTO A SINGLE WORKBOOK </vt:lpstr>
      <vt:lpstr>QUESTION 2 MATLAB CODE FOR EACH MEMBER’S ATTRIBUTES</vt:lpstr>
      <vt:lpstr>LISTING EACH MEMBER’S ATTRIBUTES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ABOUT ASSIGNMENT 1</dc:title>
  <dc:creator>Shamim</dc:creator>
  <cp:lastModifiedBy>Shamim</cp:lastModifiedBy>
  <cp:revision>30</cp:revision>
  <dcterms:created xsi:type="dcterms:W3CDTF">2025-09-10T18:16:58Z</dcterms:created>
  <dcterms:modified xsi:type="dcterms:W3CDTF">2025-09-10T20:29:03Z</dcterms:modified>
</cp:coreProperties>
</file>