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python.org/3/reference/index.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KEYLOGGING &amp; SECURITY INVESTIGATION USING 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05908" y="4247699"/>
            <a:ext cx="7980183" cy="1323439"/>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r>
              <a:rPr lang="en-US" sz="2000" b="1" dirty="0">
                <a:solidFill>
                  <a:schemeClr val="accent1">
                    <a:lumMod val="75000"/>
                  </a:schemeClr>
                </a:solidFill>
                <a:latin typeface="Arial"/>
                <a:cs typeface="Arial"/>
              </a:rPr>
              <a:t>Sheeba Janet,</a:t>
            </a:r>
          </a:p>
          <a:p>
            <a:pPr algn="ctr"/>
            <a:r>
              <a:rPr lang="en-US" sz="2000" b="1" dirty="0">
                <a:solidFill>
                  <a:schemeClr val="accent1">
                    <a:lumMod val="75000"/>
                  </a:schemeClr>
                </a:solidFill>
                <a:latin typeface="Arial"/>
                <a:cs typeface="Arial"/>
              </a:rPr>
              <a:t>Artificial Intelligence &amp; Data Science,</a:t>
            </a:r>
          </a:p>
          <a:p>
            <a:pPr algn="ctr"/>
            <a:r>
              <a:rPr lang="en-US" sz="2000" b="1" dirty="0" err="1">
                <a:solidFill>
                  <a:schemeClr val="accent1">
                    <a:lumMod val="75000"/>
                  </a:schemeClr>
                </a:solidFill>
                <a:latin typeface="Arial"/>
                <a:cs typeface="Arial"/>
              </a:rPr>
              <a:t>Jeppiaar</a:t>
            </a:r>
            <a:r>
              <a:rPr lang="en-US" sz="2000" b="1" dirty="0">
                <a:solidFill>
                  <a:schemeClr val="accent1">
                    <a:lumMod val="75000"/>
                  </a:schemeClr>
                </a:solidFill>
                <a:latin typeface="Arial"/>
                <a:cs typeface="Arial"/>
              </a:rPr>
              <a:t> Institute of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mj-lt"/>
              <a:buAutoNum type="arabicPeriod"/>
            </a:pPr>
            <a:r>
              <a:rPr lang="en-IN" sz="2400" b="0" i="0" dirty="0">
                <a:solidFill>
                  <a:schemeClr val="tx1"/>
                </a:solidFill>
                <a:effectLst/>
                <a:latin typeface="Arial" panose="020B0604020202020204" pitchFamily="34" charset="0"/>
                <a:cs typeface="Arial" panose="020B0604020202020204" pitchFamily="34" charset="0"/>
              </a:rPr>
              <a:t>Bhattacharya, S., &amp; Chakraborty, S. (2020). Keylogging Detection Using Machine Learning Techniques. In 2020 IEEE 11th Annual Information Technology, Electronics and Mobile Communication Conference (IEMCON) (pp. 0549-0555). IEEE.</a:t>
            </a:r>
          </a:p>
          <a:p>
            <a:pPr algn="l">
              <a:buFont typeface="+mj-lt"/>
              <a:buAutoNum type="arabicPeriod"/>
            </a:pPr>
            <a:r>
              <a:rPr lang="en-IN" sz="2400" b="0" i="0" dirty="0">
                <a:solidFill>
                  <a:schemeClr val="tx1"/>
                </a:solidFill>
                <a:effectLst/>
                <a:latin typeface="Arial" panose="020B0604020202020204" pitchFamily="34" charset="0"/>
                <a:cs typeface="Arial" panose="020B0604020202020204" pitchFamily="34" charset="0"/>
              </a:rPr>
              <a:t>Ganesan, S., &amp; Sakthivel, S. (2018). A Survey on Keylogger Detection Techniques and Prevention Mechanisms. International Journal of Advanced Research in Computer Engineering &amp; Technology (IJARCET), 7(2), 71-75.</a:t>
            </a:r>
          </a:p>
          <a:p>
            <a:pPr algn="l">
              <a:buFont typeface="+mj-lt"/>
              <a:buAutoNum type="arabicPeriod"/>
            </a:pPr>
            <a:r>
              <a:rPr lang="en-IN" sz="2400" b="0" i="0" dirty="0">
                <a:solidFill>
                  <a:schemeClr val="tx1"/>
                </a:solidFill>
                <a:effectLst/>
                <a:latin typeface="Arial" panose="020B0604020202020204" pitchFamily="34" charset="0"/>
                <a:cs typeface="Arial" panose="020B0604020202020204" pitchFamily="34" charset="0"/>
              </a:rPr>
              <a:t>Python Software Foundation. (n.d.). Python Language Reference. Retrieved from </a:t>
            </a:r>
            <a:r>
              <a:rPr lang="en-IN" sz="2400" b="0" i="0" u="none" strike="noStrike" dirty="0">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https://docs.python.org/3/reference/index.html</a:t>
            </a:r>
            <a:endParaRPr lang="en-IN" sz="2400" b="0" i="0"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432671"/>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232452"/>
            <a:ext cx="11029615" cy="4673324"/>
          </a:xfrm>
        </p:spPr>
        <p:txBody>
          <a:bodyPr>
            <a:normAutofit/>
          </a:bodyPr>
          <a:lstStyle/>
          <a:p>
            <a:pPr marL="0" indent="0">
              <a:buNone/>
            </a:pPr>
            <a:r>
              <a:rPr lang="en-US" sz="2400" dirty="0">
                <a:solidFill>
                  <a:srgbClr val="0F0F0F"/>
                </a:solidFill>
                <a:latin typeface="Arial" panose="020B0604020202020204" pitchFamily="34" charset="0"/>
                <a:ea typeface="+mn-lt"/>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lgn="l">
              <a:buNone/>
            </a:pPr>
            <a:r>
              <a:rPr lang="en-US" sz="1600" b="0" i="0" dirty="0">
                <a:solidFill>
                  <a:schemeClr val="tx1"/>
                </a:solidFill>
                <a:effectLst/>
                <a:latin typeface="Arial" panose="020B0604020202020204" pitchFamily="34" charset="0"/>
                <a:cs typeface="Arial" panose="020B0604020202020204" pitchFamily="34" charset="0"/>
              </a:rPr>
              <a:t>To counter this threat, our proposed solution involves the development of a robust keylogger detection and prevention system. This system aims to proactively identify and thwart keylogging activities, thereby safeguarding users' keystrokes from unauthorized interception.</a:t>
            </a:r>
          </a:p>
          <a:p>
            <a:pPr marL="0" indent="0" algn="l">
              <a:buNone/>
            </a:pPr>
            <a:r>
              <a:rPr lang="en-US" sz="1600" b="0" i="0" dirty="0">
                <a:solidFill>
                  <a:schemeClr val="tx1"/>
                </a:solidFill>
                <a:effectLst/>
                <a:latin typeface="Arial" panose="020B0604020202020204" pitchFamily="34" charset="0"/>
                <a:cs typeface="Arial" panose="020B0604020202020204" pitchFamily="34" charset="0"/>
              </a:rPr>
              <a:t>By leveraging advanced detection algorithms and real-time monitoring techniques, our system provides users with the means to detect and mitigate keylogging attempts effectively. Through a user-friendly interface, individuals can monitor keyboard events, receive alerts on suspicious activities, and take appropriate actions to protect their data and privacy.</a:t>
            </a:r>
          </a:p>
          <a:p>
            <a:pPr marL="0" indent="0" algn="l">
              <a:buNone/>
            </a:pPr>
            <a:r>
              <a:rPr lang="en-US" sz="1600" b="0" i="0" dirty="0">
                <a:solidFill>
                  <a:schemeClr val="tx1"/>
                </a:solidFill>
                <a:effectLst/>
                <a:latin typeface="Arial" panose="020B0604020202020204" pitchFamily="34" charset="0"/>
                <a:cs typeface="Arial" panose="020B0604020202020204" pitchFamily="34" charset="0"/>
              </a:rPr>
              <a:t>The key objectives of our proposed solution are to:</a:t>
            </a:r>
          </a:p>
          <a:p>
            <a:pPr>
              <a:buFont typeface="Arial" panose="020B0604020202020204" pitchFamily="34" charset="0"/>
              <a:buChar char="•"/>
            </a:pPr>
            <a:r>
              <a:rPr lang="en-US" sz="1600" b="0" i="0" dirty="0">
                <a:solidFill>
                  <a:schemeClr val="tx1"/>
                </a:solidFill>
                <a:effectLst/>
                <a:latin typeface="Arial" panose="020B0604020202020204" pitchFamily="34" charset="0"/>
                <a:cs typeface="Arial" panose="020B0604020202020204" pitchFamily="34" charset="0"/>
              </a:rPr>
              <a:t>Detect and identify potential keylogging activities in real-time.</a:t>
            </a:r>
          </a:p>
          <a:p>
            <a:pPr>
              <a:buFont typeface="Arial" panose="020B0604020202020204" pitchFamily="34" charset="0"/>
              <a:buChar char="•"/>
            </a:pPr>
            <a:r>
              <a:rPr lang="en-US" sz="1600" b="0" i="0" dirty="0">
                <a:solidFill>
                  <a:schemeClr val="tx1"/>
                </a:solidFill>
                <a:effectLst/>
                <a:latin typeface="Arial" panose="020B0604020202020204" pitchFamily="34" charset="0"/>
                <a:cs typeface="Arial" panose="020B0604020202020204" pitchFamily="34" charset="0"/>
              </a:rPr>
              <a:t>Provide users with actionable insights and alerts to mitigate threats promptly.</a:t>
            </a:r>
          </a:p>
          <a:p>
            <a:pPr>
              <a:buFont typeface="Arial" panose="020B0604020202020204" pitchFamily="34" charset="0"/>
              <a:buChar char="•"/>
            </a:pPr>
            <a:r>
              <a:rPr lang="en-US" sz="1600" b="0" i="0" dirty="0">
                <a:solidFill>
                  <a:schemeClr val="tx1"/>
                </a:solidFill>
                <a:effectLst/>
                <a:latin typeface="Arial" panose="020B0604020202020204" pitchFamily="34" charset="0"/>
                <a:cs typeface="Arial" panose="020B0604020202020204" pitchFamily="34" charset="0"/>
              </a:rPr>
              <a:t>Implement preventive measures to safeguard keystrokes from unauthorized interception.</a:t>
            </a:r>
          </a:p>
          <a:p>
            <a:pPr>
              <a:buFont typeface="Arial" panose="020B0604020202020204" pitchFamily="34" charset="0"/>
              <a:buChar char="•"/>
            </a:pPr>
            <a:r>
              <a:rPr lang="en-US" sz="1600" b="0" i="0" dirty="0">
                <a:solidFill>
                  <a:schemeClr val="tx1"/>
                </a:solidFill>
                <a:effectLst/>
                <a:latin typeface="Arial" panose="020B0604020202020204" pitchFamily="34" charset="0"/>
                <a:cs typeface="Arial" panose="020B0604020202020204" pitchFamily="34" charset="0"/>
              </a:rPr>
              <a:t>Ensure user-friendly operation and seamless integration into existing systems.</a:t>
            </a:r>
          </a:p>
          <a:p>
            <a:pPr marL="0" indent="0" algn="l">
              <a:buNone/>
            </a:pPr>
            <a:r>
              <a:rPr lang="en-US" sz="1600" b="0" i="0" dirty="0">
                <a:solidFill>
                  <a:schemeClr val="tx1"/>
                </a:solidFill>
                <a:effectLst/>
                <a:latin typeface="Arial" panose="020B0604020202020204" pitchFamily="34" charset="0"/>
                <a:cs typeface="Arial" panose="020B0604020202020204" pitchFamily="34" charset="0"/>
              </a:rPr>
              <a:t>Through the development and deployment of this comprehensive keylogger detection and prevention system, we aim to enhance cybersecurity measures and empower users to safeguard their digital assets effectively.</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2400" b="0" i="0" dirty="0">
                <a:solidFill>
                  <a:schemeClr val="tx1"/>
                </a:solidFill>
                <a:effectLst/>
                <a:latin typeface="Arial" panose="020B0604020202020204" pitchFamily="34" charset="0"/>
                <a:cs typeface="Arial" panose="020B0604020202020204" pitchFamily="34" charset="0"/>
              </a:rPr>
              <a:t>Our system utilizes Python programming language for its flexibility and ease of implementation. We employ the </a:t>
            </a:r>
            <a:r>
              <a:rPr lang="en-US" sz="2400" b="0" i="0" dirty="0" err="1">
                <a:solidFill>
                  <a:schemeClr val="tx1"/>
                </a:solidFill>
                <a:effectLst/>
                <a:latin typeface="Arial" panose="020B0604020202020204" pitchFamily="34" charset="0"/>
                <a:cs typeface="Arial" panose="020B0604020202020204" pitchFamily="34" charset="0"/>
              </a:rPr>
              <a:t>pynput</a:t>
            </a:r>
            <a:r>
              <a:rPr lang="en-US" sz="2400" b="0" i="0" dirty="0">
                <a:solidFill>
                  <a:schemeClr val="tx1"/>
                </a:solidFill>
                <a:effectLst/>
                <a:latin typeface="Arial" panose="020B0604020202020204" pitchFamily="34" charset="0"/>
                <a:cs typeface="Arial" panose="020B0604020202020204" pitchFamily="34" charset="0"/>
              </a:rPr>
              <a:t> library for capturing keyboard events and </a:t>
            </a:r>
            <a:r>
              <a:rPr lang="en-US" sz="2400" b="0" i="0" dirty="0" err="1">
                <a:solidFill>
                  <a:schemeClr val="tx1"/>
                </a:solidFill>
                <a:effectLst/>
                <a:latin typeface="Arial" panose="020B0604020202020204" pitchFamily="34" charset="0"/>
                <a:cs typeface="Arial" panose="020B0604020202020204" pitchFamily="34" charset="0"/>
              </a:rPr>
              <a:t>Tkinter</a:t>
            </a:r>
            <a:r>
              <a:rPr lang="en-US" sz="2400" b="0" i="0" dirty="0">
                <a:solidFill>
                  <a:schemeClr val="tx1"/>
                </a:solidFill>
                <a:effectLst/>
                <a:latin typeface="Arial" panose="020B0604020202020204" pitchFamily="34" charset="0"/>
                <a:cs typeface="Arial" panose="020B0604020202020204" pitchFamily="34" charset="0"/>
              </a:rPr>
              <a:t> for creating the user interface. JSON is utilized for storing keystroke data, facilitating easy retrieval and analysis.</a:t>
            </a:r>
            <a:endParaRPr lang="en-IN" sz="2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pPr marL="0" indent="0" algn="l">
              <a:buNone/>
            </a:pPr>
            <a:r>
              <a:rPr lang="en-US" b="0" i="0" dirty="0">
                <a:solidFill>
                  <a:schemeClr val="tx1"/>
                </a:solidFill>
                <a:effectLst/>
                <a:latin typeface="Arial" panose="020B0604020202020204" pitchFamily="34" charset="0"/>
                <a:cs typeface="Arial" panose="020B0604020202020204" pitchFamily="34" charset="0"/>
              </a:rPr>
              <a:t>The keylogger detection algorithm employed in our system utilizes a combination of techniques to monitor and analyze keyboard events in real time. Upon detecting a key press, the system captures the keystroke and evaluates it against predefined criteria to determine potential keylogging activities.</a:t>
            </a:r>
          </a:p>
          <a:p>
            <a:pPr marL="0" indent="0" algn="l">
              <a:buNone/>
            </a:pPr>
            <a:r>
              <a:rPr lang="en-US" b="0" i="0" dirty="0">
                <a:solidFill>
                  <a:schemeClr val="tx1"/>
                </a:solidFill>
                <a:effectLst/>
                <a:latin typeface="Arial" panose="020B0604020202020204" pitchFamily="34" charset="0"/>
                <a:cs typeface="Arial" panose="020B0604020202020204" pitchFamily="34" charset="0"/>
              </a:rPr>
              <a:t>The algorithm consists of the following steps:</a:t>
            </a:r>
          </a:p>
          <a:p>
            <a:pPr marL="342900" indent="-342900">
              <a:buFont typeface="+mj-lt"/>
              <a:buAutoNum type="arabicPeriod"/>
            </a:pPr>
            <a:r>
              <a:rPr lang="en-US" b="1" i="0" dirty="0">
                <a:solidFill>
                  <a:schemeClr val="tx1"/>
                </a:solidFill>
                <a:effectLst/>
                <a:latin typeface="Arial" panose="020B0604020202020204" pitchFamily="34" charset="0"/>
                <a:cs typeface="Arial" panose="020B0604020202020204" pitchFamily="34" charset="0"/>
              </a:rPr>
              <a:t>Keyboard Event Monitoring</a:t>
            </a:r>
            <a:r>
              <a:rPr lang="en-US" b="0" i="0" dirty="0">
                <a:solidFill>
                  <a:schemeClr val="tx1"/>
                </a:solidFill>
                <a:effectLst/>
                <a:latin typeface="Arial" panose="020B0604020202020204" pitchFamily="34" charset="0"/>
                <a:cs typeface="Arial" panose="020B0604020202020204" pitchFamily="34" charset="0"/>
              </a:rPr>
              <a:t>: The system continuously monitors keyboard events using the </a:t>
            </a:r>
            <a:r>
              <a:rPr lang="en-US" b="0" i="0" dirty="0" err="1">
                <a:solidFill>
                  <a:schemeClr val="tx1"/>
                </a:solidFill>
                <a:effectLst/>
                <a:latin typeface="Arial" panose="020B0604020202020204" pitchFamily="34" charset="0"/>
                <a:cs typeface="Arial" panose="020B0604020202020204" pitchFamily="34" charset="0"/>
              </a:rPr>
              <a:t>pynput</a:t>
            </a:r>
            <a:r>
              <a:rPr lang="en-US" b="0" i="0" dirty="0">
                <a:solidFill>
                  <a:schemeClr val="tx1"/>
                </a:solidFill>
                <a:effectLst/>
                <a:latin typeface="Arial" panose="020B0604020202020204" pitchFamily="34" charset="0"/>
                <a:cs typeface="Arial" panose="020B0604020202020204" pitchFamily="34" charset="0"/>
              </a:rPr>
              <a:t> library in Python. When a key is pressed, the event is captured and processed by the detection algorithm.</a:t>
            </a:r>
          </a:p>
          <a:p>
            <a:pPr marL="342900" indent="-342900">
              <a:buFont typeface="+mj-lt"/>
              <a:buAutoNum type="arabicPeriod"/>
            </a:pPr>
            <a:r>
              <a:rPr lang="en-US" b="1" i="0" dirty="0">
                <a:solidFill>
                  <a:schemeClr val="tx1"/>
                </a:solidFill>
                <a:effectLst/>
                <a:latin typeface="Arial" panose="020B0604020202020204" pitchFamily="34" charset="0"/>
                <a:cs typeface="Arial" panose="020B0604020202020204" pitchFamily="34" charset="0"/>
              </a:rPr>
              <a:t>Keystroke Analysis</a:t>
            </a:r>
            <a:r>
              <a:rPr lang="en-US" b="0" i="0" dirty="0">
                <a:solidFill>
                  <a:schemeClr val="tx1"/>
                </a:solidFill>
                <a:effectLst/>
                <a:latin typeface="Arial" panose="020B0604020202020204" pitchFamily="34" charset="0"/>
                <a:cs typeface="Arial" panose="020B0604020202020204" pitchFamily="34" charset="0"/>
              </a:rPr>
              <a:t>: Each keystroke is analyzed to identify patterns and behaviors indicative of keylogging activities. This includes monitoring for repetitive keystrokes, unusual input patterns, and suspicious behavior.</a:t>
            </a:r>
          </a:p>
          <a:p>
            <a:pPr marL="342900" indent="-342900">
              <a:buFont typeface="+mj-lt"/>
              <a:buAutoNum type="arabicPeriod"/>
            </a:pPr>
            <a:r>
              <a:rPr lang="en-US" b="1" i="0" dirty="0">
                <a:solidFill>
                  <a:schemeClr val="tx1"/>
                </a:solidFill>
                <a:effectLst/>
                <a:latin typeface="Arial" panose="020B0604020202020204" pitchFamily="34" charset="0"/>
                <a:cs typeface="Arial" panose="020B0604020202020204" pitchFamily="34" charset="0"/>
              </a:rPr>
              <a:t>Threat Identification</a:t>
            </a:r>
            <a:r>
              <a:rPr lang="en-US" b="0" i="0" dirty="0">
                <a:solidFill>
                  <a:schemeClr val="tx1"/>
                </a:solidFill>
                <a:effectLst/>
                <a:latin typeface="Arial" panose="020B0604020202020204" pitchFamily="34" charset="0"/>
                <a:cs typeface="Arial" panose="020B0604020202020204" pitchFamily="34" charset="0"/>
              </a:rPr>
              <a:t>: Based on the analysis results, the system identifies potential keylogging attempts and classifies them according to their severity. Suspicious activities trigger alerts and notifications to users, enabling them to take appropriate action.</a:t>
            </a:r>
          </a:p>
          <a:p>
            <a:pPr marL="342900" indent="-342900">
              <a:buFont typeface="+mj-lt"/>
              <a:buAutoNum type="arabicPeriod"/>
            </a:pPr>
            <a:r>
              <a:rPr lang="en-US" b="1" i="0" dirty="0">
                <a:solidFill>
                  <a:schemeClr val="tx1"/>
                </a:solidFill>
                <a:effectLst/>
                <a:latin typeface="Arial" panose="020B0604020202020204" pitchFamily="34" charset="0"/>
                <a:cs typeface="Arial" panose="020B0604020202020204" pitchFamily="34" charset="0"/>
              </a:rPr>
              <a:t>Prevention Measures</a:t>
            </a:r>
            <a:r>
              <a:rPr lang="en-US" b="0" i="0" dirty="0">
                <a:solidFill>
                  <a:schemeClr val="tx1"/>
                </a:solidFill>
                <a:effectLst/>
                <a:latin typeface="Arial" panose="020B0604020202020204" pitchFamily="34" charset="0"/>
                <a:cs typeface="Arial" panose="020B0604020202020204" pitchFamily="34" charset="0"/>
              </a:rPr>
              <a:t>: In addition to detection, the system implements preventive measures to mitigate keylogging threats. This includes blocking malicious processes, restricting unauthorized access to keystrokes, and enhancing system security measures.</a:t>
            </a:r>
          </a:p>
          <a:p>
            <a:pPr marL="0" indent="0" algn="l">
              <a:buNone/>
            </a:pPr>
            <a:r>
              <a:rPr lang="en-US" b="0" i="0" dirty="0">
                <a:solidFill>
                  <a:schemeClr val="tx1"/>
                </a:solidFill>
                <a:effectLst/>
                <a:latin typeface="Arial" panose="020B0604020202020204" pitchFamily="34" charset="0"/>
                <a:cs typeface="Arial" panose="020B0604020202020204" pitchFamily="34" charset="0"/>
              </a:rPr>
              <a:t>Deployment of the keylogger detection and prevention system involves integrating the algorithm into a user-friendly GUI application using the </a:t>
            </a:r>
            <a:r>
              <a:rPr lang="en-US" b="0" i="0" dirty="0" err="1">
                <a:solidFill>
                  <a:schemeClr val="tx1"/>
                </a:solidFill>
                <a:effectLst/>
                <a:latin typeface="Arial" panose="020B0604020202020204" pitchFamily="34" charset="0"/>
                <a:cs typeface="Arial" panose="020B0604020202020204" pitchFamily="34" charset="0"/>
              </a:rPr>
              <a:t>Tkinter</a:t>
            </a:r>
            <a:r>
              <a:rPr lang="en-US" b="0" i="0" dirty="0">
                <a:solidFill>
                  <a:schemeClr val="tx1"/>
                </a:solidFill>
                <a:effectLst/>
                <a:latin typeface="Arial" panose="020B0604020202020204" pitchFamily="34" charset="0"/>
                <a:cs typeface="Arial" panose="020B0604020202020204" pitchFamily="34" charset="0"/>
              </a:rPr>
              <a:t> library. The application provides users with intuitive controls and real-time updates on keyboard events, empowering them to monitor and protect their keystrokes effectively. Through seamless deployment and operation, our system aims to enhance cybersecurity measures and mitigate the risks associated with keylogging.</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8CE8F621-F815-7F41-1E20-394D8C219D47}"/>
              </a:ext>
            </a:extLst>
          </p:cNvPr>
          <p:cNvPicPr>
            <a:picLocks noGrp="1" noChangeAspect="1"/>
          </p:cNvPicPr>
          <p:nvPr>
            <p:ph idx="1"/>
          </p:nvPr>
        </p:nvPicPr>
        <p:blipFill>
          <a:blip r:embed="rId2"/>
          <a:stretch>
            <a:fillRect/>
          </a:stretch>
        </p:blipFill>
        <p:spPr>
          <a:xfrm>
            <a:off x="5942791" y="1475736"/>
            <a:ext cx="5668017" cy="3906528"/>
          </a:xfrm>
        </p:spPr>
      </p:pic>
      <p:pic>
        <p:nvPicPr>
          <p:cNvPr id="7" name="Picture 6">
            <a:extLst>
              <a:ext uri="{FF2B5EF4-FFF2-40B4-BE49-F238E27FC236}">
                <a16:creationId xmlns:a16="http://schemas.microsoft.com/office/drawing/2014/main" id="{C5E200F4-A5DC-5045-DDA9-C9392EC524E6}"/>
              </a:ext>
            </a:extLst>
          </p:cNvPr>
          <p:cNvPicPr>
            <a:picLocks noChangeAspect="1"/>
          </p:cNvPicPr>
          <p:nvPr/>
        </p:nvPicPr>
        <p:blipFill>
          <a:blip r:embed="rId3"/>
          <a:stretch>
            <a:fillRect/>
          </a:stretch>
        </p:blipFill>
        <p:spPr>
          <a:xfrm>
            <a:off x="581192" y="1143000"/>
            <a:ext cx="5010920" cy="535940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400" dirty="0">
                <a:solidFill>
                  <a:schemeClr val="tx1"/>
                </a:solidFill>
                <a:latin typeface="Arial" panose="020B0604020202020204" pitchFamily="34" charset="0"/>
                <a:cs typeface="Arial" panose="020B0604020202020204" pitchFamily="34" charset="0"/>
              </a:rPr>
              <a:t>In conclusion, the development of a keylogger detection and prevention system is crucial in mitigating the risks associated with keylogging. By implementing proactive measures, users can safeguard their sensitive data and protect themselves from cyber threats.</a:t>
            </a:r>
            <a:endParaRPr lang="en-IN"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US" sz="2400" b="0" i="0" dirty="0">
                <a:solidFill>
                  <a:schemeClr val="tx1"/>
                </a:solidFill>
                <a:effectLst/>
                <a:latin typeface="Arial" panose="020B0604020202020204" pitchFamily="34" charset="0"/>
                <a:cs typeface="Arial" panose="020B0604020202020204" pitchFamily="34" charset="0"/>
              </a:rPr>
              <a:t>The future scope of this project includes enhancing the detection algorithm to recognize advanced keylogging techniques and integrating additional security features. Furthermore, extending the system to support cross-platform compatibility and incorporating machine learning for dynamic threat detection are potential avenues for improvement.</a:t>
            </a:r>
            <a:endParaRPr lang="en-US" sz="2400" dirty="0">
              <a:solidFill>
                <a:schemeClr val="tx1"/>
              </a:solidFill>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36</TotalTime>
  <Words>830</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KEYLOGGING &amp; SECURITY INVESTIGATION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Sheeba Janet</cp:lastModifiedBy>
  <cp:revision>25</cp:revision>
  <dcterms:created xsi:type="dcterms:W3CDTF">2021-05-26T16:50:10Z</dcterms:created>
  <dcterms:modified xsi:type="dcterms:W3CDTF">2024-04-03T14:06:25Z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