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59" r:id="rId3"/>
    <p:sldId id="260" r:id="rId4"/>
    <p:sldId id="257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7F7AC9-D477-4665-9C7D-AE469B14B114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1A1EEC-DCAE-4152-9FEF-AB3789EB0BE9}">
      <dgm:prSet/>
      <dgm:spPr/>
      <dgm:t>
        <a:bodyPr/>
        <a:lstStyle/>
        <a:p>
          <a:pPr algn="just" rtl="0"/>
          <a:r>
            <a:rPr lang="en-US" b="0" i="0" baseline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Project;Overview</a:t>
          </a:r>
          <a:r>
            <a:rPr lang="en-US" b="0" i="0" baseline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br>
            <a:rPr lang="en-US" b="0" i="0" baseline="0" dirty="0" smtClean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b="0" i="0" baseline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/>
          </a:r>
          <a:br>
            <a:rPr lang="en-US" b="0" i="0" baseline="0" dirty="0" smtClean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b="0" i="0" baseline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 used my knowledge of statistical analysis and my skill with R programming to </a:t>
          </a:r>
          <a:br>
            <a:rPr lang="en-US" b="0" i="0" baseline="0" dirty="0" smtClean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b="0" i="0" baseline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do a thorough investigation of intricate datasets through the application of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baseline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Principal</a:t>
          </a:r>
          <a:br>
            <a:rPr lang="en-US" b="0" i="0" baseline="0" dirty="0" smtClean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b="0" i="0" baseline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Component Analysis (PCA). I successfully decreased dimensionality while maintaining crucial information by utilizing PCA, which allowed for perceptive readings of the underlying data structures and linkages. I offered practical insights for well-informed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baseline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decision-making through meticulous statistical testing and visualization approaches.                                   This research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baseline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demonstrates my command of statistical procedures and my capacity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i="0" baseline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to use sophisticated R analytical tools to extract insightful information from data. </a:t>
          </a:r>
          <a:br>
            <a:rPr lang="en-US" b="0" i="0" baseline="0" dirty="0" smtClean="0">
              <a:latin typeface="Times New Roman" panose="02020603050405020304" pitchFamily="18" charset="0"/>
              <a:cs typeface="Times New Roman" panose="02020603050405020304" pitchFamily="18" charset="0"/>
            </a:rPr>
          </a:b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8EF5DCF-DF6A-4083-BF58-FED142F54EFF}" type="parTrans" cxnId="{0D6FFEF9-3F8B-4909-BBF5-FADD228930A7}">
      <dgm:prSet/>
      <dgm:spPr/>
      <dgm:t>
        <a:bodyPr/>
        <a:lstStyle/>
        <a:p>
          <a:endParaRPr lang="en-US"/>
        </a:p>
      </dgm:t>
    </dgm:pt>
    <dgm:pt modelId="{329DDB99-2F30-4AC6-A34B-10F0056D69C4}" type="sibTrans" cxnId="{0D6FFEF9-3F8B-4909-BBF5-FADD228930A7}">
      <dgm:prSet/>
      <dgm:spPr/>
      <dgm:t>
        <a:bodyPr/>
        <a:lstStyle/>
        <a:p>
          <a:endParaRPr lang="en-US"/>
        </a:p>
      </dgm:t>
    </dgm:pt>
    <dgm:pt modelId="{C8D5143C-C869-4892-8ECE-C5F9A33BBCCC}" type="pres">
      <dgm:prSet presAssocID="{0F7F7AC9-D477-4665-9C7D-AE469B14B11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18DC59-1235-4FDE-98D4-34C8888F03B3}" type="pres">
      <dgm:prSet presAssocID="{691A1EEC-DCAE-4152-9FEF-AB3789EB0BE9}" presName="parentText" presStyleLbl="node1" presStyleIdx="0" presStyleCnt="1" custScaleY="112417" custLinFactNeighborX="1256" custLinFactNeighborY="37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D6FFEF9-3F8B-4909-BBF5-FADD228930A7}" srcId="{0F7F7AC9-D477-4665-9C7D-AE469B14B114}" destId="{691A1EEC-DCAE-4152-9FEF-AB3789EB0BE9}" srcOrd="0" destOrd="0" parTransId="{A8EF5DCF-DF6A-4083-BF58-FED142F54EFF}" sibTransId="{329DDB99-2F30-4AC6-A34B-10F0056D69C4}"/>
    <dgm:cxn modelId="{8934F442-7F2F-445B-958E-D46C387D9BDE}" type="presOf" srcId="{0F7F7AC9-D477-4665-9C7D-AE469B14B114}" destId="{C8D5143C-C869-4892-8ECE-C5F9A33BBCCC}" srcOrd="0" destOrd="0" presId="urn:microsoft.com/office/officeart/2005/8/layout/vList2"/>
    <dgm:cxn modelId="{1D8FA1C7-A8DC-4BEF-8A43-14D0348F9CFF}" type="presOf" srcId="{691A1EEC-DCAE-4152-9FEF-AB3789EB0BE9}" destId="{F418DC59-1235-4FDE-98D4-34C8888F03B3}" srcOrd="0" destOrd="0" presId="urn:microsoft.com/office/officeart/2005/8/layout/vList2"/>
    <dgm:cxn modelId="{82EAC3CB-4563-4020-A326-CB7C48B6CA9D}" type="presParOf" srcId="{C8D5143C-C869-4892-8ECE-C5F9A33BBCCC}" destId="{F418DC59-1235-4FDE-98D4-34C8888F03B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18DC59-1235-4FDE-98D4-34C8888F03B3}">
      <dsp:nvSpPr>
        <dsp:cNvPr id="0" name=""/>
        <dsp:cNvSpPr/>
      </dsp:nvSpPr>
      <dsp:spPr>
        <a:xfrm>
          <a:off x="0" y="312651"/>
          <a:ext cx="8876146" cy="350390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baseline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Project;Overview</a:t>
          </a:r>
          <a:r>
            <a:rPr lang="en-US" sz="1800" b="0" i="0" kern="1200" baseline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br>
            <a:rPr lang="en-US" sz="1800" b="0" i="0" kern="1200" baseline="0" dirty="0" smtClean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1800" b="0" i="0" kern="1200" baseline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/>
          </a:r>
          <a:br>
            <a:rPr lang="en-US" sz="1800" b="0" i="0" kern="1200" baseline="0" dirty="0" smtClean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1800" b="0" i="0" kern="1200" baseline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 used my knowledge of statistical analysis and my skill with R programming to </a:t>
          </a:r>
          <a:br>
            <a:rPr lang="en-US" sz="1800" b="0" i="0" kern="1200" baseline="0" dirty="0" smtClean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1800" b="0" i="0" kern="1200" baseline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do a thorough investigation of intricate datasets through the application of</a:t>
          </a: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0" i="0" kern="1200" baseline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Principal</a:t>
          </a:r>
          <a:br>
            <a:rPr lang="en-US" sz="1800" b="0" i="0" kern="1200" baseline="0" dirty="0" smtClean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1800" b="0" i="0" kern="1200" baseline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Component Analysis (PCA). I successfully decreased dimensionality while maintaining crucial information by utilizing PCA, which allowed for perceptive readings of the underlying data structures and linkages. I offered practical insights for well-informed</a:t>
          </a:r>
          <a:r>
            <a:rPr lang="en-US" sz="18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0" i="0" kern="1200" baseline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decision-making through meticulous statistical testing and visualization approaches.                                   This research</a:t>
          </a: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0" i="0" kern="1200" baseline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demonstrates my command of statistical procedures and my capacity</a:t>
          </a: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0" i="0" kern="1200" baseline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to use sophisticated R analytical tools to extract insightful information from data. </a:t>
          </a:r>
          <a:br>
            <a:rPr lang="en-US" sz="1800" b="0" i="0" kern="1200" baseline="0" dirty="0" smtClean="0">
              <a:latin typeface="Times New Roman" panose="02020603050405020304" pitchFamily="18" charset="0"/>
              <a:cs typeface="Times New Roman" panose="02020603050405020304" pitchFamily="18" charset="0"/>
            </a:rPr>
          </a:b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1046" y="483697"/>
        <a:ext cx="8534054" cy="31618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2D3F5-EE74-47B9-A604-26A01F853C1E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AD66-EAC7-4FA7-9F85-E0FC4BAFE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44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2D3F5-EE74-47B9-A604-26A01F853C1E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AD66-EAC7-4FA7-9F85-E0FC4BAFE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49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2D3F5-EE74-47B9-A604-26A01F853C1E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AD66-EAC7-4FA7-9F85-E0FC4BAFE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38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2D3F5-EE74-47B9-A604-26A01F853C1E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AD66-EAC7-4FA7-9F85-E0FC4BAFE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632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2D3F5-EE74-47B9-A604-26A01F853C1E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AD66-EAC7-4FA7-9F85-E0FC4BAFE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54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2D3F5-EE74-47B9-A604-26A01F853C1E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AD66-EAC7-4FA7-9F85-E0FC4BAFE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389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2D3F5-EE74-47B9-A604-26A01F853C1E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AD66-EAC7-4FA7-9F85-E0FC4BAFE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063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2D3F5-EE74-47B9-A604-26A01F853C1E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AD66-EAC7-4FA7-9F85-E0FC4BAFE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33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2D3F5-EE74-47B9-A604-26A01F853C1E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AD66-EAC7-4FA7-9F85-E0FC4BAFE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590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2D3F5-EE74-47B9-A604-26A01F853C1E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AD66-EAC7-4FA7-9F85-E0FC4BAFE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014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2D3F5-EE74-47B9-A604-26A01F853C1E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AD66-EAC7-4FA7-9F85-E0FC4BAFE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224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2D3F5-EE74-47B9-A604-26A01F853C1E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EAD66-EAC7-4FA7-9F85-E0FC4BAFE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12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5417" y="148316"/>
            <a:ext cx="9144000" cy="64885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Analysis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PCA(Principle components Analysis)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545" y="797171"/>
            <a:ext cx="1645920" cy="1594342"/>
          </a:xfrm>
          <a:prstGeom prst="rect">
            <a:avLst/>
          </a:prstGeom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711100437"/>
              </p:ext>
            </p:extLst>
          </p:nvPr>
        </p:nvGraphicFramePr>
        <p:xfrm>
          <a:off x="1089891" y="2419739"/>
          <a:ext cx="8876146" cy="38979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ectangle 7"/>
          <p:cNvSpPr/>
          <p:nvPr/>
        </p:nvSpPr>
        <p:spPr>
          <a:xfrm>
            <a:off x="4710545" y="2391513"/>
            <a:ext cx="1503680" cy="252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Sheeba Javed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6074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84" y="939672"/>
            <a:ext cx="10058400" cy="483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403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Scree plot(pc1 &amp; pc2)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fviz_eig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wine_pca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       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addlabels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TRUE,        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ylim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c(0, 70),       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main="Figure 5: Scree Plot")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320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84" y="939672"/>
            <a:ext cx="10058400" cy="483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090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omponents Analysis(pc3 &amp; pc4)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PC$Label&lt;-wine_data$Label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PC$PC3&lt;-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wine_data$Odor.Intensity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Wine_pca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prcomp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win_data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[,0],                 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scale=TRUE)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 &lt;-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as.data.frame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wine_pca$x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head(PC)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plot(PC$PC3,     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PC$PC4,    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col = PC$Labe2, 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 &lt;-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as.data.frame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wine_pca$x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PC$Label &lt;- wine_data$Label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02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Scatter plot(pc3 &amp; pc4)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## 2D Scatterplot 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plot(PC$PC3,    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PC$PC4,    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col = c("red", "green", "blue")[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as.numeric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(PC$Label)],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19,     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 = "Figure 1: 2D Scatterplot (PC3 vs PC4)",    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xlab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"PC3",   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ylab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"PC4")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legend("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bottomright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",      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legend = levels(PC$Label),     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col = c("red", "green", "blue"),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19)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273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84" y="939672"/>
            <a:ext cx="10058400" cy="483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798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Ellipse plot(pc3 &amp; pc4)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## Ellipse Plot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library(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RColorBrewer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palette &lt;-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brewer.pal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 = 3, name = "Set2") </a:t>
            </a:r>
          </a:p>
          <a:p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ggplot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(PC,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aes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 = PC3,          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y = PC4,           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color = Label)) +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geom_point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+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scale_color_manual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(values = palette) + 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stat_ellipse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+ 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ggtitle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("Figure 2: Ellipse Plot (PC3 vs PC4)") + 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theme_bw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954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84" y="939672"/>
            <a:ext cx="10058400" cy="483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386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3D Scatterplot(pc3 &amp; pc4)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plot_3d &lt;- with(PC,                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scatterplot3d(PC$PC3,                             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PC$PC4,                             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PC$PC1,                            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color =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as.numeric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(Label),                             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19,                             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main = "Figure 3: 3D Scatter Plot (PC3 vs PC4 vs PC1)",  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xlab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"PC3",                            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ylab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"PC4",                             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zlab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"PC1"))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legend(plot_3d$xyz.convert(0.5, 0.7, 0.5),      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19,     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yjust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0,     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legend = levels(PC$Label),       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 =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seq_along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(levels(PC$Label)))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832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84" y="939672"/>
            <a:ext cx="10058400" cy="483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413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7748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PCA Analysis (Wine Data)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 Required library(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FactoMineR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 Import dataset from the provided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URLwine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read.table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("https://rdrr.io/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FactoMineR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/man/wine.html", header = TRUE)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 Load the wine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datasetdata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(wine)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 Display the first few rows of the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datasethead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(wine)</a:t>
            </a:r>
          </a:p>
          <a:p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wine_data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&lt;- wine[,c(1,11,13,22,24,26,27,28,29,30)]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head(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wine_data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data(wine)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dim(wine)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68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627" y="259247"/>
            <a:ext cx="10515600" cy="1325563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Biplot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(pc3 &amp; pc4)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fviz_pca_biplot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wine_pca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             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choices = c(3, 4),               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repel = TRUE,               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col.var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"red",                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title = "Figure 4: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Biplot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(PC3 vs PC4)",               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geom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"point")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977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84" y="939672"/>
            <a:ext cx="10058400" cy="483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330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 </a:t>
            </a:r>
            <a:r>
              <a:rPr lang="en-US" sz="4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Analysis (PCA) for </a:t>
            </a:r>
            <a:r>
              <a:rPr lang="en-US" sz="4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Multi-dimensional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Appling PCA(pc1,pc2,pc3,pc4</a:t>
            </a:r>
            <a:r>
              <a:rPr lang="en-US" sz="3100" b="1" dirty="0" smtClean="0"/>
              <a:t>)</a:t>
            </a:r>
            <a:r>
              <a:rPr lang="en-US" sz="2700" b="1" dirty="0" smtClean="0"/>
              <a:t/>
            </a:r>
            <a:br>
              <a:rPr lang="en-US" sz="2700" b="1" dirty="0" smtClean="0"/>
            </a:br>
            <a:endParaRPr lang="en-US" sz="2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head(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wine_data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wine_pca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prcomp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wine_data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[,-1],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scale=TRUE)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 &lt;-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as.data.frame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wine_pca$x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head(PC)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PC$Label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&lt;-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wine_data$Labelplot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(PC$PC1,     PC$PC2,   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col = PC$Label,  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19,   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main="Figure 1: 2D Scatterplot",  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xlab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="PC1",    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ylab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="PC2")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legend("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bottomright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",       legend = levels(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PC$Label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      col =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seq_along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(levels(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PC$Label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)),                                                         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19)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61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73" y="526473"/>
            <a:ext cx="10350811" cy="581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16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4376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Ellipse plot(PC1 &amp; PC2)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legend("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bottomright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",     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legend = levels(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PC$Label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    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col =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seq_along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(levels(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PC$Label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)),     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19)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ggplot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(PC,       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 = PC1,          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y = PC2,           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color = Label)) +  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geom_point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+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scale_color_manual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(values=c("blue", "#CC0066", "black")) +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stat_ellipse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+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ggtitle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("Figure 2: Ellipse Plot") + 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theme_bw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1460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84" y="939672"/>
            <a:ext cx="10058400" cy="494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58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3D plot(PC1 &amp; PC2 )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plot_3d &lt;- with(PC,   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scatterplot3d(PC$PC1,                              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PC$PC2,                                         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PC$PC3,                              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color =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as.numeric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(Label),                               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19,                               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main ="Figure 3: 3D Scatter Plot",                               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xlab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="PC1",                            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ylab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="PC2",                              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zlab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="PC3"))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legend(plot_3d$xyz.convert(0.5, 0.7, 0.5),     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19,       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yjust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=0,      legend = levels(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PC$Label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     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col =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seq_along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(levels(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PC$Label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91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84" y="939672"/>
            <a:ext cx="10058400" cy="483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271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823" y="394001"/>
            <a:ext cx="10515600" cy="1325563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Biplot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(PC1 &amp; PC2)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fviz_pca_biplot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wine_pca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repel = TRUE,              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col.var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"blue",              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title = "Figure 4: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Biplot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geom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="point")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825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781</Words>
  <Application>Microsoft Office PowerPoint</Application>
  <PresentationFormat>Widescreen</PresentationFormat>
  <Paragraphs>123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PCA Analysis (Wine Data) </vt:lpstr>
      <vt:lpstr>Principal Component Analysis (PCA) for    Multi-dimensional Appling PCA(pc1,pc2,pc3,pc4) </vt:lpstr>
      <vt:lpstr>PowerPoint Presentation</vt:lpstr>
      <vt:lpstr>Ellipse plot(PC1 &amp; PC2)</vt:lpstr>
      <vt:lpstr>PowerPoint Presentation</vt:lpstr>
      <vt:lpstr>3D plot(PC1 &amp; PC2 )</vt:lpstr>
      <vt:lpstr>PowerPoint Presentation</vt:lpstr>
      <vt:lpstr>Biplot(PC1 &amp; PC2)</vt:lpstr>
      <vt:lpstr>PowerPoint Presentation</vt:lpstr>
      <vt:lpstr>Scree plot(pc1 &amp; pc2)</vt:lpstr>
      <vt:lpstr>PowerPoint Presentation</vt:lpstr>
      <vt:lpstr>Principal Components Analysis(pc3 &amp; pc4)</vt:lpstr>
      <vt:lpstr>Scatter plot(pc3 &amp; pc4)</vt:lpstr>
      <vt:lpstr>PowerPoint Presentation</vt:lpstr>
      <vt:lpstr>Ellipse plot(pc3 &amp; pc4)</vt:lpstr>
      <vt:lpstr>PowerPoint Presentation</vt:lpstr>
      <vt:lpstr>3D Scatterplot(pc3 &amp; pc4)</vt:lpstr>
      <vt:lpstr>PowerPoint Presentation</vt:lpstr>
      <vt:lpstr>Biplot(pc3 &amp; pc4)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sheeba javed</dc:creator>
  <cp:lastModifiedBy>sheeba javed</cp:lastModifiedBy>
  <cp:revision>21</cp:revision>
  <dcterms:created xsi:type="dcterms:W3CDTF">2024-05-07T17:02:09Z</dcterms:created>
  <dcterms:modified xsi:type="dcterms:W3CDTF">2024-05-15T09:18:15Z</dcterms:modified>
</cp:coreProperties>
</file>