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3" d="100"/>
          <a:sy n="73" d="100"/>
        </p:scale>
        <p:origin x="-60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61BEF0D-F0BB-DE4B-95CE-6DB70DBA9567}" type="datetimeFigureOut">
              <a:rPr lang="en-US" smtClean="0"/>
              <a:pPr/>
              <a:t>4/10/2023</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C6B4A9-1611-4792-9094-5F34BCA07E0B}" type="datetimeFigureOut">
              <a:rPr lang="en-US" smtClean="0"/>
              <a:t>4/10/2023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9333C77-0158-454C-844F-B7AB9BD7DAD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4/10/2023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4/10/2023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4/10/2023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B712588-04B1-427B-82EE-E8DB90309F08}" type="datetimeFigureOut">
              <a:rPr lang="en-US" smtClean="0"/>
              <a:t>4/10/2023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FF9F0C5-380F-41C2-899A-BAC0F0927E16}"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4/10/2023</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61BEF0D-F0BB-DE4B-95CE-6DB70DBA9567}" type="datetimeFigureOut">
              <a:rPr lang="en-US" smtClean="0"/>
              <a:pPr/>
              <a:t>4/10/2023</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61BEF0D-F0BB-DE4B-95CE-6DB70DBA9567}" type="datetimeFigureOut">
              <a:rPr lang="en-US" smtClean="0"/>
              <a:pPr/>
              <a:t>4/10/2023</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42A54C80-263E-416B-A8E0-580EDEADCBDC}" type="datetimeFigureOut">
              <a:rPr lang="en-US" smtClean="0"/>
              <a:t>4/10/2023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19954A3-9DFD-4C44-94BA-B95130A3BA1C}"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61BEF0D-F0BB-DE4B-95CE-6DB70DBA9567}" type="datetimeFigureOut">
              <a:rPr lang="en-US" smtClean="0"/>
              <a:pPr/>
              <a:t>4/10/2023</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7F1E4F-1CFF-5643-939E-217C01CDF565}"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61BEF0D-F0BB-DE4B-95CE-6DB70DBA9567}" type="datetimeFigureOut">
              <a:rPr lang="en-US" smtClean="0"/>
              <a:pPr/>
              <a:t>4/10/2023</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28029-D4A0-5A26-624C-CFCEF0B3FD5C}"/>
              </a:ext>
            </a:extLst>
          </p:cNvPr>
          <p:cNvSpPr>
            <a:spLocks noGrp="1"/>
          </p:cNvSpPr>
          <p:nvPr>
            <p:ph type="ctrTitle"/>
          </p:nvPr>
        </p:nvSpPr>
        <p:spPr>
          <a:xfrm>
            <a:off x="1371600" y="609600"/>
            <a:ext cx="9296400" cy="1873458"/>
          </a:xfrm>
        </p:spPr>
        <p:txBody>
          <a:bodyPr>
            <a:normAutofit/>
          </a:bodyPr>
          <a:lstStyle/>
          <a:p>
            <a:pPr algn="ctr"/>
            <a:r>
              <a:rPr lang="en-IN" sz="4000" b="1" i="1" dirty="0" smtClean="0">
                <a:solidFill>
                  <a:srgbClr val="FF0000"/>
                </a:solidFill>
                <a:latin typeface="Times New Roman" panose="02020603050405020304" pitchFamily="18" charset="0"/>
                <a:cs typeface="Times New Roman" panose="02020603050405020304" pitchFamily="18" charset="0"/>
              </a:rPr>
              <a:t> SPEECH EMOTION               RECOGNITION                  </a:t>
            </a:r>
            <a:endParaRPr lang="en-US" sz="4000" b="1" i="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4D6B5D27-C8DA-CF4C-6AC8-C74ABA5608AD}"/>
              </a:ext>
            </a:extLst>
          </p:cNvPr>
          <p:cNvSpPr>
            <a:spLocks noGrp="1"/>
          </p:cNvSpPr>
          <p:nvPr>
            <p:ph type="subTitle" idx="1"/>
          </p:nvPr>
        </p:nvSpPr>
        <p:spPr>
          <a:xfrm>
            <a:off x="6248400" y="3200400"/>
            <a:ext cx="3706034" cy="2044694"/>
          </a:xfrm>
        </p:spPr>
        <p:txBody>
          <a:bodyPr anchor="ctr">
            <a:normAutofit/>
          </a:bodyPr>
          <a:lstStyle/>
          <a:p>
            <a:pPr algn="ctr"/>
            <a:r>
              <a:rPr lang="en-IN" sz="2800" b="1" i="1" dirty="0" err="1" smtClean="0">
                <a:latin typeface="Times New Roman" panose="02020603050405020304" pitchFamily="18" charset="0"/>
                <a:cs typeface="Times New Roman" panose="02020603050405020304" pitchFamily="18" charset="0"/>
              </a:rPr>
              <a:t>N.Shree</a:t>
            </a:r>
            <a:r>
              <a:rPr lang="en-IN" sz="2800" b="1" i="1" dirty="0" smtClean="0">
                <a:latin typeface="Times New Roman" panose="02020603050405020304" pitchFamily="18" charset="0"/>
                <a:cs typeface="Times New Roman" panose="02020603050405020304" pitchFamily="18" charset="0"/>
              </a:rPr>
              <a:t> </a:t>
            </a:r>
            <a:r>
              <a:rPr lang="en-IN" sz="2800" b="1" i="1" dirty="0" err="1" smtClean="0">
                <a:latin typeface="Times New Roman" panose="02020603050405020304" pitchFamily="18" charset="0"/>
                <a:cs typeface="Times New Roman" panose="02020603050405020304" pitchFamily="18" charset="0"/>
              </a:rPr>
              <a:t>hari</a:t>
            </a:r>
            <a:endParaRPr lang="en-IN" sz="2800" b="1" i="1" dirty="0">
              <a:latin typeface="Times New Roman" panose="02020603050405020304" pitchFamily="18" charset="0"/>
              <a:cs typeface="Times New Roman" panose="02020603050405020304" pitchFamily="18" charset="0"/>
            </a:endParaRPr>
          </a:p>
          <a:p>
            <a:pPr algn="ctr"/>
            <a:r>
              <a:rPr lang="en-IN" sz="2800" b="1" i="1" dirty="0" smtClean="0">
                <a:latin typeface="Times New Roman" panose="02020603050405020304" pitchFamily="18" charset="0"/>
                <a:cs typeface="Times New Roman" panose="02020603050405020304" pitchFamily="18" charset="0"/>
              </a:rPr>
              <a:t>21MSC049</a:t>
            </a:r>
            <a:endParaRPr lang="en-IN" sz="2800" b="1" i="1" dirty="0">
              <a:latin typeface="Times New Roman" panose="02020603050405020304" pitchFamily="18" charset="0"/>
              <a:cs typeface="Times New Roman" panose="02020603050405020304" pitchFamily="18" charset="0"/>
            </a:endParaRPr>
          </a:p>
          <a:p>
            <a:pPr algn="ctr"/>
            <a:r>
              <a:rPr lang="en-IN" sz="2800" b="1" i="1" dirty="0">
                <a:latin typeface="Times New Roman" panose="02020603050405020304" pitchFamily="18" charset="0"/>
                <a:cs typeface="Times New Roman" panose="02020603050405020304" pitchFamily="18" charset="0"/>
              </a:rPr>
              <a:t>II.MSC IT</a:t>
            </a:r>
            <a:endParaRPr lang="en-US" sz="2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2393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18CB3B9-48C1-DAC7-D3CF-EEA5F7BCA082}"/>
              </a:ext>
            </a:extLst>
          </p:cNvPr>
          <p:cNvSpPr>
            <a:spLocks noGrp="1"/>
          </p:cNvSpPr>
          <p:nvPr>
            <p:ph idx="1"/>
          </p:nvPr>
        </p:nvSpPr>
        <p:spPr>
          <a:xfrm>
            <a:off x="1129886" y="1735970"/>
            <a:ext cx="8596668" cy="3880773"/>
          </a:xfrm>
        </p:spPr>
        <p:txBody>
          <a:bodyPr>
            <a:normAutofit/>
          </a:bodyPr>
          <a:lstStyle/>
          <a:p>
            <a:pPr marL="0" indent="0">
              <a:buNone/>
            </a:pPr>
            <a:endParaRPr lang="en-IN" sz="2400" kern="100" dirty="0">
              <a:effectLst/>
              <a:latin typeface="Calibri" panose="020F0502020204030204" pitchFamily="34" charset="0"/>
              <a:ea typeface="Calibri" panose="020F0502020204030204" pitchFamily="34" charset="0"/>
              <a:cs typeface="Latha" panose="020B0604020202020204" pitchFamily="34" charset="0"/>
            </a:endParaRPr>
          </a:p>
          <a:p>
            <a:r>
              <a:rPr lang="en-IN" sz="2400" kern="0" dirty="0">
                <a:effectLst/>
                <a:latin typeface="Times New Roman" panose="02020603050405020304" pitchFamily="18" charset="0"/>
                <a:ea typeface="Times New Roman" panose="02020603050405020304" pitchFamily="18" charset="0"/>
                <a:cs typeface="Latha" panose="020B0604020202020204" pitchFamily="34" charset="0"/>
              </a:rPr>
              <a:t>Crowd-sourced Emotional </a:t>
            </a:r>
            <a:r>
              <a:rPr lang="en-IN" sz="2400" kern="0" dirty="0" err="1">
                <a:effectLst/>
                <a:latin typeface="Times New Roman" panose="02020603050405020304" pitchFamily="18" charset="0"/>
                <a:ea typeface="Times New Roman" panose="02020603050405020304" pitchFamily="18" charset="0"/>
                <a:cs typeface="Latha" panose="020B0604020202020204" pitchFamily="34" charset="0"/>
              </a:rPr>
              <a:t>Mutimodal</a:t>
            </a:r>
            <a:r>
              <a:rPr lang="en-IN" sz="2400" kern="0" dirty="0">
                <a:effectLst/>
                <a:latin typeface="Times New Roman" panose="02020603050405020304" pitchFamily="18" charset="0"/>
                <a:ea typeface="Times New Roman" panose="02020603050405020304" pitchFamily="18" charset="0"/>
                <a:cs typeface="Latha" panose="020B0604020202020204" pitchFamily="34" charset="0"/>
              </a:rPr>
              <a:t> Actors Dataset (</a:t>
            </a:r>
            <a:r>
              <a:rPr lang="en-IN" sz="2400" kern="0" dirty="0" err="1">
                <a:effectLst/>
                <a:latin typeface="Times New Roman" panose="02020603050405020304" pitchFamily="18" charset="0"/>
                <a:ea typeface="Times New Roman" panose="02020603050405020304" pitchFamily="18" charset="0"/>
                <a:cs typeface="Latha" panose="020B0604020202020204" pitchFamily="34" charset="0"/>
              </a:rPr>
              <a:t>Crema</a:t>
            </a:r>
            <a:r>
              <a:rPr lang="en-IN" sz="2400" kern="0" dirty="0">
                <a:effectLst/>
                <a:latin typeface="Times New Roman" panose="02020603050405020304" pitchFamily="18" charset="0"/>
                <a:ea typeface="Times New Roman" panose="02020603050405020304" pitchFamily="18" charset="0"/>
                <a:cs typeface="Latha" panose="020B0604020202020204" pitchFamily="34" charset="0"/>
              </a:rPr>
              <a:t>-D)</a:t>
            </a:r>
            <a:endParaRPr lang="en-IN" sz="2400" kern="100" dirty="0">
              <a:effectLst/>
              <a:latin typeface="Calibri" panose="020F0502020204030204" pitchFamily="34" charset="0"/>
              <a:ea typeface="Calibri" panose="020F0502020204030204" pitchFamily="34" charset="0"/>
              <a:cs typeface="Latha" panose="020B0604020202020204" pitchFamily="34" charset="0"/>
            </a:endParaRPr>
          </a:p>
          <a:p>
            <a:r>
              <a:rPr lang="en-IN" sz="2400" kern="0" dirty="0">
                <a:effectLst/>
                <a:latin typeface="Times New Roman" panose="02020603050405020304" pitchFamily="18" charset="0"/>
                <a:ea typeface="Times New Roman" panose="02020603050405020304" pitchFamily="18" charset="0"/>
                <a:cs typeface="Latha" panose="020B0604020202020204" pitchFamily="34" charset="0"/>
              </a:rPr>
              <a:t>Ryerson Audio-Visual Database of Emotional Speech and Song (</a:t>
            </a:r>
            <a:r>
              <a:rPr lang="en-IN" sz="2400" kern="0" dirty="0" err="1">
                <a:effectLst/>
                <a:latin typeface="Times New Roman" panose="02020603050405020304" pitchFamily="18" charset="0"/>
                <a:ea typeface="Times New Roman" panose="02020603050405020304" pitchFamily="18" charset="0"/>
                <a:cs typeface="Latha" panose="020B0604020202020204" pitchFamily="34" charset="0"/>
              </a:rPr>
              <a:t>Ravdess</a:t>
            </a:r>
            <a:r>
              <a:rPr lang="en-IN" sz="2400" kern="0" dirty="0">
                <a:effectLst/>
                <a:latin typeface="Times New Roman" panose="02020603050405020304" pitchFamily="18" charset="0"/>
                <a:ea typeface="Times New Roman" panose="02020603050405020304" pitchFamily="18" charset="0"/>
                <a:cs typeface="Latha" panose="020B0604020202020204" pitchFamily="34" charset="0"/>
              </a:rPr>
              <a:t>)</a:t>
            </a:r>
            <a:endParaRPr lang="en-IN" sz="2400" kern="100" dirty="0">
              <a:effectLst/>
              <a:latin typeface="Calibri" panose="020F0502020204030204" pitchFamily="34" charset="0"/>
              <a:ea typeface="Calibri" panose="020F0502020204030204" pitchFamily="34" charset="0"/>
              <a:cs typeface="Latha" panose="020B0604020202020204" pitchFamily="34" charset="0"/>
            </a:endParaRPr>
          </a:p>
          <a:p>
            <a:r>
              <a:rPr lang="en-IN" sz="2400" kern="0" dirty="0">
                <a:effectLst/>
                <a:latin typeface="Times New Roman" panose="02020603050405020304" pitchFamily="18" charset="0"/>
                <a:ea typeface="Times New Roman" panose="02020603050405020304" pitchFamily="18" charset="0"/>
                <a:cs typeface="Latha" panose="020B0604020202020204" pitchFamily="34" charset="0"/>
              </a:rPr>
              <a:t>Surrey Audio-Visual Expressed Emotion (</a:t>
            </a:r>
            <a:r>
              <a:rPr lang="en-IN" sz="2400" kern="0" dirty="0" err="1">
                <a:effectLst/>
                <a:latin typeface="Times New Roman" panose="02020603050405020304" pitchFamily="18" charset="0"/>
                <a:ea typeface="Times New Roman" panose="02020603050405020304" pitchFamily="18" charset="0"/>
                <a:cs typeface="Latha" panose="020B0604020202020204" pitchFamily="34" charset="0"/>
              </a:rPr>
              <a:t>Savee</a:t>
            </a:r>
            <a:r>
              <a:rPr lang="en-IN" sz="2400" kern="0" dirty="0">
                <a:effectLst/>
                <a:latin typeface="Times New Roman" panose="02020603050405020304" pitchFamily="18" charset="0"/>
                <a:ea typeface="Times New Roman" panose="02020603050405020304" pitchFamily="18" charset="0"/>
                <a:cs typeface="Latha" panose="020B0604020202020204" pitchFamily="34" charset="0"/>
              </a:rPr>
              <a:t>)</a:t>
            </a:r>
            <a:endParaRPr lang="en-IN" sz="2400" kern="100" dirty="0">
              <a:effectLst/>
              <a:latin typeface="Calibri" panose="020F0502020204030204" pitchFamily="34" charset="0"/>
              <a:ea typeface="Calibri" panose="020F0502020204030204" pitchFamily="34" charset="0"/>
              <a:cs typeface="Latha" panose="020B0604020202020204" pitchFamily="34" charset="0"/>
            </a:endParaRPr>
          </a:p>
          <a:p>
            <a:r>
              <a:rPr lang="en-IN" sz="2400" kern="0" dirty="0">
                <a:effectLst/>
                <a:latin typeface="Times New Roman" panose="02020603050405020304" pitchFamily="18" charset="0"/>
                <a:ea typeface="Times New Roman" panose="02020603050405020304" pitchFamily="18" charset="0"/>
                <a:cs typeface="Latha" panose="020B0604020202020204" pitchFamily="34" charset="0"/>
              </a:rPr>
              <a:t>Toronto emotional speech set (Tess)</a:t>
            </a:r>
            <a:endParaRPr lang="en-IN" sz="2400" kern="100" dirty="0">
              <a:effectLst/>
              <a:latin typeface="Calibri" panose="020F0502020204030204" pitchFamily="34" charset="0"/>
              <a:ea typeface="Calibri" panose="020F0502020204030204" pitchFamily="34" charset="0"/>
              <a:cs typeface="Latha" panose="020B0604020202020204" pitchFamily="34" charset="0"/>
            </a:endParaRPr>
          </a:p>
          <a:p>
            <a:endParaRPr lang="en-US" sz="2400" dirty="0"/>
          </a:p>
        </p:txBody>
      </p:sp>
      <p:sp>
        <p:nvSpPr>
          <p:cNvPr id="2" name="Title 1">
            <a:extLst>
              <a:ext uri="{FF2B5EF4-FFF2-40B4-BE49-F238E27FC236}">
                <a16:creationId xmlns:a16="http://schemas.microsoft.com/office/drawing/2014/main" xmlns="" id="{D18A9EA0-D804-53D8-E5D9-B267B1F430DC}"/>
              </a:ext>
            </a:extLst>
          </p:cNvPr>
          <p:cNvSpPr>
            <a:spLocks noGrp="1"/>
          </p:cNvSpPr>
          <p:nvPr>
            <p:ph type="title"/>
          </p:nvPr>
        </p:nvSpPr>
        <p:spPr>
          <a:xfrm>
            <a:off x="873032" y="1075570"/>
            <a:ext cx="8596668" cy="1320800"/>
          </a:xfrm>
        </p:spPr>
        <p:txBody>
          <a:bodyPr/>
          <a:lstStyle/>
          <a:p>
            <a:r>
              <a:rPr lang="en-IN" b="1" dirty="0">
                <a:latin typeface="Times New Roman" panose="02020603050405020304" pitchFamily="18" charset="0"/>
                <a:cs typeface="Times New Roman" panose="02020603050405020304" pitchFamily="18" charset="0"/>
              </a:rPr>
              <a:t>DATASETS USED: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617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F6B1AA0-AD6C-B158-C415-8ED92740FEBA}"/>
              </a:ext>
            </a:extLst>
          </p:cNvPr>
          <p:cNvSpPr>
            <a:spLocks noGrp="1"/>
          </p:cNvSpPr>
          <p:nvPr>
            <p:ph idx="1"/>
          </p:nvPr>
        </p:nvSpPr>
        <p:spPr>
          <a:xfrm>
            <a:off x="995344" y="1477930"/>
            <a:ext cx="8596668" cy="3880773"/>
          </a:xfrm>
        </p:spPr>
        <p:txBody>
          <a:bodyPr>
            <a:noAutofit/>
          </a:bodyPr>
          <a:lstStyle/>
          <a:p>
            <a:pPr marL="0" indent="0">
              <a:buNone/>
            </a:pPr>
            <a:r>
              <a:rPr lang="en-IN" sz="2000" kern="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Here is the filename identifiers :</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r>
              <a:rPr lang="en-IN" sz="2000" kern="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Modality (01 = full-AV, 02 = video-only, 03 = audio-only).</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r>
              <a:rPr lang="en-IN" sz="2000" kern="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Vocal channel (01 = speech, 02 = song).</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r>
              <a:rPr lang="en-IN" sz="2000" kern="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Emotion (01 = neutral, 02 = calm, 03 = happy, 04 = sad, 05 = angry, 06 = fearful, 07 = disgust, 08 = surprised).</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r>
              <a:rPr lang="en-IN" sz="2000" kern="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Emotional intensity (01 = normal, 02 = strong). NOTE: There is no strong intensity for the 'neutral' emotion.</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r>
              <a:rPr lang="en-IN" sz="2000" kern="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Statement (01 = "Kids are talking by the door", 02 = "Dogs are sitting by the door").</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r>
              <a:rPr lang="en-IN" sz="2000" kern="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Repetition (01 = 1st repetition, 02 = 2nd repetition).</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r>
              <a:rPr lang="en-IN" sz="2000" kern="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Actor (01 to 24. Odd numbered actors are male, even numbered actors are female).</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indent="0">
              <a:buNone/>
            </a:pPr>
            <a:endParaRPr lang="en-US" sz="2000" b="1" dirty="0"/>
          </a:p>
        </p:txBody>
      </p:sp>
      <p:sp>
        <p:nvSpPr>
          <p:cNvPr id="2" name="Title 1">
            <a:extLst>
              <a:ext uri="{FF2B5EF4-FFF2-40B4-BE49-F238E27FC236}">
                <a16:creationId xmlns:a16="http://schemas.microsoft.com/office/drawing/2014/main" xmlns="" id="{DD7BF76E-504D-B9C9-2D9C-81DB05BBD247}"/>
              </a:ext>
            </a:extLst>
          </p:cNvPr>
          <p:cNvSpPr>
            <a:spLocks noGrp="1"/>
          </p:cNvSpPr>
          <p:nvPr>
            <p:ph type="title"/>
          </p:nvPr>
        </p:nvSpPr>
        <p:spPr>
          <a:xfrm>
            <a:off x="457173" y="475058"/>
            <a:ext cx="8596668" cy="1320800"/>
          </a:xfrm>
        </p:spPr>
        <p:txBody>
          <a:bodyPr/>
          <a:lstStyle/>
          <a:p>
            <a:r>
              <a:rPr lang="en-IN" b="1" dirty="0">
                <a:latin typeface="Times New Roman" panose="02020603050405020304" pitchFamily="18" charset="0"/>
                <a:cs typeface="Times New Roman" panose="02020603050405020304" pitchFamily="18" charset="0"/>
              </a:rPr>
              <a:t>1.RAVDESS DATAFRAME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881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5FB9A1A-E12B-3750-B7ED-5F19A599EA1B}"/>
              </a:ext>
            </a:extLst>
          </p:cNvPr>
          <p:cNvSpPr>
            <a:spLocks noGrp="1"/>
          </p:cNvSpPr>
          <p:nvPr>
            <p:ph idx="1"/>
          </p:nvPr>
        </p:nvSpPr>
        <p:spPr>
          <a:xfrm>
            <a:off x="897494" y="1671343"/>
            <a:ext cx="8596668" cy="3880773"/>
          </a:xfrm>
        </p:spPr>
        <p:txBody>
          <a:bodyPr>
            <a:noAutofit/>
          </a:bodyPr>
          <a:lstStyle/>
          <a:p>
            <a:pPr algn="just"/>
            <a:r>
              <a:rPr lang="en-IN" sz="2000" b="0" i="0" dirty="0">
                <a:solidFill>
                  <a:srgbClr val="202124"/>
                </a:solidFill>
                <a:effectLst/>
                <a:latin typeface="Times New Roman" panose="02020603050405020304" pitchFamily="18" charset="0"/>
                <a:cs typeface="Times New Roman" panose="02020603050405020304" pitchFamily="18" charset="0"/>
              </a:rPr>
              <a:t>CREMA-D is an audio-visual data set for emotion recognition.</a:t>
            </a:r>
          </a:p>
          <a:p>
            <a:pPr marL="0" indent="0" algn="just">
              <a:buNone/>
            </a:pPr>
            <a:r>
              <a:rPr lang="en-IN" sz="2000" b="0" i="0" dirty="0">
                <a:solidFill>
                  <a:srgbClr val="202124"/>
                </a:solidFill>
                <a:effectLst/>
                <a:latin typeface="Times New Roman" panose="02020603050405020304" pitchFamily="18" charset="0"/>
                <a:cs typeface="Times New Roman" panose="02020603050405020304" pitchFamily="18" charset="0"/>
              </a:rPr>
              <a:t> </a:t>
            </a:r>
          </a:p>
          <a:p>
            <a:pPr algn="just"/>
            <a:r>
              <a:rPr lang="en-IN" sz="2000" b="0" i="0" dirty="0">
                <a:solidFill>
                  <a:srgbClr val="202124"/>
                </a:solidFill>
                <a:effectLst/>
                <a:latin typeface="Times New Roman" panose="02020603050405020304" pitchFamily="18" charset="0"/>
                <a:cs typeface="Times New Roman" panose="02020603050405020304" pitchFamily="18" charset="0"/>
              </a:rPr>
              <a:t>The data set consists of facial and vocal emotional expressions in sentences spoken in a range of basic emotional states (happy, sad, anger, fear, disgust, and neutral). </a:t>
            </a:r>
          </a:p>
          <a:p>
            <a:pPr algn="just"/>
            <a:endParaRPr lang="en-IN" sz="2000" b="0" i="0" dirty="0">
              <a:solidFill>
                <a:srgbClr val="202124"/>
              </a:solidFill>
              <a:effectLst/>
              <a:latin typeface="Times New Roman" panose="02020603050405020304" pitchFamily="18" charset="0"/>
              <a:cs typeface="Times New Roman" panose="02020603050405020304" pitchFamily="18" charset="0"/>
            </a:endParaRPr>
          </a:p>
          <a:p>
            <a:pPr algn="just"/>
            <a:r>
              <a:rPr lang="en-IN" sz="2000" b="0" i="0" dirty="0">
                <a:solidFill>
                  <a:srgbClr val="202124"/>
                </a:solidFill>
                <a:effectLst/>
                <a:latin typeface="Times New Roman" panose="02020603050405020304" pitchFamily="18" charset="0"/>
                <a:cs typeface="Times New Roman" panose="02020603050405020304" pitchFamily="18" charset="0"/>
              </a:rPr>
              <a:t>7,442 clips of 91 actors with diverse ethnic backgrounds were collected. This release contains only the audio stream from the original audio-visual recording. The samples are </a:t>
            </a:r>
            <a:r>
              <a:rPr lang="en-IN" sz="2000" b="0" i="0" dirty="0" err="1">
                <a:solidFill>
                  <a:srgbClr val="202124"/>
                </a:solidFill>
                <a:effectLst/>
                <a:latin typeface="Times New Roman" panose="02020603050405020304" pitchFamily="18" charset="0"/>
                <a:cs typeface="Times New Roman" panose="02020603050405020304" pitchFamily="18" charset="0"/>
              </a:rPr>
              <a:t>splitted</a:t>
            </a:r>
            <a:r>
              <a:rPr lang="en-IN" sz="2000" b="0" i="0" dirty="0">
                <a:solidFill>
                  <a:srgbClr val="202124"/>
                </a:solidFill>
                <a:effectLst/>
                <a:latin typeface="Times New Roman" panose="02020603050405020304" pitchFamily="18" charset="0"/>
                <a:cs typeface="Times New Roman" panose="02020603050405020304" pitchFamily="18" charset="0"/>
              </a:rPr>
              <a:t> between train, validation and testing so that samples from each speaker belongs to exactly one split</a:t>
            </a:r>
            <a:r>
              <a:rPr lang="en-IN" sz="2000" b="0" i="0" dirty="0" smtClean="0">
                <a:solidFill>
                  <a:srgbClr val="202124"/>
                </a:solidFill>
                <a:effectLst/>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40B9F70A-B11D-ED6E-E84A-DF3F2AB9BA6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2.CREMA  DATAFRAME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506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9565B2D-2B0A-439D-8D2A-89ECC13E8369}"/>
              </a:ext>
            </a:extLst>
          </p:cNvPr>
          <p:cNvSpPr>
            <a:spLocks noGrp="1"/>
          </p:cNvSpPr>
          <p:nvPr>
            <p:ph idx="1"/>
          </p:nvPr>
        </p:nvSpPr>
        <p:spPr>
          <a:xfrm>
            <a:off x="909725" y="1830348"/>
            <a:ext cx="8596668" cy="3880773"/>
          </a:xfrm>
        </p:spPr>
        <p:txBody>
          <a:bodyPr>
            <a:normAutofit/>
          </a:bodyPr>
          <a:lstStyle/>
          <a:p>
            <a:pPr algn="just"/>
            <a:r>
              <a:rPr lang="en-IN" sz="2000" b="0" i="0" dirty="0">
                <a:solidFill>
                  <a:srgbClr val="3C4043"/>
                </a:solidFill>
                <a:effectLst/>
                <a:latin typeface="Times New Roman" panose="02020603050405020304" pitchFamily="18" charset="0"/>
                <a:cs typeface="Times New Roman" panose="02020603050405020304" pitchFamily="18" charset="0"/>
              </a:rPr>
              <a:t>I'm on a journey to create an emotion classifier from audio and the TESS dataset is one of the 4 key datasets that I was lucky to stumble upon. </a:t>
            </a:r>
          </a:p>
          <a:p>
            <a:pPr algn="just"/>
            <a:endParaRPr lang="en-IN" sz="2000" dirty="0">
              <a:solidFill>
                <a:srgbClr val="3C4043"/>
              </a:solidFill>
              <a:latin typeface="Times New Roman" panose="02020603050405020304" pitchFamily="18" charset="0"/>
              <a:cs typeface="Times New Roman" panose="02020603050405020304" pitchFamily="18" charset="0"/>
            </a:endParaRPr>
          </a:p>
          <a:p>
            <a:pPr algn="just"/>
            <a:r>
              <a:rPr lang="en-IN" sz="2000" b="0" i="0" dirty="0">
                <a:solidFill>
                  <a:srgbClr val="3C4043"/>
                </a:solidFill>
                <a:effectLst/>
                <a:latin typeface="Times New Roman" panose="02020603050405020304" pitchFamily="18" charset="0"/>
                <a:cs typeface="Times New Roman" panose="02020603050405020304" pitchFamily="18" charset="0"/>
              </a:rPr>
              <a:t>What's interesting is that this dataset is female only and is of very high quality audio. Most of the other dataset is skewed towards male speakers and thus brings about a slightly imbalance representation.</a:t>
            </a:r>
          </a:p>
          <a:p>
            <a:pPr algn="just"/>
            <a:endParaRPr lang="en-IN" sz="2000" dirty="0">
              <a:solidFill>
                <a:srgbClr val="3C4043"/>
              </a:solidFill>
              <a:latin typeface="Times New Roman" panose="02020603050405020304" pitchFamily="18" charset="0"/>
              <a:cs typeface="Times New Roman" panose="02020603050405020304" pitchFamily="18" charset="0"/>
            </a:endParaRPr>
          </a:p>
          <a:p>
            <a:pPr algn="just"/>
            <a:r>
              <a:rPr lang="en-IN" sz="2000" b="0" i="0" dirty="0">
                <a:solidFill>
                  <a:srgbClr val="3C4043"/>
                </a:solidFill>
                <a:effectLst/>
                <a:latin typeface="Times New Roman" panose="02020603050405020304" pitchFamily="18" charset="0"/>
                <a:cs typeface="Times New Roman" panose="02020603050405020304" pitchFamily="18" charset="0"/>
              </a:rPr>
              <a:t> So because of that, this dataset would serve a very good training dataset for the emotion classifier in terms of generalisation</a:t>
            </a: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2A036AC7-93A8-231A-4054-B6680AAAC2E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3.TESS DATASET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916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65B8DE4-2319-2A03-7A16-EEB540B64FA4}"/>
              </a:ext>
            </a:extLst>
          </p:cNvPr>
          <p:cNvSpPr>
            <a:spLocks noGrp="1"/>
          </p:cNvSpPr>
          <p:nvPr>
            <p:ph idx="1"/>
          </p:nvPr>
        </p:nvSpPr>
        <p:spPr>
          <a:xfrm>
            <a:off x="1242765" y="1769929"/>
            <a:ext cx="8031237" cy="3880773"/>
          </a:xfrm>
        </p:spPr>
        <p:txBody>
          <a:bodyPr>
            <a:normAutofit/>
          </a:bodyPr>
          <a:lstStyle/>
          <a:p>
            <a:pPr marL="0" indent="0">
              <a:buNone/>
            </a:pPr>
            <a:r>
              <a:rPr lang="en-IN" sz="1800" kern="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The audio files in this dataset are named in such a way that the prefix letters describes the emotion classes as follows:</a:t>
            </a:r>
          </a:p>
          <a:p>
            <a:r>
              <a:rPr lang="en-IN" sz="1800" kern="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 = 'anger'</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r>
              <a:rPr lang="en-IN" sz="1800" kern="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'd' = 'disgust'</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r>
              <a:rPr lang="en-IN" sz="1800" kern="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'f' = 'fear'</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r>
              <a:rPr lang="en-IN" sz="1800" kern="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'h' = 'happiness'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r>
              <a:rPr lang="en-IN" sz="1800" kern="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'n' = 'neutral'</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r>
              <a:rPr lang="en-IN" sz="1800" kern="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IN" sz="1800" kern="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sa</a:t>
            </a:r>
            <a:r>
              <a:rPr lang="en-IN" sz="1800" kern="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'sadness'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r>
              <a:rPr lang="en-IN" sz="1800" kern="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IN" sz="1800" kern="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su</a:t>
            </a:r>
            <a:r>
              <a:rPr lang="en-IN" sz="1800" kern="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'surprise'</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US" dirty="0"/>
          </a:p>
        </p:txBody>
      </p:sp>
      <p:sp>
        <p:nvSpPr>
          <p:cNvPr id="2" name="Title 1">
            <a:extLst>
              <a:ext uri="{FF2B5EF4-FFF2-40B4-BE49-F238E27FC236}">
                <a16:creationId xmlns:a16="http://schemas.microsoft.com/office/drawing/2014/main" xmlns="" id="{12E4F299-0D46-5133-26B8-AB639BF9DAEB}"/>
              </a:ext>
            </a:extLst>
          </p:cNvPr>
          <p:cNvSpPr>
            <a:spLocks noGrp="1"/>
          </p:cNvSpPr>
          <p:nvPr>
            <p:ph type="title"/>
          </p:nvPr>
        </p:nvSpPr>
        <p:spPr/>
        <p:txBody>
          <a:bodyPr>
            <a:normAutofit/>
          </a:bodyPr>
          <a:lstStyle/>
          <a:p>
            <a:r>
              <a:rPr lang="en-IN" b="1" kern="0" dirty="0">
                <a:effectLst/>
                <a:latin typeface="Times New Roman" panose="02020603050405020304" pitchFamily="18" charset="0"/>
                <a:ea typeface="Times New Roman" panose="02020603050405020304" pitchFamily="18" charset="0"/>
              </a:rPr>
              <a:t>4.CREMA-D DATASET</a:t>
            </a:r>
            <a:endParaRPr lang="en-US" dirty="0"/>
          </a:p>
        </p:txBody>
      </p:sp>
    </p:spTree>
    <p:extLst>
      <p:ext uri="{BB962C8B-B14F-4D97-AF65-F5344CB8AC3E}">
        <p14:creationId xmlns:p14="http://schemas.microsoft.com/office/powerpoint/2010/main" val="194656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A5CF631-EF24-3FB9-64EF-227113503C7F}"/>
              </a:ext>
            </a:extLst>
          </p:cNvPr>
          <p:cNvSpPr>
            <a:spLocks noGrp="1"/>
          </p:cNvSpPr>
          <p:nvPr>
            <p:ph idx="1"/>
          </p:nvPr>
        </p:nvSpPr>
        <p:spPr>
          <a:xfrm>
            <a:off x="347093" y="1782158"/>
            <a:ext cx="9168735" cy="3880773"/>
          </a:xfrm>
        </p:spPr>
        <p:txBody>
          <a:bodyPr>
            <a:normAutofit/>
          </a:bodyPr>
          <a:lstStyle/>
          <a:p>
            <a:pPr algn="just"/>
            <a:r>
              <a:rPr lang="en-IN" sz="2000" dirty="0">
                <a:latin typeface="Times New Roman" panose="02020603050405020304" pitchFamily="18" charset="0"/>
                <a:cs typeface="Times New Roman" panose="02020603050405020304" pitchFamily="18" charset="0"/>
              </a:rPr>
              <a:t>Feature extraction is the process of extracting various acoustic features of the speech which can directly affect the accuracy of the classification results, acoustic features include physical aspects of spoken language that can be recorded and </a:t>
            </a:r>
            <a:r>
              <a:rPr lang="en-IN" sz="2000" dirty="0" err="1">
                <a:latin typeface="Times New Roman" panose="02020603050405020304" pitchFamily="18" charset="0"/>
                <a:cs typeface="Times New Roman" panose="02020603050405020304" pitchFamily="18" charset="0"/>
              </a:rPr>
              <a:t>analyzed</a:t>
            </a:r>
            <a:r>
              <a:rPr lang="en-IN" sz="2000" dirty="0">
                <a:latin typeface="Times New Roman" panose="02020603050405020304" pitchFamily="18" charset="0"/>
                <a:cs typeface="Times New Roman" panose="02020603050405020304" pitchFamily="18" charset="0"/>
              </a:rPr>
              <a:t> these include waveform analysis, FFT or LPC analysis, voice onset time , format frequency, measurements and so on.</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We are using the MFCC method in our model for the process of feature extraction. So Mel Frequency </a:t>
            </a:r>
            <a:r>
              <a:rPr lang="en-IN" sz="2000" dirty="0" err="1">
                <a:latin typeface="Times New Roman" panose="02020603050405020304" pitchFamily="18" charset="0"/>
                <a:cs typeface="Times New Roman" panose="02020603050405020304" pitchFamily="18" charset="0"/>
              </a:rPr>
              <a:t>Cepstral</a:t>
            </a:r>
            <a:r>
              <a:rPr lang="en-IN" sz="2000" dirty="0">
                <a:latin typeface="Times New Roman" panose="02020603050405020304" pitchFamily="18" charset="0"/>
                <a:cs typeface="Times New Roman" panose="02020603050405020304" pitchFamily="18" charset="0"/>
              </a:rPr>
              <a:t> Coefficient ( MFCC ) is basically one of the methods used to extract the various acoustic features of a speech from a raw data to perform various things on the extracted data which can be further used for the classification of the emotions of a speech.</a:t>
            </a: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B45F0BC5-666E-AE4E-F3D1-C61D45351E72}"/>
              </a:ext>
            </a:extLst>
          </p:cNvPr>
          <p:cNvSpPr>
            <a:spLocks noGrp="1"/>
          </p:cNvSpPr>
          <p:nvPr>
            <p:ph type="title"/>
          </p:nvPr>
        </p:nvSpPr>
        <p:spPr>
          <a:xfrm>
            <a:off x="347093" y="386426"/>
            <a:ext cx="9413356" cy="1374857"/>
          </a:xfrm>
        </p:spPr>
        <p:txBody>
          <a:bodyPr>
            <a:normAutofit/>
          </a:bodyPr>
          <a:lstStyle/>
          <a:p>
            <a:r>
              <a:rPr lang="en-IN" b="1" dirty="0">
                <a:latin typeface="Times New Roman" panose="02020603050405020304" pitchFamily="18" charset="0"/>
                <a:cs typeface="Times New Roman" panose="02020603050405020304" pitchFamily="18" charset="0"/>
              </a:rPr>
              <a:t>EXTRACTING AQUOSTIC FEATURES USING MFCC METHOD: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549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17E19AC-FC7E-1CD9-7869-67F0CA291A5E}"/>
              </a:ext>
            </a:extLst>
          </p:cNvPr>
          <p:cNvSpPr>
            <a:spLocks noGrp="1"/>
          </p:cNvSpPr>
          <p:nvPr>
            <p:ph idx="1"/>
          </p:nvPr>
        </p:nvSpPr>
        <p:spPr>
          <a:xfrm>
            <a:off x="677333" y="1720268"/>
            <a:ext cx="8716181" cy="3880773"/>
          </a:xfrm>
        </p:spPr>
        <p:txBody>
          <a:bodyPr>
            <a:normAutofit/>
          </a:bodyPr>
          <a:lstStyle/>
          <a:p>
            <a:pPr algn="just"/>
            <a:r>
              <a:rPr lang="en-IN" sz="2000" dirty="0">
                <a:latin typeface="Times New Roman" panose="02020603050405020304" pitchFamily="18" charset="0"/>
                <a:cs typeface="Times New Roman" panose="02020603050405020304" pitchFamily="18" charset="0"/>
              </a:rPr>
              <a:t>Using the </a:t>
            </a:r>
            <a:r>
              <a:rPr lang="en-IN" sz="2000" dirty="0" err="1">
                <a:latin typeface="Times New Roman" panose="02020603050405020304" pitchFamily="18" charset="0"/>
                <a:cs typeface="Times New Roman" panose="02020603050405020304" pitchFamily="18" charset="0"/>
              </a:rPr>
              <a:t>matplotlib</a:t>
            </a:r>
            <a:r>
              <a:rPr lang="en-IN" sz="2000" dirty="0">
                <a:latin typeface="Times New Roman" panose="02020603050405020304" pitchFamily="18" charset="0"/>
                <a:cs typeface="Times New Roman" panose="02020603050405020304" pitchFamily="18" charset="0"/>
              </a:rPr>
              <a:t> library we have visualized the accuracy and loss of the model.</a:t>
            </a:r>
          </a:p>
          <a:p>
            <a:pPr algn="just"/>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So in this model after </a:t>
            </a:r>
            <a:r>
              <a:rPr lang="en-IN" sz="2000" kern="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 2800 samples of data using the MFCC method of feature extraction and through the LSTM model for training and testing purposes we have got the accuracy of the model of about 70 percent and value loss of around 30 percent.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	Further we can increase the accuracy of the model by using more feature extraction techniques like delta MFCC and double delta MFCC and by giving more data to the model like in our case we have used 2800 samples of data for the so if the number of samples used is increased say 5600 the accuracy of the model will increase.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E04F4B04-BEEC-4D96-9ABE-08B03EC2339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RESULT ANALYSIS: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649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86BD2ED-9DB0-94A6-B1BA-04E4F86FFD34}"/>
              </a:ext>
            </a:extLst>
          </p:cNvPr>
          <p:cNvSpPr>
            <a:spLocks noGrp="1"/>
          </p:cNvSpPr>
          <p:nvPr>
            <p:ph idx="1"/>
          </p:nvPr>
        </p:nvSpPr>
        <p:spPr>
          <a:xfrm>
            <a:off x="1447896" y="2236178"/>
            <a:ext cx="8596668" cy="3880773"/>
          </a:xfrm>
        </p:spPr>
        <p:txBody>
          <a:bodyPr/>
          <a:lstStyle/>
          <a:p>
            <a:pPr marL="0" indent="0">
              <a:buNone/>
            </a:pPr>
            <a:r>
              <a:rPr lang="en-IN" sz="1800" kern="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r>
              <a:rPr lang="en-IN" sz="1800" kern="0" dirty="0">
                <a:effectLst/>
                <a:latin typeface="Times New Roman" panose="02020603050405020304" pitchFamily="18" charset="0"/>
                <a:ea typeface="Calibri" panose="020F0502020204030204" pitchFamily="34" charset="0"/>
                <a:cs typeface="Latha" panose="020B0604020202020204" pitchFamily="34" charset="0"/>
              </a:rPr>
              <a:t>Validation split = it will do the splitting for us.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r>
              <a:rPr lang="en-IN" sz="1800" kern="0" dirty="0">
                <a:effectLst/>
                <a:latin typeface="Times New Roman" panose="02020603050405020304" pitchFamily="18" charset="0"/>
                <a:ea typeface="Calibri" panose="020F0502020204030204" pitchFamily="34" charset="0"/>
                <a:cs typeface="Latha" panose="020B0604020202020204" pitchFamily="34" charset="0"/>
              </a:rPr>
              <a:t>Epochs = the number of complete passes through the complete dataset.</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r>
              <a:rPr lang="en-IN" sz="1800" kern="0" dirty="0">
                <a:effectLst/>
                <a:latin typeface="Times New Roman" panose="02020603050405020304" pitchFamily="18" charset="0"/>
                <a:ea typeface="Calibri" panose="020F0502020204030204" pitchFamily="34" charset="0"/>
                <a:cs typeface="Latha" panose="020B0604020202020204" pitchFamily="34" charset="0"/>
              </a:rPr>
              <a:t>Batch size= the number of training examples utilized in one iteration.</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US" dirty="0"/>
          </a:p>
        </p:txBody>
      </p:sp>
      <p:sp>
        <p:nvSpPr>
          <p:cNvPr id="2" name="Title 1">
            <a:extLst>
              <a:ext uri="{FF2B5EF4-FFF2-40B4-BE49-F238E27FC236}">
                <a16:creationId xmlns:a16="http://schemas.microsoft.com/office/drawing/2014/main" xmlns="" id="{E671A6F2-B6E2-CB3A-97A5-84CFD2C1158C}"/>
              </a:ext>
            </a:extLst>
          </p:cNvPr>
          <p:cNvSpPr>
            <a:spLocks noGrp="1"/>
          </p:cNvSpPr>
          <p:nvPr>
            <p:ph type="title"/>
          </p:nvPr>
        </p:nvSpPr>
        <p:spPr>
          <a:xfrm>
            <a:off x="665102" y="1208927"/>
            <a:ext cx="8596668" cy="1320800"/>
          </a:xfrm>
        </p:spPr>
        <p:txBody>
          <a:bodyPr/>
          <a:lstStyle/>
          <a:p>
            <a:r>
              <a:rPr lang="en-IN" b="1" dirty="0">
                <a:latin typeface="Times New Roman" panose="02020603050405020304" pitchFamily="18" charset="0"/>
                <a:cs typeface="Times New Roman" panose="02020603050405020304" pitchFamily="18" charset="0"/>
              </a:rPr>
              <a:t>TRAINING THE MODEL:</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894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47D3DC9-1269-3958-553C-900942C8F0B8}"/>
              </a:ext>
            </a:extLst>
          </p:cNvPr>
          <p:cNvSpPr>
            <a:spLocks noGrp="1"/>
          </p:cNvSpPr>
          <p:nvPr>
            <p:ph idx="1"/>
          </p:nvPr>
        </p:nvSpPr>
        <p:spPr>
          <a:xfrm>
            <a:off x="542791" y="1759164"/>
            <a:ext cx="8596668" cy="3880773"/>
          </a:xfrm>
        </p:spPr>
        <p:txBody>
          <a:bodyPr>
            <a:normAutofit/>
          </a:bodyPr>
          <a:lstStyle/>
          <a:p>
            <a:pPr algn="just"/>
            <a:r>
              <a:rPr lang="en-IN" sz="2000" dirty="0">
                <a:latin typeface="Times New Roman" panose="02020603050405020304" pitchFamily="18" charset="0"/>
                <a:cs typeface="Times New Roman" panose="02020603050405020304" pitchFamily="18" charset="0"/>
              </a:rPr>
              <a:t>So at last by training and testing the model the emotion of the different samples of the voices are recognized by an overall accuracy of 71%. </a:t>
            </a:r>
          </a:p>
          <a:p>
            <a:pPr algn="just"/>
            <a:r>
              <a:rPr lang="en-IN" sz="20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can capture this using Mel-frequency </a:t>
            </a:r>
            <a:r>
              <a:rPr lang="en-IN" sz="200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cepstral</a:t>
            </a:r>
            <a:r>
              <a:rPr lang="en-IN" sz="20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coefficients (MFCCs).</a:t>
            </a:r>
          </a:p>
          <a:p>
            <a:pPr algn="just"/>
            <a:r>
              <a:rPr lang="en-IN" sz="20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Each of these data formats has its benefits and disadvantages based on the application.</a:t>
            </a:r>
          </a:p>
          <a:p>
            <a:pPr algn="just"/>
            <a:r>
              <a:rPr lang="en-IN" sz="20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We will try to obtain the data from the MFCC and plot the data in a suitable array form that is used by the model .</a:t>
            </a:r>
          </a:p>
          <a:p>
            <a:pPr algn="just"/>
            <a:r>
              <a:rPr lang="en-IN" sz="20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example ,we are using here the LSTM model of feature recognition we will use the numeric values given by the MFCC as input to the LSTM model and will try to recognize the emotion.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875E040B-C7B3-AC5A-5011-272BF085402F}"/>
              </a:ext>
            </a:extLst>
          </p:cNvPr>
          <p:cNvSpPr>
            <a:spLocks noGrp="1"/>
          </p:cNvSpPr>
          <p:nvPr>
            <p:ph type="title"/>
          </p:nvPr>
        </p:nvSpPr>
        <p:spPr>
          <a:xfrm>
            <a:off x="371556" y="890916"/>
            <a:ext cx="8596668" cy="1320800"/>
          </a:xfrm>
        </p:spPr>
        <p:txBody>
          <a:bodyPr>
            <a:normAutofit/>
          </a:bodyPr>
          <a:lstStyle/>
          <a:p>
            <a:r>
              <a:rPr lang="en-IN" b="1" kern="0" dirty="0">
                <a:effectLst/>
                <a:latin typeface="Times New Roman" panose="02020603050405020304" pitchFamily="18" charset="0"/>
                <a:ea typeface="Calibri" panose="020F0502020204030204" pitchFamily="34" charset="0"/>
                <a:cs typeface="Latha" panose="020B0604020202020204" pitchFamily="34" charset="0"/>
              </a:rPr>
              <a:t>EMOTION RECOGNISED:</a:t>
            </a:r>
            <a:endParaRPr lang="en-IN"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045588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DAAA034-4F96-86A5-4C63-EBEA084CB8BD}"/>
              </a:ext>
            </a:extLst>
          </p:cNvPr>
          <p:cNvSpPr>
            <a:spLocks noGrp="1"/>
          </p:cNvSpPr>
          <p:nvPr>
            <p:ph idx="1"/>
          </p:nvPr>
        </p:nvSpPr>
        <p:spPr>
          <a:xfrm>
            <a:off x="989230" y="1488613"/>
            <a:ext cx="8596668" cy="3880773"/>
          </a:xfrm>
        </p:spPr>
        <p:txBody>
          <a:bodyPr>
            <a:noAutofit/>
          </a:bodyPr>
          <a:lstStyle/>
          <a:p>
            <a:pPr algn="just"/>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In this project we have tried to </a:t>
            </a:r>
            <a:r>
              <a:rPr lang="en-IN" sz="2000" kern="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 some samples of speech using the deep learning </a:t>
            </a:r>
            <a:r>
              <a:rPr lang="en-IN" sz="2000" kern="0" dirty="0" err="1">
                <a:effectLst/>
                <a:latin typeface="Times New Roman" panose="02020603050405020304" pitchFamily="18" charset="0"/>
                <a:ea typeface="Calibri" panose="020F0502020204030204" pitchFamily="34" charset="0"/>
                <a:cs typeface="Times New Roman" panose="02020603050405020304" pitchFamily="18" charset="0"/>
              </a:rPr>
              <a:t>technique.Firstly</a:t>
            </a: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 we loaded the datasets then we visualized the different human emotions using our functions </a:t>
            </a:r>
            <a:r>
              <a:rPr lang="en-IN" sz="2000" kern="0" dirty="0" err="1">
                <a:effectLst/>
                <a:latin typeface="Times New Roman" panose="02020603050405020304" pitchFamily="18" charset="0"/>
                <a:ea typeface="Calibri" panose="020F0502020204030204" pitchFamily="34" charset="0"/>
                <a:cs typeface="Times New Roman" panose="02020603050405020304" pitchFamily="18" charset="0"/>
              </a:rPr>
              <a:t>waveshow</a:t>
            </a: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 and spectrogram using the </a:t>
            </a:r>
            <a:r>
              <a:rPr lang="en-IN" sz="2000" kern="0" dirty="0" err="1">
                <a:effectLst/>
                <a:latin typeface="Times New Roman" panose="02020603050405020304" pitchFamily="18" charset="0"/>
                <a:ea typeface="Calibri" panose="020F0502020204030204" pitchFamily="34" charset="0"/>
                <a:cs typeface="Times New Roman" panose="02020603050405020304" pitchFamily="18" charset="0"/>
              </a:rPr>
              <a:t>Librosa</a:t>
            </a: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 library.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0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We can capture this using Mel-frequency </a:t>
            </a:r>
            <a:r>
              <a:rPr lang="en-IN" sz="200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cepstral</a:t>
            </a:r>
            <a:r>
              <a:rPr lang="en-IN" sz="20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coefficients (MFCCs). Each of these data formats has its benefits and disadvantages based on the application.</a:t>
            </a:r>
          </a:p>
          <a:p>
            <a:pPr algn="just"/>
            <a:endParaRPr lang="en-IN" sz="20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0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We will try to obtain the data from the MFCC and plot the data in a suitable array form that is used by the model for example we are using here the LSTM model of feature recognition we will use the numeric values given by the MFCC as input to the LSTM model and will try to recognize the emotion.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A1425FB6-DE98-4AEC-BCD0-0544757C0FA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906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7BFC315-8F98-D4CA-DD3E-58F9DD48E340}"/>
              </a:ext>
            </a:extLst>
          </p:cNvPr>
          <p:cNvSpPr>
            <a:spLocks noGrp="1"/>
          </p:cNvSpPr>
          <p:nvPr>
            <p:ph idx="1"/>
          </p:nvPr>
        </p:nvSpPr>
        <p:spPr>
          <a:xfrm>
            <a:off x="934188" y="1930400"/>
            <a:ext cx="8596668" cy="3880773"/>
          </a:xfrm>
        </p:spPr>
        <p:txBody>
          <a:bodyPr>
            <a:noAutofit/>
          </a:bodyPr>
          <a:lstStyle/>
          <a:p>
            <a:pPr algn="just"/>
            <a:r>
              <a:rPr lang="en-US" sz="2000" dirty="0">
                <a:latin typeface="Times New Roman" panose="02020603050405020304" pitchFamily="18" charset="0"/>
                <a:cs typeface="Times New Roman" panose="02020603050405020304" pitchFamily="18" charset="0"/>
              </a:rPr>
              <a:t>Speech Emotion Recognition (SER) is the task of recognizing the emotional </a:t>
            </a:r>
            <a:r>
              <a:rPr lang="en-IN" sz="2000" dirty="0">
                <a:latin typeface="Times New Roman" panose="02020603050405020304" pitchFamily="18" charset="0"/>
                <a:cs typeface="Times New Roman" panose="02020603050405020304" pitchFamily="18" charset="0"/>
              </a:rPr>
              <a:t>a</a:t>
            </a:r>
            <a:r>
              <a:rPr lang="en-US" sz="2000" dirty="0" err="1">
                <a:latin typeface="Times New Roman" panose="02020603050405020304" pitchFamily="18" charset="0"/>
                <a:cs typeface="Times New Roman" panose="02020603050405020304" pitchFamily="18" charset="0"/>
              </a:rPr>
              <a:t>spects</a:t>
            </a:r>
            <a:r>
              <a:rPr lang="en-US" sz="2000" dirty="0">
                <a:latin typeface="Times New Roman" panose="02020603050405020304" pitchFamily="18" charset="0"/>
                <a:cs typeface="Times New Roman" panose="02020603050405020304" pitchFamily="18" charset="0"/>
              </a:rPr>
              <a:t> of speech irrespective of the semantic contents. </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While humans can efficiently perform his task as a natural part of speech communication, the ability to conduct it automatically using programmable devices is still an ongoing subject of research.</a:t>
            </a:r>
          </a:p>
          <a:p>
            <a:pPr algn="just"/>
            <a:endParaRPr lang="en-IN" sz="2000" dirty="0">
              <a:latin typeface="Times New Roman" panose="02020603050405020304" pitchFamily="18" charset="0"/>
              <a:cs typeface="Times New Roman" panose="02020603050405020304" pitchFamily="18" charset="0"/>
            </a:endParaRPr>
          </a:p>
          <a:p>
            <a:pPr algn="just"/>
            <a:r>
              <a:rPr lang="en-IN" sz="2000" kern="100" dirty="0">
                <a:solidFill>
                  <a:srgbClr val="3E3D40"/>
                </a:solidFill>
                <a:effectLst/>
                <a:latin typeface="Times New Roman" panose="02020603050405020304" pitchFamily="18" charset="0"/>
                <a:ea typeface="Calibri" panose="020F0502020204030204" pitchFamily="34" charset="0"/>
                <a:cs typeface="Latha" panose="020B0604020202020204" pitchFamily="34" charset="0"/>
              </a:rPr>
              <a:t>Studies of automatic emotion recognition systems aim to create efficient, real-time methods of detecting the emotions of mobile phone users, call </a:t>
            </a:r>
            <a:r>
              <a:rPr lang="en-IN" sz="2000" kern="100" dirty="0" err="1">
                <a:solidFill>
                  <a:srgbClr val="3E3D40"/>
                </a:solidFill>
                <a:effectLst/>
                <a:latin typeface="Times New Roman" panose="02020603050405020304" pitchFamily="18" charset="0"/>
                <a:ea typeface="Calibri" panose="020F0502020204030204" pitchFamily="34" charset="0"/>
                <a:cs typeface="Latha" panose="020B0604020202020204" pitchFamily="34" charset="0"/>
              </a:rPr>
              <a:t>center</a:t>
            </a:r>
            <a:r>
              <a:rPr lang="en-IN" sz="2000" kern="100" dirty="0">
                <a:solidFill>
                  <a:srgbClr val="3E3D40"/>
                </a:solidFill>
                <a:effectLst/>
                <a:latin typeface="Times New Roman" panose="02020603050405020304" pitchFamily="18" charset="0"/>
                <a:ea typeface="Calibri" panose="020F0502020204030204" pitchFamily="34" charset="0"/>
                <a:cs typeface="Latha" panose="020B0604020202020204" pitchFamily="34" charset="0"/>
              </a:rPr>
              <a:t> operators and customers, car </a:t>
            </a:r>
            <a:r>
              <a:rPr lang="en-IN" sz="2000" kern="100" dirty="0" err="1">
                <a:solidFill>
                  <a:srgbClr val="3E3D40"/>
                </a:solidFill>
                <a:effectLst/>
                <a:latin typeface="Times New Roman" panose="02020603050405020304" pitchFamily="18" charset="0"/>
                <a:ea typeface="Calibri" panose="020F0502020204030204" pitchFamily="34" charset="0"/>
                <a:cs typeface="Latha" panose="020B0604020202020204" pitchFamily="34" charset="0"/>
              </a:rPr>
              <a:t>drivers,pilots</a:t>
            </a:r>
            <a:r>
              <a:rPr lang="en-IN" sz="2000" kern="100" dirty="0">
                <a:solidFill>
                  <a:srgbClr val="3E3D40"/>
                </a:solidFill>
                <a:effectLst/>
                <a:latin typeface="Times New Roman" panose="02020603050405020304" pitchFamily="18" charset="0"/>
                <a:ea typeface="Calibri" panose="020F0502020204030204" pitchFamily="34" charset="0"/>
                <a:cs typeface="Latha" panose="020B0604020202020204" pitchFamily="34" charset="0"/>
              </a:rPr>
              <a:t>, and many other human-machine communication users. </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986829F5-D246-46E9-7E87-B5928A700C15}"/>
              </a:ext>
            </a:extLst>
          </p:cNvPr>
          <p:cNvSpPr>
            <a:spLocks noGrp="1"/>
          </p:cNvSpPr>
          <p:nvPr>
            <p:ph type="title"/>
          </p:nvPr>
        </p:nvSpPr>
        <p:spPr>
          <a:xfrm>
            <a:off x="677334" y="1223114"/>
            <a:ext cx="8596668" cy="707286"/>
          </a:xfrm>
        </p:spPr>
        <p:txBody>
          <a:bodyPr>
            <a:normAutofit fontScale="90000"/>
          </a:bodyPr>
          <a:lstStyle/>
          <a:p>
            <a:r>
              <a:rPr lang="en-IN" b="1" dirty="0">
                <a:latin typeface="Times New Roman" panose="02020603050405020304" pitchFamily="18" charset="0"/>
                <a:cs typeface="Times New Roman" panose="02020603050405020304" pitchFamily="18" charset="0"/>
              </a:rPr>
              <a:t>INTRODUCTION: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8137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97BD965-14C2-E876-9A51-87D1D742D7A1}"/>
              </a:ext>
            </a:extLst>
          </p:cNvPr>
          <p:cNvSpPr txBox="1"/>
          <p:nvPr/>
        </p:nvSpPr>
        <p:spPr>
          <a:xfrm>
            <a:off x="1923223" y="2465858"/>
            <a:ext cx="7201207" cy="1569660"/>
          </a:xfrm>
          <a:prstGeom prst="rect">
            <a:avLst/>
          </a:prstGeom>
          <a:solidFill>
            <a:schemeClr val="bg1"/>
          </a:solidFill>
        </p:spPr>
        <p:txBody>
          <a:bodyPr wrap="square" rtlCol="0">
            <a:spAutoFit/>
          </a:bodyPr>
          <a:lstStyle/>
          <a:p>
            <a:pPr algn="l"/>
            <a:r>
              <a:rPr lang="en-IN" sz="9600" b="1" i="1" dirty="0">
                <a:solidFill>
                  <a:schemeClr val="accent1"/>
                </a:solidFill>
                <a:latin typeface="Times New Roman" panose="02020603050405020304"/>
              </a:rPr>
              <a:t>THANK YOU</a:t>
            </a:r>
            <a:endParaRPr lang="en-US" sz="9600" b="1" i="1" dirty="0">
              <a:solidFill>
                <a:schemeClr val="accent1"/>
              </a:solidFill>
              <a:latin typeface="Times New Roman" panose="02020603050405020304"/>
            </a:endParaRPr>
          </a:p>
        </p:txBody>
      </p:sp>
    </p:spTree>
    <p:extLst>
      <p:ext uri="{BB962C8B-B14F-4D97-AF65-F5344CB8AC3E}">
        <p14:creationId xmlns:p14="http://schemas.microsoft.com/office/powerpoint/2010/main" val="4221693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EB58740-44D7-8388-A839-850B049908DD}"/>
              </a:ext>
            </a:extLst>
          </p:cNvPr>
          <p:cNvSpPr>
            <a:spLocks noGrp="1"/>
          </p:cNvSpPr>
          <p:nvPr>
            <p:ph idx="1"/>
          </p:nvPr>
        </p:nvSpPr>
        <p:spPr>
          <a:xfrm>
            <a:off x="1080962" y="2025155"/>
            <a:ext cx="8596668" cy="3880773"/>
          </a:xfrm>
        </p:spPr>
        <p:txBody>
          <a:bodyPr>
            <a:normAutofit/>
          </a:bodyPr>
          <a:lstStyle/>
          <a:p>
            <a:pPr algn="just"/>
            <a:r>
              <a:rPr lang="en-IN" sz="2000" dirty="0">
                <a:latin typeface="Times New Roman" panose="02020603050405020304" pitchFamily="18" charset="0"/>
                <a:cs typeface="Times New Roman" panose="02020603050405020304" pitchFamily="18" charset="0"/>
              </a:rPr>
              <a:t>Emotion recognition is the part of speech recognition which is gaining more popularity and need for it increases enormously.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SER(Speech Emotion Recognition) is used in call </a:t>
            </a:r>
            <a:r>
              <a:rPr lang="en-IN" sz="2000" dirty="0" err="1">
                <a:latin typeface="Times New Roman" panose="02020603050405020304" pitchFamily="18" charset="0"/>
                <a:cs typeface="Times New Roman" panose="02020603050405020304" pitchFamily="18" charset="0"/>
              </a:rPr>
              <a:t>center</a:t>
            </a:r>
            <a:r>
              <a:rPr lang="en-IN" sz="2000" dirty="0">
                <a:latin typeface="Times New Roman" panose="02020603050405020304" pitchFamily="18" charset="0"/>
                <a:cs typeface="Times New Roman" panose="02020603050405020304" pitchFamily="18" charset="0"/>
              </a:rPr>
              <a:t> for classifying calls according to emotions and can be used as the performance parameter for conversational analysis thus identifying the unsatisfied customer, customer satisfaction and so on.. For helping companies improving their services.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It can also be used in-car board system based on information of the mental state of the driver can be provided to the system to initiate his/her safety preventing accidents to happen</a:t>
            </a: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D464C9AB-504E-A280-2FC1-9B5B0E9CF0C9}"/>
              </a:ext>
            </a:extLst>
          </p:cNvPr>
          <p:cNvSpPr>
            <a:spLocks noGrp="1"/>
          </p:cNvSpPr>
          <p:nvPr>
            <p:ph type="title"/>
          </p:nvPr>
        </p:nvSpPr>
        <p:spPr>
          <a:xfrm>
            <a:off x="677334" y="952072"/>
            <a:ext cx="8596668" cy="1320800"/>
          </a:xfrm>
        </p:spPr>
        <p:txBody>
          <a:bodyPr/>
          <a:lstStyle/>
          <a:p>
            <a:r>
              <a:rPr lang="en-IN" b="1" dirty="0">
                <a:latin typeface="Times New Roman" panose="02020603050405020304" pitchFamily="18" charset="0"/>
                <a:cs typeface="Times New Roman" panose="02020603050405020304" pitchFamily="18" charset="0"/>
              </a:rPr>
              <a:t>Why we need it?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991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10BA7D9-7A51-45EA-AE26-3E888CC05315}"/>
              </a:ext>
            </a:extLst>
          </p:cNvPr>
          <p:cNvSpPr>
            <a:spLocks noGrp="1"/>
          </p:cNvSpPr>
          <p:nvPr>
            <p:ph idx="1"/>
          </p:nvPr>
        </p:nvSpPr>
        <p:spPr>
          <a:xfrm>
            <a:off x="677334" y="1976230"/>
            <a:ext cx="8596668" cy="3880773"/>
          </a:xfrm>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The categorization of databases can also be described as:</a:t>
            </a:r>
          </a:p>
          <a:p>
            <a:pPr algn="just"/>
            <a:endParaRPr lang="en-IN"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Simulated database:</a:t>
            </a:r>
            <a:r>
              <a:rPr lang="en-IN" sz="2000" dirty="0">
                <a:latin typeface="Times New Roman" panose="02020603050405020304" pitchFamily="18" charset="0"/>
                <a:cs typeface="Times New Roman" panose="02020603050405020304" pitchFamily="18" charset="0"/>
              </a:rPr>
              <a:t> In these databases, the speech data has been recorded by well-trained and experienced performers. Among all databases, this one is considered the simplest way to obtain the speech-based dataset of various emotions.</a:t>
            </a:r>
          </a:p>
          <a:p>
            <a:pPr algn="just"/>
            <a:endParaRPr lang="en-IN"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Induced database: </a:t>
            </a:r>
            <a:r>
              <a:rPr lang="en-IN" sz="2000" dirty="0">
                <a:latin typeface="Times New Roman" panose="02020603050405020304" pitchFamily="18" charset="0"/>
                <a:cs typeface="Times New Roman" panose="02020603050405020304" pitchFamily="18" charset="0"/>
              </a:rPr>
              <a:t>This is another type of database in which the emotional set is collected </a:t>
            </a:r>
            <a:r>
              <a:rPr lang="en-IN" sz="2000" dirty="0" err="1">
                <a:latin typeface="Times New Roman" panose="02020603050405020304" pitchFamily="18" charset="0"/>
                <a:cs typeface="Times New Roman" panose="02020603050405020304" pitchFamily="18" charset="0"/>
              </a:rPr>
              <a:t>bycreating</a:t>
            </a:r>
            <a:r>
              <a:rPr lang="en-IN" sz="2000" dirty="0">
                <a:latin typeface="Times New Roman" panose="02020603050405020304" pitchFamily="18" charset="0"/>
                <a:cs typeface="Times New Roman" panose="02020603050405020304" pitchFamily="18" charset="0"/>
              </a:rPr>
              <a:t> an artificial emotional situation. This is done without the knowledge of the performer or speaker.</a:t>
            </a: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98C79810-6300-10B3-2F0B-4EAA717BEE3E}"/>
              </a:ext>
            </a:extLst>
          </p:cNvPr>
          <p:cNvSpPr>
            <a:spLocks noGrp="1"/>
          </p:cNvSpPr>
          <p:nvPr>
            <p:ph type="title"/>
          </p:nvPr>
        </p:nvSpPr>
        <p:spPr>
          <a:xfrm>
            <a:off x="677334" y="1000997"/>
            <a:ext cx="8596668" cy="1320800"/>
          </a:xfrm>
        </p:spPr>
        <p:txBody>
          <a:bodyPr/>
          <a:lstStyle/>
          <a:p>
            <a:r>
              <a:rPr lang="en-IN" b="1" dirty="0">
                <a:latin typeface="Times New Roman" panose="02020603050405020304" pitchFamily="18" charset="0"/>
                <a:cs typeface="Times New Roman" panose="02020603050405020304" pitchFamily="18" charset="0"/>
              </a:rPr>
              <a:t>DATABASES USED FOR SER</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829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1B9CB216-8792-3462-5DC5-09F508F828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67" y="2114668"/>
            <a:ext cx="8662854" cy="1788719"/>
          </a:xfrm>
          <a:prstGeom prst="rect">
            <a:avLst/>
          </a:prstGeom>
        </p:spPr>
      </p:pic>
      <p:sp>
        <p:nvSpPr>
          <p:cNvPr id="2" name="Title 1">
            <a:extLst>
              <a:ext uri="{FF2B5EF4-FFF2-40B4-BE49-F238E27FC236}">
                <a16:creationId xmlns:a16="http://schemas.microsoft.com/office/drawing/2014/main" xmlns="" id="{0B2E4444-9AE8-50CC-1E83-E0AD2B20FC34}"/>
              </a:ext>
            </a:extLst>
          </p:cNvPr>
          <p:cNvSpPr>
            <a:spLocks noGrp="1"/>
          </p:cNvSpPr>
          <p:nvPr>
            <p:ph type="title"/>
          </p:nvPr>
        </p:nvSpPr>
        <p:spPr>
          <a:xfrm>
            <a:off x="233322" y="1037360"/>
            <a:ext cx="9255344" cy="1077308"/>
          </a:xfrm>
        </p:spPr>
        <p:txBody>
          <a:bodyPr>
            <a:normAutofit fontScale="90000"/>
          </a:bodyPr>
          <a:lstStyle/>
          <a:p>
            <a:r>
              <a:rPr lang="en-IN" b="1" dirty="0">
                <a:latin typeface="Times New Roman" panose="02020603050405020304" pitchFamily="18" charset="0"/>
                <a:cs typeface="Times New Roman" panose="02020603050405020304" pitchFamily="18" charset="0"/>
              </a:rPr>
              <a:t>TRADITIONAL TECHNUIQUES OF SER</a:t>
            </a:r>
            <a:endParaRPr lang="en-US"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C1F58278-DDAE-BBEE-F355-2313C317CCF6}"/>
              </a:ext>
            </a:extLst>
          </p:cNvPr>
          <p:cNvSpPr txBox="1"/>
          <p:nvPr/>
        </p:nvSpPr>
        <p:spPr>
          <a:xfrm>
            <a:off x="677333" y="4497201"/>
            <a:ext cx="8367323" cy="1323439"/>
          </a:xfrm>
          <a:prstGeom prst="rect">
            <a:avLst/>
          </a:prstGeom>
          <a:noFill/>
        </p:spPr>
        <p:txBody>
          <a:bodyPr wrap="square">
            <a:spAutoFit/>
          </a:bodyPr>
          <a:lstStyle/>
          <a:p>
            <a:pPr algn="just"/>
            <a:r>
              <a:rPr lang="en-IN" sz="2000" kern="0" dirty="0">
                <a:solidFill>
                  <a:srgbClr val="3E3D40"/>
                </a:solidFill>
                <a:effectLst/>
                <a:latin typeface="Times New Roman" panose="02020603050405020304" pitchFamily="18" charset="0"/>
                <a:ea typeface="Calibri" panose="020F0502020204030204" pitchFamily="34" charset="0"/>
              </a:rPr>
              <a:t>An emotion recognition system based on digitized speech is comprised of three fundamental components signal </a:t>
            </a:r>
            <a:r>
              <a:rPr lang="en-IN" sz="2000" kern="0" dirty="0" err="1">
                <a:solidFill>
                  <a:srgbClr val="3E3D40"/>
                </a:solidFill>
                <a:effectLst/>
                <a:latin typeface="Times New Roman" panose="02020603050405020304" pitchFamily="18" charset="0"/>
                <a:ea typeface="Calibri" panose="020F0502020204030204" pitchFamily="34" charset="0"/>
              </a:rPr>
              <a:t>preprocessing</a:t>
            </a:r>
            <a:r>
              <a:rPr lang="en-IN" sz="2000" kern="0" dirty="0">
                <a:solidFill>
                  <a:srgbClr val="3E3D40"/>
                </a:solidFill>
                <a:effectLst/>
                <a:latin typeface="Times New Roman" panose="02020603050405020304" pitchFamily="18" charset="0"/>
                <a:ea typeface="Calibri" panose="020F0502020204030204" pitchFamily="34" charset="0"/>
              </a:rPr>
              <a:t> feature extraction and classification. Acoustic pre-processing such as </a:t>
            </a:r>
            <a:r>
              <a:rPr lang="en-IN" sz="2000" kern="0" dirty="0" err="1">
                <a:solidFill>
                  <a:srgbClr val="3E3D40"/>
                </a:solidFill>
                <a:effectLst/>
                <a:latin typeface="Times New Roman" panose="02020603050405020304" pitchFamily="18" charset="0"/>
                <a:ea typeface="Calibri" panose="020F0502020204030204" pitchFamily="34" charset="0"/>
              </a:rPr>
              <a:t>denoising</a:t>
            </a:r>
            <a:r>
              <a:rPr lang="en-IN" sz="2000" kern="0" dirty="0">
                <a:solidFill>
                  <a:srgbClr val="3E3D40"/>
                </a:solidFill>
                <a:effectLst/>
                <a:latin typeface="Times New Roman" panose="02020603050405020304" pitchFamily="18" charset="0"/>
                <a:ea typeface="Calibri" panose="020F0502020204030204" pitchFamily="34" charset="0"/>
              </a:rPr>
              <a:t> as well as segmentation is carried out to determine meaningful units of this signal </a:t>
            </a:r>
            <a:r>
              <a:rPr lang="en-IN" sz="2000" kern="0" dirty="0">
                <a:solidFill>
                  <a:srgbClr val="404040"/>
                </a:solidFill>
                <a:effectLst/>
                <a:latin typeface="Times New Roman" panose="02020603050405020304" pitchFamily="18" charset="0"/>
                <a:ea typeface="Calibri" panose="020F0502020204030204" pitchFamily="34" charset="0"/>
              </a:rPr>
              <a:t>. </a:t>
            </a:r>
            <a:endParaRPr lang="en-US" sz="2000" dirty="0"/>
          </a:p>
        </p:txBody>
      </p:sp>
    </p:spTree>
    <p:extLst>
      <p:ext uri="{BB962C8B-B14F-4D97-AF65-F5344CB8AC3E}">
        <p14:creationId xmlns:p14="http://schemas.microsoft.com/office/powerpoint/2010/main" val="3168244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1070A795-9B36-081D-4D33-81D651BDC3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5941" y="2257425"/>
            <a:ext cx="6981825" cy="1171575"/>
          </a:xfrm>
          <a:prstGeom prst="rect">
            <a:avLst/>
          </a:prstGeom>
        </p:spPr>
      </p:pic>
      <p:sp>
        <p:nvSpPr>
          <p:cNvPr id="2" name="Title 1">
            <a:extLst>
              <a:ext uri="{FF2B5EF4-FFF2-40B4-BE49-F238E27FC236}">
                <a16:creationId xmlns:a16="http://schemas.microsoft.com/office/drawing/2014/main" xmlns="" id="{8EB66B7A-2FF4-E8C9-53CD-3AF7D994824E}"/>
              </a:ext>
            </a:extLst>
          </p:cNvPr>
          <p:cNvSpPr>
            <a:spLocks noGrp="1"/>
          </p:cNvSpPr>
          <p:nvPr>
            <p:ph type="title"/>
          </p:nvPr>
        </p:nvSpPr>
        <p:spPr>
          <a:xfrm>
            <a:off x="171235" y="178663"/>
            <a:ext cx="10306229" cy="1176146"/>
          </a:xfrm>
        </p:spPr>
        <p:txBody>
          <a:bodyPr>
            <a:noAutofit/>
          </a:bodyPr>
          <a:lstStyle/>
          <a:p>
            <a:r>
              <a:rPr lang="en-IN" b="1" dirty="0"/>
              <a:t/>
            </a:r>
            <a:br>
              <a:rPr lang="en-IN" b="1" dirty="0"/>
            </a:br>
            <a:r>
              <a:rPr lang="en-IN" b="1" kern="0" dirty="0">
                <a:effectLst/>
                <a:latin typeface="Times New Roman" panose="02020603050405020304" pitchFamily="18" charset="0"/>
                <a:ea typeface="Calibri" panose="020F0502020204030204" pitchFamily="34" charset="0"/>
                <a:cs typeface="Latha" panose="020B0604020202020204" pitchFamily="34" charset="0"/>
              </a:rPr>
              <a:t>NEED FOR DEEP LEARNING TECHNIQUES FOR SER</a:t>
            </a:r>
            <a:r>
              <a:rPr lang="en-IN" b="1" kern="100" dirty="0">
                <a:effectLst/>
                <a:latin typeface="Calibri" panose="020F0502020204030204" pitchFamily="34" charset="0"/>
                <a:ea typeface="Calibri" panose="020F0502020204030204" pitchFamily="34" charset="0"/>
                <a:cs typeface="Latha" panose="020B0604020202020204" pitchFamily="34" charset="0"/>
              </a:rPr>
              <a:t/>
            </a:r>
            <a:br>
              <a:rPr lang="en-IN" b="1" kern="100" dirty="0">
                <a:effectLst/>
                <a:latin typeface="Calibri" panose="020F0502020204030204" pitchFamily="34" charset="0"/>
                <a:ea typeface="Calibri" panose="020F0502020204030204" pitchFamily="34" charset="0"/>
                <a:cs typeface="Latha" panose="020B0604020202020204" pitchFamily="34" charset="0"/>
              </a:rPr>
            </a:br>
            <a:r>
              <a:rPr lang="en-IN" b="1" kern="0" dirty="0">
                <a:effectLst/>
                <a:latin typeface="Times New Roman" panose="02020603050405020304" pitchFamily="18" charset="0"/>
                <a:ea typeface="Calibri" panose="020F0502020204030204" pitchFamily="34" charset="0"/>
                <a:cs typeface="Latha" panose="020B0604020202020204" pitchFamily="34" charset="0"/>
              </a:rPr>
              <a:t> </a:t>
            </a:r>
            <a:endParaRPr lang="en-US" sz="2000" b="1" dirty="0">
              <a:solidFill>
                <a:schemeClr val="tx2"/>
              </a:solidFill>
            </a:endParaRPr>
          </a:p>
        </p:txBody>
      </p:sp>
      <p:sp>
        <p:nvSpPr>
          <p:cNvPr id="8" name="TextBox 7">
            <a:extLst>
              <a:ext uri="{FF2B5EF4-FFF2-40B4-BE49-F238E27FC236}">
                <a16:creationId xmlns:a16="http://schemas.microsoft.com/office/drawing/2014/main" xmlns="" id="{EF94F49F-E5BD-61CE-6C4B-71839CDC37AC}"/>
              </a:ext>
            </a:extLst>
          </p:cNvPr>
          <p:cNvSpPr txBox="1"/>
          <p:nvPr/>
        </p:nvSpPr>
        <p:spPr>
          <a:xfrm>
            <a:off x="980251" y="4274261"/>
            <a:ext cx="8330628" cy="1938992"/>
          </a:xfrm>
          <a:prstGeom prst="rect">
            <a:avLst/>
          </a:prstGeom>
          <a:noFill/>
        </p:spPr>
        <p:txBody>
          <a:bodyPr wrap="square">
            <a:spAutoFit/>
          </a:bodyPr>
          <a:lstStyle/>
          <a:p>
            <a:pPr marL="342900" indent="-342900" algn="just">
              <a:buFont typeface="Arial" panose="020B0604020202020204" pitchFamily="34" charset="0"/>
              <a:buChar char="•"/>
            </a:pPr>
            <a:r>
              <a:rPr lang="en-IN" sz="2000" kern="0" dirty="0">
                <a:effectLst/>
                <a:latin typeface="Times New Roman" panose="02020603050405020304" pitchFamily="18" charset="0"/>
                <a:ea typeface="Calibri" panose="020F0502020204030204" pitchFamily="34" charset="0"/>
              </a:rPr>
              <a:t>This section </a:t>
            </a:r>
            <a:r>
              <a:rPr lang="en-IN" sz="2000" kern="0" dirty="0">
                <a:solidFill>
                  <a:srgbClr val="000000"/>
                </a:solidFill>
                <a:effectLst/>
                <a:latin typeface="Times New Roman" panose="02020603050405020304" pitchFamily="18" charset="0"/>
                <a:ea typeface="Calibri" panose="020F0502020204030204" pitchFamily="34" charset="0"/>
              </a:rPr>
              <a:t>provides literature-based support to researchers and readers to assess the HCI feasibility and help them to </a:t>
            </a:r>
            <a:r>
              <a:rPr lang="en-IN" sz="2000" kern="0" dirty="0" err="1">
                <a:solidFill>
                  <a:srgbClr val="000000"/>
                </a:solidFill>
                <a:effectLst/>
                <a:latin typeface="Times New Roman" panose="02020603050405020304" pitchFamily="18" charset="0"/>
                <a:ea typeface="Calibri" panose="020F0502020204030204" pitchFamily="34" charset="0"/>
              </a:rPr>
              <a:t>analyze</a:t>
            </a:r>
            <a:r>
              <a:rPr lang="en-IN" sz="2000" kern="0" dirty="0">
                <a:solidFill>
                  <a:srgbClr val="000000"/>
                </a:solidFill>
                <a:effectLst/>
                <a:latin typeface="Times New Roman" panose="02020603050405020304" pitchFamily="18" charset="0"/>
                <a:ea typeface="Calibri" panose="020F0502020204030204" pitchFamily="34" charset="0"/>
              </a:rPr>
              <a:t> the user’s emotional voice in the given scenario. </a:t>
            </a:r>
          </a:p>
          <a:p>
            <a:pPr marL="342900" indent="-342900" algn="just">
              <a:buFont typeface="Arial" panose="020B0604020202020204" pitchFamily="34" charset="0"/>
              <a:buChar char="•"/>
            </a:pPr>
            <a:endParaRPr lang="en-IN" sz="2000" kern="0" dirty="0">
              <a:solidFill>
                <a:srgbClr val="000000"/>
              </a:solidFill>
              <a:effectLst/>
              <a:latin typeface="Times New Roman" panose="02020603050405020304" pitchFamily="18" charset="0"/>
              <a:ea typeface="Calibri" panose="020F0502020204030204" pitchFamily="34" charset="0"/>
            </a:endParaRPr>
          </a:p>
          <a:p>
            <a:pPr marL="342900" indent="-342900" algn="just">
              <a:buFont typeface="Arial" panose="020B0604020202020204" pitchFamily="34" charset="0"/>
              <a:buChar char="•"/>
            </a:pPr>
            <a:r>
              <a:rPr lang="en-IN" sz="2000" kern="0" dirty="0">
                <a:solidFill>
                  <a:srgbClr val="000000"/>
                </a:solidFill>
                <a:effectLst/>
                <a:latin typeface="Times New Roman" panose="02020603050405020304" pitchFamily="18" charset="0"/>
                <a:ea typeface="Calibri" panose="020F0502020204030204" pitchFamily="34" charset="0"/>
              </a:rPr>
              <a:t> The real-time applications of these techniques are much more complex, however, emotion recognition from speech input data is a feasible option</a:t>
            </a:r>
            <a:endParaRPr lang="en-US" sz="2000" dirty="0"/>
          </a:p>
        </p:txBody>
      </p:sp>
    </p:spTree>
    <p:extLst>
      <p:ext uri="{BB962C8B-B14F-4D97-AF65-F5344CB8AC3E}">
        <p14:creationId xmlns:p14="http://schemas.microsoft.com/office/powerpoint/2010/main" val="848139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14DC64E-3D11-5407-72BE-43D8C4D0307F}"/>
              </a:ext>
            </a:extLst>
          </p:cNvPr>
          <p:cNvSpPr>
            <a:spLocks noGrp="1"/>
          </p:cNvSpPr>
          <p:nvPr>
            <p:ph idx="1"/>
          </p:nvPr>
        </p:nvSpPr>
        <p:spPr>
          <a:xfrm>
            <a:off x="970882" y="1488613"/>
            <a:ext cx="8596668" cy="3880773"/>
          </a:xfrm>
        </p:spPr>
        <p:txBody>
          <a:bodyPr>
            <a:noAutofit/>
          </a:bodyPr>
          <a:lstStyle/>
          <a:p>
            <a:pPr marL="0" indent="0" algn="just">
              <a:buNone/>
            </a:pPr>
            <a:r>
              <a:rPr lang="en-IN" sz="2000" kern="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1</a:t>
            </a:r>
            <a:r>
              <a:rPr lang="en-IN" sz="2000" b="1" kern="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Education:</a:t>
            </a:r>
            <a:r>
              <a:rPr lang="en-IN" sz="2000" kern="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 course system for distance education can detect bored users so that they can change the style or level of the material provided in addition, to provide emotional incentives or compromises. </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indent="0" algn="just">
              <a:buNone/>
            </a:pPr>
            <a:r>
              <a:rPr lang="en-IN" sz="2000" kern="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2. </a:t>
            </a:r>
            <a:r>
              <a:rPr lang="en-IN" sz="2000" b="1" kern="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Automobile:</a:t>
            </a:r>
            <a:r>
              <a:rPr lang="en-IN" sz="2000" kern="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driving performance and the emotional state of the driver are often linked internally. Therefore, these systems can be used to promote the driving experience and to improve driving performance. </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indent="0" algn="just">
              <a:buNone/>
            </a:pPr>
            <a:r>
              <a:rPr lang="en-IN" sz="2000" kern="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3. </a:t>
            </a:r>
            <a:r>
              <a:rPr lang="en-IN" sz="2000" b="1" kern="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Security:</a:t>
            </a:r>
            <a:r>
              <a:rPr lang="en-IN" sz="2000" kern="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They can be used as support systems in public spaces by detecting extreme</a:t>
            </a:r>
            <a:r>
              <a:rPr lang="en-IN" sz="2000" kern="100" dirty="0">
                <a:latin typeface="Calibri" panose="020F0502020204030204" pitchFamily="34" charset="0"/>
                <a:ea typeface="Calibri" panose="020F0502020204030204" pitchFamily="34" charset="0"/>
                <a:cs typeface="Latha" panose="020B0604020202020204" pitchFamily="34" charset="0"/>
              </a:rPr>
              <a:t> </a:t>
            </a:r>
            <a:r>
              <a:rPr lang="en-IN" sz="2000" kern="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feelings such as fear and anxiety.  </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indent="0" algn="just">
              <a:buNone/>
            </a:pPr>
            <a:r>
              <a:rPr lang="en-IN" sz="2000" kern="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4. </a:t>
            </a:r>
            <a:r>
              <a:rPr lang="en-IN" sz="2000" b="1" kern="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Communication:</a:t>
            </a:r>
            <a:r>
              <a:rPr lang="en-IN" sz="2000" kern="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in call centres, when the automatic emotion recognition system is</a:t>
            </a:r>
            <a:r>
              <a:rPr lang="en-IN" sz="2000" kern="100" dirty="0">
                <a:latin typeface="Calibri" panose="020F0502020204030204" pitchFamily="34" charset="0"/>
                <a:ea typeface="Calibri" panose="020F0502020204030204" pitchFamily="34" charset="0"/>
                <a:cs typeface="Latha" panose="020B0604020202020204" pitchFamily="34" charset="0"/>
              </a:rPr>
              <a:t> </a:t>
            </a:r>
            <a:r>
              <a:rPr lang="en-IN" sz="2000" kern="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integrated with the interactive voice response system, it can help improve customer</a:t>
            </a:r>
            <a:r>
              <a:rPr lang="en-IN" sz="2000" kern="100" dirty="0">
                <a:latin typeface="Calibri" panose="020F0502020204030204" pitchFamily="34" charset="0"/>
                <a:ea typeface="Calibri" panose="020F0502020204030204" pitchFamily="34" charset="0"/>
                <a:cs typeface="Latha" panose="020B0604020202020204" pitchFamily="34" charset="0"/>
              </a:rPr>
              <a:t> </a:t>
            </a:r>
            <a:r>
              <a:rPr lang="en-IN" sz="2000" kern="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service.  </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indent="0" algn="just">
              <a:buNone/>
            </a:pPr>
            <a:r>
              <a:rPr lang="en-IN" sz="2000" kern="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5. </a:t>
            </a:r>
            <a:r>
              <a:rPr lang="en-IN" sz="2000" b="1" kern="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Health:</a:t>
            </a:r>
            <a:r>
              <a:rPr lang="en-IN" sz="2000" kern="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It can be beneficial for people with autism who can use portable devices to</a:t>
            </a:r>
            <a:r>
              <a:rPr lang="en-IN" sz="2000" kern="100" dirty="0">
                <a:solidFill>
                  <a:srgbClr val="000000"/>
                </a:solidFill>
                <a:effectLst/>
                <a:latin typeface="Calibri" panose="020F0502020204030204" pitchFamily="34" charset="0"/>
                <a:ea typeface="Calibri" panose="020F0502020204030204" pitchFamily="34" charset="0"/>
                <a:cs typeface="Latha" panose="020B0604020202020204" pitchFamily="34" charset="0"/>
              </a:rPr>
              <a:t> </a:t>
            </a:r>
            <a:r>
              <a:rPr lang="en-IN" sz="2000" kern="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understand their own feelings and emotions and possibly adjust their social behaviour.</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marL="0" indent="0" algn="just">
              <a:buNone/>
            </a:pPr>
            <a:endParaRPr lang="en-IN" sz="2000" dirty="0"/>
          </a:p>
        </p:txBody>
      </p:sp>
      <p:sp>
        <p:nvSpPr>
          <p:cNvPr id="5" name="TextBox 4">
            <a:extLst>
              <a:ext uri="{FF2B5EF4-FFF2-40B4-BE49-F238E27FC236}">
                <a16:creationId xmlns:a16="http://schemas.microsoft.com/office/drawing/2014/main" xmlns="" id="{327457D3-89AB-56B2-E6C1-B1DC315FDD18}"/>
              </a:ext>
            </a:extLst>
          </p:cNvPr>
          <p:cNvSpPr txBox="1"/>
          <p:nvPr/>
        </p:nvSpPr>
        <p:spPr>
          <a:xfrm>
            <a:off x="616179" y="614641"/>
            <a:ext cx="8596668" cy="646331"/>
          </a:xfrm>
          <a:prstGeom prst="rect">
            <a:avLst/>
          </a:prstGeom>
          <a:noFill/>
        </p:spPr>
        <p:txBody>
          <a:bodyPr wrap="square">
            <a:spAutoFit/>
          </a:bodyPr>
          <a:lstStyle/>
          <a:p>
            <a:r>
              <a:rPr lang="en-IN" sz="3600" b="1" dirty="0">
                <a:solidFill>
                  <a:schemeClr val="accent1"/>
                </a:solidFill>
                <a:latin typeface="Times New Roman" panose="02020603050405020304" pitchFamily="18" charset="0"/>
                <a:cs typeface="Times New Roman" panose="02020603050405020304" pitchFamily="18" charset="0"/>
              </a:rPr>
              <a:t>ADVANTAGES OF THIS TECHNIQUE:</a:t>
            </a:r>
            <a:endParaRPr 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119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CB936C6-EBBE-3CE2-A2F7-85260D616BA3}"/>
              </a:ext>
            </a:extLst>
          </p:cNvPr>
          <p:cNvSpPr>
            <a:spLocks noGrp="1"/>
          </p:cNvSpPr>
          <p:nvPr>
            <p:ph idx="1"/>
          </p:nvPr>
        </p:nvSpPr>
        <p:spPr>
          <a:xfrm>
            <a:off x="970881" y="1824600"/>
            <a:ext cx="8596668" cy="3880773"/>
          </a:xfrm>
        </p:spPr>
        <p:txBody>
          <a:bodyPr>
            <a:normAutofit/>
          </a:bodyPr>
          <a:lstStyle/>
          <a:p>
            <a:pPr algn="just"/>
            <a:endParaRPr lang="en-IN" dirty="0"/>
          </a:p>
          <a:p>
            <a:pPr algn="just"/>
            <a:r>
              <a:rPr lang="en-IN" sz="1800" kern="0" dirty="0">
                <a:effectLst/>
                <a:latin typeface="Times New Roman" panose="02020603050405020304" pitchFamily="18" charset="0"/>
                <a:ea typeface="Times New Roman" panose="02020603050405020304" pitchFamily="18" charset="0"/>
                <a:cs typeface="Latha" panose="020B0604020202020204" pitchFamily="34" charset="0"/>
              </a:rPr>
              <a:t>Extraction of features is a very important part in </a:t>
            </a:r>
            <a:r>
              <a:rPr lang="en-IN" sz="1800" kern="0" dirty="0" err="1">
                <a:effectLst/>
                <a:latin typeface="Times New Roman" panose="02020603050405020304" pitchFamily="18" charset="0"/>
                <a:ea typeface="Times New Roman" panose="02020603050405020304" pitchFamily="18" charset="0"/>
                <a:cs typeface="Latha" panose="020B0604020202020204" pitchFamily="34" charset="0"/>
              </a:rPr>
              <a:t>analyzing</a:t>
            </a:r>
            <a:r>
              <a:rPr lang="en-IN" sz="1800" kern="0" dirty="0">
                <a:effectLst/>
                <a:latin typeface="Times New Roman" panose="02020603050405020304" pitchFamily="18" charset="0"/>
                <a:ea typeface="Times New Roman" panose="02020603050405020304" pitchFamily="18" charset="0"/>
                <a:cs typeface="Latha" panose="020B0604020202020204" pitchFamily="34" charset="0"/>
              </a:rPr>
              <a:t> and finding relations between different things. As we already know that the data provided of audio cannot be understood by the models directly so we need to convert them into an understandable format for which feature extraction is used.</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0" indent="0" algn="just">
              <a:buNone/>
            </a:pP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algn="just"/>
            <a:r>
              <a:rPr lang="en-IN" sz="1800" kern="0" dirty="0">
                <a:effectLst/>
                <a:latin typeface="Times New Roman" panose="02020603050405020304" pitchFamily="18" charset="0"/>
                <a:ea typeface="Times New Roman" panose="02020603050405020304" pitchFamily="18" charset="0"/>
                <a:cs typeface="Latha" panose="020B0604020202020204" pitchFamily="34" charset="0"/>
              </a:rPr>
              <a:t>The audio signal is a three-dimensional signal in which three axes represent </a:t>
            </a:r>
          </a:p>
          <a:p>
            <a:pPr algn="just">
              <a:buFont typeface="+mj-lt"/>
              <a:buAutoNum type="arabicPeriod"/>
            </a:pPr>
            <a:r>
              <a:rPr lang="en-IN" sz="1800" kern="0" dirty="0">
                <a:effectLst/>
                <a:latin typeface="Times New Roman" panose="02020603050405020304" pitchFamily="18" charset="0"/>
                <a:ea typeface="Times New Roman" panose="02020603050405020304" pitchFamily="18" charset="0"/>
                <a:cs typeface="Latha" panose="020B0604020202020204" pitchFamily="34" charset="0"/>
              </a:rPr>
              <a:t>time, </a:t>
            </a:r>
          </a:p>
          <a:p>
            <a:pPr algn="just">
              <a:buFont typeface="+mj-lt"/>
              <a:buAutoNum type="arabicPeriod"/>
            </a:pPr>
            <a:r>
              <a:rPr lang="en-IN" sz="1800" kern="0" dirty="0">
                <a:effectLst/>
                <a:latin typeface="Times New Roman" panose="02020603050405020304" pitchFamily="18" charset="0"/>
                <a:ea typeface="Times New Roman" panose="02020603050405020304" pitchFamily="18" charset="0"/>
                <a:cs typeface="Latha" panose="020B0604020202020204" pitchFamily="34" charset="0"/>
              </a:rPr>
              <a:t>amplitude </a:t>
            </a:r>
          </a:p>
          <a:p>
            <a:pPr algn="just">
              <a:buFont typeface="+mj-lt"/>
              <a:buAutoNum type="arabicPeriod"/>
            </a:pPr>
            <a:r>
              <a:rPr lang="en-IN" sz="1800" kern="0" dirty="0">
                <a:effectLst/>
                <a:latin typeface="Times New Roman" panose="02020603050405020304" pitchFamily="18" charset="0"/>
                <a:ea typeface="Times New Roman" panose="02020603050405020304" pitchFamily="18" charset="0"/>
                <a:cs typeface="Latha" panose="020B0604020202020204" pitchFamily="34" charset="0"/>
              </a:rPr>
              <a:t>frequency.</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algn="just"/>
            <a:endParaRPr lang="en-US" dirty="0"/>
          </a:p>
        </p:txBody>
      </p:sp>
      <p:sp>
        <p:nvSpPr>
          <p:cNvPr id="2" name="Title 1">
            <a:extLst>
              <a:ext uri="{FF2B5EF4-FFF2-40B4-BE49-F238E27FC236}">
                <a16:creationId xmlns:a16="http://schemas.microsoft.com/office/drawing/2014/main" xmlns="" id="{B96367BF-36C3-C560-A75E-01CEA32A49BF}"/>
              </a:ext>
            </a:extLst>
          </p:cNvPr>
          <p:cNvSpPr>
            <a:spLocks noGrp="1"/>
          </p:cNvSpPr>
          <p:nvPr>
            <p:ph type="title"/>
          </p:nvPr>
        </p:nvSpPr>
        <p:spPr>
          <a:xfrm>
            <a:off x="677334" y="990722"/>
            <a:ext cx="8596668" cy="939678"/>
          </a:xfrm>
        </p:spPr>
        <p:txBody>
          <a:bodyPr/>
          <a:lstStyle/>
          <a:p>
            <a:r>
              <a:rPr lang="en-IN" b="1" dirty="0">
                <a:latin typeface="Times New Roman" panose="02020603050405020304" pitchFamily="18" charset="0"/>
                <a:cs typeface="Times New Roman" panose="02020603050405020304" pitchFamily="18" charset="0"/>
              </a:rPr>
              <a:t>FEATURE EXTRACTION: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781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7471068-0CA1-DE30-9D27-FB3CF2BA7E6A}"/>
              </a:ext>
            </a:extLst>
          </p:cNvPr>
          <p:cNvSpPr>
            <a:spLocks noGrp="1"/>
          </p:cNvSpPr>
          <p:nvPr>
            <p:ph idx="1"/>
          </p:nvPr>
        </p:nvSpPr>
        <p:spPr>
          <a:xfrm>
            <a:off x="677334" y="1660505"/>
            <a:ext cx="8596668" cy="3880773"/>
          </a:xfrm>
        </p:spPr>
        <p:txBody>
          <a:bodyPr>
            <a:noAutofit/>
          </a:bodyPr>
          <a:lstStyle/>
          <a:p>
            <a:pPr algn="just"/>
            <a:r>
              <a:rPr lang="en-IN" sz="2000" dirty="0">
                <a:latin typeface="Times New Roman" panose="02020603050405020304" pitchFamily="18" charset="0"/>
                <a:cs typeface="Times New Roman" panose="02020603050405020304" pitchFamily="18" charset="0"/>
              </a:rPr>
              <a:t>This article looked at how you can use speech data in real-world applications, including automatic speech recognition (ASR) and speech emotion recognition (SER). We explored open source Python packages to help start ASR and suggested project ideas. </a:t>
            </a:r>
          </a:p>
          <a:p>
            <a:pPr algn="just"/>
            <a:r>
              <a:rPr lang="en-IN" sz="20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transformation method will determine how much pivotal information is retained when we abandon the “audio” format. </a:t>
            </a:r>
            <a:endParaRPr lang="en-IN" sz="20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0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a particular data transformation cannot capture the softness and calmness, it would be challenging for the models to learn the emotion and classify the sample Some methods to transform audio data into numeric include Mel Spectrograms that visualize audio signals based on their frequency components which can be plotted as an audio wave and fed to train a CNN as an image classifier.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42CDC268-19AC-BD49-93E4-62AED9F2ABD9}"/>
              </a:ext>
            </a:extLst>
          </p:cNvPr>
          <p:cNvSpPr>
            <a:spLocks noGrp="1"/>
          </p:cNvSpPr>
          <p:nvPr>
            <p:ph type="title"/>
          </p:nvPr>
        </p:nvSpPr>
        <p:spPr>
          <a:xfrm>
            <a:off x="677334" y="816638"/>
            <a:ext cx="8596668" cy="1320800"/>
          </a:xfrm>
        </p:spPr>
        <p:txBody>
          <a:bodyPr/>
          <a:lstStyle/>
          <a:p>
            <a:r>
              <a:rPr lang="en-IN" b="1" dirty="0">
                <a:latin typeface="Times New Roman" panose="02020603050405020304" pitchFamily="18" charset="0"/>
                <a:cs typeface="Times New Roman" panose="02020603050405020304" pitchFamily="18" charset="0"/>
              </a:rPr>
              <a:t>OBJECTIVE: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5836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1485</Words>
  <Application>Microsoft Office PowerPoint</Application>
  <PresentationFormat>Custom</PresentationFormat>
  <Paragraphs>110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 SPEECH EMOTION               RECOGNITION                  </vt:lpstr>
      <vt:lpstr>INTRODUCTION: </vt:lpstr>
      <vt:lpstr>Why we need it?</vt:lpstr>
      <vt:lpstr>DATABASES USED FOR SER</vt:lpstr>
      <vt:lpstr>TRADITIONAL TECHNUIQUES OF SER</vt:lpstr>
      <vt:lpstr> NEED FOR DEEP LEARNING TECHNIQUES FOR SER  </vt:lpstr>
      <vt:lpstr>PowerPoint Presentation</vt:lpstr>
      <vt:lpstr>FEATURE EXTRACTION:</vt:lpstr>
      <vt:lpstr>OBJECTIVE:</vt:lpstr>
      <vt:lpstr>DATASETS USED: </vt:lpstr>
      <vt:lpstr>1.RAVDESS DATAFRAME</vt:lpstr>
      <vt:lpstr>2.CREMA  DATAFRAME</vt:lpstr>
      <vt:lpstr>3.TESS DATASET</vt:lpstr>
      <vt:lpstr>4.CREMA-D DATASET</vt:lpstr>
      <vt:lpstr>EXTRACTING AQUOSTIC FEATURES USING MFCC METHOD:</vt:lpstr>
      <vt:lpstr>RESULT ANALYSIS:</vt:lpstr>
      <vt:lpstr>TRAINING THE MODEL:</vt:lpstr>
      <vt:lpstr>EMOTION RECOGNISED:</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dc:title>
  <dc:creator>a18bit013@kkcas.edu.in</dc:creator>
  <cp:lastModifiedBy>Sheeba</cp:lastModifiedBy>
  <cp:revision>5</cp:revision>
  <dcterms:created xsi:type="dcterms:W3CDTF">2023-04-09T16:07:15Z</dcterms:created>
  <dcterms:modified xsi:type="dcterms:W3CDTF">2023-04-10T18:32:04Z</dcterms:modified>
</cp:coreProperties>
</file>