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28"/>
  </p:notesMasterIdLst>
  <p:sldIdLst>
    <p:sldId id="257" r:id="rId2"/>
    <p:sldId id="261" r:id="rId3"/>
    <p:sldId id="262" r:id="rId4"/>
    <p:sldId id="263" r:id="rId5"/>
    <p:sldId id="264" r:id="rId6"/>
    <p:sldId id="267" r:id="rId7"/>
    <p:sldId id="268" r:id="rId8"/>
    <p:sldId id="283" r:id="rId9"/>
    <p:sldId id="300" r:id="rId10"/>
    <p:sldId id="302" r:id="rId11"/>
    <p:sldId id="301" r:id="rId12"/>
    <p:sldId id="298" r:id="rId13"/>
    <p:sldId id="299"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3C143E-02D0-4A03-A895-A587423AD739}"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n-US"/>
        </a:p>
      </dgm:t>
    </dgm:pt>
    <dgm:pt modelId="{D876D97F-AA55-4984-A031-7AFFCD3EA910}">
      <dgm:prSet/>
      <dgm:spPr/>
      <dgm:t>
        <a:bodyPr/>
        <a:lstStyle/>
        <a:p>
          <a:r>
            <a:rPr lang="en-US"/>
            <a:t>Introduction</a:t>
          </a:r>
        </a:p>
      </dgm:t>
    </dgm:pt>
    <dgm:pt modelId="{01EE18F2-2574-4799-BEFE-992B37A0F6D5}" type="parTrans" cxnId="{9E50FDB7-072F-4E5D-A29C-5F0276506DF4}">
      <dgm:prSet/>
      <dgm:spPr/>
      <dgm:t>
        <a:bodyPr/>
        <a:lstStyle/>
        <a:p>
          <a:endParaRPr lang="en-US"/>
        </a:p>
      </dgm:t>
    </dgm:pt>
    <dgm:pt modelId="{C9EE75D1-2320-4290-B0B3-DFAA65E9B2A4}" type="sibTrans" cxnId="{9E50FDB7-072F-4E5D-A29C-5F0276506DF4}">
      <dgm:prSet/>
      <dgm:spPr/>
      <dgm:t>
        <a:bodyPr/>
        <a:lstStyle/>
        <a:p>
          <a:endParaRPr lang="en-US"/>
        </a:p>
      </dgm:t>
    </dgm:pt>
    <dgm:pt modelId="{B038E15F-1D28-47D8-BFD0-441A58BDB792}">
      <dgm:prSet/>
      <dgm:spPr/>
      <dgm:t>
        <a:bodyPr/>
        <a:lstStyle/>
        <a:p>
          <a:r>
            <a:rPr lang="en-US"/>
            <a:t>Problem Statement</a:t>
          </a:r>
        </a:p>
      </dgm:t>
    </dgm:pt>
    <dgm:pt modelId="{BB7078E9-64DC-437E-911E-6B7B7E166881}" type="parTrans" cxnId="{858DAD76-6795-4CA1-815B-816594A4222B}">
      <dgm:prSet/>
      <dgm:spPr/>
      <dgm:t>
        <a:bodyPr/>
        <a:lstStyle/>
        <a:p>
          <a:endParaRPr lang="en-US"/>
        </a:p>
      </dgm:t>
    </dgm:pt>
    <dgm:pt modelId="{76F0B719-13FA-42E1-B017-642469F85B0A}" type="sibTrans" cxnId="{858DAD76-6795-4CA1-815B-816594A4222B}">
      <dgm:prSet/>
      <dgm:spPr/>
      <dgm:t>
        <a:bodyPr/>
        <a:lstStyle/>
        <a:p>
          <a:endParaRPr lang="en-US"/>
        </a:p>
      </dgm:t>
    </dgm:pt>
    <dgm:pt modelId="{D5245347-B618-4DEE-9D58-48388FC8CB24}">
      <dgm:prSet/>
      <dgm:spPr/>
      <dgm:t>
        <a:bodyPr/>
        <a:lstStyle/>
        <a:p>
          <a:r>
            <a:rPr lang="en-US"/>
            <a:t>Problem Understanding</a:t>
          </a:r>
        </a:p>
      </dgm:t>
    </dgm:pt>
    <dgm:pt modelId="{22AE4230-E63C-4069-B787-95920853B68A}" type="parTrans" cxnId="{8E049289-AD6E-4046-A50C-F7E588FC7E04}">
      <dgm:prSet/>
      <dgm:spPr/>
      <dgm:t>
        <a:bodyPr/>
        <a:lstStyle/>
        <a:p>
          <a:endParaRPr lang="en-US"/>
        </a:p>
      </dgm:t>
    </dgm:pt>
    <dgm:pt modelId="{50CDB6B4-A9A3-41AC-BAA2-309BC33892E8}" type="sibTrans" cxnId="{8E049289-AD6E-4046-A50C-F7E588FC7E04}">
      <dgm:prSet/>
      <dgm:spPr/>
      <dgm:t>
        <a:bodyPr/>
        <a:lstStyle/>
        <a:p>
          <a:endParaRPr lang="en-US"/>
        </a:p>
      </dgm:t>
    </dgm:pt>
    <dgm:pt modelId="{230953D0-A61B-49F1-8A2D-AEC507536D59}">
      <dgm:prSet/>
      <dgm:spPr/>
      <dgm:t>
        <a:bodyPr/>
        <a:lstStyle/>
        <a:p>
          <a:r>
            <a:rPr lang="en-US"/>
            <a:t>Data Analysis &amp; Model Building Flowchart</a:t>
          </a:r>
        </a:p>
      </dgm:t>
    </dgm:pt>
    <dgm:pt modelId="{9DBFE591-6B7F-4177-AC94-7696600CE31B}" type="parTrans" cxnId="{983CB89A-FCB0-42FE-8A15-17BC6991EBD9}">
      <dgm:prSet/>
      <dgm:spPr/>
      <dgm:t>
        <a:bodyPr/>
        <a:lstStyle/>
        <a:p>
          <a:endParaRPr lang="en-US"/>
        </a:p>
      </dgm:t>
    </dgm:pt>
    <dgm:pt modelId="{5A0AF35A-9050-4872-BFCC-3772F5241DE6}" type="sibTrans" cxnId="{983CB89A-FCB0-42FE-8A15-17BC6991EBD9}">
      <dgm:prSet/>
      <dgm:spPr/>
      <dgm:t>
        <a:bodyPr/>
        <a:lstStyle/>
        <a:p>
          <a:endParaRPr lang="en-US"/>
        </a:p>
      </dgm:t>
    </dgm:pt>
    <dgm:pt modelId="{A8249C48-256E-444D-A6DE-C800C4A206C5}">
      <dgm:prSet/>
      <dgm:spPr/>
      <dgm:t>
        <a:bodyPr/>
        <a:lstStyle/>
        <a:p>
          <a:r>
            <a:rPr lang="en-US"/>
            <a:t>Exploratory Data Analysis Steps</a:t>
          </a:r>
        </a:p>
      </dgm:t>
    </dgm:pt>
    <dgm:pt modelId="{2CB70063-1DC4-45D3-AA7C-D24CC6D3900A}" type="parTrans" cxnId="{E538A405-256D-4F94-8D80-31EC38926C04}">
      <dgm:prSet/>
      <dgm:spPr/>
      <dgm:t>
        <a:bodyPr/>
        <a:lstStyle/>
        <a:p>
          <a:endParaRPr lang="en-US"/>
        </a:p>
      </dgm:t>
    </dgm:pt>
    <dgm:pt modelId="{7423F400-EE9D-4A22-9A7A-F8C05F4E43C0}" type="sibTrans" cxnId="{E538A405-256D-4F94-8D80-31EC38926C04}">
      <dgm:prSet/>
      <dgm:spPr/>
      <dgm:t>
        <a:bodyPr/>
        <a:lstStyle/>
        <a:p>
          <a:endParaRPr lang="en-US"/>
        </a:p>
      </dgm:t>
    </dgm:pt>
    <dgm:pt modelId="{3A22F766-EA6E-424B-B528-214BDA6745B8}">
      <dgm:prSet/>
      <dgm:spPr/>
      <dgm:t>
        <a:bodyPr/>
        <a:lstStyle/>
        <a:p>
          <a:r>
            <a:rPr lang="en-US"/>
            <a:t>Visualizations</a:t>
          </a:r>
        </a:p>
      </dgm:t>
    </dgm:pt>
    <dgm:pt modelId="{1CD2950F-777A-4C2A-BC2F-FDBD2BE90B2F}" type="parTrans" cxnId="{593A76D4-1186-477A-93F3-5DD6EFE800B4}">
      <dgm:prSet/>
      <dgm:spPr/>
      <dgm:t>
        <a:bodyPr/>
        <a:lstStyle/>
        <a:p>
          <a:endParaRPr lang="en-US"/>
        </a:p>
      </dgm:t>
    </dgm:pt>
    <dgm:pt modelId="{54DC2C8C-3A92-47D6-A72C-0686A2807809}" type="sibTrans" cxnId="{593A76D4-1186-477A-93F3-5DD6EFE800B4}">
      <dgm:prSet/>
      <dgm:spPr/>
      <dgm:t>
        <a:bodyPr/>
        <a:lstStyle/>
        <a:p>
          <a:endParaRPr lang="en-US"/>
        </a:p>
      </dgm:t>
    </dgm:pt>
    <dgm:pt modelId="{C08F509C-E57E-4C86-9A2E-695D5244B2B4}">
      <dgm:prSet/>
      <dgm:spPr/>
      <dgm:t>
        <a:bodyPr/>
        <a:lstStyle/>
        <a:p>
          <a:r>
            <a:rPr lang="en-US"/>
            <a:t>Data Analysis Steps Done</a:t>
          </a:r>
        </a:p>
      </dgm:t>
    </dgm:pt>
    <dgm:pt modelId="{99F50BAB-F9E8-4C49-945D-32CA1C2822BB}" type="parTrans" cxnId="{E126C9C4-B2AC-4CC7-BEA2-1A96221997F9}">
      <dgm:prSet/>
      <dgm:spPr/>
      <dgm:t>
        <a:bodyPr/>
        <a:lstStyle/>
        <a:p>
          <a:endParaRPr lang="en-US"/>
        </a:p>
      </dgm:t>
    </dgm:pt>
    <dgm:pt modelId="{9476CBDE-0C03-4ED8-ABF0-F371873EF81A}" type="sibTrans" cxnId="{E126C9C4-B2AC-4CC7-BEA2-1A96221997F9}">
      <dgm:prSet/>
      <dgm:spPr/>
      <dgm:t>
        <a:bodyPr/>
        <a:lstStyle/>
        <a:p>
          <a:endParaRPr lang="en-US"/>
        </a:p>
      </dgm:t>
    </dgm:pt>
    <dgm:pt modelId="{1079BAC7-22A2-4105-988E-321EDD297B6B}">
      <dgm:prSet/>
      <dgm:spPr/>
      <dgm:t>
        <a:bodyPr/>
        <a:lstStyle/>
        <a:p>
          <a:r>
            <a:rPr lang="en-US"/>
            <a:t>Model Building</a:t>
          </a:r>
        </a:p>
      </dgm:t>
    </dgm:pt>
    <dgm:pt modelId="{D79E9BBD-9420-4A78-B814-0C24414BF697}" type="parTrans" cxnId="{DAEA0E28-3CFF-479A-BFE5-78F2810EFDEA}">
      <dgm:prSet/>
      <dgm:spPr/>
      <dgm:t>
        <a:bodyPr/>
        <a:lstStyle/>
        <a:p>
          <a:endParaRPr lang="en-US"/>
        </a:p>
      </dgm:t>
    </dgm:pt>
    <dgm:pt modelId="{E3313E09-3948-45C1-AD9B-8FDD4E87B41A}" type="sibTrans" cxnId="{DAEA0E28-3CFF-479A-BFE5-78F2810EFDEA}">
      <dgm:prSet/>
      <dgm:spPr/>
      <dgm:t>
        <a:bodyPr/>
        <a:lstStyle/>
        <a:p>
          <a:endParaRPr lang="en-US"/>
        </a:p>
      </dgm:t>
    </dgm:pt>
    <dgm:pt modelId="{4138222C-A8B4-42EA-A01D-C02992FFF51D}">
      <dgm:prSet/>
      <dgm:spPr/>
      <dgm:t>
        <a:bodyPr/>
        <a:lstStyle/>
        <a:p>
          <a:r>
            <a:rPr lang="en-US"/>
            <a:t>Hyper Parameter Tuning &amp; Creating Final Model</a:t>
          </a:r>
        </a:p>
      </dgm:t>
    </dgm:pt>
    <dgm:pt modelId="{90AB17EA-89ED-4298-8355-BBA8E01DD246}" type="parTrans" cxnId="{B9E39533-F1CA-4C79-B8A6-12E7EE4C3105}">
      <dgm:prSet/>
      <dgm:spPr/>
      <dgm:t>
        <a:bodyPr/>
        <a:lstStyle/>
        <a:p>
          <a:endParaRPr lang="en-US"/>
        </a:p>
      </dgm:t>
    </dgm:pt>
    <dgm:pt modelId="{D246FFB8-33CD-49B6-9F75-F4DCAAD4646D}" type="sibTrans" cxnId="{B9E39533-F1CA-4C79-B8A6-12E7EE4C3105}">
      <dgm:prSet/>
      <dgm:spPr/>
      <dgm:t>
        <a:bodyPr/>
        <a:lstStyle/>
        <a:p>
          <a:endParaRPr lang="en-US"/>
        </a:p>
      </dgm:t>
    </dgm:pt>
    <dgm:pt modelId="{5AE86221-24EE-4814-BF9B-58495CE01C25}">
      <dgm:prSet/>
      <dgm:spPr/>
      <dgm:t>
        <a:bodyPr/>
        <a:lstStyle/>
        <a:p>
          <a:r>
            <a:rPr lang="en-US"/>
            <a:t>ROC AUC Curve</a:t>
          </a:r>
        </a:p>
      </dgm:t>
    </dgm:pt>
    <dgm:pt modelId="{60EED19D-C31C-4B38-AA74-1B708CDF8D71}" type="parTrans" cxnId="{AE0C1F99-7C99-4A19-857E-5B7DDD185E1F}">
      <dgm:prSet/>
      <dgm:spPr/>
      <dgm:t>
        <a:bodyPr/>
        <a:lstStyle/>
        <a:p>
          <a:endParaRPr lang="en-US"/>
        </a:p>
      </dgm:t>
    </dgm:pt>
    <dgm:pt modelId="{810A2D54-0E82-470C-9D46-FA8B9E912A2F}" type="sibTrans" cxnId="{AE0C1F99-7C99-4A19-857E-5B7DDD185E1F}">
      <dgm:prSet/>
      <dgm:spPr/>
      <dgm:t>
        <a:bodyPr/>
        <a:lstStyle/>
        <a:p>
          <a:endParaRPr lang="en-US"/>
        </a:p>
      </dgm:t>
    </dgm:pt>
    <dgm:pt modelId="{64D3DF7D-C39D-4E68-8E8F-415AAC982810}">
      <dgm:prSet/>
      <dgm:spPr/>
      <dgm:t>
        <a:bodyPr/>
        <a:lstStyle/>
        <a:p>
          <a:r>
            <a:rPr lang="en-US"/>
            <a:t>Saving  the model and prediction results</a:t>
          </a:r>
        </a:p>
      </dgm:t>
    </dgm:pt>
    <dgm:pt modelId="{C60A258A-89CA-4F2E-B7FE-EFE02207A115}" type="parTrans" cxnId="{B333C5D5-5966-47DE-9F77-2DFDC7567FBF}">
      <dgm:prSet/>
      <dgm:spPr/>
      <dgm:t>
        <a:bodyPr/>
        <a:lstStyle/>
        <a:p>
          <a:endParaRPr lang="en-US"/>
        </a:p>
      </dgm:t>
    </dgm:pt>
    <dgm:pt modelId="{E80E059D-9D4E-46B1-8ECF-A47A9905CEB3}" type="sibTrans" cxnId="{B333C5D5-5966-47DE-9F77-2DFDC7567FBF}">
      <dgm:prSet/>
      <dgm:spPr/>
      <dgm:t>
        <a:bodyPr/>
        <a:lstStyle/>
        <a:p>
          <a:endParaRPr lang="en-US"/>
        </a:p>
      </dgm:t>
    </dgm:pt>
    <dgm:pt modelId="{58985300-082F-4CA9-A4AA-0205C9A35FC8}">
      <dgm:prSet/>
      <dgm:spPr/>
      <dgm:t>
        <a:bodyPr/>
        <a:lstStyle/>
        <a:p>
          <a:r>
            <a:rPr lang="en-US"/>
            <a:t>Conclusion</a:t>
          </a:r>
        </a:p>
      </dgm:t>
    </dgm:pt>
    <dgm:pt modelId="{186FB0E0-A2BD-45C3-A625-F85F2CB767DC}" type="parTrans" cxnId="{C7D09761-8759-4F74-A6DF-497124B22FDA}">
      <dgm:prSet/>
      <dgm:spPr/>
      <dgm:t>
        <a:bodyPr/>
        <a:lstStyle/>
        <a:p>
          <a:endParaRPr lang="en-US"/>
        </a:p>
      </dgm:t>
    </dgm:pt>
    <dgm:pt modelId="{24BCCFE3-1F6E-4D97-8F1F-925510503A4D}" type="sibTrans" cxnId="{C7D09761-8759-4F74-A6DF-497124B22FDA}">
      <dgm:prSet/>
      <dgm:spPr/>
      <dgm:t>
        <a:bodyPr/>
        <a:lstStyle/>
        <a:p>
          <a:endParaRPr lang="en-US"/>
        </a:p>
      </dgm:t>
    </dgm:pt>
    <dgm:pt modelId="{C504C9E7-0AE9-47D9-B64E-84DCACD62B7D}" type="pres">
      <dgm:prSet presAssocID="{8A3C143E-02D0-4A03-A895-A587423AD739}" presName="diagram" presStyleCnt="0">
        <dgm:presLayoutVars>
          <dgm:dir/>
          <dgm:resizeHandles val="exact"/>
        </dgm:presLayoutVars>
      </dgm:prSet>
      <dgm:spPr/>
    </dgm:pt>
    <dgm:pt modelId="{1574A16E-8DAD-4C77-BCAD-F7035E41AA9A}" type="pres">
      <dgm:prSet presAssocID="{D876D97F-AA55-4984-A031-7AFFCD3EA910}" presName="node" presStyleLbl="node1" presStyleIdx="0" presStyleCnt="12">
        <dgm:presLayoutVars>
          <dgm:bulletEnabled val="1"/>
        </dgm:presLayoutVars>
      </dgm:prSet>
      <dgm:spPr/>
    </dgm:pt>
    <dgm:pt modelId="{94FDC802-3E30-4965-A40B-2215C4448B3F}" type="pres">
      <dgm:prSet presAssocID="{C9EE75D1-2320-4290-B0B3-DFAA65E9B2A4}" presName="sibTrans" presStyleCnt="0"/>
      <dgm:spPr/>
    </dgm:pt>
    <dgm:pt modelId="{B2FF48F9-F53C-4217-A601-A65EFD871CA5}" type="pres">
      <dgm:prSet presAssocID="{B038E15F-1D28-47D8-BFD0-441A58BDB792}" presName="node" presStyleLbl="node1" presStyleIdx="1" presStyleCnt="12">
        <dgm:presLayoutVars>
          <dgm:bulletEnabled val="1"/>
        </dgm:presLayoutVars>
      </dgm:prSet>
      <dgm:spPr/>
    </dgm:pt>
    <dgm:pt modelId="{C9A52526-7BF5-47BA-B3E1-64371D4AD034}" type="pres">
      <dgm:prSet presAssocID="{76F0B719-13FA-42E1-B017-642469F85B0A}" presName="sibTrans" presStyleCnt="0"/>
      <dgm:spPr/>
    </dgm:pt>
    <dgm:pt modelId="{43CA11A6-9B6F-4B35-A073-E36FFAA5BFD5}" type="pres">
      <dgm:prSet presAssocID="{D5245347-B618-4DEE-9D58-48388FC8CB24}" presName="node" presStyleLbl="node1" presStyleIdx="2" presStyleCnt="12">
        <dgm:presLayoutVars>
          <dgm:bulletEnabled val="1"/>
        </dgm:presLayoutVars>
      </dgm:prSet>
      <dgm:spPr/>
    </dgm:pt>
    <dgm:pt modelId="{04EF09BF-0D62-44F3-A2D1-6B4BE743952C}" type="pres">
      <dgm:prSet presAssocID="{50CDB6B4-A9A3-41AC-BAA2-309BC33892E8}" presName="sibTrans" presStyleCnt="0"/>
      <dgm:spPr/>
    </dgm:pt>
    <dgm:pt modelId="{3E9618A7-DD3A-4745-B772-99E377773B57}" type="pres">
      <dgm:prSet presAssocID="{230953D0-A61B-49F1-8A2D-AEC507536D59}" presName="node" presStyleLbl="node1" presStyleIdx="3" presStyleCnt="12">
        <dgm:presLayoutVars>
          <dgm:bulletEnabled val="1"/>
        </dgm:presLayoutVars>
      </dgm:prSet>
      <dgm:spPr/>
    </dgm:pt>
    <dgm:pt modelId="{86F58818-FAE1-44CC-BBDF-02247581C6F6}" type="pres">
      <dgm:prSet presAssocID="{5A0AF35A-9050-4872-BFCC-3772F5241DE6}" presName="sibTrans" presStyleCnt="0"/>
      <dgm:spPr/>
    </dgm:pt>
    <dgm:pt modelId="{042AE114-5C7F-4250-9E9D-68306CE5134C}" type="pres">
      <dgm:prSet presAssocID="{A8249C48-256E-444D-A6DE-C800C4A206C5}" presName="node" presStyleLbl="node1" presStyleIdx="4" presStyleCnt="12">
        <dgm:presLayoutVars>
          <dgm:bulletEnabled val="1"/>
        </dgm:presLayoutVars>
      </dgm:prSet>
      <dgm:spPr/>
    </dgm:pt>
    <dgm:pt modelId="{87BDDEF1-DB20-4178-BCF6-351BF10BFC46}" type="pres">
      <dgm:prSet presAssocID="{7423F400-EE9D-4A22-9A7A-F8C05F4E43C0}" presName="sibTrans" presStyleCnt="0"/>
      <dgm:spPr/>
    </dgm:pt>
    <dgm:pt modelId="{82187AA4-13E7-41EA-AFDB-D6F945D85140}" type="pres">
      <dgm:prSet presAssocID="{3A22F766-EA6E-424B-B528-214BDA6745B8}" presName="node" presStyleLbl="node1" presStyleIdx="5" presStyleCnt="12">
        <dgm:presLayoutVars>
          <dgm:bulletEnabled val="1"/>
        </dgm:presLayoutVars>
      </dgm:prSet>
      <dgm:spPr/>
    </dgm:pt>
    <dgm:pt modelId="{BB63024F-A233-4851-8FD7-7F9D9CD19353}" type="pres">
      <dgm:prSet presAssocID="{54DC2C8C-3A92-47D6-A72C-0686A2807809}" presName="sibTrans" presStyleCnt="0"/>
      <dgm:spPr/>
    </dgm:pt>
    <dgm:pt modelId="{B010DA40-2DD0-4F6A-BEDD-BC73D500BFDA}" type="pres">
      <dgm:prSet presAssocID="{C08F509C-E57E-4C86-9A2E-695D5244B2B4}" presName="node" presStyleLbl="node1" presStyleIdx="6" presStyleCnt="12">
        <dgm:presLayoutVars>
          <dgm:bulletEnabled val="1"/>
        </dgm:presLayoutVars>
      </dgm:prSet>
      <dgm:spPr/>
    </dgm:pt>
    <dgm:pt modelId="{D8733FDE-CC17-42EF-9543-64E9FD991FB2}" type="pres">
      <dgm:prSet presAssocID="{9476CBDE-0C03-4ED8-ABF0-F371873EF81A}" presName="sibTrans" presStyleCnt="0"/>
      <dgm:spPr/>
    </dgm:pt>
    <dgm:pt modelId="{725F0395-E52E-47C7-B0B6-E73953E29CB4}" type="pres">
      <dgm:prSet presAssocID="{1079BAC7-22A2-4105-988E-321EDD297B6B}" presName="node" presStyleLbl="node1" presStyleIdx="7" presStyleCnt="12">
        <dgm:presLayoutVars>
          <dgm:bulletEnabled val="1"/>
        </dgm:presLayoutVars>
      </dgm:prSet>
      <dgm:spPr/>
    </dgm:pt>
    <dgm:pt modelId="{638F970C-DE03-469B-BAFF-0CD0E43694F9}" type="pres">
      <dgm:prSet presAssocID="{E3313E09-3948-45C1-AD9B-8FDD4E87B41A}" presName="sibTrans" presStyleCnt="0"/>
      <dgm:spPr/>
    </dgm:pt>
    <dgm:pt modelId="{42295885-6629-47E0-B7DA-00E7EDB39546}" type="pres">
      <dgm:prSet presAssocID="{4138222C-A8B4-42EA-A01D-C02992FFF51D}" presName="node" presStyleLbl="node1" presStyleIdx="8" presStyleCnt="12">
        <dgm:presLayoutVars>
          <dgm:bulletEnabled val="1"/>
        </dgm:presLayoutVars>
      </dgm:prSet>
      <dgm:spPr/>
    </dgm:pt>
    <dgm:pt modelId="{5550A7A0-0274-4230-B2DB-CF059D5A2FE5}" type="pres">
      <dgm:prSet presAssocID="{D246FFB8-33CD-49B6-9F75-F4DCAAD4646D}" presName="sibTrans" presStyleCnt="0"/>
      <dgm:spPr/>
    </dgm:pt>
    <dgm:pt modelId="{45CB4564-9648-48D9-8E41-D6C88900AC5E}" type="pres">
      <dgm:prSet presAssocID="{5AE86221-24EE-4814-BF9B-58495CE01C25}" presName="node" presStyleLbl="node1" presStyleIdx="9" presStyleCnt="12">
        <dgm:presLayoutVars>
          <dgm:bulletEnabled val="1"/>
        </dgm:presLayoutVars>
      </dgm:prSet>
      <dgm:spPr/>
    </dgm:pt>
    <dgm:pt modelId="{4DCEDF94-2B8F-41CB-A325-E6949496FE63}" type="pres">
      <dgm:prSet presAssocID="{810A2D54-0E82-470C-9D46-FA8B9E912A2F}" presName="sibTrans" presStyleCnt="0"/>
      <dgm:spPr/>
    </dgm:pt>
    <dgm:pt modelId="{4136D12B-F2D2-4B1D-9D91-E378350BB351}" type="pres">
      <dgm:prSet presAssocID="{64D3DF7D-C39D-4E68-8E8F-415AAC982810}" presName="node" presStyleLbl="node1" presStyleIdx="10" presStyleCnt="12">
        <dgm:presLayoutVars>
          <dgm:bulletEnabled val="1"/>
        </dgm:presLayoutVars>
      </dgm:prSet>
      <dgm:spPr/>
    </dgm:pt>
    <dgm:pt modelId="{4920C8A5-7D68-46F9-9E0E-661417817CBC}" type="pres">
      <dgm:prSet presAssocID="{E80E059D-9D4E-46B1-8ECF-A47A9905CEB3}" presName="sibTrans" presStyleCnt="0"/>
      <dgm:spPr/>
    </dgm:pt>
    <dgm:pt modelId="{8D0CFF9F-784F-4AE8-82A3-6948BB6BEEDD}" type="pres">
      <dgm:prSet presAssocID="{58985300-082F-4CA9-A4AA-0205C9A35FC8}" presName="node" presStyleLbl="node1" presStyleIdx="11" presStyleCnt="12">
        <dgm:presLayoutVars>
          <dgm:bulletEnabled val="1"/>
        </dgm:presLayoutVars>
      </dgm:prSet>
      <dgm:spPr/>
    </dgm:pt>
  </dgm:ptLst>
  <dgm:cxnLst>
    <dgm:cxn modelId="{E538A405-256D-4F94-8D80-31EC38926C04}" srcId="{8A3C143E-02D0-4A03-A895-A587423AD739}" destId="{A8249C48-256E-444D-A6DE-C800C4A206C5}" srcOrd="4" destOrd="0" parTransId="{2CB70063-1DC4-45D3-AA7C-D24CC6D3900A}" sibTransId="{7423F400-EE9D-4A22-9A7A-F8C05F4E43C0}"/>
    <dgm:cxn modelId="{BED5A90A-C70B-46E9-B0FD-AEDF0DD9F980}" type="presOf" srcId="{D876D97F-AA55-4984-A031-7AFFCD3EA910}" destId="{1574A16E-8DAD-4C77-BCAD-F7035E41AA9A}" srcOrd="0" destOrd="0" presId="urn:microsoft.com/office/officeart/2005/8/layout/default"/>
    <dgm:cxn modelId="{2C7E340D-1081-41A3-B864-D693D45AE235}" type="presOf" srcId="{58985300-082F-4CA9-A4AA-0205C9A35FC8}" destId="{8D0CFF9F-784F-4AE8-82A3-6948BB6BEEDD}" srcOrd="0" destOrd="0" presId="urn:microsoft.com/office/officeart/2005/8/layout/default"/>
    <dgm:cxn modelId="{67D90D15-E229-4E63-B324-45EB288C656E}" type="presOf" srcId="{A8249C48-256E-444D-A6DE-C800C4A206C5}" destId="{042AE114-5C7F-4250-9E9D-68306CE5134C}" srcOrd="0" destOrd="0" presId="urn:microsoft.com/office/officeart/2005/8/layout/default"/>
    <dgm:cxn modelId="{BFFE6926-A9DD-4BFC-8DA1-D634709E4F1A}" type="presOf" srcId="{5AE86221-24EE-4814-BF9B-58495CE01C25}" destId="{45CB4564-9648-48D9-8E41-D6C88900AC5E}" srcOrd="0" destOrd="0" presId="urn:microsoft.com/office/officeart/2005/8/layout/default"/>
    <dgm:cxn modelId="{DAEA0E28-3CFF-479A-BFE5-78F2810EFDEA}" srcId="{8A3C143E-02D0-4A03-A895-A587423AD739}" destId="{1079BAC7-22A2-4105-988E-321EDD297B6B}" srcOrd="7" destOrd="0" parTransId="{D79E9BBD-9420-4A78-B814-0C24414BF697}" sibTransId="{E3313E09-3948-45C1-AD9B-8FDD4E87B41A}"/>
    <dgm:cxn modelId="{BB7C2E31-DD8A-43D4-8AF9-312765956206}" type="presOf" srcId="{C08F509C-E57E-4C86-9A2E-695D5244B2B4}" destId="{B010DA40-2DD0-4F6A-BEDD-BC73D500BFDA}" srcOrd="0" destOrd="0" presId="urn:microsoft.com/office/officeart/2005/8/layout/default"/>
    <dgm:cxn modelId="{B9E39533-F1CA-4C79-B8A6-12E7EE4C3105}" srcId="{8A3C143E-02D0-4A03-A895-A587423AD739}" destId="{4138222C-A8B4-42EA-A01D-C02992FFF51D}" srcOrd="8" destOrd="0" parTransId="{90AB17EA-89ED-4298-8355-BBA8E01DD246}" sibTransId="{D246FFB8-33CD-49B6-9F75-F4DCAAD4646D}"/>
    <dgm:cxn modelId="{8A2DF437-5B84-48E2-95D8-2A258C5F6E2F}" type="presOf" srcId="{8A3C143E-02D0-4A03-A895-A587423AD739}" destId="{C504C9E7-0AE9-47D9-B64E-84DCACD62B7D}" srcOrd="0" destOrd="0" presId="urn:microsoft.com/office/officeart/2005/8/layout/default"/>
    <dgm:cxn modelId="{4A325B5B-D3A8-4C1E-B4EB-6FDBFA9F1F51}" type="presOf" srcId="{1079BAC7-22A2-4105-988E-321EDD297B6B}" destId="{725F0395-E52E-47C7-B0B6-E73953E29CB4}" srcOrd="0" destOrd="0" presId="urn:microsoft.com/office/officeart/2005/8/layout/default"/>
    <dgm:cxn modelId="{D191585B-6B61-49A0-8208-2F39E67A63B5}" type="presOf" srcId="{64D3DF7D-C39D-4E68-8E8F-415AAC982810}" destId="{4136D12B-F2D2-4B1D-9D91-E378350BB351}" srcOrd="0" destOrd="0" presId="urn:microsoft.com/office/officeart/2005/8/layout/default"/>
    <dgm:cxn modelId="{C7D09761-8759-4F74-A6DF-497124B22FDA}" srcId="{8A3C143E-02D0-4A03-A895-A587423AD739}" destId="{58985300-082F-4CA9-A4AA-0205C9A35FC8}" srcOrd="11" destOrd="0" parTransId="{186FB0E0-A2BD-45C3-A625-F85F2CB767DC}" sibTransId="{24BCCFE3-1F6E-4D97-8F1F-925510503A4D}"/>
    <dgm:cxn modelId="{9B754346-49D3-4A4A-BACE-C0215D782122}" type="presOf" srcId="{230953D0-A61B-49F1-8A2D-AEC507536D59}" destId="{3E9618A7-DD3A-4745-B772-99E377773B57}" srcOrd="0" destOrd="0" presId="urn:microsoft.com/office/officeart/2005/8/layout/default"/>
    <dgm:cxn modelId="{4219FB6A-F20C-49B3-9554-600F54063B16}" type="presOf" srcId="{3A22F766-EA6E-424B-B528-214BDA6745B8}" destId="{82187AA4-13E7-41EA-AFDB-D6F945D85140}" srcOrd="0" destOrd="0" presId="urn:microsoft.com/office/officeart/2005/8/layout/default"/>
    <dgm:cxn modelId="{858DAD76-6795-4CA1-815B-816594A4222B}" srcId="{8A3C143E-02D0-4A03-A895-A587423AD739}" destId="{B038E15F-1D28-47D8-BFD0-441A58BDB792}" srcOrd="1" destOrd="0" parTransId="{BB7078E9-64DC-437E-911E-6B7B7E166881}" sibTransId="{76F0B719-13FA-42E1-B017-642469F85B0A}"/>
    <dgm:cxn modelId="{BF8F6D58-B3F5-45F3-9AB7-6E4416C396E2}" type="presOf" srcId="{B038E15F-1D28-47D8-BFD0-441A58BDB792}" destId="{B2FF48F9-F53C-4217-A601-A65EFD871CA5}" srcOrd="0" destOrd="0" presId="urn:microsoft.com/office/officeart/2005/8/layout/default"/>
    <dgm:cxn modelId="{8E049289-AD6E-4046-A50C-F7E588FC7E04}" srcId="{8A3C143E-02D0-4A03-A895-A587423AD739}" destId="{D5245347-B618-4DEE-9D58-48388FC8CB24}" srcOrd="2" destOrd="0" parTransId="{22AE4230-E63C-4069-B787-95920853B68A}" sibTransId="{50CDB6B4-A9A3-41AC-BAA2-309BC33892E8}"/>
    <dgm:cxn modelId="{BA842D93-5F9E-48D8-B569-F0CD923A68D4}" type="presOf" srcId="{4138222C-A8B4-42EA-A01D-C02992FFF51D}" destId="{42295885-6629-47E0-B7DA-00E7EDB39546}" srcOrd="0" destOrd="0" presId="urn:microsoft.com/office/officeart/2005/8/layout/default"/>
    <dgm:cxn modelId="{AE0C1F99-7C99-4A19-857E-5B7DDD185E1F}" srcId="{8A3C143E-02D0-4A03-A895-A587423AD739}" destId="{5AE86221-24EE-4814-BF9B-58495CE01C25}" srcOrd="9" destOrd="0" parTransId="{60EED19D-C31C-4B38-AA74-1B708CDF8D71}" sibTransId="{810A2D54-0E82-470C-9D46-FA8B9E912A2F}"/>
    <dgm:cxn modelId="{983CB89A-FCB0-42FE-8A15-17BC6991EBD9}" srcId="{8A3C143E-02D0-4A03-A895-A587423AD739}" destId="{230953D0-A61B-49F1-8A2D-AEC507536D59}" srcOrd="3" destOrd="0" parTransId="{9DBFE591-6B7F-4177-AC94-7696600CE31B}" sibTransId="{5A0AF35A-9050-4872-BFCC-3772F5241DE6}"/>
    <dgm:cxn modelId="{9E50FDB7-072F-4E5D-A29C-5F0276506DF4}" srcId="{8A3C143E-02D0-4A03-A895-A587423AD739}" destId="{D876D97F-AA55-4984-A031-7AFFCD3EA910}" srcOrd="0" destOrd="0" parTransId="{01EE18F2-2574-4799-BEFE-992B37A0F6D5}" sibTransId="{C9EE75D1-2320-4290-B0B3-DFAA65E9B2A4}"/>
    <dgm:cxn modelId="{E126C9C4-B2AC-4CC7-BEA2-1A96221997F9}" srcId="{8A3C143E-02D0-4A03-A895-A587423AD739}" destId="{C08F509C-E57E-4C86-9A2E-695D5244B2B4}" srcOrd="6" destOrd="0" parTransId="{99F50BAB-F9E8-4C49-945D-32CA1C2822BB}" sibTransId="{9476CBDE-0C03-4ED8-ABF0-F371873EF81A}"/>
    <dgm:cxn modelId="{D2FE19CE-5308-4B3E-B176-151841656F29}" type="presOf" srcId="{D5245347-B618-4DEE-9D58-48388FC8CB24}" destId="{43CA11A6-9B6F-4B35-A073-E36FFAA5BFD5}" srcOrd="0" destOrd="0" presId="urn:microsoft.com/office/officeart/2005/8/layout/default"/>
    <dgm:cxn modelId="{593A76D4-1186-477A-93F3-5DD6EFE800B4}" srcId="{8A3C143E-02D0-4A03-A895-A587423AD739}" destId="{3A22F766-EA6E-424B-B528-214BDA6745B8}" srcOrd="5" destOrd="0" parTransId="{1CD2950F-777A-4C2A-BC2F-FDBD2BE90B2F}" sibTransId="{54DC2C8C-3A92-47D6-A72C-0686A2807809}"/>
    <dgm:cxn modelId="{B333C5D5-5966-47DE-9F77-2DFDC7567FBF}" srcId="{8A3C143E-02D0-4A03-A895-A587423AD739}" destId="{64D3DF7D-C39D-4E68-8E8F-415AAC982810}" srcOrd="10" destOrd="0" parTransId="{C60A258A-89CA-4F2E-B7FE-EFE02207A115}" sibTransId="{E80E059D-9D4E-46B1-8ECF-A47A9905CEB3}"/>
    <dgm:cxn modelId="{ED1153D0-8E4B-4551-A8CD-FE4E8772E40F}" type="presParOf" srcId="{C504C9E7-0AE9-47D9-B64E-84DCACD62B7D}" destId="{1574A16E-8DAD-4C77-BCAD-F7035E41AA9A}" srcOrd="0" destOrd="0" presId="urn:microsoft.com/office/officeart/2005/8/layout/default"/>
    <dgm:cxn modelId="{B13669AC-6598-4006-9045-B24DE192A533}" type="presParOf" srcId="{C504C9E7-0AE9-47D9-B64E-84DCACD62B7D}" destId="{94FDC802-3E30-4965-A40B-2215C4448B3F}" srcOrd="1" destOrd="0" presId="urn:microsoft.com/office/officeart/2005/8/layout/default"/>
    <dgm:cxn modelId="{7CC51DF9-7278-48D3-A443-833A36FABF94}" type="presParOf" srcId="{C504C9E7-0AE9-47D9-B64E-84DCACD62B7D}" destId="{B2FF48F9-F53C-4217-A601-A65EFD871CA5}" srcOrd="2" destOrd="0" presId="urn:microsoft.com/office/officeart/2005/8/layout/default"/>
    <dgm:cxn modelId="{D068F1ED-A099-4020-8597-7CD7D3E306A3}" type="presParOf" srcId="{C504C9E7-0AE9-47D9-B64E-84DCACD62B7D}" destId="{C9A52526-7BF5-47BA-B3E1-64371D4AD034}" srcOrd="3" destOrd="0" presId="urn:microsoft.com/office/officeart/2005/8/layout/default"/>
    <dgm:cxn modelId="{304D3C76-31E4-4ACB-B243-E4BDB26E2268}" type="presParOf" srcId="{C504C9E7-0AE9-47D9-B64E-84DCACD62B7D}" destId="{43CA11A6-9B6F-4B35-A073-E36FFAA5BFD5}" srcOrd="4" destOrd="0" presId="urn:microsoft.com/office/officeart/2005/8/layout/default"/>
    <dgm:cxn modelId="{321199EB-F4C8-4A32-8ED6-3E63ACB6518F}" type="presParOf" srcId="{C504C9E7-0AE9-47D9-B64E-84DCACD62B7D}" destId="{04EF09BF-0D62-44F3-A2D1-6B4BE743952C}" srcOrd="5" destOrd="0" presId="urn:microsoft.com/office/officeart/2005/8/layout/default"/>
    <dgm:cxn modelId="{95A71809-B85F-4516-9F60-02F3F491FD11}" type="presParOf" srcId="{C504C9E7-0AE9-47D9-B64E-84DCACD62B7D}" destId="{3E9618A7-DD3A-4745-B772-99E377773B57}" srcOrd="6" destOrd="0" presId="urn:microsoft.com/office/officeart/2005/8/layout/default"/>
    <dgm:cxn modelId="{225A54B0-0AD0-4B22-9B83-2732D8D03268}" type="presParOf" srcId="{C504C9E7-0AE9-47D9-B64E-84DCACD62B7D}" destId="{86F58818-FAE1-44CC-BBDF-02247581C6F6}" srcOrd="7" destOrd="0" presId="urn:microsoft.com/office/officeart/2005/8/layout/default"/>
    <dgm:cxn modelId="{BD977AC4-EB32-40D5-98D5-43D0F543FFF2}" type="presParOf" srcId="{C504C9E7-0AE9-47D9-B64E-84DCACD62B7D}" destId="{042AE114-5C7F-4250-9E9D-68306CE5134C}" srcOrd="8" destOrd="0" presId="urn:microsoft.com/office/officeart/2005/8/layout/default"/>
    <dgm:cxn modelId="{D635C59D-79F0-4FAA-9023-72FC97C2052F}" type="presParOf" srcId="{C504C9E7-0AE9-47D9-B64E-84DCACD62B7D}" destId="{87BDDEF1-DB20-4178-BCF6-351BF10BFC46}" srcOrd="9" destOrd="0" presId="urn:microsoft.com/office/officeart/2005/8/layout/default"/>
    <dgm:cxn modelId="{9FAD66C9-8D47-4296-BEBF-D3D6D8748079}" type="presParOf" srcId="{C504C9E7-0AE9-47D9-B64E-84DCACD62B7D}" destId="{82187AA4-13E7-41EA-AFDB-D6F945D85140}" srcOrd="10" destOrd="0" presId="urn:microsoft.com/office/officeart/2005/8/layout/default"/>
    <dgm:cxn modelId="{E384D964-619C-4FF3-A2FC-F15ABAFA82DB}" type="presParOf" srcId="{C504C9E7-0AE9-47D9-B64E-84DCACD62B7D}" destId="{BB63024F-A233-4851-8FD7-7F9D9CD19353}" srcOrd="11" destOrd="0" presId="urn:microsoft.com/office/officeart/2005/8/layout/default"/>
    <dgm:cxn modelId="{7B5A6E9B-9524-4768-8879-4D70FD73273D}" type="presParOf" srcId="{C504C9E7-0AE9-47D9-B64E-84DCACD62B7D}" destId="{B010DA40-2DD0-4F6A-BEDD-BC73D500BFDA}" srcOrd="12" destOrd="0" presId="urn:microsoft.com/office/officeart/2005/8/layout/default"/>
    <dgm:cxn modelId="{3C4AB859-EDF5-4EA0-A0E4-01438884C662}" type="presParOf" srcId="{C504C9E7-0AE9-47D9-B64E-84DCACD62B7D}" destId="{D8733FDE-CC17-42EF-9543-64E9FD991FB2}" srcOrd="13" destOrd="0" presId="urn:microsoft.com/office/officeart/2005/8/layout/default"/>
    <dgm:cxn modelId="{85DA3897-78DB-4B3D-964E-306B12E5A06D}" type="presParOf" srcId="{C504C9E7-0AE9-47D9-B64E-84DCACD62B7D}" destId="{725F0395-E52E-47C7-B0B6-E73953E29CB4}" srcOrd="14" destOrd="0" presId="urn:microsoft.com/office/officeart/2005/8/layout/default"/>
    <dgm:cxn modelId="{2B8DE0CE-8C33-4C66-87D3-9B9EBDA1AEFD}" type="presParOf" srcId="{C504C9E7-0AE9-47D9-B64E-84DCACD62B7D}" destId="{638F970C-DE03-469B-BAFF-0CD0E43694F9}" srcOrd="15" destOrd="0" presId="urn:microsoft.com/office/officeart/2005/8/layout/default"/>
    <dgm:cxn modelId="{26C168A1-68F2-49FC-A252-59BBC1F433C0}" type="presParOf" srcId="{C504C9E7-0AE9-47D9-B64E-84DCACD62B7D}" destId="{42295885-6629-47E0-B7DA-00E7EDB39546}" srcOrd="16" destOrd="0" presId="urn:microsoft.com/office/officeart/2005/8/layout/default"/>
    <dgm:cxn modelId="{7734B8E1-6B0F-4906-B7A6-226AF4633908}" type="presParOf" srcId="{C504C9E7-0AE9-47D9-B64E-84DCACD62B7D}" destId="{5550A7A0-0274-4230-B2DB-CF059D5A2FE5}" srcOrd="17" destOrd="0" presId="urn:microsoft.com/office/officeart/2005/8/layout/default"/>
    <dgm:cxn modelId="{68B90F09-BC72-4B88-BD2E-ACC5DCBEDA28}" type="presParOf" srcId="{C504C9E7-0AE9-47D9-B64E-84DCACD62B7D}" destId="{45CB4564-9648-48D9-8E41-D6C88900AC5E}" srcOrd="18" destOrd="0" presId="urn:microsoft.com/office/officeart/2005/8/layout/default"/>
    <dgm:cxn modelId="{68CCDBFA-4656-4C53-A5AC-03AF26DE7C69}" type="presParOf" srcId="{C504C9E7-0AE9-47D9-B64E-84DCACD62B7D}" destId="{4DCEDF94-2B8F-41CB-A325-E6949496FE63}" srcOrd="19" destOrd="0" presId="urn:microsoft.com/office/officeart/2005/8/layout/default"/>
    <dgm:cxn modelId="{82044CBA-A4D5-4CF1-BB68-B7B72E6D32B3}" type="presParOf" srcId="{C504C9E7-0AE9-47D9-B64E-84DCACD62B7D}" destId="{4136D12B-F2D2-4B1D-9D91-E378350BB351}" srcOrd="20" destOrd="0" presId="urn:microsoft.com/office/officeart/2005/8/layout/default"/>
    <dgm:cxn modelId="{E695E401-D3EA-4119-AC42-321A6C002D71}" type="presParOf" srcId="{C504C9E7-0AE9-47D9-B64E-84DCACD62B7D}" destId="{4920C8A5-7D68-46F9-9E0E-661417817CBC}" srcOrd="21" destOrd="0" presId="urn:microsoft.com/office/officeart/2005/8/layout/default"/>
    <dgm:cxn modelId="{4DFF7C15-6662-471F-AA02-FCEFBA870E69}" type="presParOf" srcId="{C504C9E7-0AE9-47D9-B64E-84DCACD62B7D}" destId="{8D0CFF9F-784F-4AE8-82A3-6948BB6BEEDD}"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4A1099-51C4-4D4F-A6E7-4828573C7344}"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61AE8EC-B6BC-4153-B04D-3BF9BB03A284}">
      <dgm:prSet/>
      <dgm:spPr/>
      <dgm:t>
        <a:bodyPr/>
        <a:lstStyle/>
        <a:p>
          <a:r>
            <a:rPr lang="en-US" dirty="0"/>
            <a:t>         Most of us consider spam emails as one which is annoying and repetitively used for purpose of advertisement and brand promotion. We keep on blocking such email-ids but it is of no use as spam emails are still prevalent.</a:t>
          </a:r>
        </a:p>
        <a:p>
          <a:r>
            <a:rPr lang="en-US" dirty="0"/>
            <a:t>       Some major categories of spam emails that are causing great risk to security, such as fraudulent e-mails, identify theft, hacking, viruses, and malware. In order to deal with spam emails, we need to build a robust real-time email spam classifier that can efficiently and correctly flag the incoming mail spam, if it is a spam message or looks like a spam message. The latter will further help to build an Anti-Spam Filter.</a:t>
          </a:r>
        </a:p>
      </dgm:t>
    </dgm:pt>
    <dgm:pt modelId="{1FB01826-4EF8-4F1A-9091-9C18F0FAC17C}" type="parTrans" cxnId="{CA4C1D30-2697-4FAB-AF7D-C40AA5B18978}">
      <dgm:prSet/>
      <dgm:spPr/>
      <dgm:t>
        <a:bodyPr/>
        <a:lstStyle/>
        <a:p>
          <a:endParaRPr lang="en-US"/>
        </a:p>
      </dgm:t>
    </dgm:pt>
    <dgm:pt modelId="{96D58978-71E3-445C-BDBB-853D0E116609}" type="sibTrans" cxnId="{CA4C1D30-2697-4FAB-AF7D-C40AA5B18978}">
      <dgm:prSet/>
      <dgm:spPr/>
      <dgm:t>
        <a:bodyPr/>
        <a:lstStyle/>
        <a:p>
          <a:endParaRPr lang="en-US"/>
        </a:p>
      </dgm:t>
    </dgm:pt>
    <dgm:pt modelId="{4B166EC7-CAD8-45F1-B343-12586AE1F830}">
      <dgm:prSet/>
      <dgm:spPr/>
      <dgm:t>
        <a:bodyPr/>
        <a:lstStyle/>
        <a:p>
          <a:r>
            <a:rPr lang="en-US" dirty="0"/>
            <a:t>        Google and other email services are providing utility for flagging email spam but are still in the infancy stage and need regular feedback from the end-user. Also, popular email services such as Gmail, Yandex, yahoo mail, </a:t>
          </a:r>
          <a:r>
            <a:rPr lang="en-US" dirty="0" err="1"/>
            <a:t>etc</a:t>
          </a:r>
          <a:r>
            <a:rPr lang="en-US" dirty="0"/>
            <a:t> provide basic services as free to the end-user and that of course comes with EULA. </a:t>
          </a:r>
        </a:p>
        <a:p>
          <a:r>
            <a:rPr lang="en-US" dirty="0"/>
            <a:t>        There is a great scope in building email spam classifiers, as the private companies run their own email servers and want them to be more secure because of the confidential data, in such cases email spam classifier solutions can be provided to such companies.</a:t>
          </a:r>
        </a:p>
      </dgm:t>
    </dgm:pt>
    <dgm:pt modelId="{24FBD698-0549-4858-A524-6B8E96293386}" type="parTrans" cxnId="{8AE2AE3A-7598-4B6B-9733-1CBEE013C17D}">
      <dgm:prSet/>
      <dgm:spPr/>
      <dgm:t>
        <a:bodyPr/>
        <a:lstStyle/>
        <a:p>
          <a:endParaRPr lang="en-US"/>
        </a:p>
      </dgm:t>
    </dgm:pt>
    <dgm:pt modelId="{D748DF93-4819-4E0D-8AC5-DABDD21BC368}" type="sibTrans" cxnId="{8AE2AE3A-7598-4B6B-9733-1CBEE013C17D}">
      <dgm:prSet/>
      <dgm:spPr/>
      <dgm:t>
        <a:bodyPr/>
        <a:lstStyle/>
        <a:p>
          <a:endParaRPr lang="en-US"/>
        </a:p>
      </dgm:t>
    </dgm:pt>
    <dgm:pt modelId="{E15F2000-5D4B-4900-BF6A-E70B7B601862}" type="pres">
      <dgm:prSet presAssocID="{984A1099-51C4-4D4F-A6E7-4828573C7344}" presName="linear" presStyleCnt="0">
        <dgm:presLayoutVars>
          <dgm:animLvl val="lvl"/>
          <dgm:resizeHandles val="exact"/>
        </dgm:presLayoutVars>
      </dgm:prSet>
      <dgm:spPr/>
    </dgm:pt>
    <dgm:pt modelId="{3D1B0DAD-E584-4454-A2C7-BD6CCB64DE34}" type="pres">
      <dgm:prSet presAssocID="{B61AE8EC-B6BC-4153-B04D-3BF9BB03A284}" presName="parentText" presStyleLbl="node1" presStyleIdx="0" presStyleCnt="2">
        <dgm:presLayoutVars>
          <dgm:chMax val="0"/>
          <dgm:bulletEnabled val="1"/>
        </dgm:presLayoutVars>
      </dgm:prSet>
      <dgm:spPr/>
    </dgm:pt>
    <dgm:pt modelId="{4FA29D32-D13D-4F75-A3EE-48E154F96676}" type="pres">
      <dgm:prSet presAssocID="{96D58978-71E3-445C-BDBB-853D0E116609}" presName="spacer" presStyleCnt="0"/>
      <dgm:spPr/>
    </dgm:pt>
    <dgm:pt modelId="{D7B3B740-54C0-488B-A833-9AC113C5F5A4}" type="pres">
      <dgm:prSet presAssocID="{4B166EC7-CAD8-45F1-B343-12586AE1F830}" presName="parentText" presStyleLbl="node1" presStyleIdx="1" presStyleCnt="2">
        <dgm:presLayoutVars>
          <dgm:chMax val="0"/>
          <dgm:bulletEnabled val="1"/>
        </dgm:presLayoutVars>
      </dgm:prSet>
      <dgm:spPr/>
    </dgm:pt>
  </dgm:ptLst>
  <dgm:cxnLst>
    <dgm:cxn modelId="{CA4C1D30-2697-4FAB-AF7D-C40AA5B18978}" srcId="{984A1099-51C4-4D4F-A6E7-4828573C7344}" destId="{B61AE8EC-B6BC-4153-B04D-3BF9BB03A284}" srcOrd="0" destOrd="0" parTransId="{1FB01826-4EF8-4F1A-9091-9C18F0FAC17C}" sibTransId="{96D58978-71E3-445C-BDBB-853D0E116609}"/>
    <dgm:cxn modelId="{8AE2AE3A-7598-4B6B-9733-1CBEE013C17D}" srcId="{984A1099-51C4-4D4F-A6E7-4828573C7344}" destId="{4B166EC7-CAD8-45F1-B343-12586AE1F830}" srcOrd="1" destOrd="0" parTransId="{24FBD698-0549-4858-A524-6B8E96293386}" sibTransId="{D748DF93-4819-4E0D-8AC5-DABDD21BC368}"/>
    <dgm:cxn modelId="{26406A51-A58D-4B10-967F-C0FB854780AB}" type="presOf" srcId="{B61AE8EC-B6BC-4153-B04D-3BF9BB03A284}" destId="{3D1B0DAD-E584-4454-A2C7-BD6CCB64DE34}" srcOrd="0" destOrd="0" presId="urn:microsoft.com/office/officeart/2005/8/layout/vList2"/>
    <dgm:cxn modelId="{93A69081-8811-4E90-B01C-190CFA9D35CE}" type="presOf" srcId="{984A1099-51C4-4D4F-A6E7-4828573C7344}" destId="{E15F2000-5D4B-4900-BF6A-E70B7B601862}" srcOrd="0" destOrd="0" presId="urn:microsoft.com/office/officeart/2005/8/layout/vList2"/>
    <dgm:cxn modelId="{A161B694-5A93-4FB8-9D80-820349ACD9ED}" type="presOf" srcId="{4B166EC7-CAD8-45F1-B343-12586AE1F830}" destId="{D7B3B740-54C0-488B-A833-9AC113C5F5A4}" srcOrd="0" destOrd="0" presId="urn:microsoft.com/office/officeart/2005/8/layout/vList2"/>
    <dgm:cxn modelId="{ECE78120-6DF2-45D8-8C14-A29A40FA3FF8}" type="presParOf" srcId="{E15F2000-5D4B-4900-BF6A-E70B7B601862}" destId="{3D1B0DAD-E584-4454-A2C7-BD6CCB64DE34}" srcOrd="0" destOrd="0" presId="urn:microsoft.com/office/officeart/2005/8/layout/vList2"/>
    <dgm:cxn modelId="{02D3B5DC-F71A-4B20-94FF-AB82C548CBBE}" type="presParOf" srcId="{E15F2000-5D4B-4900-BF6A-E70B7B601862}" destId="{4FA29D32-D13D-4F75-A3EE-48E154F96676}" srcOrd="1" destOrd="0" presId="urn:microsoft.com/office/officeart/2005/8/layout/vList2"/>
    <dgm:cxn modelId="{5E83B2AA-184E-4652-91DA-26114ED140E8}" type="presParOf" srcId="{E15F2000-5D4B-4900-BF6A-E70B7B601862}" destId="{D7B3B740-54C0-488B-A833-9AC113C5F5A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57ED62-D02F-43AD-9792-21C67A216DE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FAC1255-5C4F-4147-AEC9-D263436617EB}">
      <dgm:prSet/>
      <dgm:spPr/>
      <dgm:t>
        <a:bodyPr/>
        <a:lstStyle/>
        <a:p>
          <a:r>
            <a:rPr lang="en-US" dirty="0"/>
            <a:t>In this project we need to build a model which can be used to predict in terms of a probability and </a:t>
          </a:r>
          <a:r>
            <a:rPr lang="en-IN" dirty="0"/>
            <a:t>The main goal of these two parts of article is to show how you could design a spam filtering system from scratch.</a:t>
          </a:r>
          <a:endParaRPr lang="en-US" dirty="0"/>
        </a:p>
      </dgm:t>
    </dgm:pt>
    <dgm:pt modelId="{6828577B-E2FE-4C64-807D-A828F7ADA5D3}" type="parTrans" cxnId="{E797CCAC-0D79-4553-85C5-688AA24F90CB}">
      <dgm:prSet/>
      <dgm:spPr/>
      <dgm:t>
        <a:bodyPr/>
        <a:lstStyle/>
        <a:p>
          <a:endParaRPr lang="en-US"/>
        </a:p>
      </dgm:t>
    </dgm:pt>
    <dgm:pt modelId="{9CF48C16-99FA-4A62-84C0-F8FBF17BF92A}" type="sibTrans" cxnId="{E797CCAC-0D79-4553-85C5-688AA24F90CB}">
      <dgm:prSet/>
      <dgm:spPr/>
      <dgm:t>
        <a:bodyPr/>
        <a:lstStyle/>
        <a:p>
          <a:endParaRPr lang="en-US"/>
        </a:p>
      </dgm:t>
    </dgm:pt>
    <dgm:pt modelId="{633BE7E7-5131-4F50-AD9A-4E696D57085B}">
      <dgm:prSet/>
      <dgm:spPr/>
      <dgm:t>
        <a:bodyPr/>
        <a:lstStyle/>
        <a:p>
          <a:r>
            <a:rPr lang="en-IN" dirty="0"/>
            <a:t>The SMS Spam Collection is a set of SMS tagged messages that have been collected for SMS Spam research. It contains one set of SMS messages in English of 5,574 messages, tagged according being ham (legitimate) or spam..</a:t>
          </a:r>
          <a:endParaRPr lang="en-US" dirty="0"/>
        </a:p>
      </dgm:t>
    </dgm:pt>
    <dgm:pt modelId="{A85868DD-E36D-478A-83CC-CFD15C97F6AE}" type="parTrans" cxnId="{E9BBE4F2-D313-4F54-8798-529C0C095135}">
      <dgm:prSet/>
      <dgm:spPr/>
      <dgm:t>
        <a:bodyPr/>
        <a:lstStyle/>
        <a:p>
          <a:endParaRPr lang="en-US"/>
        </a:p>
      </dgm:t>
    </dgm:pt>
    <dgm:pt modelId="{5D8F6F7C-97B2-4538-9B55-B89E9813451D}" type="sibTrans" cxnId="{E9BBE4F2-D313-4F54-8798-529C0C095135}">
      <dgm:prSet/>
      <dgm:spPr/>
      <dgm:t>
        <a:bodyPr/>
        <a:lstStyle/>
        <a:p>
          <a:endParaRPr lang="en-US"/>
        </a:p>
      </dgm:t>
    </dgm:pt>
    <dgm:pt modelId="{0AA7FE40-534F-4429-95D2-51A473558DA3}" type="pres">
      <dgm:prSet presAssocID="{9B57ED62-D02F-43AD-9792-21C67A216DED}" presName="linear" presStyleCnt="0">
        <dgm:presLayoutVars>
          <dgm:animLvl val="lvl"/>
          <dgm:resizeHandles val="exact"/>
        </dgm:presLayoutVars>
      </dgm:prSet>
      <dgm:spPr/>
    </dgm:pt>
    <dgm:pt modelId="{E745EC89-4BF6-4248-B370-213C69911B97}" type="pres">
      <dgm:prSet presAssocID="{633BE7E7-5131-4F50-AD9A-4E696D57085B}" presName="parentText" presStyleLbl="node1" presStyleIdx="0" presStyleCnt="2">
        <dgm:presLayoutVars>
          <dgm:chMax val="0"/>
          <dgm:bulletEnabled val="1"/>
        </dgm:presLayoutVars>
      </dgm:prSet>
      <dgm:spPr/>
    </dgm:pt>
    <dgm:pt modelId="{89215D51-DADD-436F-89A1-E27F902C30B8}" type="pres">
      <dgm:prSet presAssocID="{5D8F6F7C-97B2-4538-9B55-B89E9813451D}" presName="spacer" presStyleCnt="0"/>
      <dgm:spPr/>
    </dgm:pt>
    <dgm:pt modelId="{524BA99B-44A0-472F-ACF9-42D785AE5BCF}" type="pres">
      <dgm:prSet presAssocID="{6FAC1255-5C4F-4147-AEC9-D263436617EB}" presName="parentText" presStyleLbl="node1" presStyleIdx="1" presStyleCnt="2">
        <dgm:presLayoutVars>
          <dgm:chMax val="0"/>
          <dgm:bulletEnabled val="1"/>
        </dgm:presLayoutVars>
      </dgm:prSet>
      <dgm:spPr/>
    </dgm:pt>
  </dgm:ptLst>
  <dgm:cxnLst>
    <dgm:cxn modelId="{83CD9A8D-0851-4900-A061-413364A031EA}" type="presOf" srcId="{9B57ED62-D02F-43AD-9792-21C67A216DED}" destId="{0AA7FE40-534F-4429-95D2-51A473558DA3}" srcOrd="0" destOrd="0" presId="urn:microsoft.com/office/officeart/2005/8/layout/vList2"/>
    <dgm:cxn modelId="{7EE4E89D-EB6A-4DCF-A53F-1486A504C9F8}" type="presOf" srcId="{6FAC1255-5C4F-4147-AEC9-D263436617EB}" destId="{524BA99B-44A0-472F-ACF9-42D785AE5BCF}" srcOrd="0" destOrd="0" presId="urn:microsoft.com/office/officeart/2005/8/layout/vList2"/>
    <dgm:cxn modelId="{E797CCAC-0D79-4553-85C5-688AA24F90CB}" srcId="{9B57ED62-D02F-43AD-9792-21C67A216DED}" destId="{6FAC1255-5C4F-4147-AEC9-D263436617EB}" srcOrd="1" destOrd="0" parTransId="{6828577B-E2FE-4C64-807D-A828F7ADA5D3}" sibTransId="{9CF48C16-99FA-4A62-84C0-F8FBF17BF92A}"/>
    <dgm:cxn modelId="{DBD76CF2-844E-4F62-9665-DA678257A789}" type="presOf" srcId="{633BE7E7-5131-4F50-AD9A-4E696D57085B}" destId="{E745EC89-4BF6-4248-B370-213C69911B97}" srcOrd="0" destOrd="0" presId="urn:microsoft.com/office/officeart/2005/8/layout/vList2"/>
    <dgm:cxn modelId="{E9BBE4F2-D313-4F54-8798-529C0C095135}" srcId="{9B57ED62-D02F-43AD-9792-21C67A216DED}" destId="{633BE7E7-5131-4F50-AD9A-4E696D57085B}" srcOrd="0" destOrd="0" parTransId="{A85868DD-E36D-478A-83CC-CFD15C97F6AE}" sibTransId="{5D8F6F7C-97B2-4538-9B55-B89E9813451D}"/>
    <dgm:cxn modelId="{99C3F320-E35A-4647-B4F2-D10F512AAB2D}" type="presParOf" srcId="{0AA7FE40-534F-4429-95D2-51A473558DA3}" destId="{E745EC89-4BF6-4248-B370-213C69911B97}" srcOrd="0" destOrd="0" presId="urn:microsoft.com/office/officeart/2005/8/layout/vList2"/>
    <dgm:cxn modelId="{49A12374-A33E-4FC4-919A-A066DA21FBC2}" type="presParOf" srcId="{0AA7FE40-534F-4429-95D2-51A473558DA3}" destId="{89215D51-DADD-436F-89A1-E27F902C30B8}" srcOrd="1" destOrd="0" presId="urn:microsoft.com/office/officeart/2005/8/layout/vList2"/>
    <dgm:cxn modelId="{3E1F891A-181B-4FEB-883A-DEA1678EC265}" type="presParOf" srcId="{0AA7FE40-534F-4429-95D2-51A473558DA3}" destId="{524BA99B-44A0-472F-ACF9-42D785AE5BC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39A822-D6E8-46FC-B8EB-2FD716E90D6E}"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C233A19E-AB18-45FC-B801-6E957AEFA8A7}">
      <dgm:prSet/>
      <dgm:spPr/>
      <dgm:t>
        <a:bodyPr/>
        <a:lstStyle/>
        <a:p>
          <a:r>
            <a:rPr lang="en-US"/>
            <a:t>I have done feature engineering steps like feature extraction and feature selection to improve data normality and linearity.</a:t>
          </a:r>
        </a:p>
      </dgm:t>
    </dgm:pt>
    <dgm:pt modelId="{AE3BD896-5ADF-4B35-98B9-2FD3F9E18823}" type="parTrans" cxnId="{50EE2C7F-8067-44EE-A402-919699296E16}">
      <dgm:prSet/>
      <dgm:spPr/>
      <dgm:t>
        <a:bodyPr/>
        <a:lstStyle/>
        <a:p>
          <a:endParaRPr lang="en-US"/>
        </a:p>
      </dgm:t>
    </dgm:pt>
    <dgm:pt modelId="{E9B9DCB4-2937-4CD0-BD6F-8B9CB11E2872}" type="sibTrans" cxnId="{50EE2C7F-8067-44EE-A402-919699296E16}">
      <dgm:prSet/>
      <dgm:spPr/>
      <dgm:t>
        <a:bodyPr/>
        <a:lstStyle/>
        <a:p>
          <a:endParaRPr lang="en-US"/>
        </a:p>
      </dgm:t>
    </dgm:pt>
    <dgm:pt modelId="{64DE9681-6074-4568-AD5D-F75828F5C1CE}">
      <dgm:prSet/>
      <dgm:spPr/>
      <dgm:t>
        <a:bodyPr/>
        <a:lstStyle/>
        <a:p>
          <a:r>
            <a:rPr lang="en-US"/>
            <a:t>Identified outliers using boxplots and removed outliers using percentile method.</a:t>
          </a:r>
        </a:p>
      </dgm:t>
    </dgm:pt>
    <dgm:pt modelId="{66F04744-6037-41E2-AF58-B0EDEF590EF3}" type="parTrans" cxnId="{25CE39D7-68B3-4517-BBF3-1EB7CDECDC0B}">
      <dgm:prSet/>
      <dgm:spPr/>
      <dgm:t>
        <a:bodyPr/>
        <a:lstStyle/>
        <a:p>
          <a:endParaRPr lang="en-US"/>
        </a:p>
      </dgm:t>
    </dgm:pt>
    <dgm:pt modelId="{5C62C13E-598D-4F6D-8150-BADC1B6FB7CE}" type="sibTrans" cxnId="{25CE39D7-68B3-4517-BBF3-1EB7CDECDC0B}">
      <dgm:prSet/>
      <dgm:spPr/>
      <dgm:t>
        <a:bodyPr/>
        <a:lstStyle/>
        <a:p>
          <a:endParaRPr lang="en-US"/>
        </a:p>
      </dgm:t>
    </dgm:pt>
    <dgm:pt modelId="{4BB01F68-5804-4A4E-B1CF-D7FF69A392CE}">
      <dgm:prSet/>
      <dgm:spPr/>
      <dgm:t>
        <a:bodyPr/>
        <a:lstStyle/>
        <a:p>
          <a:r>
            <a:rPr lang="en-US"/>
            <a:t>Identified skewness using distribution plots and removed skewness using power transformation method</a:t>
          </a:r>
        </a:p>
      </dgm:t>
    </dgm:pt>
    <dgm:pt modelId="{7F7B8613-FD54-4188-A8DC-B6E190B63332}" type="parTrans" cxnId="{E4A2FAC4-5A25-4CD8-9C74-1CD6FBDF144A}">
      <dgm:prSet/>
      <dgm:spPr/>
      <dgm:t>
        <a:bodyPr/>
        <a:lstStyle/>
        <a:p>
          <a:endParaRPr lang="en-US"/>
        </a:p>
      </dgm:t>
    </dgm:pt>
    <dgm:pt modelId="{A3BF41C1-31B3-4FDD-B35E-17A5A03A83EB}" type="sibTrans" cxnId="{E4A2FAC4-5A25-4CD8-9C74-1CD6FBDF144A}">
      <dgm:prSet/>
      <dgm:spPr/>
      <dgm:t>
        <a:bodyPr/>
        <a:lstStyle/>
        <a:p>
          <a:endParaRPr lang="en-US"/>
        </a:p>
      </dgm:t>
    </dgm:pt>
    <dgm:pt modelId="{0F003C0E-0559-424C-A1E9-56B027CC831B}">
      <dgm:prSet/>
      <dgm:spPr/>
      <dgm:t>
        <a:bodyPr/>
        <a:lstStyle/>
        <a:p>
          <a:r>
            <a:rPr lang="en-US"/>
            <a:t>(yeo-johnson method).</a:t>
          </a:r>
        </a:p>
      </dgm:t>
    </dgm:pt>
    <dgm:pt modelId="{1A391A26-B92A-490F-B39B-28655D365BA7}" type="parTrans" cxnId="{132EA05C-1C8C-42C8-8833-AF9894E46ACA}">
      <dgm:prSet/>
      <dgm:spPr/>
      <dgm:t>
        <a:bodyPr/>
        <a:lstStyle/>
        <a:p>
          <a:endParaRPr lang="en-US"/>
        </a:p>
      </dgm:t>
    </dgm:pt>
    <dgm:pt modelId="{2CC482AC-DB9B-4F76-AB50-5EC2422D8786}" type="sibTrans" cxnId="{132EA05C-1C8C-42C8-8833-AF9894E46ACA}">
      <dgm:prSet/>
      <dgm:spPr/>
      <dgm:t>
        <a:bodyPr/>
        <a:lstStyle/>
        <a:p>
          <a:endParaRPr lang="en-US"/>
        </a:p>
      </dgm:t>
    </dgm:pt>
    <dgm:pt modelId="{FA4F80FB-FEA8-4564-8083-C50D3C8F1825}">
      <dgm:prSet/>
      <dgm:spPr/>
      <dgm:t>
        <a:bodyPr/>
        <a:lstStyle/>
        <a:p>
          <a:r>
            <a:rPr lang="en-US"/>
            <a:t>Used Pearson’s correlation coefficient to check the correlation between dependent and independent  variables. To  visualize the correlation . I have used heatmap and bar plot.</a:t>
          </a:r>
        </a:p>
      </dgm:t>
    </dgm:pt>
    <dgm:pt modelId="{3D79F1DF-487F-4E38-BC45-13C5ABB15114}" type="parTrans" cxnId="{D073603B-C8B9-4E3F-9986-A5667344F778}">
      <dgm:prSet/>
      <dgm:spPr/>
      <dgm:t>
        <a:bodyPr/>
        <a:lstStyle/>
        <a:p>
          <a:endParaRPr lang="en-US"/>
        </a:p>
      </dgm:t>
    </dgm:pt>
    <dgm:pt modelId="{1C9B0BCC-5885-41C7-A0B1-898411C07790}" type="sibTrans" cxnId="{D073603B-C8B9-4E3F-9986-A5667344F778}">
      <dgm:prSet/>
      <dgm:spPr/>
      <dgm:t>
        <a:bodyPr/>
        <a:lstStyle/>
        <a:p>
          <a:endParaRPr lang="en-US"/>
        </a:p>
      </dgm:t>
    </dgm:pt>
    <dgm:pt modelId="{68B8701C-C26E-4E4E-8DC7-105F4D783A98}">
      <dgm:prSet/>
      <dgm:spPr/>
      <dgm:t>
        <a:bodyPr/>
        <a:lstStyle/>
        <a:p>
          <a:r>
            <a:rPr lang="en-US"/>
            <a:t>I have used MinMaxScalar method to scale the data to overcome with the issue of data biasness.</a:t>
          </a:r>
        </a:p>
      </dgm:t>
    </dgm:pt>
    <dgm:pt modelId="{6845567C-49D6-4CFD-88F8-FA26F9971531}" type="parTrans" cxnId="{6E9C834B-D6D0-4323-BA33-386517D973E5}">
      <dgm:prSet/>
      <dgm:spPr/>
      <dgm:t>
        <a:bodyPr/>
        <a:lstStyle/>
        <a:p>
          <a:endParaRPr lang="en-US"/>
        </a:p>
      </dgm:t>
    </dgm:pt>
    <dgm:pt modelId="{915BA5AC-B956-4746-9CEC-E1842E0BDF98}" type="sibTrans" cxnId="{6E9C834B-D6D0-4323-BA33-386517D973E5}">
      <dgm:prSet/>
      <dgm:spPr/>
      <dgm:t>
        <a:bodyPr/>
        <a:lstStyle/>
        <a:p>
          <a:endParaRPr lang="en-US"/>
        </a:p>
      </dgm:t>
    </dgm:pt>
    <dgm:pt modelId="{43D89F4E-11BE-418C-99DC-5753144AAADF}">
      <dgm:prSet/>
      <dgm:spPr/>
      <dgm:t>
        <a:bodyPr/>
        <a:lstStyle/>
        <a:p>
          <a:r>
            <a:rPr lang="en-US"/>
            <a:t>Balanced the data using SMOTE oversampling mechanism.</a:t>
          </a:r>
        </a:p>
      </dgm:t>
    </dgm:pt>
    <dgm:pt modelId="{BD43FDAD-277C-448D-9685-1AEC46152261}" type="parTrans" cxnId="{CAE03C01-65CE-4CE7-AE2A-68715DCB0ECC}">
      <dgm:prSet/>
      <dgm:spPr/>
      <dgm:t>
        <a:bodyPr/>
        <a:lstStyle/>
        <a:p>
          <a:endParaRPr lang="en-US"/>
        </a:p>
      </dgm:t>
    </dgm:pt>
    <dgm:pt modelId="{8F76F0AC-1388-4E6C-80F2-E504CE5C2D1E}" type="sibTrans" cxnId="{CAE03C01-65CE-4CE7-AE2A-68715DCB0ECC}">
      <dgm:prSet/>
      <dgm:spPr/>
      <dgm:t>
        <a:bodyPr/>
        <a:lstStyle/>
        <a:p>
          <a:endParaRPr lang="en-US"/>
        </a:p>
      </dgm:t>
    </dgm:pt>
    <dgm:pt modelId="{2443E264-9264-4D70-85C8-3EB572B0D5A6}">
      <dgm:prSet/>
      <dgm:spPr/>
      <dgm:t>
        <a:bodyPr/>
        <a:lstStyle/>
        <a:p>
          <a:r>
            <a:rPr lang="en-US"/>
            <a:t>Split train and test to build machine learning models . Model building process will be shown in the further steps.</a:t>
          </a:r>
        </a:p>
      </dgm:t>
    </dgm:pt>
    <dgm:pt modelId="{455FFA55-A762-4D60-83B6-EF803D00091F}" type="parTrans" cxnId="{F71E6A17-4108-4C1F-9D1E-366DED2D3089}">
      <dgm:prSet/>
      <dgm:spPr/>
      <dgm:t>
        <a:bodyPr/>
        <a:lstStyle/>
        <a:p>
          <a:endParaRPr lang="en-US"/>
        </a:p>
      </dgm:t>
    </dgm:pt>
    <dgm:pt modelId="{C49D38CC-92C8-44C5-8755-9A61359FCA94}" type="sibTrans" cxnId="{F71E6A17-4108-4C1F-9D1E-366DED2D3089}">
      <dgm:prSet/>
      <dgm:spPr/>
      <dgm:t>
        <a:bodyPr/>
        <a:lstStyle/>
        <a:p>
          <a:endParaRPr lang="en-US"/>
        </a:p>
      </dgm:t>
    </dgm:pt>
    <dgm:pt modelId="{3B0B0787-EBB7-469D-83B7-3B1DD141C474}" type="pres">
      <dgm:prSet presAssocID="{F339A822-D6E8-46FC-B8EB-2FD716E90D6E}" presName="linear" presStyleCnt="0">
        <dgm:presLayoutVars>
          <dgm:animLvl val="lvl"/>
          <dgm:resizeHandles val="exact"/>
        </dgm:presLayoutVars>
      </dgm:prSet>
      <dgm:spPr/>
    </dgm:pt>
    <dgm:pt modelId="{18453F41-AFE3-4396-B034-7033DB1296DA}" type="pres">
      <dgm:prSet presAssocID="{C233A19E-AB18-45FC-B801-6E957AEFA8A7}" presName="parentText" presStyleLbl="node1" presStyleIdx="0" presStyleCnt="8">
        <dgm:presLayoutVars>
          <dgm:chMax val="0"/>
          <dgm:bulletEnabled val="1"/>
        </dgm:presLayoutVars>
      </dgm:prSet>
      <dgm:spPr/>
    </dgm:pt>
    <dgm:pt modelId="{F1AB3FE0-2055-406E-8FC9-DDC75D91EF89}" type="pres">
      <dgm:prSet presAssocID="{E9B9DCB4-2937-4CD0-BD6F-8B9CB11E2872}" presName="spacer" presStyleCnt="0"/>
      <dgm:spPr/>
    </dgm:pt>
    <dgm:pt modelId="{E986CBE7-8E5A-46DA-AD92-4BA375C30BD2}" type="pres">
      <dgm:prSet presAssocID="{64DE9681-6074-4568-AD5D-F75828F5C1CE}" presName="parentText" presStyleLbl="node1" presStyleIdx="1" presStyleCnt="8">
        <dgm:presLayoutVars>
          <dgm:chMax val="0"/>
          <dgm:bulletEnabled val="1"/>
        </dgm:presLayoutVars>
      </dgm:prSet>
      <dgm:spPr/>
    </dgm:pt>
    <dgm:pt modelId="{1B9BA0D3-F3BD-4F7A-BFC6-99B881A973D5}" type="pres">
      <dgm:prSet presAssocID="{5C62C13E-598D-4F6D-8150-BADC1B6FB7CE}" presName="spacer" presStyleCnt="0"/>
      <dgm:spPr/>
    </dgm:pt>
    <dgm:pt modelId="{DA68A795-1EDB-4830-8198-8C41385EE984}" type="pres">
      <dgm:prSet presAssocID="{4BB01F68-5804-4A4E-B1CF-D7FF69A392CE}" presName="parentText" presStyleLbl="node1" presStyleIdx="2" presStyleCnt="8">
        <dgm:presLayoutVars>
          <dgm:chMax val="0"/>
          <dgm:bulletEnabled val="1"/>
        </dgm:presLayoutVars>
      </dgm:prSet>
      <dgm:spPr/>
    </dgm:pt>
    <dgm:pt modelId="{E34590CD-189A-46D9-A181-409AA6D3861E}" type="pres">
      <dgm:prSet presAssocID="{A3BF41C1-31B3-4FDD-B35E-17A5A03A83EB}" presName="spacer" presStyleCnt="0"/>
      <dgm:spPr/>
    </dgm:pt>
    <dgm:pt modelId="{754D92E2-B17E-47E5-801A-57C0A167E347}" type="pres">
      <dgm:prSet presAssocID="{0F003C0E-0559-424C-A1E9-56B027CC831B}" presName="parentText" presStyleLbl="node1" presStyleIdx="3" presStyleCnt="8">
        <dgm:presLayoutVars>
          <dgm:chMax val="0"/>
          <dgm:bulletEnabled val="1"/>
        </dgm:presLayoutVars>
      </dgm:prSet>
      <dgm:spPr/>
    </dgm:pt>
    <dgm:pt modelId="{8AA91387-D818-436F-97CD-2FD3A882C947}" type="pres">
      <dgm:prSet presAssocID="{2CC482AC-DB9B-4F76-AB50-5EC2422D8786}" presName="spacer" presStyleCnt="0"/>
      <dgm:spPr/>
    </dgm:pt>
    <dgm:pt modelId="{B479FB16-55FA-4B9D-9DDD-4B292D763D58}" type="pres">
      <dgm:prSet presAssocID="{FA4F80FB-FEA8-4564-8083-C50D3C8F1825}" presName="parentText" presStyleLbl="node1" presStyleIdx="4" presStyleCnt="8">
        <dgm:presLayoutVars>
          <dgm:chMax val="0"/>
          <dgm:bulletEnabled val="1"/>
        </dgm:presLayoutVars>
      </dgm:prSet>
      <dgm:spPr/>
    </dgm:pt>
    <dgm:pt modelId="{CE66B090-AB8D-4C50-B9BA-D184FB43C99A}" type="pres">
      <dgm:prSet presAssocID="{1C9B0BCC-5885-41C7-A0B1-898411C07790}" presName="spacer" presStyleCnt="0"/>
      <dgm:spPr/>
    </dgm:pt>
    <dgm:pt modelId="{E3401197-CC5B-4B23-B2A1-A231AB26C798}" type="pres">
      <dgm:prSet presAssocID="{68B8701C-C26E-4E4E-8DC7-105F4D783A98}" presName="parentText" presStyleLbl="node1" presStyleIdx="5" presStyleCnt="8">
        <dgm:presLayoutVars>
          <dgm:chMax val="0"/>
          <dgm:bulletEnabled val="1"/>
        </dgm:presLayoutVars>
      </dgm:prSet>
      <dgm:spPr/>
    </dgm:pt>
    <dgm:pt modelId="{523E2511-3392-401D-BA0F-7AB730C7A340}" type="pres">
      <dgm:prSet presAssocID="{915BA5AC-B956-4746-9CEC-E1842E0BDF98}" presName="spacer" presStyleCnt="0"/>
      <dgm:spPr/>
    </dgm:pt>
    <dgm:pt modelId="{2EC62A17-BB8F-4D02-BF08-A66EBFC7DB84}" type="pres">
      <dgm:prSet presAssocID="{43D89F4E-11BE-418C-99DC-5753144AAADF}" presName="parentText" presStyleLbl="node1" presStyleIdx="6" presStyleCnt="8">
        <dgm:presLayoutVars>
          <dgm:chMax val="0"/>
          <dgm:bulletEnabled val="1"/>
        </dgm:presLayoutVars>
      </dgm:prSet>
      <dgm:spPr/>
    </dgm:pt>
    <dgm:pt modelId="{511641FB-D67A-4979-997D-65C92B71D011}" type="pres">
      <dgm:prSet presAssocID="{8F76F0AC-1388-4E6C-80F2-E504CE5C2D1E}" presName="spacer" presStyleCnt="0"/>
      <dgm:spPr/>
    </dgm:pt>
    <dgm:pt modelId="{25252B34-8AE9-4674-83D8-347911A80A43}" type="pres">
      <dgm:prSet presAssocID="{2443E264-9264-4D70-85C8-3EB572B0D5A6}" presName="parentText" presStyleLbl="node1" presStyleIdx="7" presStyleCnt="8">
        <dgm:presLayoutVars>
          <dgm:chMax val="0"/>
          <dgm:bulletEnabled val="1"/>
        </dgm:presLayoutVars>
      </dgm:prSet>
      <dgm:spPr/>
    </dgm:pt>
  </dgm:ptLst>
  <dgm:cxnLst>
    <dgm:cxn modelId="{CAE03C01-65CE-4CE7-AE2A-68715DCB0ECC}" srcId="{F339A822-D6E8-46FC-B8EB-2FD716E90D6E}" destId="{43D89F4E-11BE-418C-99DC-5753144AAADF}" srcOrd="6" destOrd="0" parTransId="{BD43FDAD-277C-448D-9685-1AEC46152261}" sibTransId="{8F76F0AC-1388-4E6C-80F2-E504CE5C2D1E}"/>
    <dgm:cxn modelId="{F71E6A17-4108-4C1F-9D1E-366DED2D3089}" srcId="{F339A822-D6E8-46FC-B8EB-2FD716E90D6E}" destId="{2443E264-9264-4D70-85C8-3EB572B0D5A6}" srcOrd="7" destOrd="0" parTransId="{455FFA55-A762-4D60-83B6-EF803D00091F}" sibTransId="{C49D38CC-92C8-44C5-8755-9A61359FCA94}"/>
    <dgm:cxn modelId="{2F0F9835-19E4-4CD7-991B-BB0DF8DA8E57}" type="presOf" srcId="{0F003C0E-0559-424C-A1E9-56B027CC831B}" destId="{754D92E2-B17E-47E5-801A-57C0A167E347}" srcOrd="0" destOrd="0" presId="urn:microsoft.com/office/officeart/2005/8/layout/vList2"/>
    <dgm:cxn modelId="{D073603B-C8B9-4E3F-9986-A5667344F778}" srcId="{F339A822-D6E8-46FC-B8EB-2FD716E90D6E}" destId="{FA4F80FB-FEA8-4564-8083-C50D3C8F1825}" srcOrd="4" destOrd="0" parTransId="{3D79F1DF-487F-4E38-BC45-13C5ABB15114}" sibTransId="{1C9B0BCC-5885-41C7-A0B1-898411C07790}"/>
    <dgm:cxn modelId="{D2C6423D-74C4-4289-B50E-E659B33F6EA5}" type="presOf" srcId="{FA4F80FB-FEA8-4564-8083-C50D3C8F1825}" destId="{B479FB16-55FA-4B9D-9DDD-4B292D763D58}" srcOrd="0" destOrd="0" presId="urn:microsoft.com/office/officeart/2005/8/layout/vList2"/>
    <dgm:cxn modelId="{132EA05C-1C8C-42C8-8833-AF9894E46ACA}" srcId="{F339A822-D6E8-46FC-B8EB-2FD716E90D6E}" destId="{0F003C0E-0559-424C-A1E9-56B027CC831B}" srcOrd="3" destOrd="0" parTransId="{1A391A26-B92A-490F-B39B-28655D365BA7}" sibTransId="{2CC482AC-DB9B-4F76-AB50-5EC2422D8786}"/>
    <dgm:cxn modelId="{13E7E343-9A55-4CC9-B983-E6D9C2723D67}" type="presOf" srcId="{C233A19E-AB18-45FC-B801-6E957AEFA8A7}" destId="{18453F41-AFE3-4396-B034-7033DB1296DA}" srcOrd="0" destOrd="0" presId="urn:microsoft.com/office/officeart/2005/8/layout/vList2"/>
    <dgm:cxn modelId="{6E9C834B-D6D0-4323-BA33-386517D973E5}" srcId="{F339A822-D6E8-46FC-B8EB-2FD716E90D6E}" destId="{68B8701C-C26E-4E4E-8DC7-105F4D783A98}" srcOrd="5" destOrd="0" parTransId="{6845567C-49D6-4CFD-88F8-FA26F9971531}" sibTransId="{915BA5AC-B956-4746-9CEC-E1842E0BDF98}"/>
    <dgm:cxn modelId="{1D55B86E-0D43-4363-813C-154B85EBC5F4}" type="presOf" srcId="{2443E264-9264-4D70-85C8-3EB572B0D5A6}" destId="{25252B34-8AE9-4674-83D8-347911A80A43}" srcOrd="0" destOrd="0" presId="urn:microsoft.com/office/officeart/2005/8/layout/vList2"/>
    <dgm:cxn modelId="{50EE2C7F-8067-44EE-A402-919699296E16}" srcId="{F339A822-D6E8-46FC-B8EB-2FD716E90D6E}" destId="{C233A19E-AB18-45FC-B801-6E957AEFA8A7}" srcOrd="0" destOrd="0" parTransId="{AE3BD896-5ADF-4B35-98B9-2FD3F9E18823}" sibTransId="{E9B9DCB4-2937-4CD0-BD6F-8B9CB11E2872}"/>
    <dgm:cxn modelId="{E6A2358F-18E7-40D8-9325-8DCF4B9775CE}" type="presOf" srcId="{F339A822-D6E8-46FC-B8EB-2FD716E90D6E}" destId="{3B0B0787-EBB7-469D-83B7-3B1DD141C474}" srcOrd="0" destOrd="0" presId="urn:microsoft.com/office/officeart/2005/8/layout/vList2"/>
    <dgm:cxn modelId="{3B52B1BE-F668-437A-A2B9-22CB6AD475E5}" type="presOf" srcId="{4BB01F68-5804-4A4E-B1CF-D7FF69A392CE}" destId="{DA68A795-1EDB-4830-8198-8C41385EE984}" srcOrd="0" destOrd="0" presId="urn:microsoft.com/office/officeart/2005/8/layout/vList2"/>
    <dgm:cxn modelId="{E4A2FAC4-5A25-4CD8-9C74-1CD6FBDF144A}" srcId="{F339A822-D6E8-46FC-B8EB-2FD716E90D6E}" destId="{4BB01F68-5804-4A4E-B1CF-D7FF69A392CE}" srcOrd="2" destOrd="0" parTransId="{7F7B8613-FD54-4188-A8DC-B6E190B63332}" sibTransId="{A3BF41C1-31B3-4FDD-B35E-17A5A03A83EB}"/>
    <dgm:cxn modelId="{71EC4AD0-0B36-4527-B58C-3DEC2712FB80}" type="presOf" srcId="{64DE9681-6074-4568-AD5D-F75828F5C1CE}" destId="{E986CBE7-8E5A-46DA-AD92-4BA375C30BD2}" srcOrd="0" destOrd="0" presId="urn:microsoft.com/office/officeart/2005/8/layout/vList2"/>
    <dgm:cxn modelId="{B2152CD1-A10E-4CE6-B766-E9B7353308F8}" type="presOf" srcId="{43D89F4E-11BE-418C-99DC-5753144AAADF}" destId="{2EC62A17-BB8F-4D02-BF08-A66EBFC7DB84}" srcOrd="0" destOrd="0" presId="urn:microsoft.com/office/officeart/2005/8/layout/vList2"/>
    <dgm:cxn modelId="{25CE39D7-68B3-4517-BBF3-1EB7CDECDC0B}" srcId="{F339A822-D6E8-46FC-B8EB-2FD716E90D6E}" destId="{64DE9681-6074-4568-AD5D-F75828F5C1CE}" srcOrd="1" destOrd="0" parTransId="{66F04744-6037-41E2-AF58-B0EDEF590EF3}" sibTransId="{5C62C13E-598D-4F6D-8150-BADC1B6FB7CE}"/>
    <dgm:cxn modelId="{AFCAF0E6-378E-4B00-89A3-C29D235D1C65}" type="presOf" srcId="{68B8701C-C26E-4E4E-8DC7-105F4D783A98}" destId="{E3401197-CC5B-4B23-B2A1-A231AB26C798}" srcOrd="0" destOrd="0" presId="urn:microsoft.com/office/officeart/2005/8/layout/vList2"/>
    <dgm:cxn modelId="{8BA9255D-1187-429A-BF5C-153672A55F94}" type="presParOf" srcId="{3B0B0787-EBB7-469D-83B7-3B1DD141C474}" destId="{18453F41-AFE3-4396-B034-7033DB1296DA}" srcOrd="0" destOrd="0" presId="urn:microsoft.com/office/officeart/2005/8/layout/vList2"/>
    <dgm:cxn modelId="{62DD54F9-7F1F-455B-AD04-E4B70C7C5B54}" type="presParOf" srcId="{3B0B0787-EBB7-469D-83B7-3B1DD141C474}" destId="{F1AB3FE0-2055-406E-8FC9-DDC75D91EF89}" srcOrd="1" destOrd="0" presId="urn:microsoft.com/office/officeart/2005/8/layout/vList2"/>
    <dgm:cxn modelId="{60D8B988-534C-4233-8033-B72BC3F65F16}" type="presParOf" srcId="{3B0B0787-EBB7-469D-83B7-3B1DD141C474}" destId="{E986CBE7-8E5A-46DA-AD92-4BA375C30BD2}" srcOrd="2" destOrd="0" presId="urn:microsoft.com/office/officeart/2005/8/layout/vList2"/>
    <dgm:cxn modelId="{996F25C2-61E2-4629-B476-CF455797269E}" type="presParOf" srcId="{3B0B0787-EBB7-469D-83B7-3B1DD141C474}" destId="{1B9BA0D3-F3BD-4F7A-BFC6-99B881A973D5}" srcOrd="3" destOrd="0" presId="urn:microsoft.com/office/officeart/2005/8/layout/vList2"/>
    <dgm:cxn modelId="{CBEE54AF-B53B-41B5-97E4-75B6787B1600}" type="presParOf" srcId="{3B0B0787-EBB7-469D-83B7-3B1DD141C474}" destId="{DA68A795-1EDB-4830-8198-8C41385EE984}" srcOrd="4" destOrd="0" presId="urn:microsoft.com/office/officeart/2005/8/layout/vList2"/>
    <dgm:cxn modelId="{D102FEEC-6FE8-46E6-B1EC-783D0A1C3DF3}" type="presParOf" srcId="{3B0B0787-EBB7-469D-83B7-3B1DD141C474}" destId="{E34590CD-189A-46D9-A181-409AA6D3861E}" srcOrd="5" destOrd="0" presId="urn:microsoft.com/office/officeart/2005/8/layout/vList2"/>
    <dgm:cxn modelId="{142F5849-AAEC-4E1C-BB0A-C23F90B34414}" type="presParOf" srcId="{3B0B0787-EBB7-469D-83B7-3B1DD141C474}" destId="{754D92E2-B17E-47E5-801A-57C0A167E347}" srcOrd="6" destOrd="0" presId="urn:microsoft.com/office/officeart/2005/8/layout/vList2"/>
    <dgm:cxn modelId="{CE0A7EBA-E4A7-462C-9B73-996DFA4E7EBD}" type="presParOf" srcId="{3B0B0787-EBB7-469D-83B7-3B1DD141C474}" destId="{8AA91387-D818-436F-97CD-2FD3A882C947}" srcOrd="7" destOrd="0" presId="urn:microsoft.com/office/officeart/2005/8/layout/vList2"/>
    <dgm:cxn modelId="{9218DCDF-05A9-4408-85BA-977A90282E08}" type="presParOf" srcId="{3B0B0787-EBB7-469D-83B7-3B1DD141C474}" destId="{B479FB16-55FA-4B9D-9DDD-4B292D763D58}" srcOrd="8" destOrd="0" presId="urn:microsoft.com/office/officeart/2005/8/layout/vList2"/>
    <dgm:cxn modelId="{11F5C709-33B5-44F3-9EF2-346F3CDEFBCB}" type="presParOf" srcId="{3B0B0787-EBB7-469D-83B7-3B1DD141C474}" destId="{CE66B090-AB8D-4C50-B9BA-D184FB43C99A}" srcOrd="9" destOrd="0" presId="urn:microsoft.com/office/officeart/2005/8/layout/vList2"/>
    <dgm:cxn modelId="{7110777F-50C1-4163-A40D-B7D11F5C56D0}" type="presParOf" srcId="{3B0B0787-EBB7-469D-83B7-3B1DD141C474}" destId="{E3401197-CC5B-4B23-B2A1-A231AB26C798}" srcOrd="10" destOrd="0" presId="urn:microsoft.com/office/officeart/2005/8/layout/vList2"/>
    <dgm:cxn modelId="{B68847E3-A50F-4FFB-B653-3EF15E224588}" type="presParOf" srcId="{3B0B0787-EBB7-469D-83B7-3B1DD141C474}" destId="{523E2511-3392-401D-BA0F-7AB730C7A340}" srcOrd="11" destOrd="0" presId="urn:microsoft.com/office/officeart/2005/8/layout/vList2"/>
    <dgm:cxn modelId="{79D3135A-200B-4AA3-A9BB-89C8D0E9BC5A}" type="presParOf" srcId="{3B0B0787-EBB7-469D-83B7-3B1DD141C474}" destId="{2EC62A17-BB8F-4D02-BF08-A66EBFC7DB84}" srcOrd="12" destOrd="0" presId="urn:microsoft.com/office/officeart/2005/8/layout/vList2"/>
    <dgm:cxn modelId="{EDE9658C-88D6-432C-9CD9-BDA3B02DD67F}" type="presParOf" srcId="{3B0B0787-EBB7-469D-83B7-3B1DD141C474}" destId="{511641FB-D67A-4979-997D-65C92B71D011}" srcOrd="13" destOrd="0" presId="urn:microsoft.com/office/officeart/2005/8/layout/vList2"/>
    <dgm:cxn modelId="{69004AEC-8E34-4C3B-B2C5-D38F674692CE}" type="presParOf" srcId="{3B0B0787-EBB7-469D-83B7-3B1DD141C474}" destId="{25252B34-8AE9-4674-83D8-347911A80A43}"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74A16E-8DAD-4C77-BCAD-F7035E41AA9A}">
      <dsp:nvSpPr>
        <dsp:cNvPr id="0" name=""/>
        <dsp:cNvSpPr/>
      </dsp:nvSpPr>
      <dsp:spPr>
        <a:xfrm>
          <a:off x="582645" y="1781"/>
          <a:ext cx="2174490" cy="130469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Introduction</a:t>
          </a:r>
        </a:p>
      </dsp:txBody>
      <dsp:txXfrm>
        <a:off x="582645" y="1781"/>
        <a:ext cx="2174490" cy="1304694"/>
      </dsp:txXfrm>
    </dsp:sp>
    <dsp:sp modelId="{B2FF48F9-F53C-4217-A601-A65EFD871CA5}">
      <dsp:nvSpPr>
        <dsp:cNvPr id="0" name=""/>
        <dsp:cNvSpPr/>
      </dsp:nvSpPr>
      <dsp:spPr>
        <a:xfrm>
          <a:off x="2974584" y="1781"/>
          <a:ext cx="2174490" cy="130469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Problem Statement</a:t>
          </a:r>
        </a:p>
      </dsp:txBody>
      <dsp:txXfrm>
        <a:off x="2974584" y="1781"/>
        <a:ext cx="2174490" cy="1304694"/>
      </dsp:txXfrm>
    </dsp:sp>
    <dsp:sp modelId="{43CA11A6-9B6F-4B35-A073-E36FFAA5BFD5}">
      <dsp:nvSpPr>
        <dsp:cNvPr id="0" name=""/>
        <dsp:cNvSpPr/>
      </dsp:nvSpPr>
      <dsp:spPr>
        <a:xfrm>
          <a:off x="5366524" y="1781"/>
          <a:ext cx="2174490" cy="130469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Problem Understanding</a:t>
          </a:r>
        </a:p>
      </dsp:txBody>
      <dsp:txXfrm>
        <a:off x="5366524" y="1781"/>
        <a:ext cx="2174490" cy="1304694"/>
      </dsp:txXfrm>
    </dsp:sp>
    <dsp:sp modelId="{3E9618A7-DD3A-4745-B772-99E377773B57}">
      <dsp:nvSpPr>
        <dsp:cNvPr id="0" name=""/>
        <dsp:cNvSpPr/>
      </dsp:nvSpPr>
      <dsp:spPr>
        <a:xfrm>
          <a:off x="7758464" y="1781"/>
          <a:ext cx="2174490" cy="130469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Data Analysis &amp; Model Building Flowchart</a:t>
          </a:r>
        </a:p>
      </dsp:txBody>
      <dsp:txXfrm>
        <a:off x="7758464" y="1781"/>
        <a:ext cx="2174490" cy="1304694"/>
      </dsp:txXfrm>
    </dsp:sp>
    <dsp:sp modelId="{042AE114-5C7F-4250-9E9D-68306CE5134C}">
      <dsp:nvSpPr>
        <dsp:cNvPr id="0" name=""/>
        <dsp:cNvSpPr/>
      </dsp:nvSpPr>
      <dsp:spPr>
        <a:xfrm>
          <a:off x="582645" y="1523924"/>
          <a:ext cx="2174490" cy="130469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Exploratory Data Analysis Steps</a:t>
          </a:r>
        </a:p>
      </dsp:txBody>
      <dsp:txXfrm>
        <a:off x="582645" y="1523924"/>
        <a:ext cx="2174490" cy="1304694"/>
      </dsp:txXfrm>
    </dsp:sp>
    <dsp:sp modelId="{82187AA4-13E7-41EA-AFDB-D6F945D85140}">
      <dsp:nvSpPr>
        <dsp:cNvPr id="0" name=""/>
        <dsp:cNvSpPr/>
      </dsp:nvSpPr>
      <dsp:spPr>
        <a:xfrm>
          <a:off x="2974584" y="1523924"/>
          <a:ext cx="2174490" cy="130469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Visualizations</a:t>
          </a:r>
        </a:p>
      </dsp:txBody>
      <dsp:txXfrm>
        <a:off x="2974584" y="1523924"/>
        <a:ext cx="2174490" cy="1304694"/>
      </dsp:txXfrm>
    </dsp:sp>
    <dsp:sp modelId="{B010DA40-2DD0-4F6A-BEDD-BC73D500BFDA}">
      <dsp:nvSpPr>
        <dsp:cNvPr id="0" name=""/>
        <dsp:cNvSpPr/>
      </dsp:nvSpPr>
      <dsp:spPr>
        <a:xfrm>
          <a:off x="5366524" y="1523924"/>
          <a:ext cx="2174490" cy="130469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Data Analysis Steps Done</a:t>
          </a:r>
        </a:p>
      </dsp:txBody>
      <dsp:txXfrm>
        <a:off x="5366524" y="1523924"/>
        <a:ext cx="2174490" cy="1304694"/>
      </dsp:txXfrm>
    </dsp:sp>
    <dsp:sp modelId="{725F0395-E52E-47C7-B0B6-E73953E29CB4}">
      <dsp:nvSpPr>
        <dsp:cNvPr id="0" name=""/>
        <dsp:cNvSpPr/>
      </dsp:nvSpPr>
      <dsp:spPr>
        <a:xfrm>
          <a:off x="7758464" y="1523924"/>
          <a:ext cx="2174490" cy="130469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Model Building</a:t>
          </a:r>
        </a:p>
      </dsp:txBody>
      <dsp:txXfrm>
        <a:off x="7758464" y="1523924"/>
        <a:ext cx="2174490" cy="1304694"/>
      </dsp:txXfrm>
    </dsp:sp>
    <dsp:sp modelId="{42295885-6629-47E0-B7DA-00E7EDB39546}">
      <dsp:nvSpPr>
        <dsp:cNvPr id="0" name=""/>
        <dsp:cNvSpPr/>
      </dsp:nvSpPr>
      <dsp:spPr>
        <a:xfrm>
          <a:off x="582645" y="3046068"/>
          <a:ext cx="2174490" cy="130469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Hyper Parameter Tuning &amp; Creating Final Model</a:t>
          </a:r>
        </a:p>
      </dsp:txBody>
      <dsp:txXfrm>
        <a:off x="582645" y="3046068"/>
        <a:ext cx="2174490" cy="1304694"/>
      </dsp:txXfrm>
    </dsp:sp>
    <dsp:sp modelId="{45CB4564-9648-48D9-8E41-D6C88900AC5E}">
      <dsp:nvSpPr>
        <dsp:cNvPr id="0" name=""/>
        <dsp:cNvSpPr/>
      </dsp:nvSpPr>
      <dsp:spPr>
        <a:xfrm>
          <a:off x="2974584" y="3046068"/>
          <a:ext cx="2174490" cy="130469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ROC AUC Curve</a:t>
          </a:r>
        </a:p>
      </dsp:txBody>
      <dsp:txXfrm>
        <a:off x="2974584" y="3046068"/>
        <a:ext cx="2174490" cy="1304694"/>
      </dsp:txXfrm>
    </dsp:sp>
    <dsp:sp modelId="{4136D12B-F2D2-4B1D-9D91-E378350BB351}">
      <dsp:nvSpPr>
        <dsp:cNvPr id="0" name=""/>
        <dsp:cNvSpPr/>
      </dsp:nvSpPr>
      <dsp:spPr>
        <a:xfrm>
          <a:off x="5366524" y="3046068"/>
          <a:ext cx="2174490" cy="130469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Saving  the model and prediction results</a:t>
          </a:r>
        </a:p>
      </dsp:txBody>
      <dsp:txXfrm>
        <a:off x="5366524" y="3046068"/>
        <a:ext cx="2174490" cy="1304694"/>
      </dsp:txXfrm>
    </dsp:sp>
    <dsp:sp modelId="{8D0CFF9F-784F-4AE8-82A3-6948BB6BEEDD}">
      <dsp:nvSpPr>
        <dsp:cNvPr id="0" name=""/>
        <dsp:cNvSpPr/>
      </dsp:nvSpPr>
      <dsp:spPr>
        <a:xfrm>
          <a:off x="7758464" y="3046068"/>
          <a:ext cx="2174490" cy="130469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Conclusion</a:t>
          </a:r>
        </a:p>
      </dsp:txBody>
      <dsp:txXfrm>
        <a:off x="7758464" y="3046068"/>
        <a:ext cx="2174490" cy="13046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B0DAD-E584-4454-A2C7-BD6CCB64DE34}">
      <dsp:nvSpPr>
        <dsp:cNvPr id="0" name=""/>
        <dsp:cNvSpPr/>
      </dsp:nvSpPr>
      <dsp:spPr>
        <a:xfrm>
          <a:off x="0" y="133343"/>
          <a:ext cx="6263640" cy="25974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         Most of us consider spam emails as one which is annoying and repetitively used for purpose of advertisement and brand promotion. We keep on blocking such email-ids but it is of no use as spam emails are still prevalent.</a:t>
          </a:r>
        </a:p>
        <a:p>
          <a:pPr marL="0" lvl="0" indent="0" algn="l" defTabSz="666750">
            <a:lnSpc>
              <a:spcPct val="90000"/>
            </a:lnSpc>
            <a:spcBef>
              <a:spcPct val="0"/>
            </a:spcBef>
            <a:spcAft>
              <a:spcPct val="35000"/>
            </a:spcAft>
            <a:buNone/>
          </a:pPr>
          <a:r>
            <a:rPr lang="en-US" sz="1500" kern="1200" dirty="0"/>
            <a:t>       Some major categories of spam emails that are causing great risk to security, such as fraudulent e-mails, identify theft, hacking, viruses, and malware. In order to deal with spam emails, we need to build a robust real-time email spam classifier that can efficiently and correctly flag the incoming mail spam, if it is a spam message or looks like a spam message. The latter will further help to build an Anti-Spam Filter.</a:t>
          </a:r>
        </a:p>
      </dsp:txBody>
      <dsp:txXfrm>
        <a:off x="126795" y="260138"/>
        <a:ext cx="6010050" cy="2343810"/>
      </dsp:txXfrm>
    </dsp:sp>
    <dsp:sp modelId="{D7B3B740-54C0-488B-A833-9AC113C5F5A4}">
      <dsp:nvSpPr>
        <dsp:cNvPr id="0" name=""/>
        <dsp:cNvSpPr/>
      </dsp:nvSpPr>
      <dsp:spPr>
        <a:xfrm>
          <a:off x="0" y="2773944"/>
          <a:ext cx="6263640" cy="25974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        Google and other email services are providing utility for flagging email spam but are still in the infancy stage and need regular feedback from the end-user. Also, popular email services such as Gmail, Yandex, yahoo mail, </a:t>
          </a:r>
          <a:r>
            <a:rPr lang="en-US" sz="1500" kern="1200" dirty="0" err="1"/>
            <a:t>etc</a:t>
          </a:r>
          <a:r>
            <a:rPr lang="en-US" sz="1500" kern="1200" dirty="0"/>
            <a:t> provide basic services as free to the end-user and that of course comes with EULA. </a:t>
          </a:r>
        </a:p>
        <a:p>
          <a:pPr marL="0" lvl="0" indent="0" algn="l" defTabSz="666750">
            <a:lnSpc>
              <a:spcPct val="90000"/>
            </a:lnSpc>
            <a:spcBef>
              <a:spcPct val="0"/>
            </a:spcBef>
            <a:spcAft>
              <a:spcPct val="35000"/>
            </a:spcAft>
            <a:buNone/>
          </a:pPr>
          <a:r>
            <a:rPr lang="en-US" sz="1500" kern="1200" dirty="0"/>
            <a:t>        There is a great scope in building email spam classifiers, as the private companies run their own email servers and want them to be more secure because of the confidential data, in such cases email spam classifier solutions can be provided to such companies.</a:t>
          </a:r>
        </a:p>
      </dsp:txBody>
      <dsp:txXfrm>
        <a:off x="126795" y="2900739"/>
        <a:ext cx="6010050" cy="23438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45EC89-4BF6-4248-B370-213C69911B97}">
      <dsp:nvSpPr>
        <dsp:cNvPr id="0" name=""/>
        <dsp:cNvSpPr/>
      </dsp:nvSpPr>
      <dsp:spPr>
        <a:xfrm>
          <a:off x="0" y="37943"/>
          <a:ext cx="6263640" cy="2676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t>The SMS Spam Collection is a set of SMS tagged messages that have been collected for SMS Spam research. It contains one set of SMS messages in English of 5,574 messages, tagged according being ham (legitimate) or spam..</a:t>
          </a:r>
          <a:endParaRPr lang="en-US" sz="2600" kern="1200" dirty="0"/>
        </a:p>
      </dsp:txBody>
      <dsp:txXfrm>
        <a:off x="130678" y="168621"/>
        <a:ext cx="6002284" cy="2415604"/>
      </dsp:txXfrm>
    </dsp:sp>
    <dsp:sp modelId="{524BA99B-44A0-472F-ACF9-42D785AE5BCF}">
      <dsp:nvSpPr>
        <dsp:cNvPr id="0" name=""/>
        <dsp:cNvSpPr/>
      </dsp:nvSpPr>
      <dsp:spPr>
        <a:xfrm>
          <a:off x="0" y="2789784"/>
          <a:ext cx="6263640" cy="26769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In this project we need to build a model which can be used to predict in terms of a probability and </a:t>
          </a:r>
          <a:r>
            <a:rPr lang="en-IN" sz="2600" kern="1200" dirty="0"/>
            <a:t>The main goal of these two parts of article is to show how you could design a spam filtering system from scratch.</a:t>
          </a:r>
          <a:endParaRPr lang="en-US" sz="2600" kern="1200" dirty="0"/>
        </a:p>
      </dsp:txBody>
      <dsp:txXfrm>
        <a:off x="130678" y="2920462"/>
        <a:ext cx="6002284" cy="24156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53F41-AFE3-4396-B034-7033DB1296DA}">
      <dsp:nvSpPr>
        <dsp:cNvPr id="0" name=""/>
        <dsp:cNvSpPr/>
      </dsp:nvSpPr>
      <dsp:spPr>
        <a:xfrm>
          <a:off x="0" y="358159"/>
          <a:ext cx="6666833" cy="5569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 have done feature engineering steps like feature extraction and feature selection to improve data normality and linearity.</a:t>
          </a:r>
        </a:p>
      </dsp:txBody>
      <dsp:txXfrm>
        <a:off x="27187" y="385346"/>
        <a:ext cx="6612459" cy="502546"/>
      </dsp:txXfrm>
    </dsp:sp>
    <dsp:sp modelId="{E986CBE7-8E5A-46DA-AD92-4BA375C30BD2}">
      <dsp:nvSpPr>
        <dsp:cNvPr id="0" name=""/>
        <dsp:cNvSpPr/>
      </dsp:nvSpPr>
      <dsp:spPr>
        <a:xfrm>
          <a:off x="0" y="955399"/>
          <a:ext cx="6666833" cy="556920"/>
        </a:xfrm>
        <a:prstGeom prst="roundRect">
          <a:avLst/>
        </a:prstGeom>
        <a:gradFill rotWithShape="0">
          <a:gsLst>
            <a:gs pos="0">
              <a:schemeClr val="accent2">
                <a:hueOff val="-207909"/>
                <a:satOff val="-11990"/>
                <a:lumOff val="1233"/>
                <a:alphaOff val="0"/>
                <a:satMod val="103000"/>
                <a:lumMod val="102000"/>
                <a:tint val="94000"/>
              </a:schemeClr>
            </a:gs>
            <a:gs pos="50000">
              <a:schemeClr val="accent2">
                <a:hueOff val="-207909"/>
                <a:satOff val="-11990"/>
                <a:lumOff val="1233"/>
                <a:alphaOff val="0"/>
                <a:satMod val="110000"/>
                <a:lumMod val="100000"/>
                <a:shade val="100000"/>
              </a:schemeClr>
            </a:gs>
            <a:gs pos="100000">
              <a:schemeClr val="accent2">
                <a:hueOff val="-207909"/>
                <a:satOff val="-11990"/>
                <a:lumOff val="123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Identified outliers using boxplots and removed outliers using percentile method.</a:t>
          </a:r>
        </a:p>
      </dsp:txBody>
      <dsp:txXfrm>
        <a:off x="27187" y="982586"/>
        <a:ext cx="6612459" cy="502546"/>
      </dsp:txXfrm>
    </dsp:sp>
    <dsp:sp modelId="{DA68A795-1EDB-4830-8198-8C41385EE984}">
      <dsp:nvSpPr>
        <dsp:cNvPr id="0" name=""/>
        <dsp:cNvSpPr/>
      </dsp:nvSpPr>
      <dsp:spPr>
        <a:xfrm>
          <a:off x="0" y="1552639"/>
          <a:ext cx="6666833" cy="556920"/>
        </a:xfrm>
        <a:prstGeom prst="roundRect">
          <a:avLst/>
        </a:prstGeom>
        <a:gradFill rotWithShape="0">
          <a:gsLst>
            <a:gs pos="0">
              <a:schemeClr val="accent2">
                <a:hueOff val="-415818"/>
                <a:satOff val="-23979"/>
                <a:lumOff val="2465"/>
                <a:alphaOff val="0"/>
                <a:satMod val="103000"/>
                <a:lumMod val="102000"/>
                <a:tint val="94000"/>
              </a:schemeClr>
            </a:gs>
            <a:gs pos="50000">
              <a:schemeClr val="accent2">
                <a:hueOff val="-415818"/>
                <a:satOff val="-23979"/>
                <a:lumOff val="2465"/>
                <a:alphaOff val="0"/>
                <a:satMod val="110000"/>
                <a:lumMod val="100000"/>
                <a:shade val="100000"/>
              </a:schemeClr>
            </a:gs>
            <a:gs pos="100000">
              <a:schemeClr val="accent2">
                <a:hueOff val="-415818"/>
                <a:satOff val="-23979"/>
                <a:lumOff val="24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Identified skewness using distribution plots and removed skewness using power transformation method</a:t>
          </a:r>
        </a:p>
      </dsp:txBody>
      <dsp:txXfrm>
        <a:off x="27187" y="1579826"/>
        <a:ext cx="6612459" cy="502546"/>
      </dsp:txXfrm>
    </dsp:sp>
    <dsp:sp modelId="{754D92E2-B17E-47E5-801A-57C0A167E347}">
      <dsp:nvSpPr>
        <dsp:cNvPr id="0" name=""/>
        <dsp:cNvSpPr/>
      </dsp:nvSpPr>
      <dsp:spPr>
        <a:xfrm>
          <a:off x="0" y="2149879"/>
          <a:ext cx="6666833" cy="556920"/>
        </a:xfrm>
        <a:prstGeom prst="roundRect">
          <a:avLst/>
        </a:prstGeom>
        <a:gradFill rotWithShape="0">
          <a:gsLst>
            <a:gs pos="0">
              <a:schemeClr val="accent2">
                <a:hueOff val="-623727"/>
                <a:satOff val="-35969"/>
                <a:lumOff val="3698"/>
                <a:alphaOff val="0"/>
                <a:satMod val="103000"/>
                <a:lumMod val="102000"/>
                <a:tint val="94000"/>
              </a:schemeClr>
            </a:gs>
            <a:gs pos="50000">
              <a:schemeClr val="accent2">
                <a:hueOff val="-623727"/>
                <a:satOff val="-35969"/>
                <a:lumOff val="3698"/>
                <a:alphaOff val="0"/>
                <a:satMod val="110000"/>
                <a:lumMod val="100000"/>
                <a:shade val="100000"/>
              </a:schemeClr>
            </a:gs>
            <a:gs pos="100000">
              <a:schemeClr val="accent2">
                <a:hueOff val="-623727"/>
                <a:satOff val="-35969"/>
                <a:lumOff val="369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(yeo-johnson method).</a:t>
          </a:r>
        </a:p>
      </dsp:txBody>
      <dsp:txXfrm>
        <a:off x="27187" y="2177066"/>
        <a:ext cx="6612459" cy="502546"/>
      </dsp:txXfrm>
    </dsp:sp>
    <dsp:sp modelId="{B479FB16-55FA-4B9D-9DDD-4B292D763D58}">
      <dsp:nvSpPr>
        <dsp:cNvPr id="0" name=""/>
        <dsp:cNvSpPr/>
      </dsp:nvSpPr>
      <dsp:spPr>
        <a:xfrm>
          <a:off x="0" y="2747119"/>
          <a:ext cx="6666833" cy="556920"/>
        </a:xfrm>
        <a:prstGeom prst="roundRect">
          <a:avLst/>
        </a:prstGeom>
        <a:gradFill rotWithShape="0">
          <a:gsLst>
            <a:gs pos="0">
              <a:schemeClr val="accent2">
                <a:hueOff val="-831636"/>
                <a:satOff val="-47959"/>
                <a:lumOff val="4930"/>
                <a:alphaOff val="0"/>
                <a:satMod val="103000"/>
                <a:lumMod val="102000"/>
                <a:tint val="94000"/>
              </a:schemeClr>
            </a:gs>
            <a:gs pos="50000">
              <a:schemeClr val="accent2">
                <a:hueOff val="-831636"/>
                <a:satOff val="-47959"/>
                <a:lumOff val="4930"/>
                <a:alphaOff val="0"/>
                <a:satMod val="110000"/>
                <a:lumMod val="100000"/>
                <a:shade val="100000"/>
              </a:schemeClr>
            </a:gs>
            <a:gs pos="100000">
              <a:schemeClr val="accent2">
                <a:hueOff val="-831636"/>
                <a:satOff val="-47959"/>
                <a:lumOff val="493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Used Pearson’s correlation coefficient to check the correlation between dependent and independent  variables. To  visualize the correlation . I have used heatmap and bar plot.</a:t>
          </a:r>
        </a:p>
      </dsp:txBody>
      <dsp:txXfrm>
        <a:off x="27187" y="2774306"/>
        <a:ext cx="6612459" cy="502546"/>
      </dsp:txXfrm>
    </dsp:sp>
    <dsp:sp modelId="{E3401197-CC5B-4B23-B2A1-A231AB26C798}">
      <dsp:nvSpPr>
        <dsp:cNvPr id="0" name=""/>
        <dsp:cNvSpPr/>
      </dsp:nvSpPr>
      <dsp:spPr>
        <a:xfrm>
          <a:off x="0" y="3344359"/>
          <a:ext cx="6666833" cy="556920"/>
        </a:xfrm>
        <a:prstGeom prst="roundRect">
          <a:avLst/>
        </a:prstGeom>
        <a:gradFill rotWithShape="0">
          <a:gsLst>
            <a:gs pos="0">
              <a:schemeClr val="accent2">
                <a:hueOff val="-1039545"/>
                <a:satOff val="-59949"/>
                <a:lumOff val="6163"/>
                <a:alphaOff val="0"/>
                <a:satMod val="103000"/>
                <a:lumMod val="102000"/>
                <a:tint val="94000"/>
              </a:schemeClr>
            </a:gs>
            <a:gs pos="50000">
              <a:schemeClr val="accent2">
                <a:hueOff val="-1039545"/>
                <a:satOff val="-59949"/>
                <a:lumOff val="6163"/>
                <a:alphaOff val="0"/>
                <a:satMod val="110000"/>
                <a:lumMod val="100000"/>
                <a:shade val="100000"/>
              </a:schemeClr>
            </a:gs>
            <a:gs pos="100000">
              <a:schemeClr val="accent2">
                <a:hueOff val="-1039545"/>
                <a:satOff val="-59949"/>
                <a:lumOff val="616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 have used MinMaxScalar method to scale the data to overcome with the issue of data biasness.</a:t>
          </a:r>
        </a:p>
      </dsp:txBody>
      <dsp:txXfrm>
        <a:off x="27187" y="3371546"/>
        <a:ext cx="6612459" cy="502546"/>
      </dsp:txXfrm>
    </dsp:sp>
    <dsp:sp modelId="{2EC62A17-BB8F-4D02-BF08-A66EBFC7DB84}">
      <dsp:nvSpPr>
        <dsp:cNvPr id="0" name=""/>
        <dsp:cNvSpPr/>
      </dsp:nvSpPr>
      <dsp:spPr>
        <a:xfrm>
          <a:off x="0" y="3941600"/>
          <a:ext cx="6666833" cy="556920"/>
        </a:xfrm>
        <a:prstGeom prst="roundRect">
          <a:avLst/>
        </a:prstGeom>
        <a:gradFill rotWithShape="0">
          <a:gsLst>
            <a:gs pos="0">
              <a:schemeClr val="accent2">
                <a:hueOff val="-1247454"/>
                <a:satOff val="-71938"/>
                <a:lumOff val="7395"/>
                <a:alphaOff val="0"/>
                <a:satMod val="103000"/>
                <a:lumMod val="102000"/>
                <a:tint val="94000"/>
              </a:schemeClr>
            </a:gs>
            <a:gs pos="50000">
              <a:schemeClr val="accent2">
                <a:hueOff val="-1247454"/>
                <a:satOff val="-71938"/>
                <a:lumOff val="7395"/>
                <a:alphaOff val="0"/>
                <a:satMod val="110000"/>
                <a:lumMod val="100000"/>
                <a:shade val="100000"/>
              </a:schemeClr>
            </a:gs>
            <a:gs pos="100000">
              <a:schemeClr val="accent2">
                <a:hueOff val="-1247454"/>
                <a:satOff val="-71938"/>
                <a:lumOff val="739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Balanced the data using SMOTE oversampling mechanism.</a:t>
          </a:r>
        </a:p>
      </dsp:txBody>
      <dsp:txXfrm>
        <a:off x="27187" y="3968787"/>
        <a:ext cx="6612459" cy="502546"/>
      </dsp:txXfrm>
    </dsp:sp>
    <dsp:sp modelId="{25252B34-8AE9-4674-83D8-347911A80A43}">
      <dsp:nvSpPr>
        <dsp:cNvPr id="0" name=""/>
        <dsp:cNvSpPr/>
      </dsp:nvSpPr>
      <dsp:spPr>
        <a:xfrm>
          <a:off x="0" y="4538840"/>
          <a:ext cx="6666833" cy="55692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Split train and test to build machine learning models . Model building process will be shown in the further steps.</a:t>
          </a:r>
        </a:p>
      </dsp:txBody>
      <dsp:txXfrm>
        <a:off x="27187" y="4566027"/>
        <a:ext cx="6612459" cy="50254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BB2B6-2526-4B63-9D9D-952E2A4B2248}" type="datetimeFigureOut">
              <a:rPr lang="en-US" smtClean="0"/>
              <a:t>12/26/2022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F75A0-F866-4D06-A9AC-D1DB23C2A0AC}" type="slidenum">
              <a:rPr lang="en-US" smtClean="0"/>
              <a:t>‹#›</a:t>
            </a:fld>
            <a:endParaRPr lang="en-US"/>
          </a:p>
        </p:txBody>
      </p:sp>
    </p:spTree>
    <p:extLst>
      <p:ext uri="{BB962C8B-B14F-4D97-AF65-F5344CB8AC3E}">
        <p14:creationId xmlns:p14="http://schemas.microsoft.com/office/powerpoint/2010/main" val="2731877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560E3C-D2D5-4664-93B8-15EFACAFF37B}"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560E3C-D2D5-4664-93B8-15EFACAFF37B}" type="slidenum">
              <a:rPr lang="en-US" smtClean="0"/>
              <a:pPr/>
              <a:t>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3722-B887-4A3F-8416-87C48C2171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6448E1-688F-4AEA-8879-5B9A527712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2E1EB9-2F4A-4D0F-B584-08E8F5A40A23}"/>
              </a:ext>
            </a:extLst>
          </p:cNvPr>
          <p:cNvSpPr>
            <a:spLocks noGrp="1"/>
          </p:cNvSpPr>
          <p:nvPr>
            <p:ph type="dt" sz="half" idx="10"/>
          </p:nvPr>
        </p:nvSpPr>
        <p:spPr/>
        <p:txBody>
          <a:bodyPr/>
          <a:lstStyle/>
          <a:p>
            <a:fld id="{3E24738C-66CA-4098-A7A8-8EFDCABCD952}" type="datetimeFigureOut">
              <a:rPr lang="en-US" smtClean="0"/>
              <a:t>12/26/2022</a:t>
            </a:fld>
            <a:endParaRPr lang="en-US"/>
          </a:p>
        </p:txBody>
      </p:sp>
      <p:sp>
        <p:nvSpPr>
          <p:cNvPr id="5" name="Footer Placeholder 4">
            <a:extLst>
              <a:ext uri="{FF2B5EF4-FFF2-40B4-BE49-F238E27FC236}">
                <a16:creationId xmlns:a16="http://schemas.microsoft.com/office/drawing/2014/main" id="{1642E5E1-6061-45A3-BE2E-D7666417F4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2881F5-B2D1-4ED3-8929-78D1417B875F}"/>
              </a:ext>
            </a:extLst>
          </p:cNvPr>
          <p:cNvSpPr>
            <a:spLocks noGrp="1"/>
          </p:cNvSpPr>
          <p:nvPr>
            <p:ph type="sldNum" sz="quarter" idx="12"/>
          </p:nvPr>
        </p:nvSpPr>
        <p:spPr/>
        <p:txBody>
          <a:bodyPr/>
          <a:lstStyle/>
          <a:p>
            <a:fld id="{9620072C-1DDC-40CA-B073-82E88A203681}" type="slidenum">
              <a:rPr lang="en-US" smtClean="0"/>
              <a:t>‹#›</a:t>
            </a:fld>
            <a:endParaRPr lang="en-US"/>
          </a:p>
        </p:txBody>
      </p:sp>
    </p:spTree>
    <p:extLst>
      <p:ext uri="{BB962C8B-B14F-4D97-AF65-F5344CB8AC3E}">
        <p14:creationId xmlns:p14="http://schemas.microsoft.com/office/powerpoint/2010/main" val="3811734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73E72-4259-446B-9C78-9236E579E2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AF05D9-4C8E-4702-95E8-5EB4983064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EBD96-4505-4320-994C-5B9B3434E2FA}"/>
              </a:ext>
            </a:extLst>
          </p:cNvPr>
          <p:cNvSpPr>
            <a:spLocks noGrp="1"/>
          </p:cNvSpPr>
          <p:nvPr>
            <p:ph type="dt" sz="half" idx="10"/>
          </p:nvPr>
        </p:nvSpPr>
        <p:spPr/>
        <p:txBody>
          <a:bodyPr/>
          <a:lstStyle/>
          <a:p>
            <a:fld id="{3E24738C-66CA-4098-A7A8-8EFDCABCD952}" type="datetimeFigureOut">
              <a:rPr lang="en-US" smtClean="0"/>
              <a:t>12/26/2022</a:t>
            </a:fld>
            <a:endParaRPr lang="en-US"/>
          </a:p>
        </p:txBody>
      </p:sp>
      <p:sp>
        <p:nvSpPr>
          <p:cNvPr id="5" name="Footer Placeholder 4">
            <a:extLst>
              <a:ext uri="{FF2B5EF4-FFF2-40B4-BE49-F238E27FC236}">
                <a16:creationId xmlns:a16="http://schemas.microsoft.com/office/drawing/2014/main" id="{AFE3978C-6ABA-467E-8371-B41BCCEDD9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84EB8-E66C-4874-A52C-EB6E7E95ED97}"/>
              </a:ext>
            </a:extLst>
          </p:cNvPr>
          <p:cNvSpPr>
            <a:spLocks noGrp="1"/>
          </p:cNvSpPr>
          <p:nvPr>
            <p:ph type="sldNum" sz="quarter" idx="12"/>
          </p:nvPr>
        </p:nvSpPr>
        <p:spPr/>
        <p:txBody>
          <a:bodyPr/>
          <a:lstStyle/>
          <a:p>
            <a:fld id="{9620072C-1DDC-40CA-B073-82E88A203681}" type="slidenum">
              <a:rPr lang="en-US" smtClean="0"/>
              <a:t>‹#›</a:t>
            </a:fld>
            <a:endParaRPr lang="en-US"/>
          </a:p>
        </p:txBody>
      </p:sp>
    </p:spTree>
    <p:extLst>
      <p:ext uri="{BB962C8B-B14F-4D97-AF65-F5344CB8AC3E}">
        <p14:creationId xmlns:p14="http://schemas.microsoft.com/office/powerpoint/2010/main" val="3541829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71ABF5-914A-4172-B2FA-65482B06F9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FAFB40-03A4-4C77-8E58-D27295640F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8BE22-E771-4178-A28C-BB4909D25B6C}"/>
              </a:ext>
            </a:extLst>
          </p:cNvPr>
          <p:cNvSpPr>
            <a:spLocks noGrp="1"/>
          </p:cNvSpPr>
          <p:nvPr>
            <p:ph type="dt" sz="half" idx="10"/>
          </p:nvPr>
        </p:nvSpPr>
        <p:spPr/>
        <p:txBody>
          <a:bodyPr/>
          <a:lstStyle/>
          <a:p>
            <a:fld id="{3E24738C-66CA-4098-A7A8-8EFDCABCD952}" type="datetimeFigureOut">
              <a:rPr lang="en-US" smtClean="0"/>
              <a:t>12/26/2022</a:t>
            </a:fld>
            <a:endParaRPr lang="en-US"/>
          </a:p>
        </p:txBody>
      </p:sp>
      <p:sp>
        <p:nvSpPr>
          <p:cNvPr id="5" name="Footer Placeholder 4">
            <a:extLst>
              <a:ext uri="{FF2B5EF4-FFF2-40B4-BE49-F238E27FC236}">
                <a16:creationId xmlns:a16="http://schemas.microsoft.com/office/drawing/2014/main" id="{EF7BE6F7-5682-49CA-AB2A-76B8431981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332DCC-B891-4116-B60C-BB03334B7C35}"/>
              </a:ext>
            </a:extLst>
          </p:cNvPr>
          <p:cNvSpPr>
            <a:spLocks noGrp="1"/>
          </p:cNvSpPr>
          <p:nvPr>
            <p:ph type="sldNum" sz="quarter" idx="12"/>
          </p:nvPr>
        </p:nvSpPr>
        <p:spPr/>
        <p:txBody>
          <a:bodyPr/>
          <a:lstStyle/>
          <a:p>
            <a:fld id="{9620072C-1DDC-40CA-B073-82E88A203681}" type="slidenum">
              <a:rPr lang="en-US" smtClean="0"/>
              <a:t>‹#›</a:t>
            </a:fld>
            <a:endParaRPr lang="en-US"/>
          </a:p>
        </p:txBody>
      </p:sp>
    </p:spTree>
    <p:extLst>
      <p:ext uri="{BB962C8B-B14F-4D97-AF65-F5344CB8AC3E}">
        <p14:creationId xmlns:p14="http://schemas.microsoft.com/office/powerpoint/2010/main" val="2955409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8ACED-96B4-4271-93F9-1785400DB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BE0EAF-A4C3-453B-BF38-3CAEB73169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386913-96EE-4995-89CF-9CB056E2B618}"/>
              </a:ext>
            </a:extLst>
          </p:cNvPr>
          <p:cNvSpPr>
            <a:spLocks noGrp="1"/>
          </p:cNvSpPr>
          <p:nvPr>
            <p:ph type="dt" sz="half" idx="10"/>
          </p:nvPr>
        </p:nvSpPr>
        <p:spPr/>
        <p:txBody>
          <a:bodyPr/>
          <a:lstStyle/>
          <a:p>
            <a:fld id="{3E24738C-66CA-4098-A7A8-8EFDCABCD952}" type="datetimeFigureOut">
              <a:rPr lang="en-US" smtClean="0"/>
              <a:t>12/26/2022</a:t>
            </a:fld>
            <a:endParaRPr lang="en-US"/>
          </a:p>
        </p:txBody>
      </p:sp>
      <p:sp>
        <p:nvSpPr>
          <p:cNvPr id="5" name="Footer Placeholder 4">
            <a:extLst>
              <a:ext uri="{FF2B5EF4-FFF2-40B4-BE49-F238E27FC236}">
                <a16:creationId xmlns:a16="http://schemas.microsoft.com/office/drawing/2014/main" id="{032EB6D4-F03A-4FD6-929B-976344017A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FE9F1-6FF7-4689-B031-9D72A38EE162}"/>
              </a:ext>
            </a:extLst>
          </p:cNvPr>
          <p:cNvSpPr>
            <a:spLocks noGrp="1"/>
          </p:cNvSpPr>
          <p:nvPr>
            <p:ph type="sldNum" sz="quarter" idx="12"/>
          </p:nvPr>
        </p:nvSpPr>
        <p:spPr/>
        <p:txBody>
          <a:bodyPr/>
          <a:lstStyle/>
          <a:p>
            <a:fld id="{9620072C-1DDC-40CA-B073-82E88A203681}" type="slidenum">
              <a:rPr lang="en-US" smtClean="0"/>
              <a:t>‹#›</a:t>
            </a:fld>
            <a:endParaRPr lang="en-US"/>
          </a:p>
        </p:txBody>
      </p:sp>
    </p:spTree>
    <p:extLst>
      <p:ext uri="{BB962C8B-B14F-4D97-AF65-F5344CB8AC3E}">
        <p14:creationId xmlns:p14="http://schemas.microsoft.com/office/powerpoint/2010/main" val="582643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510B5-9150-4E80-A3E3-9E0F32A10E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719DE5-7FF1-4E98-ABBC-784164B81D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84507D-9971-4530-AD63-650B2C76F209}"/>
              </a:ext>
            </a:extLst>
          </p:cNvPr>
          <p:cNvSpPr>
            <a:spLocks noGrp="1"/>
          </p:cNvSpPr>
          <p:nvPr>
            <p:ph type="dt" sz="half" idx="10"/>
          </p:nvPr>
        </p:nvSpPr>
        <p:spPr/>
        <p:txBody>
          <a:bodyPr/>
          <a:lstStyle/>
          <a:p>
            <a:fld id="{3E24738C-66CA-4098-A7A8-8EFDCABCD952}" type="datetimeFigureOut">
              <a:rPr lang="en-US" smtClean="0"/>
              <a:t>12/26/2022</a:t>
            </a:fld>
            <a:endParaRPr lang="en-US"/>
          </a:p>
        </p:txBody>
      </p:sp>
      <p:sp>
        <p:nvSpPr>
          <p:cNvPr id="5" name="Footer Placeholder 4">
            <a:extLst>
              <a:ext uri="{FF2B5EF4-FFF2-40B4-BE49-F238E27FC236}">
                <a16:creationId xmlns:a16="http://schemas.microsoft.com/office/drawing/2014/main" id="{3F28B87D-5A28-447B-BA68-004FAD9B02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7FE94-5E3E-4ED4-86D3-40B8A43302EC}"/>
              </a:ext>
            </a:extLst>
          </p:cNvPr>
          <p:cNvSpPr>
            <a:spLocks noGrp="1"/>
          </p:cNvSpPr>
          <p:nvPr>
            <p:ph type="sldNum" sz="quarter" idx="12"/>
          </p:nvPr>
        </p:nvSpPr>
        <p:spPr/>
        <p:txBody>
          <a:bodyPr/>
          <a:lstStyle/>
          <a:p>
            <a:fld id="{9620072C-1DDC-40CA-B073-82E88A203681}" type="slidenum">
              <a:rPr lang="en-US" smtClean="0"/>
              <a:t>‹#›</a:t>
            </a:fld>
            <a:endParaRPr lang="en-US"/>
          </a:p>
        </p:txBody>
      </p:sp>
    </p:spTree>
    <p:extLst>
      <p:ext uri="{BB962C8B-B14F-4D97-AF65-F5344CB8AC3E}">
        <p14:creationId xmlns:p14="http://schemas.microsoft.com/office/powerpoint/2010/main" val="3859282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F3406-36D0-43CC-BC52-3818CE3023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20443E-4299-4020-BF0A-D38BA12B35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BD5CA8-C77B-4D80-ADF1-53614B97E6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4880B0-4175-44D4-9EFC-F805F4C378B4}"/>
              </a:ext>
            </a:extLst>
          </p:cNvPr>
          <p:cNvSpPr>
            <a:spLocks noGrp="1"/>
          </p:cNvSpPr>
          <p:nvPr>
            <p:ph type="dt" sz="half" idx="10"/>
          </p:nvPr>
        </p:nvSpPr>
        <p:spPr/>
        <p:txBody>
          <a:bodyPr/>
          <a:lstStyle/>
          <a:p>
            <a:fld id="{3E24738C-66CA-4098-A7A8-8EFDCABCD952}" type="datetimeFigureOut">
              <a:rPr lang="en-US" smtClean="0"/>
              <a:t>12/26/2022</a:t>
            </a:fld>
            <a:endParaRPr lang="en-US"/>
          </a:p>
        </p:txBody>
      </p:sp>
      <p:sp>
        <p:nvSpPr>
          <p:cNvPr id="6" name="Footer Placeholder 5">
            <a:extLst>
              <a:ext uri="{FF2B5EF4-FFF2-40B4-BE49-F238E27FC236}">
                <a16:creationId xmlns:a16="http://schemas.microsoft.com/office/drawing/2014/main" id="{3C59C1E0-8308-416E-A6CC-BCB9F5FB3C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001D32-EAD1-4652-B27B-D9D2911E8024}"/>
              </a:ext>
            </a:extLst>
          </p:cNvPr>
          <p:cNvSpPr>
            <a:spLocks noGrp="1"/>
          </p:cNvSpPr>
          <p:nvPr>
            <p:ph type="sldNum" sz="quarter" idx="12"/>
          </p:nvPr>
        </p:nvSpPr>
        <p:spPr/>
        <p:txBody>
          <a:bodyPr/>
          <a:lstStyle/>
          <a:p>
            <a:fld id="{9620072C-1DDC-40CA-B073-82E88A203681}" type="slidenum">
              <a:rPr lang="en-US" smtClean="0"/>
              <a:t>‹#›</a:t>
            </a:fld>
            <a:endParaRPr lang="en-US"/>
          </a:p>
        </p:txBody>
      </p:sp>
    </p:spTree>
    <p:extLst>
      <p:ext uri="{BB962C8B-B14F-4D97-AF65-F5344CB8AC3E}">
        <p14:creationId xmlns:p14="http://schemas.microsoft.com/office/powerpoint/2010/main" val="4013099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6DA8-30EC-4626-8C13-3E201573FB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4799EA-EE58-4CA7-8B45-CC185355AD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9D7474-F02C-4FDD-BF8E-4E74A3C2B2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E04792-3BD4-4BEC-BCAC-D82D3661B6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A60F3C-A4FA-459A-B13B-9AFEC6AABB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F88B61-367F-4A22-A537-6391D30719D8}"/>
              </a:ext>
            </a:extLst>
          </p:cNvPr>
          <p:cNvSpPr>
            <a:spLocks noGrp="1"/>
          </p:cNvSpPr>
          <p:nvPr>
            <p:ph type="dt" sz="half" idx="10"/>
          </p:nvPr>
        </p:nvSpPr>
        <p:spPr/>
        <p:txBody>
          <a:bodyPr/>
          <a:lstStyle/>
          <a:p>
            <a:fld id="{3E24738C-66CA-4098-A7A8-8EFDCABCD952}" type="datetimeFigureOut">
              <a:rPr lang="en-US" smtClean="0"/>
              <a:t>12/26/2022</a:t>
            </a:fld>
            <a:endParaRPr lang="en-US"/>
          </a:p>
        </p:txBody>
      </p:sp>
      <p:sp>
        <p:nvSpPr>
          <p:cNvPr id="8" name="Footer Placeholder 7">
            <a:extLst>
              <a:ext uri="{FF2B5EF4-FFF2-40B4-BE49-F238E27FC236}">
                <a16:creationId xmlns:a16="http://schemas.microsoft.com/office/drawing/2014/main" id="{BF4127CC-B856-482E-9AC2-73BF04D56C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5BA093-A76F-4191-9D6E-9B23F2F627A8}"/>
              </a:ext>
            </a:extLst>
          </p:cNvPr>
          <p:cNvSpPr>
            <a:spLocks noGrp="1"/>
          </p:cNvSpPr>
          <p:nvPr>
            <p:ph type="sldNum" sz="quarter" idx="12"/>
          </p:nvPr>
        </p:nvSpPr>
        <p:spPr/>
        <p:txBody>
          <a:bodyPr/>
          <a:lstStyle/>
          <a:p>
            <a:fld id="{9620072C-1DDC-40CA-B073-82E88A203681}" type="slidenum">
              <a:rPr lang="en-US" smtClean="0"/>
              <a:t>‹#›</a:t>
            </a:fld>
            <a:endParaRPr lang="en-US"/>
          </a:p>
        </p:txBody>
      </p:sp>
    </p:spTree>
    <p:extLst>
      <p:ext uri="{BB962C8B-B14F-4D97-AF65-F5344CB8AC3E}">
        <p14:creationId xmlns:p14="http://schemas.microsoft.com/office/powerpoint/2010/main" val="1474821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90DE-8866-4670-8FD6-BF575E60F9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B7E569-5FC2-4279-A4CB-57E4F3B66A83}"/>
              </a:ext>
            </a:extLst>
          </p:cNvPr>
          <p:cNvSpPr>
            <a:spLocks noGrp="1"/>
          </p:cNvSpPr>
          <p:nvPr>
            <p:ph type="dt" sz="half" idx="10"/>
          </p:nvPr>
        </p:nvSpPr>
        <p:spPr/>
        <p:txBody>
          <a:bodyPr/>
          <a:lstStyle/>
          <a:p>
            <a:fld id="{3E24738C-66CA-4098-A7A8-8EFDCABCD952}" type="datetimeFigureOut">
              <a:rPr lang="en-US" smtClean="0"/>
              <a:t>12/26/2022</a:t>
            </a:fld>
            <a:endParaRPr lang="en-US"/>
          </a:p>
        </p:txBody>
      </p:sp>
      <p:sp>
        <p:nvSpPr>
          <p:cNvPr id="4" name="Footer Placeholder 3">
            <a:extLst>
              <a:ext uri="{FF2B5EF4-FFF2-40B4-BE49-F238E27FC236}">
                <a16:creationId xmlns:a16="http://schemas.microsoft.com/office/drawing/2014/main" id="{CD0F107F-2D36-4656-A6C7-A9F48A122B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C795A7-CC03-4554-91AD-1D65E96CB81A}"/>
              </a:ext>
            </a:extLst>
          </p:cNvPr>
          <p:cNvSpPr>
            <a:spLocks noGrp="1"/>
          </p:cNvSpPr>
          <p:nvPr>
            <p:ph type="sldNum" sz="quarter" idx="12"/>
          </p:nvPr>
        </p:nvSpPr>
        <p:spPr/>
        <p:txBody>
          <a:bodyPr/>
          <a:lstStyle/>
          <a:p>
            <a:fld id="{9620072C-1DDC-40CA-B073-82E88A203681}" type="slidenum">
              <a:rPr lang="en-US" smtClean="0"/>
              <a:t>‹#›</a:t>
            </a:fld>
            <a:endParaRPr lang="en-US"/>
          </a:p>
        </p:txBody>
      </p:sp>
    </p:spTree>
    <p:extLst>
      <p:ext uri="{BB962C8B-B14F-4D97-AF65-F5344CB8AC3E}">
        <p14:creationId xmlns:p14="http://schemas.microsoft.com/office/powerpoint/2010/main" val="1810148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9B281B-0BF1-4A9A-A99D-5996266D03C2}"/>
              </a:ext>
            </a:extLst>
          </p:cNvPr>
          <p:cNvSpPr>
            <a:spLocks noGrp="1"/>
          </p:cNvSpPr>
          <p:nvPr>
            <p:ph type="dt" sz="half" idx="10"/>
          </p:nvPr>
        </p:nvSpPr>
        <p:spPr/>
        <p:txBody>
          <a:bodyPr/>
          <a:lstStyle/>
          <a:p>
            <a:fld id="{3E24738C-66CA-4098-A7A8-8EFDCABCD952}" type="datetimeFigureOut">
              <a:rPr lang="en-US" smtClean="0"/>
              <a:t>12/26/2022</a:t>
            </a:fld>
            <a:endParaRPr lang="en-US"/>
          </a:p>
        </p:txBody>
      </p:sp>
      <p:sp>
        <p:nvSpPr>
          <p:cNvPr id="3" name="Footer Placeholder 2">
            <a:extLst>
              <a:ext uri="{FF2B5EF4-FFF2-40B4-BE49-F238E27FC236}">
                <a16:creationId xmlns:a16="http://schemas.microsoft.com/office/drawing/2014/main" id="{D4B50A7B-448C-49EC-B374-E501C50B90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56D7FE-AF88-4E85-89CD-71732C8A5284}"/>
              </a:ext>
            </a:extLst>
          </p:cNvPr>
          <p:cNvSpPr>
            <a:spLocks noGrp="1"/>
          </p:cNvSpPr>
          <p:nvPr>
            <p:ph type="sldNum" sz="quarter" idx="12"/>
          </p:nvPr>
        </p:nvSpPr>
        <p:spPr/>
        <p:txBody>
          <a:bodyPr/>
          <a:lstStyle/>
          <a:p>
            <a:fld id="{9620072C-1DDC-40CA-B073-82E88A203681}" type="slidenum">
              <a:rPr lang="en-US" smtClean="0"/>
              <a:t>‹#›</a:t>
            </a:fld>
            <a:endParaRPr lang="en-US"/>
          </a:p>
        </p:txBody>
      </p:sp>
    </p:spTree>
    <p:extLst>
      <p:ext uri="{BB962C8B-B14F-4D97-AF65-F5344CB8AC3E}">
        <p14:creationId xmlns:p14="http://schemas.microsoft.com/office/powerpoint/2010/main" val="3990511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E3748-5F8A-4368-8365-5522E0B1E2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98975D-FF92-414C-AC13-5E5F9C4279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B0FE4B-E2B4-4E5A-8C76-480DA264B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B89B78-A42A-4E8E-A534-31D58042D768}"/>
              </a:ext>
            </a:extLst>
          </p:cNvPr>
          <p:cNvSpPr>
            <a:spLocks noGrp="1"/>
          </p:cNvSpPr>
          <p:nvPr>
            <p:ph type="dt" sz="half" idx="10"/>
          </p:nvPr>
        </p:nvSpPr>
        <p:spPr/>
        <p:txBody>
          <a:bodyPr/>
          <a:lstStyle/>
          <a:p>
            <a:fld id="{3E24738C-66CA-4098-A7A8-8EFDCABCD952}" type="datetimeFigureOut">
              <a:rPr lang="en-US" smtClean="0"/>
              <a:t>12/26/2022</a:t>
            </a:fld>
            <a:endParaRPr lang="en-US"/>
          </a:p>
        </p:txBody>
      </p:sp>
      <p:sp>
        <p:nvSpPr>
          <p:cNvPr id="6" name="Footer Placeholder 5">
            <a:extLst>
              <a:ext uri="{FF2B5EF4-FFF2-40B4-BE49-F238E27FC236}">
                <a16:creationId xmlns:a16="http://schemas.microsoft.com/office/drawing/2014/main" id="{A3C04A07-B9E4-471D-93F1-F4D0702F97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78337A-3D4A-4D39-9BAC-8BFCD2CF6F07}"/>
              </a:ext>
            </a:extLst>
          </p:cNvPr>
          <p:cNvSpPr>
            <a:spLocks noGrp="1"/>
          </p:cNvSpPr>
          <p:nvPr>
            <p:ph type="sldNum" sz="quarter" idx="12"/>
          </p:nvPr>
        </p:nvSpPr>
        <p:spPr/>
        <p:txBody>
          <a:bodyPr/>
          <a:lstStyle/>
          <a:p>
            <a:fld id="{9620072C-1DDC-40CA-B073-82E88A203681}" type="slidenum">
              <a:rPr lang="en-US" smtClean="0"/>
              <a:t>‹#›</a:t>
            </a:fld>
            <a:endParaRPr lang="en-US"/>
          </a:p>
        </p:txBody>
      </p:sp>
    </p:spTree>
    <p:extLst>
      <p:ext uri="{BB962C8B-B14F-4D97-AF65-F5344CB8AC3E}">
        <p14:creationId xmlns:p14="http://schemas.microsoft.com/office/powerpoint/2010/main" val="2350692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0EFC4-FF15-4059-9667-12A66401B8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887A40-F2BA-48A0-A65A-103CA609CA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A28BAB-AC21-4617-8D69-3717B0937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00DEA4-839F-4842-BF4F-638A605DE30C}"/>
              </a:ext>
            </a:extLst>
          </p:cNvPr>
          <p:cNvSpPr>
            <a:spLocks noGrp="1"/>
          </p:cNvSpPr>
          <p:nvPr>
            <p:ph type="dt" sz="half" idx="10"/>
          </p:nvPr>
        </p:nvSpPr>
        <p:spPr/>
        <p:txBody>
          <a:bodyPr/>
          <a:lstStyle/>
          <a:p>
            <a:fld id="{3E24738C-66CA-4098-A7A8-8EFDCABCD952}" type="datetimeFigureOut">
              <a:rPr lang="en-US" smtClean="0"/>
              <a:t>12/26/2022</a:t>
            </a:fld>
            <a:endParaRPr lang="en-US"/>
          </a:p>
        </p:txBody>
      </p:sp>
      <p:sp>
        <p:nvSpPr>
          <p:cNvPr id="6" name="Footer Placeholder 5">
            <a:extLst>
              <a:ext uri="{FF2B5EF4-FFF2-40B4-BE49-F238E27FC236}">
                <a16:creationId xmlns:a16="http://schemas.microsoft.com/office/drawing/2014/main" id="{3F7B3F9E-4068-4FD4-A01E-7482C9845D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2F63CE-1435-464A-B4FD-78251E51FAC5}"/>
              </a:ext>
            </a:extLst>
          </p:cNvPr>
          <p:cNvSpPr>
            <a:spLocks noGrp="1"/>
          </p:cNvSpPr>
          <p:nvPr>
            <p:ph type="sldNum" sz="quarter" idx="12"/>
          </p:nvPr>
        </p:nvSpPr>
        <p:spPr/>
        <p:txBody>
          <a:bodyPr/>
          <a:lstStyle/>
          <a:p>
            <a:fld id="{9620072C-1DDC-40CA-B073-82E88A203681}" type="slidenum">
              <a:rPr lang="en-US" smtClean="0"/>
              <a:t>‹#›</a:t>
            </a:fld>
            <a:endParaRPr lang="en-US"/>
          </a:p>
        </p:txBody>
      </p:sp>
    </p:spTree>
    <p:extLst>
      <p:ext uri="{BB962C8B-B14F-4D97-AF65-F5344CB8AC3E}">
        <p14:creationId xmlns:p14="http://schemas.microsoft.com/office/powerpoint/2010/main" val="364532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845635-A389-40ED-BBBE-57E21C517E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E19E03-C7BA-4002-8A02-A26E7E1D8D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10CB8-3AF9-4C48-8447-C2F64C75EA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4738C-66CA-4098-A7A8-8EFDCABCD952}" type="datetimeFigureOut">
              <a:rPr lang="en-US" smtClean="0"/>
              <a:t>12/26/2022</a:t>
            </a:fld>
            <a:endParaRPr lang="en-US"/>
          </a:p>
        </p:txBody>
      </p:sp>
      <p:sp>
        <p:nvSpPr>
          <p:cNvPr id="5" name="Footer Placeholder 4">
            <a:extLst>
              <a:ext uri="{FF2B5EF4-FFF2-40B4-BE49-F238E27FC236}">
                <a16:creationId xmlns:a16="http://schemas.microsoft.com/office/drawing/2014/main" id="{4FA9AA59-F443-4C86-A946-5AF45BD5EF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00E097-81D1-47B9-B5CE-5AC86F10CD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20072C-1DDC-40CA-B073-82E88A203681}" type="slidenum">
              <a:rPr lang="en-US" smtClean="0"/>
              <a:t>‹#›</a:t>
            </a:fld>
            <a:endParaRPr lang="en-US"/>
          </a:p>
        </p:txBody>
      </p:sp>
    </p:spTree>
    <p:extLst>
      <p:ext uri="{BB962C8B-B14F-4D97-AF65-F5344CB8AC3E}">
        <p14:creationId xmlns:p14="http://schemas.microsoft.com/office/powerpoint/2010/main" val="137729096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9985" y="857234"/>
            <a:ext cx="4286279" cy="666786"/>
          </a:xfrm>
          <a:prstGeom prst="rect">
            <a:avLst/>
          </a:prstGeom>
        </p:spPr>
        <p:txBody>
          <a:bodyPr wrap="square">
            <a:spAutoFit/>
          </a:bodyPr>
          <a:lstStyle/>
          <a:p>
            <a:r>
              <a:rPr lang="en-US" sz="3733" dirty="0">
                <a:solidFill>
                  <a:srgbClr val="FF0000"/>
                </a:solidFill>
              </a:rPr>
              <a:t>Presentation  On </a:t>
            </a:r>
          </a:p>
        </p:txBody>
      </p:sp>
      <p:sp>
        <p:nvSpPr>
          <p:cNvPr id="3" name="Rectangle 2"/>
          <p:cNvSpPr/>
          <p:nvPr/>
        </p:nvSpPr>
        <p:spPr>
          <a:xfrm>
            <a:off x="2285973" y="761981"/>
            <a:ext cx="7715304" cy="1405641"/>
          </a:xfrm>
          <a:prstGeom prst="rect">
            <a:avLst/>
          </a:prstGeom>
        </p:spPr>
        <p:txBody>
          <a:bodyPr wrap="square">
            <a:spAutoFit/>
          </a:bodyPr>
          <a:lstStyle/>
          <a:p>
            <a:endParaRPr lang="en-US" sz="4267" dirty="0"/>
          </a:p>
          <a:p>
            <a:r>
              <a:rPr lang="en-US" sz="4267" b="1" dirty="0">
                <a:solidFill>
                  <a:srgbClr val="7030A0"/>
                </a:solidFill>
              </a:rPr>
              <a:t>       Email Spam Classifier</a:t>
            </a:r>
          </a:p>
        </p:txBody>
      </p:sp>
      <p:sp>
        <p:nvSpPr>
          <p:cNvPr id="6" name="Rectangle 5"/>
          <p:cNvSpPr/>
          <p:nvPr/>
        </p:nvSpPr>
        <p:spPr>
          <a:xfrm>
            <a:off x="8468751" y="5639627"/>
            <a:ext cx="4355756" cy="1734064"/>
          </a:xfrm>
          <a:prstGeom prst="rect">
            <a:avLst/>
          </a:prstGeom>
        </p:spPr>
        <p:txBody>
          <a:bodyPr wrap="square">
            <a:spAutoFit/>
          </a:bodyPr>
          <a:lstStyle/>
          <a:p>
            <a:r>
              <a:rPr lang="en-US" sz="2667" dirty="0">
                <a:solidFill>
                  <a:srgbClr val="A52B57"/>
                </a:solidFill>
              </a:rPr>
              <a:t>Presented By:</a:t>
            </a:r>
          </a:p>
          <a:p>
            <a:r>
              <a:rPr lang="en-US" sz="2667" dirty="0" err="1">
                <a:solidFill>
                  <a:srgbClr val="A52B57"/>
                </a:solidFill>
              </a:rPr>
              <a:t>B.Sheeba</a:t>
            </a:r>
            <a:r>
              <a:rPr lang="en-US" sz="2667" dirty="0">
                <a:solidFill>
                  <a:srgbClr val="A52B57"/>
                </a:solidFill>
              </a:rPr>
              <a:t> rani</a:t>
            </a:r>
          </a:p>
          <a:p>
            <a:r>
              <a:rPr lang="en-US" sz="2667" dirty="0">
                <a:solidFill>
                  <a:srgbClr val="A52B57"/>
                </a:solidFill>
              </a:rPr>
              <a:t>Batch no.1844</a:t>
            </a:r>
          </a:p>
          <a:p>
            <a:r>
              <a:rPr lang="en-US" sz="2667" dirty="0">
                <a:solidFill>
                  <a:srgbClr val="A52B57"/>
                </a:solidFill>
              </a:rPr>
              <a:t>                      </a:t>
            </a:r>
          </a:p>
        </p:txBody>
      </p:sp>
      <p:pic>
        <p:nvPicPr>
          <p:cNvPr id="5" name="Picture 4">
            <a:extLst>
              <a:ext uri="{FF2B5EF4-FFF2-40B4-BE49-F238E27FC236}">
                <a16:creationId xmlns:a16="http://schemas.microsoft.com/office/drawing/2014/main" id="{5581C277-DDA1-4BF3-A8E0-2D86638ED92E}"/>
              </a:ext>
            </a:extLst>
          </p:cNvPr>
          <p:cNvPicPr>
            <a:picLocks noChangeAspect="1"/>
          </p:cNvPicPr>
          <p:nvPr/>
        </p:nvPicPr>
        <p:blipFill>
          <a:blip r:embed="rId3"/>
          <a:stretch>
            <a:fillRect/>
          </a:stretch>
        </p:blipFill>
        <p:spPr>
          <a:xfrm>
            <a:off x="3032887" y="2429980"/>
            <a:ext cx="5840474" cy="32128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65C8F5-0F0F-42E0-9105-9A5CAA439EE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Message distribution before cleaning:</a:t>
            </a:r>
          </a:p>
        </p:txBody>
      </p:sp>
      <p:cxnSp>
        <p:nvCxnSpPr>
          <p:cNvPr id="15" name="Straight Connector 1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E6AF871-B5A9-4119-AB56-7052261B4A1A}"/>
              </a:ext>
            </a:extLst>
          </p:cNvPr>
          <p:cNvPicPr>
            <a:picLocks noChangeAspect="1"/>
          </p:cNvPicPr>
          <p:nvPr/>
        </p:nvPicPr>
        <p:blipFill>
          <a:blip r:embed="rId2"/>
          <a:stretch>
            <a:fillRect/>
          </a:stretch>
        </p:blipFill>
        <p:spPr>
          <a:xfrm>
            <a:off x="2450680" y="2509911"/>
            <a:ext cx="7235541" cy="3997637"/>
          </a:xfrm>
          <a:prstGeom prst="rect">
            <a:avLst/>
          </a:prstGeom>
        </p:spPr>
      </p:pic>
    </p:spTree>
    <p:extLst>
      <p:ext uri="{BB962C8B-B14F-4D97-AF65-F5344CB8AC3E}">
        <p14:creationId xmlns:p14="http://schemas.microsoft.com/office/powerpoint/2010/main" val="2108121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B23A7A-9563-4681-96BE-821D55D9F3E6}"/>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Message distribution after cleaning:</a:t>
            </a:r>
          </a:p>
        </p:txBody>
      </p:sp>
      <p:cxnSp>
        <p:nvCxnSpPr>
          <p:cNvPr id="23" name="Straight Connector 2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8FDF473-CE13-4896-9034-C1013150EB56}"/>
              </a:ext>
            </a:extLst>
          </p:cNvPr>
          <p:cNvPicPr>
            <a:picLocks noChangeAspect="1"/>
          </p:cNvPicPr>
          <p:nvPr/>
        </p:nvPicPr>
        <p:blipFill>
          <a:blip r:embed="rId2"/>
          <a:stretch>
            <a:fillRect/>
          </a:stretch>
        </p:blipFill>
        <p:spPr>
          <a:xfrm>
            <a:off x="2168316" y="2427541"/>
            <a:ext cx="7800268" cy="3997637"/>
          </a:xfrm>
          <a:prstGeom prst="rect">
            <a:avLst/>
          </a:prstGeom>
        </p:spPr>
      </p:pic>
    </p:spTree>
    <p:extLst>
      <p:ext uri="{BB962C8B-B14F-4D97-AF65-F5344CB8AC3E}">
        <p14:creationId xmlns:p14="http://schemas.microsoft.com/office/powerpoint/2010/main" val="1972527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A36F4E-4144-4B36-B327-DDA8B1CA9DE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Word cloud in spam emails</a:t>
            </a:r>
          </a:p>
        </p:txBody>
      </p:sp>
      <p:pic>
        <p:nvPicPr>
          <p:cNvPr id="4" name="Content Placeholder 3">
            <a:extLst>
              <a:ext uri="{FF2B5EF4-FFF2-40B4-BE49-F238E27FC236}">
                <a16:creationId xmlns:a16="http://schemas.microsoft.com/office/drawing/2014/main" id="{F53D1695-494D-42DB-ACA9-7F03BF184F01}"/>
              </a:ext>
            </a:extLst>
          </p:cNvPr>
          <p:cNvPicPr>
            <a:picLocks noGrp="1" noChangeAspect="1"/>
          </p:cNvPicPr>
          <p:nvPr>
            <p:ph idx="1"/>
          </p:nvPr>
        </p:nvPicPr>
        <p:blipFill>
          <a:blip r:embed="rId2"/>
          <a:stretch>
            <a:fillRect/>
          </a:stretch>
        </p:blipFill>
        <p:spPr>
          <a:xfrm>
            <a:off x="2119349" y="1675227"/>
            <a:ext cx="7953301" cy="4394199"/>
          </a:xfrm>
          <a:prstGeom prst="rect">
            <a:avLst/>
          </a:prstGeom>
        </p:spPr>
      </p:pic>
    </p:spTree>
    <p:extLst>
      <p:ext uri="{BB962C8B-B14F-4D97-AF65-F5344CB8AC3E}">
        <p14:creationId xmlns:p14="http://schemas.microsoft.com/office/powerpoint/2010/main" val="4042778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8426EE-4A58-4EE4-9E0F-DB2884CB8A3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Word cloud in ham emails</a:t>
            </a:r>
          </a:p>
        </p:txBody>
      </p:sp>
      <p:pic>
        <p:nvPicPr>
          <p:cNvPr id="4" name="Content Placeholder 3">
            <a:extLst>
              <a:ext uri="{FF2B5EF4-FFF2-40B4-BE49-F238E27FC236}">
                <a16:creationId xmlns:a16="http://schemas.microsoft.com/office/drawing/2014/main" id="{256F6BE1-48EB-4611-A942-406F068D5680}"/>
              </a:ext>
            </a:extLst>
          </p:cNvPr>
          <p:cNvPicPr>
            <a:picLocks noGrp="1" noChangeAspect="1"/>
          </p:cNvPicPr>
          <p:nvPr>
            <p:ph idx="1"/>
          </p:nvPr>
        </p:nvPicPr>
        <p:blipFill>
          <a:blip r:embed="rId2"/>
          <a:stretch>
            <a:fillRect/>
          </a:stretch>
        </p:blipFill>
        <p:spPr>
          <a:xfrm>
            <a:off x="2137262" y="1675227"/>
            <a:ext cx="7917476" cy="4394199"/>
          </a:xfrm>
          <a:prstGeom prst="rect">
            <a:avLst/>
          </a:prstGeom>
        </p:spPr>
      </p:pic>
    </p:spTree>
    <p:extLst>
      <p:ext uri="{BB962C8B-B14F-4D97-AF65-F5344CB8AC3E}">
        <p14:creationId xmlns:p14="http://schemas.microsoft.com/office/powerpoint/2010/main" val="2356363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77240" y="731519"/>
            <a:ext cx="2845191" cy="3237579"/>
          </a:xfrm>
        </p:spPr>
        <p:txBody>
          <a:bodyPr>
            <a:normAutofit/>
          </a:bodyPr>
          <a:lstStyle/>
          <a:p>
            <a:r>
              <a:rPr lang="en-US" sz="3800">
                <a:solidFill>
                  <a:srgbClr val="FFFFFF"/>
                </a:solidFill>
              </a:rPr>
              <a:t>Model Building</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379709" y="686862"/>
            <a:ext cx="7037591" cy="5475129"/>
          </a:xfrm>
        </p:spPr>
        <p:style>
          <a:lnRef idx="1">
            <a:schemeClr val="accent6"/>
          </a:lnRef>
          <a:fillRef idx="2">
            <a:schemeClr val="accent6"/>
          </a:fillRef>
          <a:effectRef idx="1">
            <a:schemeClr val="accent6"/>
          </a:effectRef>
          <a:fontRef idx="minor">
            <a:schemeClr val="dk1"/>
          </a:fontRef>
        </p:style>
        <p:txBody>
          <a:bodyPr anchor="ctr">
            <a:normAutofit/>
          </a:bodyPr>
          <a:lstStyle/>
          <a:p>
            <a:pPr>
              <a:buFont typeface="Wingdings" pitchFamily="2" charset="2"/>
              <a:buChar char="v"/>
            </a:pPr>
            <a:r>
              <a:rPr lang="en-US" sz="1400"/>
              <a:t>In this problem label is our target variable which is categorical in nature that is the Label ‘1’ indicates that the loan has been paid i.e., “non-defaulter”, while Label’0’ indicates that the loan has not been paid i.e. , “defaulter”. From this I can conclude that it is a Classification type problem hence I have used following regression algorithms.</a:t>
            </a:r>
          </a:p>
          <a:p>
            <a:pPr>
              <a:buNone/>
            </a:pPr>
            <a:endParaRPr lang="en-US" sz="1400"/>
          </a:p>
          <a:p>
            <a:pPr>
              <a:buFont typeface="Wingdings" pitchFamily="2" charset="2"/>
              <a:buChar char="v"/>
            </a:pPr>
            <a:r>
              <a:rPr lang="en-US" sz="1400"/>
              <a:t>After the pre-processing and data cleaning I left with 27 columns including target and with the help of feature importance bar graph I used these independent features for model building and prediction . The algorithms used on training the data are as follows :-</a:t>
            </a:r>
          </a:p>
          <a:p>
            <a:pPr>
              <a:buFont typeface="Wingdings" pitchFamily="2" charset="2"/>
              <a:buChar char="v"/>
            </a:pPr>
            <a:endParaRPr lang="en-US" sz="1400"/>
          </a:p>
          <a:p>
            <a:pPr marL="533387" indent="-533387">
              <a:buNone/>
            </a:pPr>
            <a:r>
              <a:rPr lang="en-US" sz="1400"/>
              <a:t>       i.   Decision Tree Classifier</a:t>
            </a:r>
          </a:p>
          <a:p>
            <a:pPr marL="533387" indent="-533387">
              <a:buNone/>
            </a:pPr>
            <a:r>
              <a:rPr lang="en-US" sz="1400"/>
              <a:t>       ii.   Random Forest Classifier</a:t>
            </a:r>
          </a:p>
          <a:p>
            <a:pPr marL="533387" indent="-533387">
              <a:buNone/>
            </a:pPr>
            <a:r>
              <a:rPr lang="en-US" sz="1400"/>
              <a:t>       iii.   Extra Trees Classifier</a:t>
            </a:r>
          </a:p>
          <a:p>
            <a:pPr marL="533387" indent="-533387">
              <a:buNone/>
            </a:pPr>
            <a:r>
              <a:rPr lang="en-US" sz="1400"/>
              <a:t>       iv.    Gradient Boosting Classifier</a:t>
            </a:r>
          </a:p>
          <a:p>
            <a:pPr marL="533387" indent="-533387">
              <a:buNone/>
            </a:pPr>
            <a:r>
              <a:rPr lang="en-US" sz="1400"/>
              <a:t>        v.    Bagging Classifier</a:t>
            </a:r>
          </a:p>
          <a:p>
            <a:pPr marL="533387" indent="-533387">
              <a:buNone/>
            </a:pPr>
            <a:endParaRPr lang="en-US" sz="1400"/>
          </a:p>
          <a:p>
            <a:pPr marL="533387" indent="-533387">
              <a:buFont typeface="Wingdings" pitchFamily="2" charset="2"/>
              <a:buChar char="v"/>
            </a:pPr>
            <a:r>
              <a:rPr lang="en-US" sz="1400"/>
              <a:t>I have got the best random state and maximum R2 score and then created train test split to build the above models.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15" name="Rectangle 8214">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7"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24"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25" name="Freeform: Shape 8220">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34872" y="982272"/>
            <a:ext cx="3388419" cy="4560970"/>
          </a:xfrm>
        </p:spPr>
        <p:txBody>
          <a:bodyPr vert="horz" lIns="91440" tIns="45720" rIns="91440" bIns="45720" rtlCol="0" anchor="ctr">
            <a:normAutofit/>
          </a:bodyPr>
          <a:lstStyle/>
          <a:p>
            <a:r>
              <a:rPr lang="en-US" sz="4000" kern="1200">
                <a:solidFill>
                  <a:srgbClr val="FFFFFF"/>
                </a:solidFill>
                <a:latin typeface="+mj-lt"/>
                <a:ea typeface="+mj-ea"/>
                <a:cs typeface="+mj-cs"/>
              </a:rPr>
              <a:t>1. Decision Tree Classifier</a:t>
            </a:r>
          </a:p>
        </p:txBody>
      </p:sp>
      <p:sp>
        <p:nvSpPr>
          <p:cNvPr id="8223"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Content Placeholder 11">
            <a:extLst>
              <a:ext uri="{FF2B5EF4-FFF2-40B4-BE49-F238E27FC236}">
                <a16:creationId xmlns:a16="http://schemas.microsoft.com/office/drawing/2014/main" id="{4D6DFFF0-48B1-4E10-88F8-12BC5DDFB469}"/>
              </a:ext>
            </a:extLst>
          </p:cNvPr>
          <p:cNvSpPr>
            <a:spLocks noGrp="1"/>
          </p:cNvSpPr>
          <p:nvPr>
            <p:ph idx="1"/>
          </p:nvPr>
        </p:nvSpPr>
        <p:spPr>
          <a:xfrm>
            <a:off x="5221862" y="1719618"/>
            <a:ext cx="5948831" cy="4334629"/>
          </a:xfrm>
        </p:spPr>
        <p:txBody>
          <a:bodyPr vert="horz" lIns="91440" tIns="45720" rIns="91440" bIns="45720" rtlCol="0" anchor="ctr">
            <a:normAutofit/>
          </a:bodyPr>
          <a:lstStyle/>
          <a:p>
            <a:pPr>
              <a:spcAft>
                <a:spcPts val="600"/>
              </a:spcAft>
            </a:pPr>
            <a:r>
              <a:rPr lang="en-US" sz="2400" dirty="0">
                <a:solidFill>
                  <a:srgbClr val="FEFFFF"/>
                </a:solidFill>
              </a:rPr>
              <a:t>Created Decision Tree Classifier model and checked for its evaluation metrics and model is giving accuracy as  99.1 % and  cross val. Score is 98.9</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93" name="Rectangle 7192">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5"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97"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99" name="Freeform: Shape 7198">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34872" y="982272"/>
            <a:ext cx="3388419" cy="4560970"/>
          </a:xfrm>
        </p:spPr>
        <p:txBody>
          <a:bodyPr vert="horz" lIns="91440" tIns="45720" rIns="91440" bIns="45720" rtlCol="0" anchor="ctr">
            <a:normAutofit/>
          </a:bodyPr>
          <a:lstStyle/>
          <a:p>
            <a:r>
              <a:rPr lang="en-US" sz="4000" kern="1200">
                <a:solidFill>
                  <a:srgbClr val="FFFFFF"/>
                </a:solidFill>
                <a:latin typeface="+mj-lt"/>
                <a:ea typeface="+mj-ea"/>
                <a:cs typeface="+mj-cs"/>
              </a:rPr>
              <a:t>2. Random Forest Classifier</a:t>
            </a:r>
          </a:p>
        </p:txBody>
      </p:sp>
      <p:sp>
        <p:nvSpPr>
          <p:cNvPr id="7201"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Content Placeholder 3">
            <a:extLst>
              <a:ext uri="{FF2B5EF4-FFF2-40B4-BE49-F238E27FC236}">
                <a16:creationId xmlns:a16="http://schemas.microsoft.com/office/drawing/2014/main" id="{E6D1DE6A-CE80-43DF-B195-0366905B036B}"/>
              </a:ext>
            </a:extLst>
          </p:cNvPr>
          <p:cNvSpPr>
            <a:spLocks noGrp="1"/>
          </p:cNvSpPr>
          <p:nvPr>
            <p:ph idx="1"/>
          </p:nvPr>
        </p:nvSpPr>
        <p:spPr>
          <a:xfrm>
            <a:off x="5221862" y="1719618"/>
            <a:ext cx="5948831" cy="4334629"/>
          </a:xfrm>
        </p:spPr>
        <p:txBody>
          <a:bodyPr vert="horz" lIns="91440" tIns="45720" rIns="91440" bIns="45720" rtlCol="0" anchor="ctr">
            <a:normAutofit/>
          </a:bodyPr>
          <a:lstStyle/>
          <a:p>
            <a:pPr>
              <a:spcAft>
                <a:spcPts val="600"/>
              </a:spcAft>
            </a:pPr>
            <a:r>
              <a:rPr lang="en-US" sz="2400" dirty="0">
                <a:solidFill>
                  <a:srgbClr val="FEFFFF"/>
                </a:solidFill>
              </a:rPr>
              <a:t> Created Random Forest Classifier model and checked for its evaluation metrics and model is giving accuracy as  99.3% </a:t>
            </a:r>
          </a:p>
          <a:p>
            <a:pPr>
              <a:spcAft>
                <a:spcPts val="600"/>
              </a:spcAft>
            </a:pPr>
            <a:endParaRPr lang="en-US" sz="2400" dirty="0">
              <a:solidFill>
                <a:srgbClr val="FE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5" name="Rectangle 3094">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7"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99"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01" name="Freeform: Shape 3100">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34872" y="982272"/>
            <a:ext cx="3388419" cy="4560970"/>
          </a:xfrm>
        </p:spPr>
        <p:txBody>
          <a:bodyPr vert="horz" lIns="91440" tIns="45720" rIns="91440" bIns="45720" rtlCol="0" anchor="ctr">
            <a:normAutofit/>
          </a:bodyPr>
          <a:lstStyle/>
          <a:p>
            <a:r>
              <a:rPr lang="en-US" sz="4000" kern="1200">
                <a:solidFill>
                  <a:srgbClr val="FFFFFF"/>
                </a:solidFill>
                <a:latin typeface="+mj-lt"/>
                <a:ea typeface="+mj-ea"/>
                <a:cs typeface="+mj-cs"/>
              </a:rPr>
              <a:t>3. Extra Trees Classifier</a:t>
            </a:r>
          </a:p>
        </p:txBody>
      </p:sp>
      <p:sp>
        <p:nvSpPr>
          <p:cNvPr id="3103"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Content Placeholder 4">
            <a:extLst>
              <a:ext uri="{FF2B5EF4-FFF2-40B4-BE49-F238E27FC236}">
                <a16:creationId xmlns:a16="http://schemas.microsoft.com/office/drawing/2014/main" id="{C1451FA6-4853-4583-AFD2-022FAB23A937}"/>
              </a:ext>
            </a:extLst>
          </p:cNvPr>
          <p:cNvSpPr>
            <a:spLocks noGrp="1"/>
          </p:cNvSpPr>
          <p:nvPr>
            <p:ph idx="1"/>
          </p:nvPr>
        </p:nvSpPr>
        <p:spPr>
          <a:xfrm>
            <a:off x="5221862" y="1719618"/>
            <a:ext cx="5948831" cy="4334629"/>
          </a:xfrm>
        </p:spPr>
        <p:txBody>
          <a:bodyPr vert="horz" lIns="91440" tIns="45720" rIns="91440" bIns="45720" rtlCol="0" anchor="ctr">
            <a:normAutofit/>
          </a:bodyPr>
          <a:lstStyle/>
          <a:p>
            <a:pPr>
              <a:spcAft>
                <a:spcPts val="600"/>
              </a:spcAft>
            </a:pPr>
            <a:r>
              <a:rPr lang="en-US" sz="2400">
                <a:solidFill>
                  <a:srgbClr val="FEFFFF"/>
                </a:solidFill>
              </a:rPr>
              <a:t> Created Extra Trees Classifier model and checked for its evaluation metrics and model is giving accuracy as  95%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7" name="Rectangle 6166">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9"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71"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73" name="Freeform: Shape 6172">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34872" y="982272"/>
            <a:ext cx="3388419" cy="4560970"/>
          </a:xfrm>
        </p:spPr>
        <p:txBody>
          <a:bodyPr vert="horz" lIns="91440" tIns="45720" rIns="91440" bIns="45720" rtlCol="0" anchor="ctr">
            <a:normAutofit/>
          </a:bodyPr>
          <a:lstStyle/>
          <a:p>
            <a:r>
              <a:rPr lang="en-US" sz="4000" kern="1200">
                <a:solidFill>
                  <a:srgbClr val="FFFFFF"/>
                </a:solidFill>
                <a:latin typeface="+mj-lt"/>
                <a:ea typeface="+mj-ea"/>
                <a:cs typeface="+mj-cs"/>
              </a:rPr>
              <a:t>4. Gradient Boosting Classifier</a:t>
            </a:r>
          </a:p>
        </p:txBody>
      </p:sp>
      <p:sp>
        <p:nvSpPr>
          <p:cNvPr id="6175"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Content Placeholder 4">
            <a:extLst>
              <a:ext uri="{FF2B5EF4-FFF2-40B4-BE49-F238E27FC236}">
                <a16:creationId xmlns:a16="http://schemas.microsoft.com/office/drawing/2014/main" id="{CCF64824-1647-4C61-8246-CF65C4D28789}"/>
              </a:ext>
            </a:extLst>
          </p:cNvPr>
          <p:cNvSpPr>
            <a:spLocks noGrp="1"/>
          </p:cNvSpPr>
          <p:nvPr>
            <p:ph idx="1"/>
          </p:nvPr>
        </p:nvSpPr>
        <p:spPr>
          <a:xfrm>
            <a:off x="5221862" y="1719618"/>
            <a:ext cx="5948831" cy="4334629"/>
          </a:xfrm>
        </p:spPr>
        <p:txBody>
          <a:bodyPr vert="horz" lIns="91440" tIns="45720" rIns="91440" bIns="45720" rtlCol="0" anchor="ctr">
            <a:normAutofit/>
          </a:bodyPr>
          <a:lstStyle/>
          <a:p>
            <a:pPr>
              <a:spcAft>
                <a:spcPts val="600"/>
              </a:spcAft>
            </a:pPr>
            <a:r>
              <a:rPr lang="en-US" sz="2400">
                <a:solidFill>
                  <a:srgbClr val="FEFFFF"/>
                </a:solidFill>
              </a:rPr>
              <a:t> Created Gradient Boosting Classifier model and checked for its evaluation metrics and model is giving accuracy as  89%</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Shape 31">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34872" y="982272"/>
            <a:ext cx="3388419" cy="4560970"/>
          </a:xfrm>
        </p:spPr>
        <p:txBody>
          <a:bodyPr vert="horz" lIns="91440" tIns="45720" rIns="91440" bIns="45720" rtlCol="0" anchor="ctr">
            <a:normAutofit/>
          </a:bodyPr>
          <a:lstStyle/>
          <a:p>
            <a:r>
              <a:rPr lang="en-US" sz="4000" kern="1200">
                <a:solidFill>
                  <a:srgbClr val="FFFFFF"/>
                </a:solidFill>
                <a:latin typeface="+mj-lt"/>
                <a:ea typeface="+mj-ea"/>
                <a:cs typeface="+mj-cs"/>
              </a:rPr>
              <a:t>5. Bagging Classifier</a:t>
            </a:r>
          </a:p>
        </p:txBody>
      </p:sp>
      <p:sp>
        <p:nvSpPr>
          <p:cNvPr id="34"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Content Placeholder 6">
            <a:extLst>
              <a:ext uri="{FF2B5EF4-FFF2-40B4-BE49-F238E27FC236}">
                <a16:creationId xmlns:a16="http://schemas.microsoft.com/office/drawing/2014/main" id="{75556597-77C5-484E-A6F3-8964299BA4FA}"/>
              </a:ext>
            </a:extLst>
          </p:cNvPr>
          <p:cNvSpPr>
            <a:spLocks noGrp="1"/>
          </p:cNvSpPr>
          <p:nvPr>
            <p:ph idx="1"/>
          </p:nvPr>
        </p:nvSpPr>
        <p:spPr>
          <a:xfrm>
            <a:off x="5221862" y="1719618"/>
            <a:ext cx="5948831" cy="4334629"/>
          </a:xfrm>
        </p:spPr>
        <p:txBody>
          <a:bodyPr vert="horz" lIns="91440" tIns="45720" rIns="91440" bIns="45720" rtlCol="0" anchor="ctr">
            <a:normAutofit/>
          </a:bodyPr>
          <a:lstStyle/>
          <a:p>
            <a:pPr>
              <a:spcAft>
                <a:spcPts val="600"/>
              </a:spcAft>
            </a:pPr>
            <a:r>
              <a:rPr lang="en-US" sz="2400">
                <a:solidFill>
                  <a:srgbClr val="FEFFFF"/>
                </a:solidFill>
              </a:rPr>
              <a:t> Created Bagging Classifier model and checked for its evaluation metrics and model is giving accuracy as  95 %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7188"/>
            <a:ext cx="10515600" cy="1133499"/>
          </a:xfrm>
        </p:spPr>
        <p:txBody>
          <a:bodyPr>
            <a:normAutofit/>
          </a:bodyPr>
          <a:lstStyle/>
          <a:p>
            <a:pPr algn="ctr"/>
            <a:r>
              <a:rPr lang="en-US" sz="5200"/>
              <a:t>Agenda</a:t>
            </a:r>
          </a:p>
        </p:txBody>
      </p:sp>
      <p:graphicFrame>
        <p:nvGraphicFramePr>
          <p:cNvPr id="5" name="Content Placeholder 2">
            <a:extLst>
              <a:ext uri="{FF2B5EF4-FFF2-40B4-BE49-F238E27FC236}">
                <a16:creationId xmlns:a16="http://schemas.microsoft.com/office/drawing/2014/main" id="{D9572722-966C-34C6-F47D-BCD0C06E9C75}"/>
              </a:ext>
            </a:extLst>
          </p:cNvPr>
          <p:cNvGraphicFramePr>
            <a:graphicFrameLocks noGrp="1"/>
          </p:cNvGraphicFramePr>
          <p:nvPr>
            <p:ph idx="1"/>
            <p:extLst>
              <p:ext uri="{D42A27DB-BD31-4B8C-83A1-F6EECF244321}">
                <p14:modId xmlns:p14="http://schemas.microsoft.com/office/powerpoint/2010/main" val="292192146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21" y="476229"/>
            <a:ext cx="5010147" cy="724648"/>
          </a:xfrm>
        </p:spPr>
        <p:txBody>
          <a:bodyPr>
            <a:normAutofit/>
          </a:bodyPr>
          <a:lstStyle/>
          <a:p>
            <a:r>
              <a:rPr lang="en-US" sz="3733">
                <a:solidFill>
                  <a:schemeClr val="accent3">
                    <a:lumMod val="75000"/>
                  </a:schemeClr>
                </a:solidFill>
              </a:rPr>
              <a:t>Hyper Parameter Tuning</a:t>
            </a:r>
            <a:endParaRPr lang="en-US" sz="3733" dirty="0">
              <a:solidFill>
                <a:schemeClr val="accent3">
                  <a:lumMod val="75000"/>
                </a:schemeClr>
              </a:solidFill>
            </a:endParaRPr>
          </a:p>
        </p:txBody>
      </p:sp>
      <p:sp>
        <p:nvSpPr>
          <p:cNvPr id="4" name="Rounded Rectangular Callout 3"/>
          <p:cNvSpPr/>
          <p:nvPr/>
        </p:nvSpPr>
        <p:spPr>
          <a:xfrm>
            <a:off x="7524760" y="3524251"/>
            <a:ext cx="4381531" cy="2476517"/>
          </a:xfrm>
          <a:prstGeom prst="wedgeRoundRectCallo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buFont typeface="Wingdings" pitchFamily="2" charset="2"/>
              <a:buChar char="v"/>
            </a:pPr>
            <a:r>
              <a:rPr lang="en-US" sz="1867" dirty="0"/>
              <a:t>  I have used Randomized SearchCV  to get the best parameters of Decision Tree Classifier. And used all the obtained  best parameters to create the accuracy of final model.</a:t>
            </a:r>
          </a:p>
        </p:txBody>
      </p:sp>
      <p:sp>
        <p:nvSpPr>
          <p:cNvPr id="7" name="TextBox 6"/>
          <p:cNvSpPr txBox="1"/>
          <p:nvPr/>
        </p:nvSpPr>
        <p:spPr>
          <a:xfrm>
            <a:off x="0" y="1428736"/>
            <a:ext cx="12192000" cy="95430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867" dirty="0">
                <a:solidFill>
                  <a:srgbClr val="002060"/>
                </a:solidFill>
              </a:rPr>
              <a:t>From The difference between accuracy and cross validation score, Decision Tree Classifier  Has least difference compared to other models. So, we can conclude that Decision Tree   Classifier  as our best fitting model Performed Hyper Parameter Tuning to increase the best model accuracy. </a:t>
            </a:r>
          </a:p>
        </p:txBody>
      </p:sp>
      <p:pic>
        <p:nvPicPr>
          <p:cNvPr id="8" name="Content Placeholder 7">
            <a:extLst>
              <a:ext uri="{FF2B5EF4-FFF2-40B4-BE49-F238E27FC236}">
                <a16:creationId xmlns:a16="http://schemas.microsoft.com/office/drawing/2014/main" id="{AD363F33-8F46-4DD6-AA24-D8B509D3F509}"/>
              </a:ext>
            </a:extLst>
          </p:cNvPr>
          <p:cNvPicPr>
            <a:picLocks noGrp="1" noChangeAspect="1"/>
          </p:cNvPicPr>
          <p:nvPr>
            <p:ph idx="1"/>
          </p:nvPr>
        </p:nvPicPr>
        <p:blipFill>
          <a:blip r:embed="rId2"/>
          <a:stretch>
            <a:fillRect/>
          </a:stretch>
        </p:blipFill>
        <p:spPr>
          <a:xfrm>
            <a:off x="626256" y="2506662"/>
            <a:ext cx="4889642" cy="411536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68" y="666731"/>
            <a:ext cx="6724659" cy="629397"/>
          </a:xfrm>
        </p:spPr>
        <p:txBody>
          <a:bodyPr>
            <a:normAutofit fontScale="90000"/>
          </a:bodyPr>
          <a:lstStyle/>
          <a:p>
            <a:r>
              <a:rPr lang="en-US" sz="3733" dirty="0">
                <a:solidFill>
                  <a:schemeClr val="accent3">
                    <a:lumMod val="75000"/>
                  </a:schemeClr>
                </a:solidFill>
              </a:rPr>
              <a:t>Creating Final Model After Tuning :</a:t>
            </a:r>
          </a:p>
        </p:txBody>
      </p:sp>
      <p:pic>
        <p:nvPicPr>
          <p:cNvPr id="3074" name="Picture 2"/>
          <p:cNvPicPr>
            <a:picLocks noGrp="1" noChangeAspect="1" noChangeArrowheads="1"/>
          </p:cNvPicPr>
          <p:nvPr>
            <p:ph idx="1"/>
          </p:nvPr>
        </p:nvPicPr>
        <p:blipFill>
          <a:blip r:embed="rId2"/>
          <a:srcRect l="15865" t="25000" r="48996" b="14285"/>
          <a:stretch>
            <a:fillRect/>
          </a:stretch>
        </p:blipFill>
        <p:spPr bwMode="auto">
          <a:xfrm>
            <a:off x="952464" y="4000504"/>
            <a:ext cx="4667283" cy="2857496"/>
          </a:xfrm>
          <a:prstGeom prst="rect">
            <a:avLst/>
          </a:prstGeom>
          <a:noFill/>
          <a:ln w="9525">
            <a:noFill/>
            <a:miter lim="800000"/>
            <a:headEnd/>
            <a:tailEnd/>
          </a:ln>
          <a:effectLst/>
        </p:spPr>
      </p:pic>
      <p:sp>
        <p:nvSpPr>
          <p:cNvPr id="5" name="Rounded Rectangular Callout 4"/>
          <p:cNvSpPr/>
          <p:nvPr/>
        </p:nvSpPr>
        <p:spPr>
          <a:xfrm>
            <a:off x="7334259" y="1619237"/>
            <a:ext cx="4572032" cy="4667283"/>
          </a:xfrm>
          <a:prstGeom prst="wedgeRoundRectCallo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buFont typeface="Wingdings" pitchFamily="2" charset="2"/>
              <a:buChar char="v"/>
            </a:pPr>
            <a:r>
              <a:rPr lang="en-US" sz="1600" dirty="0">
                <a:solidFill>
                  <a:srgbClr val="002060"/>
                </a:solidFill>
              </a:rPr>
              <a:t>I have successfully incorporated the hyper parameter tuning using best parameters of Decision </a:t>
            </a:r>
            <a:r>
              <a:rPr lang="en-US" sz="1600" dirty="0" err="1">
                <a:solidFill>
                  <a:srgbClr val="002060"/>
                </a:solidFill>
              </a:rPr>
              <a:t>TreeClassifier</a:t>
            </a:r>
            <a:r>
              <a:rPr lang="en-US" sz="1600" dirty="0">
                <a:solidFill>
                  <a:srgbClr val="002060"/>
                </a:solidFill>
              </a:rPr>
              <a:t> and the accuracy of the model has been increased by 6%  after hyper parameter tuning  and received the accuracy score as 99 % which is very good.</a:t>
            </a:r>
          </a:p>
          <a:p>
            <a:pPr algn="ctr">
              <a:buFont typeface="Wingdings" pitchFamily="2" charset="2"/>
              <a:buChar char="v"/>
            </a:pPr>
            <a:endParaRPr lang="en-US" sz="1600" dirty="0">
              <a:solidFill>
                <a:srgbClr val="002060"/>
              </a:solidFill>
            </a:endParaRPr>
          </a:p>
          <a:p>
            <a:pPr algn="ctr">
              <a:buFont typeface="Wingdings" pitchFamily="2" charset="2"/>
              <a:buChar char="v"/>
            </a:pPr>
            <a:endParaRPr lang="en-US" sz="1600" dirty="0">
              <a:solidFill>
                <a:srgbClr val="002060"/>
              </a:solidFill>
            </a:endParaRPr>
          </a:p>
          <a:p>
            <a:pPr algn="ctr">
              <a:buFont typeface="Wingdings" pitchFamily="2" charset="2"/>
              <a:buChar char="v"/>
            </a:pPr>
            <a:r>
              <a:rPr lang="en-US" sz="1600" dirty="0">
                <a:solidFill>
                  <a:srgbClr val="002060"/>
                </a:solidFill>
              </a:rPr>
              <a:t>With the help of confusion matrix we can able to see actual and predicted values for the final model . And also we can understand the number of times we got the correct output and the number of times my model missed to provide the correct prediction. </a:t>
            </a:r>
          </a:p>
        </p:txBody>
      </p:sp>
      <p:pic>
        <p:nvPicPr>
          <p:cNvPr id="3" name="Picture 2">
            <a:extLst>
              <a:ext uri="{FF2B5EF4-FFF2-40B4-BE49-F238E27FC236}">
                <a16:creationId xmlns:a16="http://schemas.microsoft.com/office/drawing/2014/main" id="{636979D7-6AF7-4EC5-9058-972AAB3A03F4}"/>
              </a:ext>
            </a:extLst>
          </p:cNvPr>
          <p:cNvPicPr>
            <a:picLocks noChangeAspect="1"/>
          </p:cNvPicPr>
          <p:nvPr/>
        </p:nvPicPr>
        <p:blipFill>
          <a:blip r:embed="rId3"/>
          <a:stretch>
            <a:fillRect/>
          </a:stretch>
        </p:blipFill>
        <p:spPr>
          <a:xfrm>
            <a:off x="304190" y="1296128"/>
            <a:ext cx="6268065" cy="28098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13" y="761982"/>
            <a:ext cx="10153683" cy="629397"/>
          </a:xfrm>
        </p:spPr>
        <p:txBody>
          <a:bodyPr>
            <a:normAutofit fontScale="90000"/>
          </a:bodyPr>
          <a:lstStyle/>
          <a:p>
            <a:r>
              <a:rPr lang="en-US" sz="3733" dirty="0">
                <a:solidFill>
                  <a:schemeClr val="accent3">
                    <a:lumMod val="75000"/>
                  </a:schemeClr>
                </a:solidFill>
              </a:rPr>
              <a:t>ROC-AUC Curve for all the models and for the best model :</a:t>
            </a:r>
          </a:p>
        </p:txBody>
      </p:sp>
      <p:pic>
        <p:nvPicPr>
          <p:cNvPr id="2050" name="Picture 2"/>
          <p:cNvPicPr>
            <a:picLocks noGrp="1" noChangeAspect="1" noChangeArrowheads="1"/>
          </p:cNvPicPr>
          <p:nvPr>
            <p:ph idx="1"/>
          </p:nvPr>
        </p:nvPicPr>
        <p:blipFill>
          <a:blip r:embed="rId2"/>
          <a:srcRect l="16869" t="58830" r="34940" b="5357"/>
          <a:stretch>
            <a:fillRect/>
          </a:stretch>
        </p:blipFill>
        <p:spPr bwMode="auto">
          <a:xfrm>
            <a:off x="380960" y="2095491"/>
            <a:ext cx="5238787" cy="3429024"/>
          </a:xfrm>
          <a:prstGeom prst="rect">
            <a:avLst/>
          </a:prstGeom>
          <a:noFill/>
          <a:ln w="9525">
            <a:noFill/>
            <a:miter lim="800000"/>
            <a:headEnd/>
            <a:tailEnd/>
          </a:ln>
          <a:effectLst/>
        </p:spPr>
      </p:pic>
      <p:sp>
        <p:nvSpPr>
          <p:cNvPr id="4" name="TextBox 3"/>
          <p:cNvSpPr txBox="1"/>
          <p:nvPr/>
        </p:nvSpPr>
        <p:spPr>
          <a:xfrm>
            <a:off x="285709" y="5619765"/>
            <a:ext cx="11525331" cy="107702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133" dirty="0"/>
              <a:t>I have generated the ROC Curve for all the models and for the best model and compared with AUC . The AUC score for my final model to be of  99%  which is increased after tuning the model as it can be observed from the curves.</a:t>
            </a:r>
          </a:p>
        </p:txBody>
      </p:sp>
      <p:pic>
        <p:nvPicPr>
          <p:cNvPr id="2051" name="Picture 3"/>
          <p:cNvPicPr>
            <a:picLocks noChangeAspect="1" noChangeArrowheads="1"/>
          </p:cNvPicPr>
          <p:nvPr/>
        </p:nvPicPr>
        <p:blipFill>
          <a:blip r:embed="rId3"/>
          <a:srcRect l="16508" t="44141" r="31881" b="49023"/>
          <a:stretch>
            <a:fillRect/>
          </a:stretch>
        </p:blipFill>
        <p:spPr bwMode="auto">
          <a:xfrm>
            <a:off x="190459" y="1523987"/>
            <a:ext cx="4667283" cy="476253"/>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l="16508" t="52271" r="35176" b="10937"/>
          <a:stretch>
            <a:fillRect/>
          </a:stretch>
        </p:blipFill>
        <p:spPr bwMode="auto">
          <a:xfrm>
            <a:off x="6572253" y="2095491"/>
            <a:ext cx="4953035" cy="3429024"/>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l="16471" t="31250" r="35212" b="61914"/>
          <a:stretch>
            <a:fillRect/>
          </a:stretch>
        </p:blipFill>
        <p:spPr bwMode="auto">
          <a:xfrm>
            <a:off x="6191251" y="1523987"/>
            <a:ext cx="5143536" cy="571504"/>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Saving The Final Model And Predictions From Saved Model</a:t>
            </a:r>
          </a:p>
        </p:txBody>
      </p:sp>
      <p:pic>
        <p:nvPicPr>
          <p:cNvPr id="6" name="Content Placeholder 5">
            <a:extLst>
              <a:ext uri="{FF2B5EF4-FFF2-40B4-BE49-F238E27FC236}">
                <a16:creationId xmlns:a16="http://schemas.microsoft.com/office/drawing/2014/main" id="{0F8B4C62-B738-4775-887B-F0DE328371A8}"/>
              </a:ext>
            </a:extLst>
          </p:cNvPr>
          <p:cNvPicPr>
            <a:picLocks noGrp="1" noChangeAspect="1"/>
          </p:cNvPicPr>
          <p:nvPr>
            <p:ph idx="1"/>
          </p:nvPr>
        </p:nvPicPr>
        <p:blipFill rotWithShape="1">
          <a:blip r:embed="rId2"/>
          <a:srcRect r="3" b="12728"/>
          <a:stretch/>
        </p:blipFill>
        <p:spPr>
          <a:xfrm>
            <a:off x="841248" y="2516777"/>
            <a:ext cx="6236208" cy="3660185"/>
          </a:xfrm>
          <a:prstGeom prst="rect">
            <a:avLst/>
          </a:prstGeom>
        </p:spPr>
      </p:pic>
      <p:sp>
        <p:nvSpPr>
          <p:cNvPr id="4" name="TextBox 3"/>
          <p:cNvSpPr txBox="1"/>
          <p:nvPr/>
        </p:nvSpPr>
        <p:spPr>
          <a:xfrm>
            <a:off x="7546848" y="2516777"/>
            <a:ext cx="3803904" cy="3660185"/>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solidFill>
                  <a:schemeClr val="tx1"/>
                </a:solidFill>
              </a:rPr>
              <a:t> I have saved my final best model using joblib library in  .pkl  format,  and loaded saved model for  predictions.</a:t>
            </a:r>
          </a:p>
          <a:p>
            <a:pPr indent="-228600">
              <a:lnSpc>
                <a:spcPct val="90000"/>
              </a:lnSpc>
              <a:spcAft>
                <a:spcPts val="600"/>
              </a:spcAft>
              <a:buFont typeface="Arial" panose="020B0604020202020204" pitchFamily="34" charset="0"/>
              <a:buChar char="•"/>
            </a:pPr>
            <a:endParaRPr lang="en-US" sz="2000">
              <a:solidFill>
                <a:schemeClr val="tx1"/>
              </a:solidFill>
            </a:endParaRPr>
          </a:p>
          <a:p>
            <a:pPr indent="-228600">
              <a:lnSpc>
                <a:spcPct val="90000"/>
              </a:lnSpc>
              <a:spcAft>
                <a:spcPts val="600"/>
              </a:spcAft>
              <a:buFont typeface="Arial" panose="020B0604020202020204" pitchFamily="34" charset="0"/>
              <a:buChar char="•"/>
            </a:pPr>
            <a:r>
              <a:rPr lang="en-US" sz="2000">
                <a:solidFill>
                  <a:schemeClr val="tx1"/>
                </a:solidFill>
              </a:rPr>
              <a:t> Using classification model , we have got the predicted values for Email spam classifier. From the predictions we can notice both actual values and predicted values are almost same.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D98D1C-F2EB-49D5-899B-086F7E26F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9849" y="-479"/>
            <a:ext cx="9132151" cy="6858478"/>
          </a:xfrm>
          <a:custGeom>
            <a:avLst/>
            <a:gdLst>
              <a:gd name="connsiteX0" fmla="*/ 5955776 w 9132151"/>
              <a:gd name="connsiteY0" fmla="*/ 0 h 6858478"/>
              <a:gd name="connsiteX1" fmla="*/ 5950199 w 9132151"/>
              <a:gd name="connsiteY1" fmla="*/ 0 h 6858478"/>
              <a:gd name="connsiteX2" fmla="*/ 4883971 w 9132151"/>
              <a:gd name="connsiteY2" fmla="*/ 0 h 6858478"/>
              <a:gd name="connsiteX3" fmla="*/ 0 w 9132151"/>
              <a:gd name="connsiteY3" fmla="*/ 0 h 6858478"/>
              <a:gd name="connsiteX4" fmla="*/ 0 w 9132151"/>
              <a:gd name="connsiteY4" fmla="*/ 6857916 h 6858478"/>
              <a:gd name="connsiteX5" fmla="*/ 1707856 w 9132151"/>
              <a:gd name="connsiteY5" fmla="*/ 6857916 h 6858478"/>
              <a:gd name="connsiteX6" fmla="*/ 1707596 w 9132151"/>
              <a:gd name="connsiteY6" fmla="*/ 6858478 h 6858478"/>
              <a:gd name="connsiteX7" fmla="*/ 9132151 w 9132151"/>
              <a:gd name="connsiteY7"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32151" h="6858478">
                <a:moveTo>
                  <a:pt x="5955776" y="0"/>
                </a:moveTo>
                <a:lnTo>
                  <a:pt x="5950199" y="0"/>
                </a:lnTo>
                <a:lnTo>
                  <a:pt x="4883971" y="0"/>
                </a:lnTo>
                <a:lnTo>
                  <a:pt x="0" y="0"/>
                </a:lnTo>
                <a:lnTo>
                  <a:pt x="0" y="6857916"/>
                </a:lnTo>
                <a:lnTo>
                  <a:pt x="1707856" y="6857916"/>
                </a:lnTo>
                <a:lnTo>
                  <a:pt x="1707596" y="6858478"/>
                </a:lnTo>
                <a:lnTo>
                  <a:pt x="9132151" y="6858478"/>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7B4CA2D6-8008-4CEE-8D65-E6BE5477F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69312" y="-3325"/>
            <a:ext cx="8722688" cy="6861324"/>
          </a:xfrm>
          <a:custGeom>
            <a:avLst/>
            <a:gdLst>
              <a:gd name="connsiteX0" fmla="*/ 5560897 w 8722688"/>
              <a:gd name="connsiteY0" fmla="*/ 0 h 6861324"/>
              <a:gd name="connsiteX1" fmla="*/ 5555346 w 8722688"/>
              <a:gd name="connsiteY1" fmla="*/ 0 h 6861324"/>
              <a:gd name="connsiteX2" fmla="*/ 4494013 w 8722688"/>
              <a:gd name="connsiteY2" fmla="*/ 0 h 6861324"/>
              <a:gd name="connsiteX3" fmla="*/ 681726 w 8722688"/>
              <a:gd name="connsiteY3" fmla="*/ 0 h 6861324"/>
              <a:gd name="connsiteX4" fmla="*/ 681726 w 8722688"/>
              <a:gd name="connsiteY4" fmla="*/ 479 h 6861324"/>
              <a:gd name="connsiteX5" fmla="*/ 0 w 8722688"/>
              <a:gd name="connsiteY5" fmla="*/ 479 h 6861324"/>
              <a:gd name="connsiteX6" fmla="*/ 0 w 8722688"/>
              <a:gd name="connsiteY6" fmla="*/ 6861324 h 6861324"/>
              <a:gd name="connsiteX7" fmla="*/ 2429574 w 8722688"/>
              <a:gd name="connsiteY7" fmla="*/ 6861324 h 6861324"/>
              <a:gd name="connsiteX8" fmla="*/ 2429574 w 8722688"/>
              <a:gd name="connsiteY8" fmla="*/ 6861323 h 6861324"/>
              <a:gd name="connsiteX9" fmla="*/ 8368134 w 8722688"/>
              <a:gd name="connsiteY9" fmla="*/ 6861323 h 6861324"/>
              <a:gd name="connsiteX10" fmla="*/ 8366822 w 8722688"/>
              <a:gd name="connsiteY10" fmla="*/ 6858478 h 6861324"/>
              <a:gd name="connsiteX11" fmla="*/ 8722688 w 8722688"/>
              <a:gd name="connsiteY11" fmla="*/ 6858478 h 686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22688" h="6861324">
                <a:moveTo>
                  <a:pt x="5560897" y="0"/>
                </a:moveTo>
                <a:lnTo>
                  <a:pt x="5555346" y="0"/>
                </a:lnTo>
                <a:lnTo>
                  <a:pt x="4494013" y="0"/>
                </a:lnTo>
                <a:lnTo>
                  <a:pt x="681726" y="0"/>
                </a:lnTo>
                <a:lnTo>
                  <a:pt x="681726" y="479"/>
                </a:lnTo>
                <a:lnTo>
                  <a:pt x="0" y="479"/>
                </a:lnTo>
                <a:lnTo>
                  <a:pt x="0" y="6861324"/>
                </a:lnTo>
                <a:lnTo>
                  <a:pt x="2429574" y="6861324"/>
                </a:lnTo>
                <a:lnTo>
                  <a:pt x="2429574" y="6861323"/>
                </a:lnTo>
                <a:lnTo>
                  <a:pt x="8368134" y="6861323"/>
                </a:lnTo>
                <a:lnTo>
                  <a:pt x="8366822" y="6858478"/>
                </a:lnTo>
                <a:lnTo>
                  <a:pt x="8722688" y="6858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41248" y="704850"/>
            <a:ext cx="3751697" cy="2978150"/>
          </a:xfrm>
        </p:spPr>
        <p:txBody>
          <a:bodyPr anchor="b">
            <a:normAutofit/>
          </a:bodyPr>
          <a:lstStyle/>
          <a:p>
            <a:r>
              <a:rPr lang="en-US">
                <a:solidFill>
                  <a:schemeClr val="bg1"/>
                </a:solidFill>
              </a:rPr>
              <a:t>Conclusion </a:t>
            </a:r>
          </a:p>
        </p:txBody>
      </p:sp>
      <p:sp>
        <p:nvSpPr>
          <p:cNvPr id="3" name="Content Placeholder 2"/>
          <p:cNvSpPr>
            <a:spLocks noGrp="1"/>
          </p:cNvSpPr>
          <p:nvPr>
            <p:ph idx="1"/>
          </p:nvPr>
        </p:nvSpPr>
        <p:spPr>
          <a:xfrm>
            <a:off x="6121400" y="939800"/>
            <a:ext cx="5232400" cy="4845050"/>
          </a:xfrm>
        </p:spPr>
        <p:txBody>
          <a:bodyPr anchor="ctr">
            <a:normAutofit/>
          </a:bodyPr>
          <a:lstStyle/>
          <a:p>
            <a:r>
              <a:rPr lang="en-US" sz="1300"/>
              <a:t>This case study aims to give an idea of applying EDA  in a real business scenarioIn this project, I have done some feature engineering by replacing the unwanted entries by suitable values, found no null values, and renamed the columns by giving new names. Visualized the data using count plot, factor plot, pie plot and distribution plot, also encoded the object data into numerical using label encoding method. Checked the statistical summary of the dataset and checked for skewness, outliers and correlation between the features. </a:t>
            </a:r>
          </a:p>
          <a:p>
            <a:pPr marL="0" indent="0">
              <a:buNone/>
            </a:pPr>
            <a:endParaRPr lang="en-US" sz="1300"/>
          </a:p>
          <a:p>
            <a:pPr>
              <a:buFont typeface="Wingdings" pitchFamily="2" charset="2"/>
              <a:buChar char="Ø"/>
            </a:pPr>
            <a:r>
              <a:rPr lang="en-US" sz="1300"/>
              <a:t>First, we loaded the dataset and have done data cleaning and EDA process and pre-processing techniques like checking outliers, skewness, correlation, scaling data etc. And got better insights from data visualization.</a:t>
            </a:r>
          </a:p>
          <a:p>
            <a:pPr>
              <a:buFont typeface="Wingdings" pitchFamily="2" charset="2"/>
              <a:buChar char="Ø"/>
            </a:pPr>
            <a:endParaRPr lang="en-US" sz="1300"/>
          </a:p>
          <a:p>
            <a:pPr>
              <a:buFont typeface="Wingdings" pitchFamily="2" charset="2"/>
              <a:buChar char="Ø"/>
            </a:pPr>
            <a:r>
              <a:rPr lang="en-US" sz="1300"/>
              <a:t>Then we did the model training, building the model and finding out the best model on the basis of different metrices like Accuracy Score, Cross Validation Score , roc-auc score, f1 score etc. We tried ensemble techniques like Random Forest Classifier, Decision Tree Classifier, Extra Trees Classifier,  Gradient Boosting Classifier, Bagging Classifier etc.</a:t>
            </a:r>
          </a:p>
        </p:txBody>
      </p:sp>
    </p:spTree>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513788" y="365125"/>
            <a:ext cx="4840010" cy="18073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a:latin typeface="+mj-lt"/>
                <a:ea typeface="+mj-ea"/>
                <a:cs typeface="+mj-cs"/>
              </a:rPr>
              <a:t>Conclusion</a:t>
            </a:r>
          </a:p>
        </p:txBody>
      </p:sp>
      <p:pic>
        <p:nvPicPr>
          <p:cNvPr id="6" name="Picture 5" descr="Light bulb on yellow background with sketched light beams and cord">
            <a:extLst>
              <a:ext uri="{FF2B5EF4-FFF2-40B4-BE49-F238E27FC236}">
                <a16:creationId xmlns:a16="http://schemas.microsoft.com/office/drawing/2014/main" id="{16548265-003E-3E55-3900-7201085F8F14}"/>
              </a:ext>
            </a:extLst>
          </p:cNvPr>
          <p:cNvPicPr>
            <a:picLocks noChangeAspect="1"/>
          </p:cNvPicPr>
          <p:nvPr/>
        </p:nvPicPr>
        <p:blipFill rotWithShape="1">
          <a:blip r:embed="rId2"/>
          <a:srcRect l="44703" r="445"/>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p:cNvSpPr>
            <a:spLocks noGrp="1"/>
          </p:cNvSpPr>
          <p:nvPr>
            <p:ph idx="1"/>
          </p:nvPr>
        </p:nvSpPr>
        <p:spPr>
          <a:xfrm>
            <a:off x="6513788" y="2333297"/>
            <a:ext cx="4840010" cy="3843666"/>
          </a:xfrm>
        </p:spPr>
        <p:txBody>
          <a:bodyPr vert="horz" lIns="91440" tIns="45720" rIns="91440" bIns="45720" rtlCol="0">
            <a:normAutofit/>
          </a:bodyPr>
          <a:lstStyle/>
          <a:p>
            <a:r>
              <a:rPr lang="en-US" sz="1300" dirty="0"/>
              <a:t>We got Decision Tree Classifier as the best model among all the models as it gave least difference of accuracy and cross validation score. On this basis we performed the Hyper Parameter Tuning to finding out the best parameter and improving the scores. The accuracy score increased after tuning . So we concluded the Decision Tree Classifier as the best algorithm as it was giving high accuracy and AUC after tuning.</a:t>
            </a:r>
          </a:p>
          <a:p>
            <a:endParaRPr lang="en-US" sz="1300" dirty="0"/>
          </a:p>
          <a:p>
            <a:r>
              <a:rPr lang="en-US" sz="1300" dirty="0"/>
              <a:t>After that we saved the model in a pickle with filename in order to use whenever we require . Then we loaded the saved file and predicted the values.</a:t>
            </a:r>
          </a:p>
          <a:p>
            <a:endParaRPr lang="en-US" sz="1300" dirty="0"/>
          </a:p>
          <a:p>
            <a:r>
              <a:rPr lang="en-US" sz="1300" dirty="0"/>
              <a:t>Overall we can say that this dataset is good for predicting the defaulters level using classification analysis and conclude that Decision Tree Classifier is the best working algorithm model we obtained. We can improve the data by adding some more features.</a:t>
            </a:r>
          </a:p>
          <a:p>
            <a:endParaRPr lang="en-US" sz="1300" dirty="0"/>
          </a:p>
          <a:p>
            <a:endParaRPr lang="en-US" sz="13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Huge-Thank-You.jpeg"/>
          <p:cNvPicPr>
            <a:picLocks noGrp="1" noChangeAspect="1"/>
          </p:cNvPicPr>
          <p:nvPr>
            <p:ph idx="1"/>
          </p:nvPr>
        </p:nvPicPr>
        <p:blipFill>
          <a:blip r:embed="rId2"/>
          <a:stretch>
            <a:fillRect/>
          </a:stretch>
        </p:blipFill>
        <p:spPr>
          <a:xfrm>
            <a:off x="1523968" y="1333486"/>
            <a:ext cx="8976813" cy="5049457"/>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24741" y="620392"/>
            <a:ext cx="3808268" cy="5504688"/>
          </a:xfrm>
        </p:spPr>
        <p:txBody>
          <a:bodyPr>
            <a:normAutofit/>
          </a:bodyPr>
          <a:lstStyle/>
          <a:p>
            <a:r>
              <a:rPr lang="en-US" sz="5600">
                <a:solidFill>
                  <a:schemeClr val="bg1"/>
                </a:solidFill>
              </a:rPr>
              <a:t>Introduction</a:t>
            </a:r>
          </a:p>
        </p:txBody>
      </p:sp>
      <p:graphicFrame>
        <p:nvGraphicFramePr>
          <p:cNvPr id="5" name="Content Placeholder 2">
            <a:extLst>
              <a:ext uri="{FF2B5EF4-FFF2-40B4-BE49-F238E27FC236}">
                <a16:creationId xmlns:a16="http://schemas.microsoft.com/office/drawing/2014/main" id="{2F269AA5-CEA6-FAF8-2408-30E52DAD9805}"/>
              </a:ext>
            </a:extLst>
          </p:cNvPr>
          <p:cNvGraphicFramePr>
            <a:graphicFrameLocks noGrp="1"/>
          </p:cNvGraphicFramePr>
          <p:nvPr>
            <p:ph idx="1"/>
            <p:extLst>
              <p:ext uri="{D42A27DB-BD31-4B8C-83A1-F6EECF244321}">
                <p14:modId xmlns:p14="http://schemas.microsoft.com/office/powerpoint/2010/main" val="1397072086"/>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24741" y="620392"/>
            <a:ext cx="3808268" cy="5504688"/>
          </a:xfrm>
        </p:spPr>
        <p:txBody>
          <a:bodyPr>
            <a:normAutofit/>
          </a:bodyPr>
          <a:lstStyle/>
          <a:p>
            <a:r>
              <a:rPr lang="en-US" sz="6000">
                <a:solidFill>
                  <a:schemeClr val="bg1"/>
                </a:solidFill>
              </a:rPr>
              <a:t>Problem Statement</a:t>
            </a:r>
          </a:p>
        </p:txBody>
      </p:sp>
      <p:graphicFrame>
        <p:nvGraphicFramePr>
          <p:cNvPr id="5" name="Content Placeholder 2">
            <a:extLst>
              <a:ext uri="{FF2B5EF4-FFF2-40B4-BE49-F238E27FC236}">
                <a16:creationId xmlns:a16="http://schemas.microsoft.com/office/drawing/2014/main" id="{B5359EFA-EDBC-BC64-E9C6-1E830E661D7B}"/>
              </a:ext>
            </a:extLst>
          </p:cNvPr>
          <p:cNvGraphicFramePr>
            <a:graphicFrameLocks noGrp="1"/>
          </p:cNvGraphicFramePr>
          <p:nvPr>
            <p:ph idx="1"/>
            <p:extLst>
              <p:ext uri="{D42A27DB-BD31-4B8C-83A1-F6EECF244321}">
                <p14:modId xmlns:p14="http://schemas.microsoft.com/office/powerpoint/2010/main" val="879300926"/>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C60769-5425-4CDA-B979-1B360DB8F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9234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16467" y="3446374"/>
            <a:ext cx="4809068" cy="2743200"/>
          </a:xfrm>
        </p:spPr>
        <p:txBody>
          <a:bodyPr vert="horz" lIns="91440" tIns="45720" rIns="91440" bIns="45720" rtlCol="0" anchor="t">
            <a:normAutofit/>
          </a:bodyPr>
          <a:lstStyle/>
          <a:p>
            <a:pPr algn="ctr"/>
            <a:r>
              <a:rPr lang="en-US" sz="4800" kern="1200">
                <a:solidFill>
                  <a:schemeClr val="bg1"/>
                </a:solidFill>
                <a:latin typeface="+mj-lt"/>
                <a:ea typeface="+mj-ea"/>
                <a:cs typeface="+mj-cs"/>
              </a:rPr>
              <a:t>Problem Understanding</a:t>
            </a:r>
          </a:p>
        </p:txBody>
      </p:sp>
      <p:sp>
        <p:nvSpPr>
          <p:cNvPr id="3" name="TextBox 2"/>
          <p:cNvSpPr txBox="1"/>
          <p:nvPr/>
        </p:nvSpPr>
        <p:spPr>
          <a:xfrm>
            <a:off x="6268530" y="654226"/>
            <a:ext cx="5579532" cy="5533496"/>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dirty="0">
                <a:solidFill>
                  <a:schemeClr val="tx1"/>
                </a:solidFill>
              </a:rPr>
              <a:t>       </a:t>
            </a:r>
            <a:r>
              <a:rPr lang="en-US" dirty="0"/>
              <a:t> The email spam classifier focuses on either header, subject, and content of the email. In this project, we are focusing mainly on the subject and content of the email.</a:t>
            </a:r>
          </a:p>
          <a:p>
            <a:pPr indent="-228600">
              <a:lnSpc>
                <a:spcPct val="90000"/>
              </a:lnSpc>
              <a:spcAft>
                <a:spcPts val="600"/>
              </a:spcAft>
              <a:buFont typeface="Arial" panose="020B0604020202020204" pitchFamily="34" charset="0"/>
              <a:buChar char="•"/>
            </a:pPr>
            <a:r>
              <a:rPr lang="en-US" dirty="0"/>
              <a:t>Email spam classification done using traditional machine learning techniques comprise </a:t>
            </a:r>
            <a:r>
              <a:rPr lang="en-US" dirty="0" err="1"/>
              <a:t>Baive</a:t>
            </a:r>
            <a:r>
              <a:rPr lang="en-US" dirty="0"/>
              <a:t> Bayes and SVM (support vector machines), due to not having sufficient hardware resources, takes less time to train. Also, not opting for neural algorithms due to less data and computing resources</a:t>
            </a:r>
          </a:p>
          <a:p>
            <a:pPr indent="-228600">
              <a:lnSpc>
                <a:spcPct val="90000"/>
              </a:lnSpc>
              <a:spcAft>
                <a:spcPts val="600"/>
              </a:spcAft>
              <a:buFont typeface="Arial" panose="020B0604020202020204" pitchFamily="34" charset="0"/>
              <a:buChar char="•"/>
            </a:pPr>
            <a:r>
              <a:rPr lang="en-US" dirty="0"/>
              <a:t>: Both are good at handling large number of features; in the case of text classification each word is a feature and we have thousands of words based on the vocabulary of the corpus.  SVM works best with high dimensional data, a vocabulary with 1000 words means each text in the corpus will be represented with a vector of 1000 dimension.</a:t>
            </a:r>
          </a:p>
          <a:p>
            <a:pPr indent="-228600">
              <a:lnSpc>
                <a:spcPct val="90000"/>
              </a:lnSpc>
              <a:spcAft>
                <a:spcPts val="600"/>
              </a:spcAft>
              <a:buFont typeface="Arial" panose="020B0604020202020204" pitchFamily="34" charset="0"/>
              <a:buChar char="•"/>
            </a:pPr>
            <a:endParaRPr lang="en-US" sz="15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16" y="571480"/>
            <a:ext cx="10401296" cy="819899"/>
          </a:xfrm>
        </p:spPr>
        <p:txBody>
          <a:bodyPr>
            <a:normAutofit/>
          </a:bodyPr>
          <a:lstStyle/>
          <a:p>
            <a:r>
              <a:rPr lang="en-US" sz="3733" dirty="0">
                <a:solidFill>
                  <a:srgbClr val="7030A0"/>
                </a:solidFill>
              </a:rPr>
              <a:t>Data Analysis and Model Building Flowchart</a:t>
            </a:r>
          </a:p>
        </p:txBody>
      </p:sp>
      <p:sp>
        <p:nvSpPr>
          <p:cNvPr id="3" name="Content Placeholder 2"/>
          <p:cNvSpPr>
            <a:spLocks noGrp="1"/>
          </p:cNvSpPr>
          <p:nvPr>
            <p:ph idx="1"/>
          </p:nvPr>
        </p:nvSpPr>
        <p:spPr>
          <a:xfrm>
            <a:off x="0" y="1523987"/>
            <a:ext cx="12001541" cy="5143536"/>
          </a:xfrm>
        </p:spPr>
        <p:style>
          <a:lnRef idx="1">
            <a:schemeClr val="accent6"/>
          </a:lnRef>
          <a:fillRef idx="2">
            <a:schemeClr val="accent6"/>
          </a:fillRef>
          <a:effectRef idx="1">
            <a:schemeClr val="accent6"/>
          </a:effectRef>
          <a:fontRef idx="minor">
            <a:schemeClr val="dk1"/>
          </a:fontRef>
        </p:style>
        <p:txBody>
          <a:bodyPr/>
          <a:lstStyle/>
          <a:p>
            <a:r>
              <a:rPr lang="en-US" dirty="0"/>
              <a:t>+</a:t>
            </a:r>
          </a:p>
        </p:txBody>
      </p:sp>
      <p:sp>
        <p:nvSpPr>
          <p:cNvPr id="4" name="Rounded Rectangle 3"/>
          <p:cNvSpPr/>
          <p:nvPr/>
        </p:nvSpPr>
        <p:spPr>
          <a:xfrm>
            <a:off x="476211" y="1904989"/>
            <a:ext cx="2667019" cy="952507"/>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rgbClr val="C00000"/>
                </a:solidFill>
              </a:rPr>
              <a:t>Import  Libraries</a:t>
            </a:r>
            <a:endParaRPr lang="en-US" sz="1867" dirty="0">
              <a:solidFill>
                <a:srgbClr val="002060"/>
              </a:solidFill>
            </a:endParaRPr>
          </a:p>
        </p:txBody>
      </p:sp>
      <p:sp>
        <p:nvSpPr>
          <p:cNvPr id="7" name="Rounded Rectangle 6"/>
          <p:cNvSpPr/>
          <p:nvPr/>
        </p:nvSpPr>
        <p:spPr>
          <a:xfrm>
            <a:off x="4857741" y="1904989"/>
            <a:ext cx="2667019" cy="952507"/>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Import Dataset</a:t>
            </a:r>
          </a:p>
        </p:txBody>
      </p:sp>
      <p:sp>
        <p:nvSpPr>
          <p:cNvPr id="8" name="Rounded Rectangle 7"/>
          <p:cNvSpPr/>
          <p:nvPr/>
        </p:nvSpPr>
        <p:spPr>
          <a:xfrm>
            <a:off x="8858269" y="1904989"/>
            <a:ext cx="2667019" cy="857256"/>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Data Preprocessing</a:t>
            </a:r>
          </a:p>
        </p:txBody>
      </p:sp>
      <p:sp>
        <p:nvSpPr>
          <p:cNvPr id="9" name="Rounded Rectangle 8"/>
          <p:cNvSpPr/>
          <p:nvPr/>
        </p:nvSpPr>
        <p:spPr>
          <a:xfrm>
            <a:off x="476211" y="3619502"/>
            <a:ext cx="2667019" cy="1047757"/>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Data Balancing</a:t>
            </a:r>
          </a:p>
        </p:txBody>
      </p:sp>
      <p:sp>
        <p:nvSpPr>
          <p:cNvPr id="10" name="Rounded Rectangle 9"/>
          <p:cNvSpPr/>
          <p:nvPr/>
        </p:nvSpPr>
        <p:spPr>
          <a:xfrm>
            <a:off x="571461" y="5524515"/>
            <a:ext cx="2667019" cy="1047757"/>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Model Building</a:t>
            </a:r>
          </a:p>
        </p:txBody>
      </p:sp>
      <p:sp>
        <p:nvSpPr>
          <p:cNvPr id="11" name="Rounded Rectangle 10"/>
          <p:cNvSpPr/>
          <p:nvPr/>
        </p:nvSpPr>
        <p:spPr>
          <a:xfrm>
            <a:off x="4952992" y="3619501"/>
            <a:ext cx="2667019" cy="1143008"/>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Identifying Outliers  and Skewness</a:t>
            </a:r>
          </a:p>
        </p:txBody>
      </p:sp>
      <p:sp>
        <p:nvSpPr>
          <p:cNvPr id="12" name="Rounded Rectangle 11"/>
          <p:cNvSpPr/>
          <p:nvPr/>
        </p:nvSpPr>
        <p:spPr>
          <a:xfrm>
            <a:off x="8953520" y="3619501"/>
            <a:ext cx="2667019" cy="1143008"/>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Visualizations (EDA)</a:t>
            </a:r>
          </a:p>
        </p:txBody>
      </p:sp>
      <p:sp>
        <p:nvSpPr>
          <p:cNvPr id="13" name="Rounded Rectangle 12"/>
          <p:cNvSpPr/>
          <p:nvPr/>
        </p:nvSpPr>
        <p:spPr>
          <a:xfrm>
            <a:off x="4952992" y="5429264"/>
            <a:ext cx="2667019" cy="1143008"/>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Hyper Parameter Tuning</a:t>
            </a:r>
          </a:p>
        </p:txBody>
      </p:sp>
      <p:sp>
        <p:nvSpPr>
          <p:cNvPr id="14" name="Rounded Rectangle 13"/>
          <p:cNvSpPr/>
          <p:nvPr/>
        </p:nvSpPr>
        <p:spPr>
          <a:xfrm>
            <a:off x="9048771" y="5429264"/>
            <a:ext cx="2571768" cy="1143008"/>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AUC-ROC Curve &amp; Saving Model</a:t>
            </a:r>
          </a:p>
        </p:txBody>
      </p:sp>
      <p:sp>
        <p:nvSpPr>
          <p:cNvPr id="15" name="Right Arrow 14"/>
          <p:cNvSpPr/>
          <p:nvPr/>
        </p:nvSpPr>
        <p:spPr>
          <a:xfrm>
            <a:off x="3619483" y="2285992"/>
            <a:ext cx="666755" cy="381003"/>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ight Arrow 15"/>
          <p:cNvSpPr/>
          <p:nvPr/>
        </p:nvSpPr>
        <p:spPr>
          <a:xfrm>
            <a:off x="7905763" y="2285992"/>
            <a:ext cx="666755" cy="381003"/>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7" name="Down Arrow 16"/>
          <p:cNvSpPr/>
          <p:nvPr/>
        </p:nvSpPr>
        <p:spPr>
          <a:xfrm>
            <a:off x="10096528" y="2952747"/>
            <a:ext cx="381003" cy="476253"/>
          </a:xfrm>
          <a:prstGeom prst="down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8" name="Down Arrow 17"/>
          <p:cNvSpPr/>
          <p:nvPr/>
        </p:nvSpPr>
        <p:spPr>
          <a:xfrm>
            <a:off x="1714469" y="4857760"/>
            <a:ext cx="381003" cy="571504"/>
          </a:xfrm>
          <a:prstGeom prst="down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9" name="Left Arrow 18"/>
          <p:cNvSpPr/>
          <p:nvPr/>
        </p:nvSpPr>
        <p:spPr>
          <a:xfrm>
            <a:off x="8001014" y="4000504"/>
            <a:ext cx="762005" cy="381003"/>
          </a:xfrm>
          <a:prstGeom prst="lef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Left Arrow 20"/>
          <p:cNvSpPr/>
          <p:nvPr/>
        </p:nvSpPr>
        <p:spPr>
          <a:xfrm>
            <a:off x="3619483" y="4095755"/>
            <a:ext cx="762005" cy="381003"/>
          </a:xfrm>
          <a:prstGeom prst="lef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2" name="Right Arrow 21"/>
          <p:cNvSpPr/>
          <p:nvPr/>
        </p:nvSpPr>
        <p:spPr>
          <a:xfrm>
            <a:off x="3714734" y="5905517"/>
            <a:ext cx="762005" cy="381003"/>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3" name="Right Arrow 22"/>
          <p:cNvSpPr/>
          <p:nvPr/>
        </p:nvSpPr>
        <p:spPr>
          <a:xfrm>
            <a:off x="8001013" y="5810267"/>
            <a:ext cx="666755" cy="381003"/>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Exploratory Data Analysis (EDA) Steps</a:t>
            </a:r>
          </a:p>
        </p:txBody>
      </p:sp>
      <p:sp>
        <p:nvSpPr>
          <p:cNvPr id="31" name="Content Placeholder 2"/>
          <p:cNvSpPr>
            <a:spLocks noGrp="1"/>
          </p:cNvSpPr>
          <p:nvPr>
            <p:ph idx="1"/>
          </p:nvPr>
        </p:nvSpPr>
        <p:spPr>
          <a:xfrm>
            <a:off x="4810259" y="649480"/>
            <a:ext cx="6555347" cy="5546047"/>
          </a:xfrm>
        </p:spPr>
        <p:style>
          <a:lnRef idx="1">
            <a:schemeClr val="accent6"/>
          </a:lnRef>
          <a:fillRef idx="2">
            <a:schemeClr val="accent6"/>
          </a:fillRef>
          <a:effectRef idx="1">
            <a:schemeClr val="accent6"/>
          </a:effectRef>
          <a:fontRef idx="minor">
            <a:schemeClr val="dk1"/>
          </a:fontRef>
        </p:style>
        <p:txBody>
          <a:bodyPr anchor="ctr">
            <a:normAutofit/>
          </a:bodyPr>
          <a:lstStyle/>
          <a:p>
            <a:pPr>
              <a:buFont typeface="Wingdings" pitchFamily="2" charset="2"/>
              <a:buChar char="Ø"/>
            </a:pPr>
            <a:r>
              <a:rPr lang="en-US" sz="1900"/>
              <a:t>Importing necessary libraries and importing dataset as a data frame.</a:t>
            </a:r>
          </a:p>
          <a:p>
            <a:pPr>
              <a:buFont typeface="Wingdings" pitchFamily="2" charset="2"/>
              <a:buChar char="Ø"/>
            </a:pPr>
            <a:r>
              <a:rPr lang="en-US" sz="1900"/>
              <a:t>Checked some statistical information like shape, number of unique values present, info, finding zero values etc.</a:t>
            </a:r>
          </a:p>
          <a:p>
            <a:pPr>
              <a:buFont typeface="Wingdings" pitchFamily="2" charset="2"/>
              <a:buChar char="Ø"/>
            </a:pPr>
            <a:r>
              <a:rPr lang="en-US" sz="1900"/>
              <a:t>Dropped some columns containing more than 90% of zero values assuming they won’t create skewness in later part.</a:t>
            </a:r>
          </a:p>
          <a:p>
            <a:pPr>
              <a:buFont typeface="Wingdings" pitchFamily="2" charset="2"/>
              <a:buChar char="Ø"/>
            </a:pPr>
            <a:r>
              <a:rPr lang="en-US" sz="1900"/>
              <a:t>Dataset was free from null values that is I found no missing values.</a:t>
            </a:r>
          </a:p>
          <a:p>
            <a:pPr>
              <a:buFont typeface="Wingdings" pitchFamily="2" charset="2"/>
              <a:buChar char="Ø"/>
            </a:pPr>
            <a:r>
              <a:rPr lang="en-US" sz="1900"/>
              <a:t>Extracted Day, Month and Year features from date column.</a:t>
            </a:r>
          </a:p>
          <a:p>
            <a:pPr>
              <a:buFont typeface="Wingdings" pitchFamily="2" charset="2"/>
              <a:buChar char="Ø"/>
            </a:pPr>
            <a:r>
              <a:rPr lang="en-US" sz="1900"/>
              <a:t>Found some negative/invalid values while checking the statistical summary of the dataset so, converted them into  positive by using absolute command.</a:t>
            </a:r>
          </a:p>
          <a:p>
            <a:pPr>
              <a:buFont typeface="Wingdings" pitchFamily="2" charset="2"/>
              <a:buChar char="Ø"/>
            </a:pPr>
            <a:r>
              <a:rPr lang="en-US" sz="1900"/>
              <a:t>Visualizing the features using univariate and bivariate  analysis. Univariate analysis is the simplest form of analysing  the data. “Uni” means “one” , visualizing the data using one variable. Bivariate analysis is another form of analysing the data. “Bi” means “two” , visualizing the data using 2 variables.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Data Analysis Steps done</a:t>
            </a:r>
          </a:p>
        </p:txBody>
      </p:sp>
      <p:graphicFrame>
        <p:nvGraphicFramePr>
          <p:cNvPr id="5" name="Content Placeholder 2">
            <a:extLst>
              <a:ext uri="{FF2B5EF4-FFF2-40B4-BE49-F238E27FC236}">
                <a16:creationId xmlns:a16="http://schemas.microsoft.com/office/drawing/2014/main" id="{37268593-4A57-BED8-0BA2-23A7BBD9529B}"/>
              </a:ext>
            </a:extLst>
          </p:cNvPr>
          <p:cNvGraphicFramePr>
            <a:graphicFrameLocks noGrp="1"/>
          </p:cNvGraphicFramePr>
          <p:nvPr>
            <p:ph idx="1"/>
            <p:extLst>
              <p:ext uri="{D42A27DB-BD31-4B8C-83A1-F6EECF244321}">
                <p14:modId xmlns:p14="http://schemas.microsoft.com/office/powerpoint/2010/main" val="45461248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9439D1-D89C-4C21-A051-FDE1EDB724E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1900" b="1" kern="1200">
                <a:solidFill>
                  <a:schemeClr val="tx1"/>
                </a:solidFill>
                <a:latin typeface="+mj-lt"/>
                <a:ea typeface="+mj-ea"/>
                <a:cs typeface="+mj-cs"/>
              </a:rPr>
              <a:t>Data exploration:</a:t>
            </a:r>
            <a:br>
              <a:rPr lang="en-US" sz="1900" b="1" i="1" kern="1200">
                <a:solidFill>
                  <a:schemeClr val="tx1"/>
                </a:solidFill>
                <a:latin typeface="+mj-lt"/>
                <a:ea typeface="+mj-ea"/>
                <a:cs typeface="+mj-cs"/>
              </a:rPr>
            </a:br>
            <a:r>
              <a:rPr lang="en-US" sz="1900" kern="1200">
                <a:solidFill>
                  <a:schemeClr val="tx1"/>
                </a:solidFill>
                <a:latin typeface="+mj-lt"/>
                <a:ea typeface="+mj-ea"/>
                <a:cs typeface="+mj-cs"/>
              </a:rPr>
              <a:t>                         The bar graph given below depicts the percentage of Ham and Spam emails in the given dataset. The blue bar represents the count of ham emails and the red bar shows the count of spam emails in the dataset.</a:t>
            </a:r>
            <a:br>
              <a:rPr lang="en-US" sz="1900" kern="1200">
                <a:solidFill>
                  <a:schemeClr val="tx1"/>
                </a:solidFill>
                <a:latin typeface="+mj-lt"/>
                <a:ea typeface="+mj-ea"/>
                <a:cs typeface="+mj-cs"/>
              </a:rPr>
            </a:br>
            <a:endParaRPr lang="en-US" sz="1900" kern="1200">
              <a:solidFill>
                <a:schemeClr val="tx1"/>
              </a:solidFill>
              <a:latin typeface="+mj-lt"/>
              <a:ea typeface="+mj-ea"/>
              <a:cs typeface="+mj-cs"/>
            </a:endParaRP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a:extLst>
              <a:ext uri="{FF2B5EF4-FFF2-40B4-BE49-F238E27FC236}">
                <a16:creationId xmlns:a16="http://schemas.microsoft.com/office/drawing/2014/main" id="{4266BB60-F11B-479B-95E7-9ADC0DC14584}"/>
              </a:ext>
            </a:extLst>
          </p:cNvPr>
          <p:cNvPicPr>
            <a:picLocks noGrp="1" noChangeAspect="1"/>
          </p:cNvPicPr>
          <p:nvPr>
            <p:ph idx="1"/>
          </p:nvPr>
        </p:nvPicPr>
        <p:blipFill>
          <a:blip r:embed="rId2"/>
          <a:stretch>
            <a:fillRect/>
          </a:stretch>
        </p:blipFill>
        <p:spPr>
          <a:xfrm>
            <a:off x="4864608" y="1145421"/>
            <a:ext cx="6846363" cy="4415903"/>
          </a:xfrm>
          <a:prstGeom prst="rect">
            <a:avLst/>
          </a:prstGeom>
        </p:spPr>
      </p:pic>
    </p:spTree>
    <p:extLst>
      <p:ext uri="{BB962C8B-B14F-4D97-AF65-F5344CB8AC3E}">
        <p14:creationId xmlns:p14="http://schemas.microsoft.com/office/powerpoint/2010/main" val="261614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1867</Words>
  <Application>Microsoft Office PowerPoint</Application>
  <PresentationFormat>Widescreen</PresentationFormat>
  <Paragraphs>115</Paragraphs>
  <Slides>26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PowerPoint Presentation</vt:lpstr>
      <vt:lpstr>Agenda</vt:lpstr>
      <vt:lpstr>Introduction</vt:lpstr>
      <vt:lpstr>Problem Statement</vt:lpstr>
      <vt:lpstr>Problem Understanding</vt:lpstr>
      <vt:lpstr>Data Analysis and Model Building Flowchart</vt:lpstr>
      <vt:lpstr>Exploratory Data Analysis (EDA) Steps</vt:lpstr>
      <vt:lpstr>Data Analysis Steps done</vt:lpstr>
      <vt:lpstr>Data exploration:                          The bar graph given below depicts the percentage of Ham and Spam emails in the given dataset. The blue bar represents the count of ham emails and the red bar shows the count of spam emails in the dataset. </vt:lpstr>
      <vt:lpstr>Message distribution before cleaning:</vt:lpstr>
      <vt:lpstr>Message distribution after cleaning:</vt:lpstr>
      <vt:lpstr>Word cloud in spam emails</vt:lpstr>
      <vt:lpstr>Word cloud in ham emails</vt:lpstr>
      <vt:lpstr>Model Building</vt:lpstr>
      <vt:lpstr>1. Decision Tree Classifier</vt:lpstr>
      <vt:lpstr>2. Random Forest Classifier</vt:lpstr>
      <vt:lpstr>3. Extra Trees Classifier</vt:lpstr>
      <vt:lpstr>4. Gradient Boosting Classifier</vt:lpstr>
      <vt:lpstr>5. Bagging Classifier</vt:lpstr>
      <vt:lpstr>Hyper Parameter Tuning</vt:lpstr>
      <vt:lpstr>Creating Final Model After Tuning :</vt:lpstr>
      <vt:lpstr>ROC-AUC Curve for all the models and for the best model :</vt:lpstr>
      <vt:lpstr>Saving The Final Model And Predictions From Saved Model</vt:lpstr>
      <vt:lpstr>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Praveenkumar Gajendiran</dc:creator>
  <cp:lastModifiedBy>Praveenkumar Gajendiran</cp:lastModifiedBy>
  <cp:revision>1</cp:revision>
  <dcterms:created xsi:type="dcterms:W3CDTF">2022-12-26T16:54:42Z</dcterms:created>
  <dcterms:modified xsi:type="dcterms:W3CDTF">2022-12-26T17:03:17Z</dcterms:modified>
</cp:coreProperties>
</file>