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67" d="100"/>
          <a:sy n="67" d="100"/>
        </p:scale>
        <p:origin x="85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6C991-0A32-4B00-80E4-6D62A104F22F}"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53A4D697-22A5-4C43-80FD-49D6A73E7335}">
      <dgm:prSet/>
      <dgm:spPr/>
      <dgm:t>
        <a:bodyPr/>
        <a:lstStyle/>
        <a:p>
          <a:r>
            <a:rPr lang="en-US" b="1" dirty="0"/>
            <a:t>Presented By: </a:t>
          </a:r>
          <a:r>
            <a:rPr lang="en-US" b="1" dirty="0" err="1"/>
            <a:t>B.Sheebarani</a:t>
          </a:r>
          <a:endParaRPr lang="en-US" dirty="0"/>
        </a:p>
      </dgm:t>
    </dgm:pt>
    <dgm:pt modelId="{CE1AF410-68C9-4E37-B928-3DC08AD9E519}" type="parTrans" cxnId="{E13D22DB-454F-4B8A-AEB6-60192E8053D3}">
      <dgm:prSet/>
      <dgm:spPr/>
      <dgm:t>
        <a:bodyPr/>
        <a:lstStyle/>
        <a:p>
          <a:endParaRPr lang="en-US"/>
        </a:p>
      </dgm:t>
    </dgm:pt>
    <dgm:pt modelId="{767D15BB-1995-47E0-85BD-686BF3A61C9F}" type="sibTrans" cxnId="{E13D22DB-454F-4B8A-AEB6-60192E8053D3}">
      <dgm:prSet/>
      <dgm:spPr/>
      <dgm:t>
        <a:bodyPr/>
        <a:lstStyle/>
        <a:p>
          <a:endParaRPr lang="en-US"/>
        </a:p>
      </dgm:t>
    </dgm:pt>
    <dgm:pt modelId="{8D17F167-B7FA-48C9-B935-CCAD4D49DB10}">
      <dgm:prSet/>
      <dgm:spPr/>
      <dgm:t>
        <a:bodyPr/>
        <a:lstStyle/>
        <a:p>
          <a:r>
            <a:rPr lang="en-US" b="1"/>
            <a:t>Batch number:1844</a:t>
          </a:r>
          <a:endParaRPr lang="en-US"/>
        </a:p>
      </dgm:t>
    </dgm:pt>
    <dgm:pt modelId="{3BC6D54A-A4F6-41E6-B89A-C467013FF1DE}" type="parTrans" cxnId="{03C00C65-8AB2-46ED-A796-5492622EA1D6}">
      <dgm:prSet/>
      <dgm:spPr/>
      <dgm:t>
        <a:bodyPr/>
        <a:lstStyle/>
        <a:p>
          <a:endParaRPr lang="en-US"/>
        </a:p>
      </dgm:t>
    </dgm:pt>
    <dgm:pt modelId="{2031CDD3-50A9-47BA-BBCE-C625E001414D}" type="sibTrans" cxnId="{03C00C65-8AB2-46ED-A796-5492622EA1D6}">
      <dgm:prSet/>
      <dgm:spPr/>
      <dgm:t>
        <a:bodyPr/>
        <a:lstStyle/>
        <a:p>
          <a:endParaRPr lang="en-US"/>
        </a:p>
      </dgm:t>
    </dgm:pt>
    <dgm:pt modelId="{DF4851C6-113E-4941-99CD-30D594055FA1}" type="pres">
      <dgm:prSet presAssocID="{D836C991-0A32-4B00-80E4-6D62A104F22F}" presName="hierChild1" presStyleCnt="0">
        <dgm:presLayoutVars>
          <dgm:chPref val="1"/>
          <dgm:dir/>
          <dgm:animOne val="branch"/>
          <dgm:animLvl val="lvl"/>
          <dgm:resizeHandles/>
        </dgm:presLayoutVars>
      </dgm:prSet>
      <dgm:spPr/>
    </dgm:pt>
    <dgm:pt modelId="{4EACA513-FABE-431D-A6BC-29C84B180BA0}" type="pres">
      <dgm:prSet presAssocID="{53A4D697-22A5-4C43-80FD-49D6A73E7335}" presName="hierRoot1" presStyleCnt="0"/>
      <dgm:spPr/>
    </dgm:pt>
    <dgm:pt modelId="{D6911111-7AF0-4F4B-BB15-AA9EA57FC682}" type="pres">
      <dgm:prSet presAssocID="{53A4D697-22A5-4C43-80FD-49D6A73E7335}" presName="composite" presStyleCnt="0"/>
      <dgm:spPr/>
    </dgm:pt>
    <dgm:pt modelId="{28FC9196-D08B-4366-8A58-278F6BFAB36D}" type="pres">
      <dgm:prSet presAssocID="{53A4D697-22A5-4C43-80FD-49D6A73E7335}" presName="background" presStyleLbl="node0" presStyleIdx="0" presStyleCnt="2"/>
      <dgm:spPr/>
    </dgm:pt>
    <dgm:pt modelId="{EA8B6CD3-C9D8-49F1-9369-95875250AB4D}" type="pres">
      <dgm:prSet presAssocID="{53A4D697-22A5-4C43-80FD-49D6A73E7335}" presName="text" presStyleLbl="fgAcc0" presStyleIdx="0" presStyleCnt="2">
        <dgm:presLayoutVars>
          <dgm:chPref val="3"/>
        </dgm:presLayoutVars>
      </dgm:prSet>
      <dgm:spPr/>
    </dgm:pt>
    <dgm:pt modelId="{57408959-D49D-42D7-9AA0-3BF04DB232A8}" type="pres">
      <dgm:prSet presAssocID="{53A4D697-22A5-4C43-80FD-49D6A73E7335}" presName="hierChild2" presStyleCnt="0"/>
      <dgm:spPr/>
    </dgm:pt>
    <dgm:pt modelId="{9D0F5FE2-16A6-4E24-AC07-2C939E4C0794}" type="pres">
      <dgm:prSet presAssocID="{8D17F167-B7FA-48C9-B935-CCAD4D49DB10}" presName="hierRoot1" presStyleCnt="0"/>
      <dgm:spPr/>
    </dgm:pt>
    <dgm:pt modelId="{4A787ED2-818A-49B8-B9B8-FB4A7DB797E0}" type="pres">
      <dgm:prSet presAssocID="{8D17F167-B7FA-48C9-B935-CCAD4D49DB10}" presName="composite" presStyleCnt="0"/>
      <dgm:spPr/>
    </dgm:pt>
    <dgm:pt modelId="{29CE5203-C6A6-42F6-BAC1-AEBC880DB25A}" type="pres">
      <dgm:prSet presAssocID="{8D17F167-B7FA-48C9-B935-CCAD4D49DB10}" presName="background" presStyleLbl="node0" presStyleIdx="1" presStyleCnt="2"/>
      <dgm:spPr/>
    </dgm:pt>
    <dgm:pt modelId="{B7F65A99-8707-4AEB-A04C-C6A92A99EAAE}" type="pres">
      <dgm:prSet presAssocID="{8D17F167-B7FA-48C9-B935-CCAD4D49DB10}" presName="text" presStyleLbl="fgAcc0" presStyleIdx="1" presStyleCnt="2">
        <dgm:presLayoutVars>
          <dgm:chPref val="3"/>
        </dgm:presLayoutVars>
      </dgm:prSet>
      <dgm:spPr/>
    </dgm:pt>
    <dgm:pt modelId="{DD14C36E-0041-42FE-A063-2955E8E54309}" type="pres">
      <dgm:prSet presAssocID="{8D17F167-B7FA-48C9-B935-CCAD4D49DB10}" presName="hierChild2" presStyleCnt="0"/>
      <dgm:spPr/>
    </dgm:pt>
  </dgm:ptLst>
  <dgm:cxnLst>
    <dgm:cxn modelId="{03C00C65-8AB2-46ED-A796-5492622EA1D6}" srcId="{D836C991-0A32-4B00-80E4-6D62A104F22F}" destId="{8D17F167-B7FA-48C9-B935-CCAD4D49DB10}" srcOrd="1" destOrd="0" parTransId="{3BC6D54A-A4F6-41E6-B89A-C467013FF1DE}" sibTransId="{2031CDD3-50A9-47BA-BBCE-C625E001414D}"/>
    <dgm:cxn modelId="{729AA6B8-80D7-4692-9D06-126C0556CC6C}" type="presOf" srcId="{53A4D697-22A5-4C43-80FD-49D6A73E7335}" destId="{EA8B6CD3-C9D8-49F1-9369-95875250AB4D}" srcOrd="0" destOrd="0" presId="urn:microsoft.com/office/officeart/2005/8/layout/hierarchy1"/>
    <dgm:cxn modelId="{443FE3C9-4D53-47D1-9334-2FD4ED145A28}" type="presOf" srcId="{8D17F167-B7FA-48C9-B935-CCAD4D49DB10}" destId="{B7F65A99-8707-4AEB-A04C-C6A92A99EAAE}" srcOrd="0" destOrd="0" presId="urn:microsoft.com/office/officeart/2005/8/layout/hierarchy1"/>
    <dgm:cxn modelId="{A77744D4-630F-493F-85BC-3B6267A580D2}" type="presOf" srcId="{D836C991-0A32-4B00-80E4-6D62A104F22F}" destId="{DF4851C6-113E-4941-99CD-30D594055FA1}" srcOrd="0" destOrd="0" presId="urn:microsoft.com/office/officeart/2005/8/layout/hierarchy1"/>
    <dgm:cxn modelId="{E13D22DB-454F-4B8A-AEB6-60192E8053D3}" srcId="{D836C991-0A32-4B00-80E4-6D62A104F22F}" destId="{53A4D697-22A5-4C43-80FD-49D6A73E7335}" srcOrd="0" destOrd="0" parTransId="{CE1AF410-68C9-4E37-B928-3DC08AD9E519}" sibTransId="{767D15BB-1995-47E0-85BD-686BF3A61C9F}"/>
    <dgm:cxn modelId="{2C35F8DC-54DB-41EC-A746-3C1F4FAEF712}" type="presParOf" srcId="{DF4851C6-113E-4941-99CD-30D594055FA1}" destId="{4EACA513-FABE-431D-A6BC-29C84B180BA0}" srcOrd="0" destOrd="0" presId="urn:microsoft.com/office/officeart/2005/8/layout/hierarchy1"/>
    <dgm:cxn modelId="{3646B41C-1EEF-4C61-A673-8972414C6949}" type="presParOf" srcId="{4EACA513-FABE-431D-A6BC-29C84B180BA0}" destId="{D6911111-7AF0-4F4B-BB15-AA9EA57FC682}" srcOrd="0" destOrd="0" presId="urn:microsoft.com/office/officeart/2005/8/layout/hierarchy1"/>
    <dgm:cxn modelId="{7FA5B33E-33FB-4993-9E9F-F75F75C7C3F3}" type="presParOf" srcId="{D6911111-7AF0-4F4B-BB15-AA9EA57FC682}" destId="{28FC9196-D08B-4366-8A58-278F6BFAB36D}" srcOrd="0" destOrd="0" presId="urn:microsoft.com/office/officeart/2005/8/layout/hierarchy1"/>
    <dgm:cxn modelId="{45743729-5A23-43E8-A02D-01C13D4DAC3D}" type="presParOf" srcId="{D6911111-7AF0-4F4B-BB15-AA9EA57FC682}" destId="{EA8B6CD3-C9D8-49F1-9369-95875250AB4D}" srcOrd="1" destOrd="0" presId="urn:microsoft.com/office/officeart/2005/8/layout/hierarchy1"/>
    <dgm:cxn modelId="{BF32D523-9DA9-4B33-B502-776C1FA9E2D6}" type="presParOf" srcId="{4EACA513-FABE-431D-A6BC-29C84B180BA0}" destId="{57408959-D49D-42D7-9AA0-3BF04DB232A8}" srcOrd="1" destOrd="0" presId="urn:microsoft.com/office/officeart/2005/8/layout/hierarchy1"/>
    <dgm:cxn modelId="{F4A13B9D-6023-48C7-B060-88F64F9AFC0B}" type="presParOf" srcId="{DF4851C6-113E-4941-99CD-30D594055FA1}" destId="{9D0F5FE2-16A6-4E24-AC07-2C939E4C0794}" srcOrd="1" destOrd="0" presId="urn:microsoft.com/office/officeart/2005/8/layout/hierarchy1"/>
    <dgm:cxn modelId="{A5558737-8006-4E8A-BF99-EC1F32203039}" type="presParOf" srcId="{9D0F5FE2-16A6-4E24-AC07-2C939E4C0794}" destId="{4A787ED2-818A-49B8-B9B8-FB4A7DB797E0}" srcOrd="0" destOrd="0" presId="urn:microsoft.com/office/officeart/2005/8/layout/hierarchy1"/>
    <dgm:cxn modelId="{7154B47D-86CE-434D-9B89-F09D52E54017}" type="presParOf" srcId="{4A787ED2-818A-49B8-B9B8-FB4A7DB797E0}" destId="{29CE5203-C6A6-42F6-BAC1-AEBC880DB25A}" srcOrd="0" destOrd="0" presId="urn:microsoft.com/office/officeart/2005/8/layout/hierarchy1"/>
    <dgm:cxn modelId="{638EE2D7-4BEF-4DD7-81F9-DD0155F2E4DB}" type="presParOf" srcId="{4A787ED2-818A-49B8-B9B8-FB4A7DB797E0}" destId="{B7F65A99-8707-4AEB-A04C-C6A92A99EAAE}" srcOrd="1" destOrd="0" presId="urn:microsoft.com/office/officeart/2005/8/layout/hierarchy1"/>
    <dgm:cxn modelId="{D4B4C442-3822-429F-A815-18B21D1BB2A9}" type="presParOf" srcId="{9D0F5FE2-16A6-4E24-AC07-2C939E4C0794}" destId="{DD14C36E-0041-42FE-A063-2955E8E5430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DAAF2-BD25-4DE4-AFA3-608E45EB99E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AFDA7D3-2069-4E3B-A68B-F111B98732C5}">
      <dgm:prSet/>
      <dgm:spPr/>
      <dgm:t>
        <a:bodyPr/>
        <a:lstStyle/>
        <a:p>
          <a:r>
            <a:rPr lang="en-IN"/>
            <a:t>Anyone who has booked a flight ticket knows how unexpectedly the prices vary. The cheapest available ticket on a given flight gets more and less expensive over time. This usually happens as an attempt to maximize revenue based on -</a:t>
          </a:r>
          <a:endParaRPr lang="en-US"/>
        </a:p>
      </dgm:t>
    </dgm:pt>
    <dgm:pt modelId="{444566FE-4B0E-46E4-A034-FB7981A8D339}" type="parTrans" cxnId="{48164E2A-05DB-4403-BDD0-CC1CDE33E3E6}">
      <dgm:prSet/>
      <dgm:spPr/>
      <dgm:t>
        <a:bodyPr/>
        <a:lstStyle/>
        <a:p>
          <a:endParaRPr lang="en-US"/>
        </a:p>
      </dgm:t>
    </dgm:pt>
    <dgm:pt modelId="{9D9455FF-9265-4586-AB58-972493F9763A}" type="sibTrans" cxnId="{48164E2A-05DB-4403-BDD0-CC1CDE33E3E6}">
      <dgm:prSet/>
      <dgm:spPr/>
      <dgm:t>
        <a:bodyPr/>
        <a:lstStyle/>
        <a:p>
          <a:endParaRPr lang="en-US"/>
        </a:p>
      </dgm:t>
    </dgm:pt>
    <dgm:pt modelId="{A77B99E3-DD14-4F8C-959E-FF4124072A86}">
      <dgm:prSet/>
      <dgm:spPr/>
      <dgm:t>
        <a:bodyPr/>
        <a:lstStyle/>
        <a:p>
          <a:r>
            <a:rPr lang="en-IN" dirty="0"/>
            <a:t>1. Time of purchase patterns (making sure last-minute purchases are expensive).</a:t>
          </a:r>
          <a:endParaRPr lang="en-US" dirty="0"/>
        </a:p>
      </dgm:t>
    </dgm:pt>
    <dgm:pt modelId="{2ADAD469-BC4A-40CB-8ABD-53E634EE8C7E}" type="parTrans" cxnId="{F2F23FBC-9CA7-4387-8C0D-9BD1B5481B3C}">
      <dgm:prSet/>
      <dgm:spPr/>
      <dgm:t>
        <a:bodyPr/>
        <a:lstStyle/>
        <a:p>
          <a:endParaRPr lang="en-US"/>
        </a:p>
      </dgm:t>
    </dgm:pt>
    <dgm:pt modelId="{7D7BC97E-9A81-41C2-B5FF-F81DE3A0316F}" type="sibTrans" cxnId="{F2F23FBC-9CA7-4387-8C0D-9BD1B5481B3C}">
      <dgm:prSet/>
      <dgm:spPr/>
      <dgm:t>
        <a:bodyPr/>
        <a:lstStyle/>
        <a:p>
          <a:endParaRPr lang="en-US"/>
        </a:p>
      </dgm:t>
    </dgm:pt>
    <dgm:pt modelId="{11E11CA6-FDB1-401B-B407-C08CF3647781}">
      <dgm:prSet/>
      <dgm:spPr/>
      <dgm:t>
        <a:bodyPr/>
        <a:lstStyle/>
        <a:p>
          <a:r>
            <a:rPr lang="en-IN"/>
            <a:t>2. Keeping the flight as full as they want it (raising prices on a flight which is filling up in order to reduce sales and hold back inventory for those expensive last-minute expensive purchases).</a:t>
          </a:r>
          <a:endParaRPr lang="en-US"/>
        </a:p>
      </dgm:t>
    </dgm:pt>
    <dgm:pt modelId="{6F7CF5EE-5CFE-4627-B3FF-1ED60E110A56}" type="parTrans" cxnId="{C312DBE8-1565-4342-8CE1-3DB4EA4742FE}">
      <dgm:prSet/>
      <dgm:spPr/>
      <dgm:t>
        <a:bodyPr/>
        <a:lstStyle/>
        <a:p>
          <a:endParaRPr lang="en-US"/>
        </a:p>
      </dgm:t>
    </dgm:pt>
    <dgm:pt modelId="{9CDE5F7F-CFD7-40A2-B08D-805155D5A098}" type="sibTrans" cxnId="{C312DBE8-1565-4342-8CE1-3DB4EA4742FE}">
      <dgm:prSet/>
      <dgm:spPr/>
      <dgm:t>
        <a:bodyPr/>
        <a:lstStyle/>
        <a:p>
          <a:endParaRPr lang="en-US"/>
        </a:p>
      </dgm:t>
    </dgm:pt>
    <dgm:pt modelId="{B6BC8097-7D24-4E99-B295-AB7559C9FA15}">
      <dgm:prSet/>
      <dgm:spPr/>
      <dgm:t>
        <a:bodyPr/>
        <a:lstStyle/>
        <a:p>
          <a:r>
            <a:rPr lang="en-IN" b="1"/>
            <a:t>Business goal: </a:t>
          </a:r>
          <a:r>
            <a:rPr lang="en-IN"/>
            <a:t>The main aim of this project is to predict the price of flight tickets based on various features. The purpose of the paper is to study the factors which influence the fluctuations in the airfare prices and how they are related to the change in the prices. </a:t>
          </a:r>
          <a:endParaRPr lang="en-US"/>
        </a:p>
      </dgm:t>
    </dgm:pt>
    <dgm:pt modelId="{855E3DDD-BA62-4138-98CC-4E8BD4272AA4}" type="parTrans" cxnId="{3F2FE9AB-0E2C-4ACB-B04D-BE3E411C0A6B}">
      <dgm:prSet/>
      <dgm:spPr/>
      <dgm:t>
        <a:bodyPr/>
        <a:lstStyle/>
        <a:p>
          <a:endParaRPr lang="en-US"/>
        </a:p>
      </dgm:t>
    </dgm:pt>
    <dgm:pt modelId="{B53E68C4-B9A3-4843-ABC4-EAEF38323963}" type="sibTrans" cxnId="{3F2FE9AB-0E2C-4ACB-B04D-BE3E411C0A6B}">
      <dgm:prSet/>
      <dgm:spPr/>
      <dgm:t>
        <a:bodyPr/>
        <a:lstStyle/>
        <a:p>
          <a:endParaRPr lang="en-US"/>
        </a:p>
      </dgm:t>
    </dgm:pt>
    <dgm:pt modelId="{FC04B1D3-BF88-43E5-9C97-D25481C1AE86}" type="pres">
      <dgm:prSet presAssocID="{E2ADAAF2-BD25-4DE4-AFA3-608E45EB99E8}" presName="hierChild1" presStyleCnt="0">
        <dgm:presLayoutVars>
          <dgm:chPref val="1"/>
          <dgm:dir/>
          <dgm:animOne val="branch"/>
          <dgm:animLvl val="lvl"/>
          <dgm:resizeHandles/>
        </dgm:presLayoutVars>
      </dgm:prSet>
      <dgm:spPr/>
    </dgm:pt>
    <dgm:pt modelId="{E802C1DD-BE34-4D20-A8B5-2571BAA2A26D}" type="pres">
      <dgm:prSet presAssocID="{1AFDA7D3-2069-4E3B-A68B-F111B98732C5}" presName="hierRoot1" presStyleCnt="0"/>
      <dgm:spPr/>
    </dgm:pt>
    <dgm:pt modelId="{99592181-BE4F-49E2-9D16-79A214385D79}" type="pres">
      <dgm:prSet presAssocID="{1AFDA7D3-2069-4E3B-A68B-F111B98732C5}" presName="composite" presStyleCnt="0"/>
      <dgm:spPr/>
    </dgm:pt>
    <dgm:pt modelId="{39756E64-89D2-4688-A214-A5867081A113}" type="pres">
      <dgm:prSet presAssocID="{1AFDA7D3-2069-4E3B-A68B-F111B98732C5}" presName="background" presStyleLbl="node0" presStyleIdx="0" presStyleCnt="4"/>
      <dgm:spPr/>
    </dgm:pt>
    <dgm:pt modelId="{A5D8B477-1C71-42BA-AF79-747DD42D7F64}" type="pres">
      <dgm:prSet presAssocID="{1AFDA7D3-2069-4E3B-A68B-F111B98732C5}" presName="text" presStyleLbl="fgAcc0" presStyleIdx="0" presStyleCnt="4">
        <dgm:presLayoutVars>
          <dgm:chPref val="3"/>
        </dgm:presLayoutVars>
      </dgm:prSet>
      <dgm:spPr/>
    </dgm:pt>
    <dgm:pt modelId="{227C2D59-E591-4742-9993-FD71579B2ABF}" type="pres">
      <dgm:prSet presAssocID="{1AFDA7D3-2069-4E3B-A68B-F111B98732C5}" presName="hierChild2" presStyleCnt="0"/>
      <dgm:spPr/>
    </dgm:pt>
    <dgm:pt modelId="{AEC4DFFC-2091-4FE9-9FB3-86C46AE5F71C}" type="pres">
      <dgm:prSet presAssocID="{A77B99E3-DD14-4F8C-959E-FF4124072A86}" presName="hierRoot1" presStyleCnt="0"/>
      <dgm:spPr/>
    </dgm:pt>
    <dgm:pt modelId="{C9028D1B-230F-40FD-9F0C-34C619539CC7}" type="pres">
      <dgm:prSet presAssocID="{A77B99E3-DD14-4F8C-959E-FF4124072A86}" presName="composite" presStyleCnt="0"/>
      <dgm:spPr/>
    </dgm:pt>
    <dgm:pt modelId="{D7C90AC2-F388-46D4-9831-8B4163499205}" type="pres">
      <dgm:prSet presAssocID="{A77B99E3-DD14-4F8C-959E-FF4124072A86}" presName="background" presStyleLbl="node0" presStyleIdx="1" presStyleCnt="4"/>
      <dgm:spPr/>
    </dgm:pt>
    <dgm:pt modelId="{CB4FA71D-96E2-40E1-AB18-6C5894D0C5EA}" type="pres">
      <dgm:prSet presAssocID="{A77B99E3-DD14-4F8C-959E-FF4124072A86}" presName="text" presStyleLbl="fgAcc0" presStyleIdx="1" presStyleCnt="4">
        <dgm:presLayoutVars>
          <dgm:chPref val="3"/>
        </dgm:presLayoutVars>
      </dgm:prSet>
      <dgm:spPr/>
    </dgm:pt>
    <dgm:pt modelId="{04BE9BD6-DCB1-4ED1-ABFB-133EF2F82A67}" type="pres">
      <dgm:prSet presAssocID="{A77B99E3-DD14-4F8C-959E-FF4124072A86}" presName="hierChild2" presStyleCnt="0"/>
      <dgm:spPr/>
    </dgm:pt>
    <dgm:pt modelId="{35A12264-26E9-47F7-964C-E0966D25CB57}" type="pres">
      <dgm:prSet presAssocID="{11E11CA6-FDB1-401B-B407-C08CF3647781}" presName="hierRoot1" presStyleCnt="0"/>
      <dgm:spPr/>
    </dgm:pt>
    <dgm:pt modelId="{D95E588F-272F-420E-AC89-C81491B17590}" type="pres">
      <dgm:prSet presAssocID="{11E11CA6-FDB1-401B-B407-C08CF3647781}" presName="composite" presStyleCnt="0"/>
      <dgm:spPr/>
    </dgm:pt>
    <dgm:pt modelId="{699B5D88-735E-470C-B0DA-00DD8CA4D376}" type="pres">
      <dgm:prSet presAssocID="{11E11CA6-FDB1-401B-B407-C08CF3647781}" presName="background" presStyleLbl="node0" presStyleIdx="2" presStyleCnt="4"/>
      <dgm:spPr/>
    </dgm:pt>
    <dgm:pt modelId="{2C00C583-E7DC-4566-9495-FB4BA51605E9}" type="pres">
      <dgm:prSet presAssocID="{11E11CA6-FDB1-401B-B407-C08CF3647781}" presName="text" presStyleLbl="fgAcc0" presStyleIdx="2" presStyleCnt="4">
        <dgm:presLayoutVars>
          <dgm:chPref val="3"/>
        </dgm:presLayoutVars>
      </dgm:prSet>
      <dgm:spPr/>
    </dgm:pt>
    <dgm:pt modelId="{C0FA1A8A-2D0E-4789-89D1-4E52BFC56AAB}" type="pres">
      <dgm:prSet presAssocID="{11E11CA6-FDB1-401B-B407-C08CF3647781}" presName="hierChild2" presStyleCnt="0"/>
      <dgm:spPr/>
    </dgm:pt>
    <dgm:pt modelId="{4911D140-B7CA-4CB1-AF0E-9B8604C04DD3}" type="pres">
      <dgm:prSet presAssocID="{B6BC8097-7D24-4E99-B295-AB7559C9FA15}" presName="hierRoot1" presStyleCnt="0"/>
      <dgm:spPr/>
    </dgm:pt>
    <dgm:pt modelId="{8C68F10D-E200-40C9-B7C3-691B0043315B}" type="pres">
      <dgm:prSet presAssocID="{B6BC8097-7D24-4E99-B295-AB7559C9FA15}" presName="composite" presStyleCnt="0"/>
      <dgm:spPr/>
    </dgm:pt>
    <dgm:pt modelId="{C758E558-1D98-40FF-AB45-3EF649701EF8}" type="pres">
      <dgm:prSet presAssocID="{B6BC8097-7D24-4E99-B295-AB7559C9FA15}" presName="background" presStyleLbl="node0" presStyleIdx="3" presStyleCnt="4"/>
      <dgm:spPr/>
    </dgm:pt>
    <dgm:pt modelId="{33A6BA38-D417-4288-BCA8-6908B6926EEF}" type="pres">
      <dgm:prSet presAssocID="{B6BC8097-7D24-4E99-B295-AB7559C9FA15}" presName="text" presStyleLbl="fgAcc0" presStyleIdx="3" presStyleCnt="4">
        <dgm:presLayoutVars>
          <dgm:chPref val="3"/>
        </dgm:presLayoutVars>
      </dgm:prSet>
      <dgm:spPr/>
    </dgm:pt>
    <dgm:pt modelId="{14A01B05-95EC-43E5-9430-518691C85A44}" type="pres">
      <dgm:prSet presAssocID="{B6BC8097-7D24-4E99-B295-AB7559C9FA15}" presName="hierChild2" presStyleCnt="0"/>
      <dgm:spPr/>
    </dgm:pt>
  </dgm:ptLst>
  <dgm:cxnLst>
    <dgm:cxn modelId="{41FBF327-320D-4D3A-8A4B-759E6B6E6886}" type="presOf" srcId="{11E11CA6-FDB1-401B-B407-C08CF3647781}" destId="{2C00C583-E7DC-4566-9495-FB4BA51605E9}" srcOrd="0" destOrd="0" presId="urn:microsoft.com/office/officeart/2005/8/layout/hierarchy1"/>
    <dgm:cxn modelId="{48164E2A-05DB-4403-BDD0-CC1CDE33E3E6}" srcId="{E2ADAAF2-BD25-4DE4-AFA3-608E45EB99E8}" destId="{1AFDA7D3-2069-4E3B-A68B-F111B98732C5}" srcOrd="0" destOrd="0" parTransId="{444566FE-4B0E-46E4-A034-FB7981A8D339}" sibTransId="{9D9455FF-9265-4586-AB58-972493F9763A}"/>
    <dgm:cxn modelId="{C76BF069-BD06-4DB7-ACD5-2303387B700D}" type="presOf" srcId="{A77B99E3-DD14-4F8C-959E-FF4124072A86}" destId="{CB4FA71D-96E2-40E1-AB18-6C5894D0C5EA}" srcOrd="0" destOrd="0" presId="urn:microsoft.com/office/officeart/2005/8/layout/hierarchy1"/>
    <dgm:cxn modelId="{79C0156D-18BA-4FD2-9991-5D2871B0F0B9}" type="presOf" srcId="{1AFDA7D3-2069-4E3B-A68B-F111B98732C5}" destId="{A5D8B477-1C71-42BA-AF79-747DD42D7F64}" srcOrd="0" destOrd="0" presId="urn:microsoft.com/office/officeart/2005/8/layout/hierarchy1"/>
    <dgm:cxn modelId="{66B73757-DD1F-4F8B-AD18-20C161ACD9D8}" type="presOf" srcId="{E2ADAAF2-BD25-4DE4-AFA3-608E45EB99E8}" destId="{FC04B1D3-BF88-43E5-9C97-D25481C1AE86}" srcOrd="0" destOrd="0" presId="urn:microsoft.com/office/officeart/2005/8/layout/hierarchy1"/>
    <dgm:cxn modelId="{3F2FE9AB-0E2C-4ACB-B04D-BE3E411C0A6B}" srcId="{E2ADAAF2-BD25-4DE4-AFA3-608E45EB99E8}" destId="{B6BC8097-7D24-4E99-B295-AB7559C9FA15}" srcOrd="3" destOrd="0" parTransId="{855E3DDD-BA62-4138-98CC-4E8BD4272AA4}" sibTransId="{B53E68C4-B9A3-4843-ABC4-EAEF38323963}"/>
    <dgm:cxn modelId="{F2F23FBC-9CA7-4387-8C0D-9BD1B5481B3C}" srcId="{E2ADAAF2-BD25-4DE4-AFA3-608E45EB99E8}" destId="{A77B99E3-DD14-4F8C-959E-FF4124072A86}" srcOrd="1" destOrd="0" parTransId="{2ADAD469-BC4A-40CB-8ABD-53E634EE8C7E}" sibTransId="{7D7BC97E-9A81-41C2-B5FF-F81DE3A0316F}"/>
    <dgm:cxn modelId="{C312DBE8-1565-4342-8CE1-3DB4EA4742FE}" srcId="{E2ADAAF2-BD25-4DE4-AFA3-608E45EB99E8}" destId="{11E11CA6-FDB1-401B-B407-C08CF3647781}" srcOrd="2" destOrd="0" parTransId="{6F7CF5EE-5CFE-4627-B3FF-1ED60E110A56}" sibTransId="{9CDE5F7F-CFD7-40A2-B08D-805155D5A098}"/>
    <dgm:cxn modelId="{12C6EEFA-42FF-4808-BF2E-4AEAC7D2DBE3}" type="presOf" srcId="{B6BC8097-7D24-4E99-B295-AB7559C9FA15}" destId="{33A6BA38-D417-4288-BCA8-6908B6926EEF}" srcOrd="0" destOrd="0" presId="urn:microsoft.com/office/officeart/2005/8/layout/hierarchy1"/>
    <dgm:cxn modelId="{9612E9B8-2863-460B-9B2E-477A5DC1F862}" type="presParOf" srcId="{FC04B1D3-BF88-43E5-9C97-D25481C1AE86}" destId="{E802C1DD-BE34-4D20-A8B5-2571BAA2A26D}" srcOrd="0" destOrd="0" presId="urn:microsoft.com/office/officeart/2005/8/layout/hierarchy1"/>
    <dgm:cxn modelId="{E738AEA9-3761-40D3-BADC-013D78C00EB8}" type="presParOf" srcId="{E802C1DD-BE34-4D20-A8B5-2571BAA2A26D}" destId="{99592181-BE4F-49E2-9D16-79A214385D79}" srcOrd="0" destOrd="0" presId="urn:microsoft.com/office/officeart/2005/8/layout/hierarchy1"/>
    <dgm:cxn modelId="{749EB013-C118-4702-A08F-8AED01B2E4C6}" type="presParOf" srcId="{99592181-BE4F-49E2-9D16-79A214385D79}" destId="{39756E64-89D2-4688-A214-A5867081A113}" srcOrd="0" destOrd="0" presId="urn:microsoft.com/office/officeart/2005/8/layout/hierarchy1"/>
    <dgm:cxn modelId="{2C5D267E-7517-44DA-A8B1-B9CFF251AFAD}" type="presParOf" srcId="{99592181-BE4F-49E2-9D16-79A214385D79}" destId="{A5D8B477-1C71-42BA-AF79-747DD42D7F64}" srcOrd="1" destOrd="0" presId="urn:microsoft.com/office/officeart/2005/8/layout/hierarchy1"/>
    <dgm:cxn modelId="{CFC2F616-B98B-459C-A563-D20F4BF9ABE9}" type="presParOf" srcId="{E802C1DD-BE34-4D20-A8B5-2571BAA2A26D}" destId="{227C2D59-E591-4742-9993-FD71579B2ABF}" srcOrd="1" destOrd="0" presId="urn:microsoft.com/office/officeart/2005/8/layout/hierarchy1"/>
    <dgm:cxn modelId="{79DD3AE1-B3BD-42F4-91D2-4359D235BE84}" type="presParOf" srcId="{FC04B1D3-BF88-43E5-9C97-D25481C1AE86}" destId="{AEC4DFFC-2091-4FE9-9FB3-86C46AE5F71C}" srcOrd="1" destOrd="0" presId="urn:microsoft.com/office/officeart/2005/8/layout/hierarchy1"/>
    <dgm:cxn modelId="{FDE57A1F-05D1-4F82-B72A-30BE581D5419}" type="presParOf" srcId="{AEC4DFFC-2091-4FE9-9FB3-86C46AE5F71C}" destId="{C9028D1B-230F-40FD-9F0C-34C619539CC7}" srcOrd="0" destOrd="0" presId="urn:microsoft.com/office/officeart/2005/8/layout/hierarchy1"/>
    <dgm:cxn modelId="{05A81E7B-5AAD-42B1-93AA-879D4F2E86EE}" type="presParOf" srcId="{C9028D1B-230F-40FD-9F0C-34C619539CC7}" destId="{D7C90AC2-F388-46D4-9831-8B4163499205}" srcOrd="0" destOrd="0" presId="urn:microsoft.com/office/officeart/2005/8/layout/hierarchy1"/>
    <dgm:cxn modelId="{B499D34D-FFF9-4B71-B264-E30B22724FC2}" type="presParOf" srcId="{C9028D1B-230F-40FD-9F0C-34C619539CC7}" destId="{CB4FA71D-96E2-40E1-AB18-6C5894D0C5EA}" srcOrd="1" destOrd="0" presId="urn:microsoft.com/office/officeart/2005/8/layout/hierarchy1"/>
    <dgm:cxn modelId="{CF0D586F-4F33-4EA4-A5A0-C702B41C630A}" type="presParOf" srcId="{AEC4DFFC-2091-4FE9-9FB3-86C46AE5F71C}" destId="{04BE9BD6-DCB1-4ED1-ABFB-133EF2F82A67}" srcOrd="1" destOrd="0" presId="urn:microsoft.com/office/officeart/2005/8/layout/hierarchy1"/>
    <dgm:cxn modelId="{A150BCF2-45A1-4DD4-AC3F-BC9609A0054B}" type="presParOf" srcId="{FC04B1D3-BF88-43E5-9C97-D25481C1AE86}" destId="{35A12264-26E9-47F7-964C-E0966D25CB57}" srcOrd="2" destOrd="0" presId="urn:microsoft.com/office/officeart/2005/8/layout/hierarchy1"/>
    <dgm:cxn modelId="{97BFA683-C758-47B2-A09E-3AAE9CA58FE5}" type="presParOf" srcId="{35A12264-26E9-47F7-964C-E0966D25CB57}" destId="{D95E588F-272F-420E-AC89-C81491B17590}" srcOrd="0" destOrd="0" presId="urn:microsoft.com/office/officeart/2005/8/layout/hierarchy1"/>
    <dgm:cxn modelId="{19A7B6F2-7BD1-4A65-AAA2-BE5BC0378153}" type="presParOf" srcId="{D95E588F-272F-420E-AC89-C81491B17590}" destId="{699B5D88-735E-470C-B0DA-00DD8CA4D376}" srcOrd="0" destOrd="0" presId="urn:microsoft.com/office/officeart/2005/8/layout/hierarchy1"/>
    <dgm:cxn modelId="{6ABE6ECE-EB5E-4ACB-ABFF-18F6EB99E74A}" type="presParOf" srcId="{D95E588F-272F-420E-AC89-C81491B17590}" destId="{2C00C583-E7DC-4566-9495-FB4BA51605E9}" srcOrd="1" destOrd="0" presId="urn:microsoft.com/office/officeart/2005/8/layout/hierarchy1"/>
    <dgm:cxn modelId="{B7F1A2BF-A469-408C-B1AF-0F931B2EDC93}" type="presParOf" srcId="{35A12264-26E9-47F7-964C-E0966D25CB57}" destId="{C0FA1A8A-2D0E-4789-89D1-4E52BFC56AAB}" srcOrd="1" destOrd="0" presId="urn:microsoft.com/office/officeart/2005/8/layout/hierarchy1"/>
    <dgm:cxn modelId="{855EADB4-09FB-4881-8D66-E8FBCAF7EFA5}" type="presParOf" srcId="{FC04B1D3-BF88-43E5-9C97-D25481C1AE86}" destId="{4911D140-B7CA-4CB1-AF0E-9B8604C04DD3}" srcOrd="3" destOrd="0" presId="urn:microsoft.com/office/officeart/2005/8/layout/hierarchy1"/>
    <dgm:cxn modelId="{F88A9003-BE7A-4939-8942-7A4F7068489B}" type="presParOf" srcId="{4911D140-B7CA-4CB1-AF0E-9B8604C04DD3}" destId="{8C68F10D-E200-40C9-B7C3-691B0043315B}" srcOrd="0" destOrd="0" presId="urn:microsoft.com/office/officeart/2005/8/layout/hierarchy1"/>
    <dgm:cxn modelId="{850097A5-3C02-454C-96E7-938F209250B8}" type="presParOf" srcId="{8C68F10D-E200-40C9-B7C3-691B0043315B}" destId="{C758E558-1D98-40FF-AB45-3EF649701EF8}" srcOrd="0" destOrd="0" presId="urn:microsoft.com/office/officeart/2005/8/layout/hierarchy1"/>
    <dgm:cxn modelId="{78D0CF0F-2355-4DB3-97E3-ACA8F0069EEB}" type="presParOf" srcId="{8C68F10D-E200-40C9-B7C3-691B0043315B}" destId="{33A6BA38-D417-4288-BCA8-6908B6926EEF}" srcOrd="1" destOrd="0" presId="urn:microsoft.com/office/officeart/2005/8/layout/hierarchy1"/>
    <dgm:cxn modelId="{1D3BEB1C-7F29-4203-ADEA-BFA46BB17A61}" type="presParOf" srcId="{4911D140-B7CA-4CB1-AF0E-9B8604C04DD3}" destId="{14A01B05-95EC-43E5-9430-518691C85A4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C9196-D08B-4366-8A58-278F6BFAB36D}">
      <dsp:nvSpPr>
        <dsp:cNvPr id="0" name=""/>
        <dsp:cNvSpPr/>
      </dsp:nvSpPr>
      <dsp:spPr>
        <a:xfrm>
          <a:off x="599" y="837502"/>
          <a:ext cx="2103169" cy="133551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8B6CD3-C9D8-49F1-9369-95875250AB4D}">
      <dsp:nvSpPr>
        <dsp:cNvPr id="0" name=""/>
        <dsp:cNvSpPr/>
      </dsp:nvSpPr>
      <dsp:spPr>
        <a:xfrm>
          <a:off x="234284" y="1059503"/>
          <a:ext cx="2103169" cy="133551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Presented By: </a:t>
          </a:r>
          <a:r>
            <a:rPr lang="en-US" sz="2500" b="1" kern="1200" dirty="0" err="1"/>
            <a:t>B.Sheebarani</a:t>
          </a:r>
          <a:endParaRPr lang="en-US" sz="2500" kern="1200" dirty="0"/>
        </a:p>
      </dsp:txBody>
      <dsp:txXfrm>
        <a:off x="273400" y="1098619"/>
        <a:ext cx="2024937" cy="1257280"/>
      </dsp:txXfrm>
    </dsp:sp>
    <dsp:sp modelId="{29CE5203-C6A6-42F6-BAC1-AEBC880DB25A}">
      <dsp:nvSpPr>
        <dsp:cNvPr id="0" name=""/>
        <dsp:cNvSpPr/>
      </dsp:nvSpPr>
      <dsp:spPr>
        <a:xfrm>
          <a:off x="2571139" y="837502"/>
          <a:ext cx="2103169" cy="133551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65A99-8707-4AEB-A04C-C6A92A99EAAE}">
      <dsp:nvSpPr>
        <dsp:cNvPr id="0" name=""/>
        <dsp:cNvSpPr/>
      </dsp:nvSpPr>
      <dsp:spPr>
        <a:xfrm>
          <a:off x="2804824" y="1059503"/>
          <a:ext cx="2103169" cy="133551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t>Batch number:1844</a:t>
          </a:r>
          <a:endParaRPr lang="en-US" sz="2500" kern="1200"/>
        </a:p>
      </dsp:txBody>
      <dsp:txXfrm>
        <a:off x="2843940" y="1098619"/>
        <a:ext cx="2024937" cy="1257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56E64-89D2-4688-A214-A5867081A113}">
      <dsp:nvSpPr>
        <dsp:cNvPr id="0" name=""/>
        <dsp:cNvSpPr/>
      </dsp:nvSpPr>
      <dsp:spPr>
        <a:xfrm>
          <a:off x="2042" y="1840070"/>
          <a:ext cx="1458463" cy="9261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8B477-1C71-42BA-AF79-747DD42D7F64}">
      <dsp:nvSpPr>
        <dsp:cNvPr id="0" name=""/>
        <dsp:cNvSpPr/>
      </dsp:nvSpPr>
      <dsp:spPr>
        <a:xfrm>
          <a:off x="164094" y="1994019"/>
          <a:ext cx="1458463" cy="9261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a:t>Anyone who has booked a flight ticket knows how unexpectedly the prices vary. The cheapest available ticket on a given flight gets more and less expensive over time. This usually happens as an attempt to maximize revenue based on -</a:t>
          </a:r>
          <a:endParaRPr lang="en-US" sz="700" kern="1200"/>
        </a:p>
      </dsp:txBody>
      <dsp:txXfrm>
        <a:off x="191219" y="2021144"/>
        <a:ext cx="1404213" cy="871874"/>
      </dsp:txXfrm>
    </dsp:sp>
    <dsp:sp modelId="{D7C90AC2-F388-46D4-9831-8B4163499205}">
      <dsp:nvSpPr>
        <dsp:cNvPr id="0" name=""/>
        <dsp:cNvSpPr/>
      </dsp:nvSpPr>
      <dsp:spPr>
        <a:xfrm>
          <a:off x="1784609" y="1840070"/>
          <a:ext cx="1458463" cy="9261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FA71D-96E2-40E1-AB18-6C5894D0C5EA}">
      <dsp:nvSpPr>
        <dsp:cNvPr id="0" name=""/>
        <dsp:cNvSpPr/>
      </dsp:nvSpPr>
      <dsp:spPr>
        <a:xfrm>
          <a:off x="1946660" y="1994019"/>
          <a:ext cx="1458463" cy="9261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t>1. Time of purchase patterns (making sure last-minute purchases are expensive).</a:t>
          </a:r>
          <a:endParaRPr lang="en-US" sz="700" kern="1200" dirty="0"/>
        </a:p>
      </dsp:txBody>
      <dsp:txXfrm>
        <a:off x="1973785" y="2021144"/>
        <a:ext cx="1404213" cy="871874"/>
      </dsp:txXfrm>
    </dsp:sp>
    <dsp:sp modelId="{699B5D88-735E-470C-B0DA-00DD8CA4D376}">
      <dsp:nvSpPr>
        <dsp:cNvPr id="0" name=""/>
        <dsp:cNvSpPr/>
      </dsp:nvSpPr>
      <dsp:spPr>
        <a:xfrm>
          <a:off x="3567175" y="1840070"/>
          <a:ext cx="1458463" cy="9261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00C583-E7DC-4566-9495-FB4BA51605E9}">
      <dsp:nvSpPr>
        <dsp:cNvPr id="0" name=""/>
        <dsp:cNvSpPr/>
      </dsp:nvSpPr>
      <dsp:spPr>
        <a:xfrm>
          <a:off x="3729227" y="1994019"/>
          <a:ext cx="1458463" cy="9261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a:t>2. Keeping the flight as full as they want it (raising prices on a flight which is filling up in order to reduce sales and hold back inventory for those expensive last-minute expensive purchases).</a:t>
          </a:r>
          <a:endParaRPr lang="en-US" sz="700" kern="1200"/>
        </a:p>
      </dsp:txBody>
      <dsp:txXfrm>
        <a:off x="3756352" y="2021144"/>
        <a:ext cx="1404213" cy="871874"/>
      </dsp:txXfrm>
    </dsp:sp>
    <dsp:sp modelId="{C758E558-1D98-40FF-AB45-3EF649701EF8}">
      <dsp:nvSpPr>
        <dsp:cNvPr id="0" name=""/>
        <dsp:cNvSpPr/>
      </dsp:nvSpPr>
      <dsp:spPr>
        <a:xfrm>
          <a:off x="5349742" y="1840070"/>
          <a:ext cx="1458463" cy="9261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6BA38-D417-4288-BCA8-6908B6926EEF}">
      <dsp:nvSpPr>
        <dsp:cNvPr id="0" name=""/>
        <dsp:cNvSpPr/>
      </dsp:nvSpPr>
      <dsp:spPr>
        <a:xfrm>
          <a:off x="5511793" y="1994019"/>
          <a:ext cx="1458463" cy="9261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Business goal: </a:t>
          </a:r>
          <a:r>
            <a:rPr lang="en-IN" sz="700" kern="1200"/>
            <a:t>The main aim of this project is to predict the price of flight tickets based on various features. The purpose of the paper is to study the factors which influence the fluctuations in the airfare prices and how they are related to the change in the prices. </a:t>
          </a:r>
          <a:endParaRPr lang="en-US" sz="700" kern="1200"/>
        </a:p>
      </dsp:txBody>
      <dsp:txXfrm>
        <a:off x="5538918" y="2021144"/>
        <a:ext cx="1404213" cy="8718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23-01-2023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3B8124-6683-41B0-AAF9-862FE4D03957}" type="datetimeFigureOut">
              <a:rPr lang="en-IN" smtClean="0"/>
              <a:pPr/>
              <a:t>23-01-2023</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F2C6506-E204-4C7A-96CD-D9E64D3360BB}" type="slidenum">
              <a:rPr lang="en-IN" smtClean="0"/>
              <a:pPr/>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574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75481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77816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320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7526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53566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905162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247309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677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69970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9117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2271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6298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14801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9058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20936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84929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3B8124-6683-41B0-AAF9-862FE4D03957}" type="datetimeFigureOut">
              <a:rPr lang="en-IN" smtClean="0"/>
              <a:pPr/>
              <a:t>23-01-2023</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23620036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gif"/><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6179229" y="685800"/>
            <a:ext cx="4903454"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b="1" u="sng" cap="all" spc="100" dirty="0">
                <a:ln/>
                <a:solidFill>
                  <a:schemeClr val="accent1"/>
                </a:solidFill>
                <a:latin typeface="+mj-lt"/>
                <a:ea typeface="+mj-ea"/>
                <a:cs typeface="+mj-cs"/>
              </a:rPr>
              <a:t>Flight Price Prediction</a:t>
            </a:r>
          </a:p>
          <a:p>
            <a:pPr defTabSz="914400">
              <a:lnSpc>
                <a:spcPct val="90000"/>
              </a:lnSpc>
              <a:spcBef>
                <a:spcPct val="0"/>
              </a:spcBef>
              <a:spcAft>
                <a:spcPts val="600"/>
              </a:spcAft>
            </a:pPr>
            <a:r>
              <a:rPr lang="en-US" sz="3400" b="1" cap="all" spc="100" dirty="0">
                <a:ln/>
                <a:solidFill>
                  <a:schemeClr val="accent1"/>
                </a:solidFill>
                <a:latin typeface="+mj-lt"/>
                <a:ea typeface="+mj-ea"/>
                <a:cs typeface="+mj-cs"/>
              </a:rPr>
              <a:t> </a:t>
            </a:r>
          </a:p>
        </p:txBody>
      </p:sp>
      <p:pic>
        <p:nvPicPr>
          <p:cNvPr id="2" name="Picture 1">
            <a:extLst>
              <a:ext uri="{FF2B5EF4-FFF2-40B4-BE49-F238E27FC236}">
                <a16:creationId xmlns:a16="http://schemas.microsoft.com/office/drawing/2014/main" id="{0C396AD7-CA92-48A7-BBF8-2C0B5FC3F31B}"/>
              </a:ext>
            </a:extLst>
          </p:cNvPr>
          <p:cNvPicPr>
            <a:picLocks noChangeAspect="1"/>
          </p:cNvPicPr>
          <p:nvPr/>
        </p:nvPicPr>
        <p:blipFill rotWithShape="1">
          <a:blip r:embed="rId3"/>
          <a:srcRect t="209" r="1" b="1"/>
          <a:stretch/>
        </p:blipFill>
        <p:spPr>
          <a:xfrm>
            <a:off x="404226" y="10"/>
            <a:ext cx="5312664" cy="5301586"/>
          </a:xfrm>
          <a:prstGeom prst="rect">
            <a:avLst/>
          </a:prstGeom>
          <a:ln w="57150" cmpd="thinThick">
            <a:solidFill>
              <a:schemeClr val="bg1">
                <a:lumMod val="50000"/>
              </a:schemeClr>
            </a:solidFill>
            <a:miter lim="800000"/>
          </a:ln>
        </p:spPr>
      </p:pic>
      <p:graphicFrame>
        <p:nvGraphicFramePr>
          <p:cNvPr id="24" name="TextBox 5">
            <a:extLst>
              <a:ext uri="{FF2B5EF4-FFF2-40B4-BE49-F238E27FC236}">
                <a16:creationId xmlns:a16="http://schemas.microsoft.com/office/drawing/2014/main" id="{E6165297-5555-BAB1-2992-CFE18A411879}"/>
              </a:ext>
            </a:extLst>
          </p:cNvPr>
          <p:cNvGraphicFramePr/>
          <p:nvPr>
            <p:extLst>
              <p:ext uri="{D42A27DB-BD31-4B8C-83A1-F6EECF244321}">
                <p14:modId xmlns:p14="http://schemas.microsoft.com/office/powerpoint/2010/main" val="1558556175"/>
              </p:ext>
            </p:extLst>
          </p:nvPr>
        </p:nvGraphicFramePr>
        <p:xfrm>
          <a:off x="6174089" y="2142066"/>
          <a:ext cx="4908593" cy="32325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07666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4698059" y="685800"/>
            <a:ext cx="6381741"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u="sng" cap="all" spc="50">
                <a:ln w="0"/>
                <a:solidFill>
                  <a:schemeClr val="accent1"/>
                </a:solidFill>
                <a:latin typeface="+mj-lt"/>
                <a:ea typeface="+mj-ea"/>
                <a:cs typeface="+mj-cs"/>
              </a:rPr>
              <a:t>Bivariate Analysis: Visualizing Categorical Variables vs Price</a:t>
            </a:r>
          </a:p>
        </p:txBody>
      </p:sp>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486" y="306412"/>
            <a:ext cx="3440262" cy="2373781"/>
          </a:xfrm>
          <a:prstGeom prst="rect">
            <a:avLst/>
          </a:prstGeom>
          <a:noFill/>
          <a:ln w="57150" cmpd="thinThick">
            <a:solidFill>
              <a:schemeClr val="bg1">
                <a:lumMod val="50000"/>
              </a:schemeClr>
            </a:solidFill>
            <a:miter lim="800000"/>
          </a:ln>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4380" y="3313109"/>
            <a:ext cx="3836475" cy="1601727"/>
          </a:xfrm>
          <a:prstGeom prst="rect">
            <a:avLst/>
          </a:prstGeom>
          <a:noFill/>
          <a:ln w="57150" cmpd="thinThick">
            <a:solidFill>
              <a:schemeClr val="bg1">
                <a:lumMod val="50000"/>
              </a:schemeClr>
            </a:solidFill>
            <a:miter lim="800000"/>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6BDDA2A-6F3E-4B81-A53A-98EC6D810421}"/>
              </a:ext>
            </a:extLst>
          </p:cNvPr>
          <p:cNvSpPr txBox="1"/>
          <p:nvPr/>
        </p:nvSpPr>
        <p:spPr>
          <a:xfrm>
            <a:off x="4698055" y="2063397"/>
            <a:ext cx="6380406" cy="3237468"/>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accent1"/>
              </a:buClr>
              <a:buSzPct val="160000"/>
              <a:buFont typeface="Arial" panose="020B0604020202020204" pitchFamily="34" charset="0"/>
              <a:buChar char="•"/>
            </a:pPr>
            <a:endParaRPr lang="en-US" sz="1500" b="1" i="0" cap="all"/>
          </a:p>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b="1" i="0" cap="all"/>
              <a:t>Airline vs Price:</a:t>
            </a:r>
            <a:r>
              <a:rPr lang="en-US" sz="1500" b="0" i="0" cap="all"/>
              <a:t> From the bar plot we can notice "Vistara" and "Air India" airlines have highest ticket prices compared to other airlines.</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b="1" i="0" cap="all"/>
              <a:t>Number_of_stops vs Price:</a:t>
            </a:r>
            <a:r>
              <a:rPr lang="en-US" sz="1500" b="0" i="0" cap="all"/>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b="1" i="0" cap="all"/>
              <a:t>Meal_availability vs Price:</a:t>
            </a:r>
            <a:r>
              <a:rPr lang="en-US" sz="1500" b="0" i="0" cap="all"/>
              <a:t> The boxplot shows the flights having Free meal facility have high ticket prices.</a:t>
            </a:r>
          </a:p>
        </p:txBody>
      </p:sp>
    </p:spTree>
    <p:extLst>
      <p:ext uri="{BB962C8B-B14F-4D97-AF65-F5344CB8AC3E}">
        <p14:creationId xmlns:p14="http://schemas.microsoft.com/office/powerpoint/2010/main" val="3558094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6179229" y="685800"/>
            <a:ext cx="4903454"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u="sng" cap="all" spc="50">
                <a:ln w="0"/>
                <a:solidFill>
                  <a:schemeClr val="accent1"/>
                </a:solidFill>
                <a:latin typeface="+mj-lt"/>
                <a:ea typeface="+mj-ea"/>
                <a:cs typeface="+mj-cs"/>
              </a:rPr>
              <a:t>Bivariate Analysis: Visualizing Numerical Variables vs Price</a:t>
            </a: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067" b="-2"/>
          <a:stretch/>
        </p:blipFill>
        <p:spPr bwMode="auto">
          <a:xfrm>
            <a:off x="404226" y="10"/>
            <a:ext cx="5312664" cy="5301586"/>
          </a:xfrm>
          <a:prstGeom prst="rect">
            <a:avLst/>
          </a:prstGeom>
          <a:noFill/>
          <a:ln w="57150" cmpd="thinThick">
            <a:solidFill>
              <a:schemeClr val="bg1">
                <a:lumMod val="50000"/>
              </a:schemeClr>
            </a:solidFill>
            <a:miter lim="800000"/>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6174089" y="2142066"/>
            <a:ext cx="4908593" cy="3232519"/>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b="1" i="0" cap="all"/>
              <a:t>Departure_Hour vs Price:</a:t>
            </a:r>
            <a:r>
              <a:rPr lang="en-US" sz="1500" b="0" i="0" cap="all"/>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indent="-228600" defTabSz="914400">
              <a:lnSpc>
                <a:spcPct val="110000"/>
              </a:lnSpc>
              <a:spcAft>
                <a:spcPts val="600"/>
              </a:spcAft>
              <a:buClr>
                <a:schemeClr val="accent1"/>
              </a:buClr>
              <a:buSzPct val="160000"/>
              <a:buFont typeface="Arial" panose="020B0604020202020204" pitchFamily="34" charset="0"/>
              <a:buChar char="•"/>
            </a:pPr>
            <a:endParaRPr lang="en-US" sz="1500" b="0" i="0" cap="all"/>
          </a:p>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b="1" i="0" cap="all"/>
              <a:t>Departure_Min vs Price:</a:t>
            </a:r>
            <a:r>
              <a:rPr lang="en-US" sz="1500" b="0" i="0" cap="all"/>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6179229" y="685800"/>
            <a:ext cx="4903454"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u="sng" cap="all" spc="50">
                <a:ln w="0"/>
                <a:solidFill>
                  <a:schemeClr val="accent1"/>
                </a:solidFill>
                <a:latin typeface="+mj-lt"/>
                <a:ea typeface="+mj-ea"/>
                <a:cs typeface="+mj-cs"/>
              </a:rPr>
              <a:t>Bivariate Analysis: Visualizing Numerical Variables vs Price</a:t>
            </a: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067" b="-2"/>
          <a:stretch/>
        </p:blipFill>
        <p:spPr bwMode="auto">
          <a:xfrm>
            <a:off x="404226" y="10"/>
            <a:ext cx="5312664" cy="5301586"/>
          </a:xfrm>
          <a:prstGeom prst="rect">
            <a:avLst/>
          </a:prstGeom>
          <a:noFill/>
          <a:ln w="57150" cmpd="thinThick">
            <a:solidFill>
              <a:schemeClr val="bg1">
                <a:lumMod val="50000"/>
              </a:schemeClr>
            </a:solidFill>
            <a:miter lim="800000"/>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6174089" y="2142066"/>
            <a:ext cx="4908593" cy="3232519"/>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1400" b="1" i="0" cap="all"/>
              <a:t>Arrival_Hour vs Price:</a:t>
            </a:r>
            <a:r>
              <a:rPr lang="en-US" sz="1400" b="0" i="0" cap="all"/>
              <a:t> From the bar plot and line plot we can observe that very few flights are arriving in the early morning that is 0 to 6 AM they have very less ticket price. Also, the flights which are arriving in the afternoon and evening have somewhat higher price. So, we can conlude this column has some positive correlation with price.</a:t>
            </a:r>
          </a:p>
          <a:p>
            <a:pPr indent="-228600" defTabSz="914400">
              <a:lnSpc>
                <a:spcPct val="110000"/>
              </a:lnSpc>
              <a:spcAft>
                <a:spcPts val="600"/>
              </a:spcAft>
              <a:buClr>
                <a:schemeClr val="accent1"/>
              </a:buClr>
              <a:buSzPct val="160000"/>
              <a:buFont typeface="Arial" panose="020B0604020202020204" pitchFamily="34" charset="0"/>
              <a:buChar char="•"/>
            </a:pPr>
            <a:endParaRPr lang="en-US" sz="1400" b="0" i="0" cap="all"/>
          </a:p>
          <a:p>
            <a:pPr marL="285750" indent="-228600" defTabSz="914400">
              <a:lnSpc>
                <a:spcPct val="110000"/>
              </a:lnSpc>
              <a:spcAft>
                <a:spcPts val="600"/>
              </a:spcAft>
              <a:buClr>
                <a:schemeClr val="accent1"/>
              </a:buClr>
              <a:buSzPct val="160000"/>
              <a:buFont typeface="Arial" panose="020B0604020202020204" pitchFamily="34" charset="0"/>
              <a:buChar char="•"/>
            </a:pPr>
            <a:r>
              <a:rPr lang="en-US" sz="1400" b="1" i="0" cap="all"/>
              <a:t>Arrival_Min vs Price:</a:t>
            </a:r>
            <a:r>
              <a:rPr lang="en-US" sz="1400" b="0" i="0" cap="all"/>
              <a:t> There is no significant difference between this feature and price. We can say flight ticket prices are not much dependent on the Arrival_min.</a:t>
            </a:r>
          </a:p>
        </p:txBody>
      </p:sp>
    </p:spTree>
    <p:extLst>
      <p:ext uri="{BB962C8B-B14F-4D97-AF65-F5344CB8AC3E}">
        <p14:creationId xmlns:p14="http://schemas.microsoft.com/office/powerpoint/2010/main" val="4147984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6179229" y="685800"/>
            <a:ext cx="4903454"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400" u="sng" cap="all">
                <a:solidFill>
                  <a:schemeClr val="accent1"/>
                </a:solidFill>
                <a:latin typeface="+mj-lt"/>
                <a:ea typeface="+mj-ea"/>
                <a:cs typeface="+mj-cs"/>
              </a:rPr>
              <a:t>Identifying the outliers using box plot</a:t>
            </a: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0" r="18335"/>
          <a:stretch/>
        </p:blipFill>
        <p:spPr bwMode="auto">
          <a:xfrm>
            <a:off x="404226" y="10"/>
            <a:ext cx="5312664" cy="5301586"/>
          </a:xfrm>
          <a:prstGeom prst="rect">
            <a:avLst/>
          </a:prstGeom>
          <a:noFill/>
          <a:ln w="57150" cmpd="thinThick">
            <a:solidFill>
              <a:schemeClr val="bg1">
                <a:lumMod val="50000"/>
              </a:schemeClr>
            </a:solidFill>
            <a:miter lim="800000"/>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174089" y="2142066"/>
            <a:ext cx="4908593" cy="3232519"/>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1100" b="0" i="0" cap="all" dirty="0"/>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25th, 50th, and 75th percentiles.</a:t>
            </a:r>
          </a:p>
          <a:p>
            <a:pPr indent="-228600" defTabSz="914400">
              <a:lnSpc>
                <a:spcPct val="110000"/>
              </a:lnSpc>
              <a:spcAft>
                <a:spcPts val="600"/>
              </a:spcAft>
              <a:buClr>
                <a:schemeClr val="accent1"/>
              </a:buClr>
              <a:buSzPct val="160000"/>
              <a:buFont typeface="Arial" panose="020B0604020202020204" pitchFamily="34" charset="0"/>
              <a:buChar char="•"/>
            </a:pPr>
            <a:endParaRPr lang="en-US" sz="1100" cap="all" dirty="0"/>
          </a:p>
          <a:p>
            <a:pPr marL="285750" indent="-228600" defTabSz="914400">
              <a:lnSpc>
                <a:spcPct val="110000"/>
              </a:lnSpc>
              <a:spcAft>
                <a:spcPts val="600"/>
              </a:spcAft>
              <a:buClr>
                <a:schemeClr val="accent1"/>
              </a:buClr>
              <a:buSzPct val="160000"/>
              <a:buFont typeface="Arial" panose="020B0604020202020204" pitchFamily="34" charset="0"/>
              <a:buChar char="•"/>
            </a:pPr>
            <a:r>
              <a:rPr lang="en-US" sz="1100" b="0" i="0" cap="all" dirty="0"/>
              <a:t>From the box plot we can notice </a:t>
            </a:r>
            <a:r>
              <a:rPr lang="en-US" sz="1100" cap="all" dirty="0"/>
              <a:t>t</a:t>
            </a:r>
            <a:r>
              <a:rPr lang="en-US" sz="1100" b="0" i="0" cap="all" dirty="0"/>
              <a:t>he outliers present in </a:t>
            </a:r>
            <a:r>
              <a:rPr lang="en-US" sz="1100" b="0" i="0" cap="all" dirty="0" err="1"/>
              <a:t>Number_of_stops</a:t>
            </a:r>
            <a:r>
              <a:rPr lang="en-US" sz="1100" b="0" i="0" cap="all" dirty="0"/>
              <a:t> and "Price" columns.</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100" b="0" i="0" cap="all" dirty="0"/>
              <a:t>Since Price is our target column and </a:t>
            </a:r>
            <a:r>
              <a:rPr lang="en-US" sz="1100" b="0" i="0" cap="all" dirty="0" err="1"/>
              <a:t>Number_of_stops</a:t>
            </a:r>
            <a:r>
              <a:rPr lang="en-US" sz="1100" b="0" i="0" cap="all" dirty="0"/>
              <a:t> is our categorical variable so no need to remove outliers in this columns. Finally there is no need to remove outliers in the dataset.</a:t>
            </a:r>
          </a:p>
          <a:p>
            <a:pPr marL="285750" indent="-228600" defTabSz="914400">
              <a:lnSpc>
                <a:spcPct val="110000"/>
              </a:lnSpc>
              <a:spcAft>
                <a:spcPts val="600"/>
              </a:spcAft>
              <a:buClr>
                <a:schemeClr val="accent1"/>
              </a:buClr>
              <a:buSzPct val="160000"/>
              <a:buFont typeface="Arial" panose="020B0604020202020204" pitchFamily="34" charset="0"/>
              <a:buChar char="•"/>
            </a:pPr>
            <a:endParaRPr lang="en-US" sz="1100" cap="all" dirty="0"/>
          </a:p>
        </p:txBody>
      </p:sp>
    </p:spTree>
    <p:extLst>
      <p:ext uri="{BB962C8B-B14F-4D97-AF65-F5344CB8AC3E}">
        <p14:creationId xmlns:p14="http://schemas.microsoft.com/office/powerpoint/2010/main" val="19019682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1024128" y="429197"/>
            <a:ext cx="6066818"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ln w="0"/>
                <a:solidFill>
                  <a:schemeClr val="tx1">
                    <a:lumMod val="95000"/>
                    <a:lumOff val="5000"/>
                  </a:schemeClr>
                </a:solidFill>
                <a:effectLst>
                  <a:reflection blurRad="6350" stA="53000" endA="300" endPos="35500" dir="5400000" sy="-90000" algn="bl" rotWithShape="0"/>
                </a:effectLst>
                <a:latin typeface="+mj-lt"/>
                <a:ea typeface="+mj-ea"/>
                <a:cs typeface="+mj-cs"/>
              </a:rPr>
              <a:t>Agenda</a:t>
            </a:r>
          </a:p>
        </p:txBody>
      </p:sp>
      <p:sp>
        <p:nvSpPr>
          <p:cNvPr id="5" name="TextBox 4">
            <a:extLst>
              <a:ext uri="{FF2B5EF4-FFF2-40B4-BE49-F238E27FC236}">
                <a16:creationId xmlns:a16="http://schemas.microsoft.com/office/drawing/2014/main" id="{D47C0CD6-8B38-46E3-A68A-0DE8DC0E3678}"/>
              </a:ext>
            </a:extLst>
          </p:cNvPr>
          <p:cNvSpPr txBox="1"/>
          <p:nvPr/>
        </p:nvSpPr>
        <p:spPr>
          <a:xfrm>
            <a:off x="1024128" y="1928813"/>
            <a:ext cx="6066818" cy="4023360"/>
          </a:xfrm>
          <a:prstGeom prst="rect">
            <a:avLst/>
          </a:prstGeom>
        </p:spPr>
        <p:txBody>
          <a:bodyPr vert="horz" lIns="45720" tIns="45720" rIns="45720" bIns="45720" rtlCol="0">
            <a:normAutofit/>
          </a:bodyPr>
          <a:lstStyle/>
          <a:p>
            <a:pPr marL="457200" indent="-457200" defTabSz="914400">
              <a:lnSpc>
                <a:spcPct val="90000"/>
              </a:lnSpc>
              <a:spcAft>
                <a:spcPts val="600"/>
              </a:spcAft>
              <a:buClr>
                <a:schemeClr val="accent1"/>
              </a:buClr>
              <a:buFont typeface="Wingdings" panose="05000000000000000000" pitchFamily="2" charset="2"/>
              <a:buChar char="q"/>
            </a:pPr>
            <a:r>
              <a:rPr lang="en-US" sz="1500" dirty="0"/>
              <a:t>Introduction</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Problem Statement</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Problem Understanding</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Benefits of Flight Price Prediction</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Data Analysis &amp; Model Building Flowchart</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Exploratory Data Analysis Steps</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Visualizations: Univariate and Bivariate</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Data Analysis Steps Done</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Assumptions</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Model Building</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Hyper Parameter Tuning and Crating Final Model</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Saving the model and prediction results</a:t>
            </a:r>
          </a:p>
          <a:p>
            <a:pPr marL="457200" indent="-457200" defTabSz="914400">
              <a:lnSpc>
                <a:spcPct val="90000"/>
              </a:lnSpc>
              <a:spcAft>
                <a:spcPts val="600"/>
              </a:spcAft>
              <a:buClr>
                <a:schemeClr val="accent1"/>
              </a:buClr>
              <a:buFont typeface="Wingdings" panose="05000000000000000000" pitchFamily="2" charset="2"/>
              <a:buChar char="q"/>
            </a:pPr>
            <a:r>
              <a:rPr lang="en-US" sz="1500" dirty="0"/>
              <a:t>Conclusion</a:t>
            </a:r>
          </a:p>
        </p:txBody>
      </p:sp>
      <p:pic>
        <p:nvPicPr>
          <p:cNvPr id="7" name="Picture 6" descr="Light bulb on yellow background with sketched light beams and cord">
            <a:extLst>
              <a:ext uri="{FF2B5EF4-FFF2-40B4-BE49-F238E27FC236}">
                <a16:creationId xmlns:a16="http://schemas.microsoft.com/office/drawing/2014/main" id="{754412D8-D76B-7B19-2552-C31DEC4B0C0A}"/>
              </a:ext>
            </a:extLst>
          </p:cNvPr>
          <p:cNvPicPr>
            <a:picLocks noChangeAspect="1"/>
          </p:cNvPicPr>
          <p:nvPr/>
        </p:nvPicPr>
        <p:blipFill rotWithShape="1">
          <a:blip r:embed="rId2"/>
          <a:srcRect l="51325" r="7067"/>
          <a:stretch/>
        </p:blipFill>
        <p:spPr>
          <a:xfrm>
            <a:off x="7552266" y="10"/>
            <a:ext cx="4639733" cy="6857990"/>
          </a:xfrm>
          <a:prstGeom prst="rect">
            <a:avLst/>
          </a:prstGeom>
        </p:spPr>
      </p:pic>
    </p:spTree>
    <p:extLst>
      <p:ext uri="{BB962C8B-B14F-4D97-AF65-F5344CB8AC3E}">
        <p14:creationId xmlns:p14="http://schemas.microsoft.com/office/powerpoint/2010/main" val="233323472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708586" y="685800"/>
            <a:ext cx="6374097"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200" u="sng" cap="all">
                <a:solidFill>
                  <a:schemeClr val="accent1"/>
                </a:solidFill>
                <a:latin typeface="+mj-lt"/>
                <a:ea typeface="+mj-ea"/>
                <a:cs typeface="+mj-cs"/>
              </a:rPr>
              <a:t>Data Analysis Steps done</a:t>
            </a:r>
          </a:p>
        </p:txBody>
      </p:sp>
      <p:pic>
        <p:nvPicPr>
          <p:cNvPr id="20" name="Picture 6" descr="Financial graphs on a dark display">
            <a:extLst>
              <a:ext uri="{FF2B5EF4-FFF2-40B4-BE49-F238E27FC236}">
                <a16:creationId xmlns:a16="http://schemas.microsoft.com/office/drawing/2014/main" id="{E1B8F7C8-48DF-6AFA-0B99-E4F209F99FF3}"/>
              </a:ext>
            </a:extLst>
          </p:cNvPr>
          <p:cNvPicPr>
            <a:picLocks noChangeAspect="1"/>
          </p:cNvPicPr>
          <p:nvPr/>
        </p:nvPicPr>
        <p:blipFill rotWithShape="1">
          <a:blip r:embed="rId3"/>
          <a:srcRect l="24459" r="30265" b="-2"/>
          <a:stretch/>
        </p:blipFill>
        <p:spPr>
          <a:xfrm>
            <a:off x="404226" y="10"/>
            <a:ext cx="3840480" cy="5301586"/>
          </a:xfrm>
          <a:prstGeom prst="rect">
            <a:avLst/>
          </a:prstGeom>
          <a:ln w="57150" cmpd="thinThick">
            <a:solidFill>
              <a:schemeClr val="bg1">
                <a:lumMod val="50000"/>
              </a:schemeClr>
            </a:solidFill>
            <a:miter lim="800000"/>
          </a:ln>
        </p:spPr>
      </p:pic>
      <p:sp>
        <p:nvSpPr>
          <p:cNvPr id="5" name="TextBox 4">
            <a:extLst>
              <a:ext uri="{FF2B5EF4-FFF2-40B4-BE49-F238E27FC236}">
                <a16:creationId xmlns:a16="http://schemas.microsoft.com/office/drawing/2014/main" id="{605F679E-7454-4BF9-94EA-B218B25356C2}"/>
              </a:ext>
            </a:extLst>
          </p:cNvPr>
          <p:cNvSpPr txBox="1"/>
          <p:nvPr/>
        </p:nvSpPr>
        <p:spPr>
          <a:xfrm>
            <a:off x="4701906" y="1728788"/>
            <a:ext cx="6380777" cy="3645797"/>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900" cap="all" dirty="0"/>
              <a:t>I have done feature engineering steps like feature extraction and feature selection to improve data normality and linearity.</a:t>
            </a:r>
          </a:p>
          <a:p>
            <a:pPr indent="-228600" defTabSz="914400">
              <a:lnSpc>
                <a:spcPct val="110000"/>
              </a:lnSpc>
              <a:spcAft>
                <a:spcPts val="600"/>
              </a:spcAft>
              <a:buClr>
                <a:schemeClr val="accent1"/>
              </a:buClr>
              <a:buSzPct val="160000"/>
              <a:buFont typeface="Arial" panose="020B0604020202020204" pitchFamily="34" charset="0"/>
              <a:buChar char="•"/>
            </a:pPr>
            <a:endParaRPr lang="en-US" sz="900" cap="all" dirty="0"/>
          </a:p>
          <a:p>
            <a:pPr marL="285750" indent="-228600" defTabSz="914400">
              <a:lnSpc>
                <a:spcPct val="110000"/>
              </a:lnSpc>
              <a:spcAft>
                <a:spcPts val="600"/>
              </a:spcAft>
              <a:buClr>
                <a:schemeClr val="accent1"/>
              </a:buClr>
              <a:buSzPct val="160000"/>
              <a:buFont typeface="Arial" panose="020B0604020202020204" pitchFamily="34" charset="0"/>
              <a:buChar char="•"/>
            </a:pPr>
            <a:r>
              <a:rPr lang="en-US" sz="900" cap="all" dirty="0"/>
              <a:t>Identified outliers using boxplots and found no outliers in numerical variables.</a:t>
            </a:r>
          </a:p>
          <a:p>
            <a:pPr indent="-228600" defTabSz="914400">
              <a:lnSpc>
                <a:spcPct val="110000"/>
              </a:lnSpc>
              <a:spcAft>
                <a:spcPts val="600"/>
              </a:spcAft>
              <a:buClr>
                <a:schemeClr val="accent1"/>
              </a:buClr>
              <a:buSzPct val="160000"/>
              <a:buFont typeface="Arial" panose="020B0604020202020204" pitchFamily="34" charset="0"/>
              <a:buChar char="•"/>
            </a:pPr>
            <a:endParaRPr lang="en-US" sz="900" cap="all" dirty="0"/>
          </a:p>
          <a:p>
            <a:pPr marL="285750" indent="-228600" defTabSz="914400">
              <a:lnSpc>
                <a:spcPct val="110000"/>
              </a:lnSpc>
              <a:spcAft>
                <a:spcPts val="600"/>
              </a:spcAft>
              <a:buClr>
                <a:schemeClr val="accent1"/>
              </a:buClr>
              <a:buSzPct val="160000"/>
              <a:buFont typeface="Arial" panose="020B0604020202020204" pitchFamily="34" charset="0"/>
              <a:buChar char="•"/>
            </a:pPr>
            <a:r>
              <a:rPr lang="en-US" sz="900" cap="all" dirty="0"/>
              <a:t>Identified skewness using distribution plots and removed skewness using square root transformation method.</a:t>
            </a:r>
          </a:p>
          <a:p>
            <a:pPr indent="-228600" defTabSz="914400">
              <a:lnSpc>
                <a:spcPct val="110000"/>
              </a:lnSpc>
              <a:spcAft>
                <a:spcPts val="600"/>
              </a:spcAft>
              <a:buClr>
                <a:schemeClr val="accent1"/>
              </a:buClr>
              <a:buSzPct val="160000"/>
              <a:buFont typeface="Arial" panose="020B0604020202020204" pitchFamily="34" charset="0"/>
              <a:buChar char="•"/>
            </a:pPr>
            <a:endParaRPr lang="en-US" sz="900" cap="all" dirty="0"/>
          </a:p>
          <a:p>
            <a:pPr marL="285750" indent="-228600" defTabSz="914400">
              <a:lnSpc>
                <a:spcPct val="110000"/>
              </a:lnSpc>
              <a:spcAft>
                <a:spcPts val="600"/>
              </a:spcAft>
              <a:buClr>
                <a:schemeClr val="accent1"/>
              </a:buClr>
              <a:buSzPct val="160000"/>
              <a:buFont typeface="Arial" panose="020B0604020202020204" pitchFamily="34" charset="0"/>
              <a:buChar char="•"/>
            </a:pPr>
            <a:r>
              <a:rPr lang="en-US" sz="900" cap="all" dirty="0"/>
              <a:t>Used Pearson’s correlation coefficient to check the correlation between dependent and independent variables. To visualize the correlation I have used heatmap and bar plot. </a:t>
            </a:r>
          </a:p>
          <a:p>
            <a:pPr indent="-228600" defTabSz="914400">
              <a:lnSpc>
                <a:spcPct val="110000"/>
              </a:lnSpc>
              <a:spcAft>
                <a:spcPts val="600"/>
              </a:spcAft>
              <a:buClr>
                <a:schemeClr val="accent1"/>
              </a:buClr>
              <a:buSzPct val="160000"/>
              <a:buFont typeface="Arial" panose="020B0604020202020204" pitchFamily="34" charset="0"/>
              <a:buChar char="•"/>
            </a:pPr>
            <a:endParaRPr lang="en-US" sz="900" cap="all" dirty="0"/>
          </a:p>
          <a:p>
            <a:pPr marL="285750" indent="-228600" defTabSz="914400">
              <a:lnSpc>
                <a:spcPct val="110000"/>
              </a:lnSpc>
              <a:spcAft>
                <a:spcPts val="600"/>
              </a:spcAft>
              <a:buClr>
                <a:schemeClr val="accent1"/>
              </a:buClr>
              <a:buSzPct val="160000"/>
              <a:buFont typeface="Arial" panose="020B0604020202020204" pitchFamily="34" charset="0"/>
              <a:buChar char="•"/>
            </a:pPr>
            <a:r>
              <a:rPr lang="en-US" sz="900" cap="all" dirty="0"/>
              <a:t>I have used </a:t>
            </a:r>
            <a:r>
              <a:rPr lang="en-US" sz="900" cap="all" dirty="0" err="1"/>
              <a:t>StandardScalar</a:t>
            </a:r>
            <a:r>
              <a:rPr lang="en-US" sz="900" cap="all" dirty="0"/>
              <a:t> method to scale the data to o</a:t>
            </a:r>
            <a:r>
              <a:rPr lang="en-US" sz="900" b="0" i="0" cap="all" dirty="0"/>
              <a:t>vercome with the issue of data biasness</a:t>
            </a:r>
            <a:r>
              <a:rPr lang="en-US" sz="900" cap="all" dirty="0"/>
              <a:t>.</a:t>
            </a:r>
          </a:p>
          <a:p>
            <a:pPr indent="-228600" defTabSz="914400">
              <a:lnSpc>
                <a:spcPct val="110000"/>
              </a:lnSpc>
              <a:spcAft>
                <a:spcPts val="600"/>
              </a:spcAft>
              <a:buClr>
                <a:schemeClr val="accent1"/>
              </a:buClr>
              <a:buSzPct val="160000"/>
              <a:buFont typeface="Arial" panose="020B0604020202020204" pitchFamily="34" charset="0"/>
              <a:buChar char="•"/>
            </a:pPr>
            <a:endParaRPr lang="en-US" sz="900" cap="all" dirty="0"/>
          </a:p>
          <a:p>
            <a:pPr marL="285750" indent="-228600" defTabSz="914400">
              <a:lnSpc>
                <a:spcPct val="110000"/>
              </a:lnSpc>
              <a:spcAft>
                <a:spcPts val="600"/>
              </a:spcAft>
              <a:buClr>
                <a:schemeClr val="accent1"/>
              </a:buClr>
              <a:buSzPct val="160000"/>
              <a:buFont typeface="Arial" panose="020B0604020202020204" pitchFamily="34" charset="0"/>
              <a:buChar char="•"/>
            </a:pPr>
            <a:r>
              <a:rPr lang="en-US" sz="900" cap="all" dirty="0"/>
              <a:t>Split train and test to build machine learning models. Found best random state and best accuracy. Model building process will be shown in the further steps.</a:t>
            </a:r>
          </a:p>
        </p:txBody>
      </p:sp>
    </p:spTree>
    <p:extLst>
      <p:ext uri="{BB962C8B-B14F-4D97-AF65-F5344CB8AC3E}">
        <p14:creationId xmlns:p14="http://schemas.microsoft.com/office/powerpoint/2010/main" val="21113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62" b="-1"/>
          <a:stretch/>
        </p:blipFill>
        <p:spPr bwMode="auto">
          <a:xfrm>
            <a:off x="1" y="-1"/>
            <a:ext cx="5791144" cy="398062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rotWithShape="1">
          <a:blip r:embed="rId4">
            <a:extLst>
              <a:ext uri="{28A0092B-C50C-407E-A947-70E740481C1C}">
                <a14:useLocalDpi xmlns:a14="http://schemas.microsoft.com/office/drawing/2010/main" val="0"/>
              </a:ext>
            </a:extLst>
          </a:blip>
          <a:srcRect r="23207" b="-2"/>
          <a:stretch/>
        </p:blipFill>
        <p:spPr>
          <a:xfrm>
            <a:off x="5914589" y="10"/>
            <a:ext cx="5794811" cy="3980612"/>
          </a:xfrm>
          <a:prstGeom prst="rect">
            <a:avLst/>
          </a:prstGeom>
          <a:ln>
            <a:noFill/>
          </a:ln>
        </p:spPr>
      </p:pic>
      <p:sp>
        <p:nvSpPr>
          <p:cNvPr id="3" name="TextBox 2">
            <a:extLst>
              <a:ext uri="{FF2B5EF4-FFF2-40B4-BE49-F238E27FC236}">
                <a16:creationId xmlns:a16="http://schemas.microsoft.com/office/drawing/2014/main" id="{265FC7D3-4BD2-442A-9F37-B66D8A70D78D}"/>
              </a:ext>
            </a:extLst>
          </p:cNvPr>
          <p:cNvSpPr txBox="1"/>
          <p:nvPr/>
        </p:nvSpPr>
        <p:spPr>
          <a:xfrm>
            <a:off x="685801" y="4267829"/>
            <a:ext cx="3373149" cy="1608035"/>
          </a:xfrm>
          <a:prstGeom prst="rect">
            <a:avLst/>
          </a:prstGeom>
        </p:spPr>
        <p:txBody>
          <a:bodyPr vert="horz" lIns="91440" tIns="45720" rIns="91440" bIns="45720" rtlCol="0" anchor="ctr">
            <a:normAutofit/>
          </a:bodyPr>
          <a:lstStyle/>
          <a:p>
            <a:pPr marL="857250" lvl="1" indent="-400050" defTabSz="914400">
              <a:lnSpc>
                <a:spcPct val="90000"/>
              </a:lnSpc>
              <a:spcBef>
                <a:spcPct val="0"/>
              </a:spcBef>
              <a:spcAft>
                <a:spcPts val="800"/>
              </a:spcAft>
            </a:pPr>
            <a:r>
              <a:rPr lang="en-US" sz="3700" u="sng" cap="all">
                <a:solidFill>
                  <a:schemeClr val="bg1"/>
                </a:solidFill>
                <a:latin typeface="+mj-lt"/>
                <a:ea typeface="+mj-ea"/>
                <a:cs typeface="+mj-cs"/>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4634682" y="4267829"/>
            <a:ext cx="6635805" cy="16080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10000"/>
              </a:lnSpc>
              <a:buClr>
                <a:schemeClr val="accent1"/>
              </a:buClr>
              <a:buSzPct val="160000"/>
              <a:buFont typeface="Arial" panose="020B0604020202020204" pitchFamily="34" charset="0"/>
              <a:buChar char="•"/>
            </a:pPr>
            <a:r>
              <a:rPr lang="en-US" sz="1500" cap="all">
                <a:solidFill>
                  <a:schemeClr val="bg1"/>
                </a:solidFill>
              </a:rPr>
              <a:t>Created Decision Tree Regressor model and checked for its evaluation metrics. The model is giving R2 score as 51.30%.</a:t>
            </a:r>
          </a:p>
          <a:p>
            <a:pPr marL="342900" lvl="0" indent="-228600" defTabSz="914400">
              <a:lnSpc>
                <a:spcPct val="110000"/>
              </a:lnSpc>
              <a:spcAft>
                <a:spcPts val="800"/>
              </a:spcAft>
              <a:buClr>
                <a:schemeClr val="accent1"/>
              </a:buClr>
              <a:buSzPct val="160000"/>
              <a:buFont typeface="Arial" panose="020B0604020202020204" pitchFamily="34" charset="0"/>
              <a:buChar char="•"/>
            </a:pPr>
            <a:r>
              <a:rPr lang="en-US" sz="1500" cap="all">
                <a:solidFill>
                  <a:schemeClr val="bg1"/>
                </a:solidFill>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val="1706475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367" name="Picture 15366">
            <a:extLst>
              <a:ext uri="{FF2B5EF4-FFF2-40B4-BE49-F238E27FC236}">
                <a16:creationId xmlns:a16="http://schemas.microsoft.com/office/drawing/2014/main" id="{8FA20A3C-BD33-4BC0-BAA2-683C4F29A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5369" name="Group 15368">
            <a:extLst>
              <a:ext uri="{FF2B5EF4-FFF2-40B4-BE49-F238E27FC236}">
                <a16:creationId xmlns:a16="http://schemas.microsoft.com/office/drawing/2014/main" id="{FF51F4B5-F243-485B-AEFF-8A2392332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5364" name="Rectangle 15369">
              <a:extLst>
                <a:ext uri="{FF2B5EF4-FFF2-40B4-BE49-F238E27FC236}">
                  <a16:creationId xmlns:a16="http://schemas.microsoft.com/office/drawing/2014/main" id="{F6DDD77F-AF4E-4699-83CA-25E67DE02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5365" name="Freeform 11">
              <a:extLst>
                <a:ext uri="{FF2B5EF4-FFF2-40B4-BE49-F238E27FC236}">
                  <a16:creationId xmlns:a16="http://schemas.microsoft.com/office/drawing/2014/main" id="{E54D6B7E-A890-4096-B04C-986095FD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366" name="Rectangle 15371">
              <a:extLst>
                <a:ext uri="{FF2B5EF4-FFF2-40B4-BE49-F238E27FC236}">
                  <a16:creationId xmlns:a16="http://schemas.microsoft.com/office/drawing/2014/main" id="{73BABC7B-87BC-419D-A42E-34400A920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15374" name="Rectangle 15373">
            <a:extLst>
              <a:ext uri="{FF2B5EF4-FFF2-40B4-BE49-F238E27FC236}">
                <a16:creationId xmlns:a16="http://schemas.microsoft.com/office/drawing/2014/main" id="{7A37A05B-5EE5-46EF-B1F8-182A3F3C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5376" name="Rectangle 15375">
            <a:extLst>
              <a:ext uri="{FF2B5EF4-FFF2-40B4-BE49-F238E27FC236}">
                <a16:creationId xmlns:a16="http://schemas.microsoft.com/office/drawing/2014/main" id="{ECE753A3-CB2D-4B90-A1D6-68B9618BB0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3000" y="135467"/>
            <a:ext cx="5334001" cy="610446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8" name="Freeform 25">
            <a:extLst>
              <a:ext uri="{FF2B5EF4-FFF2-40B4-BE49-F238E27FC236}">
                <a16:creationId xmlns:a16="http://schemas.microsoft.com/office/drawing/2014/main" id="{EF9B69EB-1232-4524-836D-824F991F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380" name="Rectangle 15379">
            <a:extLst>
              <a:ext uri="{FF2B5EF4-FFF2-40B4-BE49-F238E27FC236}">
                <a16:creationId xmlns:a16="http://schemas.microsoft.com/office/drawing/2014/main" id="{B4EA443A-62A7-44FA-AC12-5E09BE08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738D86F-0337-4A8C-AFC3-0B76075E5B49}"/>
              </a:ext>
            </a:extLst>
          </p:cNvPr>
          <p:cNvSpPr txBox="1"/>
          <p:nvPr/>
        </p:nvSpPr>
        <p:spPr>
          <a:xfrm>
            <a:off x="685802" y="685800"/>
            <a:ext cx="494917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800" cap="all">
                <a:solidFill>
                  <a:schemeClr val="bg1"/>
                </a:solidFill>
                <a:latin typeface="+mj-lt"/>
                <a:ea typeface="+mj-ea"/>
                <a:cs typeface="+mj-cs"/>
              </a:rPr>
              <a:t> </a:t>
            </a:r>
            <a:r>
              <a:rPr lang="en-US" sz="3800" u="sng" cap="all">
                <a:solidFill>
                  <a:schemeClr val="bg1"/>
                </a:solidFill>
                <a:latin typeface="+mj-lt"/>
                <a:ea typeface="+mj-ea"/>
                <a:cs typeface="+mj-cs"/>
              </a:rPr>
              <a:t>ii. 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685802" y="2063396"/>
            <a:ext cx="4949172" cy="3680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20000"/>
              </a:lnSpc>
              <a:buClr>
                <a:schemeClr val="accent1"/>
              </a:buClr>
              <a:buSzPct val="160000"/>
              <a:buFont typeface="Arial" panose="020B0604020202020204" pitchFamily="34" charset="0"/>
              <a:buChar char="•"/>
            </a:pPr>
            <a:r>
              <a:rPr lang="en-US" cap="all">
                <a:solidFill>
                  <a:schemeClr val="bg1"/>
                </a:solidFill>
              </a:rPr>
              <a:t>Created Random Forest Regressor model and checked for it's evaluation metrics. The model is giving R2 score as 72.74%.</a:t>
            </a:r>
          </a:p>
          <a:p>
            <a:pPr marL="342900" lvl="0" indent="-228600" defTabSz="914400">
              <a:lnSpc>
                <a:spcPct val="120000"/>
              </a:lnSpc>
              <a:spcAft>
                <a:spcPts val="800"/>
              </a:spcAft>
              <a:buClr>
                <a:schemeClr val="accent1"/>
              </a:buClr>
              <a:buSzPct val="160000"/>
              <a:buFont typeface="Arial" panose="020B0604020202020204" pitchFamily="34" charset="0"/>
              <a:buChar char="•"/>
            </a:pPr>
            <a:r>
              <a:rPr lang="en-US" cap="all">
                <a:solidFill>
                  <a:schemeClr val="bg1"/>
                </a:solidFill>
              </a:rPr>
              <a:t>From the graph we can observe how our model is mapping. In the graph we can observe the straight line which is our actual dataset and dots are the predictions that our model has given.</a:t>
            </a:r>
          </a:p>
        </p:txBody>
      </p:sp>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62" b="-1"/>
          <a:stretch/>
        </p:blipFill>
        <p:spPr bwMode="auto">
          <a:xfrm>
            <a:off x="6785859" y="231418"/>
            <a:ext cx="4212645" cy="289559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rotWithShape="1">
          <a:blip r:embed="rId5">
            <a:extLst>
              <a:ext uri="{28A0092B-C50C-407E-A947-70E740481C1C}">
                <a14:useLocalDpi xmlns:a14="http://schemas.microsoft.com/office/drawing/2010/main" val="0"/>
              </a:ext>
            </a:extLst>
          </a:blip>
          <a:srcRect r="23571" b="-2"/>
          <a:stretch/>
        </p:blipFill>
        <p:spPr>
          <a:xfrm>
            <a:off x="6790299" y="3250087"/>
            <a:ext cx="4203764" cy="2887676"/>
          </a:xfrm>
          <a:prstGeom prst="rect">
            <a:avLst/>
          </a:prstGeom>
          <a:ln>
            <a:noFill/>
          </a:ln>
        </p:spPr>
      </p:pic>
    </p:spTree>
    <p:extLst>
      <p:ext uri="{BB962C8B-B14F-4D97-AF65-F5344CB8AC3E}">
        <p14:creationId xmlns:p14="http://schemas.microsoft.com/office/powerpoint/2010/main" val="877256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6391" name="Picture 16390">
            <a:extLst>
              <a:ext uri="{FF2B5EF4-FFF2-40B4-BE49-F238E27FC236}">
                <a16:creationId xmlns:a16="http://schemas.microsoft.com/office/drawing/2014/main" id="{8FA20A3C-BD33-4BC0-BAA2-683C4F29A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6393" name="Group 16392">
            <a:extLst>
              <a:ext uri="{FF2B5EF4-FFF2-40B4-BE49-F238E27FC236}">
                <a16:creationId xmlns:a16="http://schemas.microsoft.com/office/drawing/2014/main" id="{FF51F4B5-F243-485B-AEFF-8A2392332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6388" name="Rectangle 16393">
              <a:extLst>
                <a:ext uri="{FF2B5EF4-FFF2-40B4-BE49-F238E27FC236}">
                  <a16:creationId xmlns:a16="http://schemas.microsoft.com/office/drawing/2014/main" id="{F6DDD77F-AF4E-4699-83CA-25E67DE02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389" name="Freeform 11">
              <a:extLst>
                <a:ext uri="{FF2B5EF4-FFF2-40B4-BE49-F238E27FC236}">
                  <a16:creationId xmlns:a16="http://schemas.microsoft.com/office/drawing/2014/main" id="{E54D6B7E-A890-4096-B04C-986095FD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390" name="Rectangle 16395">
              <a:extLst>
                <a:ext uri="{FF2B5EF4-FFF2-40B4-BE49-F238E27FC236}">
                  <a16:creationId xmlns:a16="http://schemas.microsoft.com/office/drawing/2014/main" id="{73BABC7B-87BC-419D-A42E-34400A920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16398" name="Rectangle 16397">
            <a:extLst>
              <a:ext uri="{FF2B5EF4-FFF2-40B4-BE49-F238E27FC236}">
                <a16:creationId xmlns:a16="http://schemas.microsoft.com/office/drawing/2014/main" id="{7A37A05B-5EE5-46EF-B1F8-182A3F3C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400" name="Rectangle 16399">
            <a:extLst>
              <a:ext uri="{FF2B5EF4-FFF2-40B4-BE49-F238E27FC236}">
                <a16:creationId xmlns:a16="http://schemas.microsoft.com/office/drawing/2014/main" id="{ECE753A3-CB2D-4B90-A1D6-68B9618BB0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3000" y="135467"/>
            <a:ext cx="5334001" cy="610446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2" name="Freeform 25">
            <a:extLst>
              <a:ext uri="{FF2B5EF4-FFF2-40B4-BE49-F238E27FC236}">
                <a16:creationId xmlns:a16="http://schemas.microsoft.com/office/drawing/2014/main" id="{EF9B69EB-1232-4524-836D-824F991F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404" name="Rectangle 16403">
            <a:extLst>
              <a:ext uri="{FF2B5EF4-FFF2-40B4-BE49-F238E27FC236}">
                <a16:creationId xmlns:a16="http://schemas.microsoft.com/office/drawing/2014/main" id="{B4EA443A-62A7-44FA-AC12-5E09BE08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D132AA04-A709-4DE6-9AB1-994D65E3C2E9}"/>
              </a:ext>
            </a:extLst>
          </p:cNvPr>
          <p:cNvSpPr txBox="1"/>
          <p:nvPr/>
        </p:nvSpPr>
        <p:spPr>
          <a:xfrm>
            <a:off x="685802" y="685800"/>
            <a:ext cx="494917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800" cap="all">
                <a:solidFill>
                  <a:schemeClr val="bg1"/>
                </a:solidFill>
                <a:latin typeface="+mj-lt"/>
                <a:ea typeface="+mj-ea"/>
                <a:cs typeface="+mj-cs"/>
              </a:rPr>
              <a:t> </a:t>
            </a:r>
            <a:r>
              <a:rPr lang="en-US" sz="3800" u="sng" cap="all">
                <a:solidFill>
                  <a:schemeClr val="bg1"/>
                </a:solidFill>
                <a:latin typeface="+mj-lt"/>
                <a:ea typeface="+mj-ea"/>
                <a:cs typeface="+mj-cs"/>
              </a:rPr>
              <a:t>iii. Extra Trees Regressor: </a:t>
            </a: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685802" y="2063396"/>
            <a:ext cx="4949172" cy="3680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20000"/>
              </a:lnSpc>
              <a:buClr>
                <a:schemeClr val="accent1"/>
              </a:buClr>
              <a:buSzPct val="160000"/>
              <a:buFont typeface="Arial" panose="020B0604020202020204" pitchFamily="34" charset="0"/>
              <a:buChar char="•"/>
            </a:pPr>
            <a:r>
              <a:rPr lang="en-US" cap="all">
                <a:solidFill>
                  <a:schemeClr val="bg1"/>
                </a:solidFill>
              </a:rPr>
              <a:t>We have created Extra Trees Regressor model and checked for its evaluation metrics.  And the model is giving R2 score as 77.47%.</a:t>
            </a:r>
          </a:p>
          <a:p>
            <a:pPr marL="342900" lvl="0" indent="-228600" defTabSz="914400">
              <a:lnSpc>
                <a:spcPct val="120000"/>
              </a:lnSpc>
              <a:spcAft>
                <a:spcPts val="800"/>
              </a:spcAft>
              <a:buClr>
                <a:schemeClr val="accent1"/>
              </a:buClr>
              <a:buSzPct val="160000"/>
              <a:buFont typeface="Arial" panose="020B0604020202020204" pitchFamily="34" charset="0"/>
              <a:buChar char="•"/>
            </a:pPr>
            <a:r>
              <a:rPr lang="en-US" cap="all">
                <a:solidFill>
                  <a:schemeClr val="bg1"/>
                </a:solidFill>
              </a:rPr>
              <a:t>From the graph we can observe how our model is mapping. In the graph we can observe the straight line which is our actual dataset and dots are the predictions that our model has given.</a:t>
            </a:r>
          </a:p>
        </p:txBody>
      </p:sp>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01" b="-1"/>
          <a:stretch/>
        </p:blipFill>
        <p:spPr bwMode="auto">
          <a:xfrm>
            <a:off x="6784537" y="231418"/>
            <a:ext cx="4215288" cy="289559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rotWithShape="1">
          <a:blip r:embed="rId5">
            <a:extLst>
              <a:ext uri="{28A0092B-C50C-407E-A947-70E740481C1C}">
                <a14:useLocalDpi xmlns:a14="http://schemas.microsoft.com/office/drawing/2010/main" val="0"/>
              </a:ext>
            </a:extLst>
          </a:blip>
          <a:srcRect r="23260" b="3"/>
          <a:stretch/>
        </p:blipFill>
        <p:spPr>
          <a:xfrm>
            <a:off x="6791641" y="3250087"/>
            <a:ext cx="4201080" cy="2887676"/>
          </a:xfrm>
          <a:prstGeom prst="rect">
            <a:avLst/>
          </a:prstGeom>
          <a:ln>
            <a:noFill/>
          </a:ln>
        </p:spPr>
      </p:pic>
    </p:spTree>
    <p:extLst>
      <p:ext uri="{BB962C8B-B14F-4D97-AF65-F5344CB8AC3E}">
        <p14:creationId xmlns:p14="http://schemas.microsoft.com/office/powerpoint/2010/main" val="1414508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7415" name="Picture 17414">
            <a:extLst>
              <a:ext uri="{FF2B5EF4-FFF2-40B4-BE49-F238E27FC236}">
                <a16:creationId xmlns:a16="http://schemas.microsoft.com/office/drawing/2014/main" id="{8FA20A3C-BD33-4BC0-BAA2-683C4F29A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7417" name="Group 17416">
            <a:extLst>
              <a:ext uri="{FF2B5EF4-FFF2-40B4-BE49-F238E27FC236}">
                <a16:creationId xmlns:a16="http://schemas.microsoft.com/office/drawing/2014/main" id="{FF51F4B5-F243-485B-AEFF-8A2392332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7412" name="Rectangle 17417">
              <a:extLst>
                <a:ext uri="{FF2B5EF4-FFF2-40B4-BE49-F238E27FC236}">
                  <a16:creationId xmlns:a16="http://schemas.microsoft.com/office/drawing/2014/main" id="{F6DDD77F-AF4E-4699-83CA-25E67DE02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7413" name="Freeform 11">
              <a:extLst>
                <a:ext uri="{FF2B5EF4-FFF2-40B4-BE49-F238E27FC236}">
                  <a16:creationId xmlns:a16="http://schemas.microsoft.com/office/drawing/2014/main" id="{E54D6B7E-A890-4096-B04C-986095FD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7414" name="Rectangle 17419">
              <a:extLst>
                <a:ext uri="{FF2B5EF4-FFF2-40B4-BE49-F238E27FC236}">
                  <a16:creationId xmlns:a16="http://schemas.microsoft.com/office/drawing/2014/main" id="{73BABC7B-87BC-419D-A42E-34400A920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17422" name="Rectangle 17421">
            <a:extLst>
              <a:ext uri="{FF2B5EF4-FFF2-40B4-BE49-F238E27FC236}">
                <a16:creationId xmlns:a16="http://schemas.microsoft.com/office/drawing/2014/main" id="{7A37A05B-5EE5-46EF-B1F8-182A3F3C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7424" name="Rectangle 17423">
            <a:extLst>
              <a:ext uri="{FF2B5EF4-FFF2-40B4-BE49-F238E27FC236}">
                <a16:creationId xmlns:a16="http://schemas.microsoft.com/office/drawing/2014/main" id="{ECE753A3-CB2D-4B90-A1D6-68B9618BB0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3000" y="135467"/>
            <a:ext cx="5334001" cy="610446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6" name="Freeform 25">
            <a:extLst>
              <a:ext uri="{FF2B5EF4-FFF2-40B4-BE49-F238E27FC236}">
                <a16:creationId xmlns:a16="http://schemas.microsoft.com/office/drawing/2014/main" id="{EF9B69EB-1232-4524-836D-824F991F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7428" name="Rectangle 17427">
            <a:extLst>
              <a:ext uri="{FF2B5EF4-FFF2-40B4-BE49-F238E27FC236}">
                <a16:creationId xmlns:a16="http://schemas.microsoft.com/office/drawing/2014/main" id="{B4EA443A-62A7-44FA-AC12-5E09BE08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68469475-BEC7-4FB7-96EA-F2CF06D39020}"/>
              </a:ext>
            </a:extLst>
          </p:cNvPr>
          <p:cNvSpPr txBox="1"/>
          <p:nvPr/>
        </p:nvSpPr>
        <p:spPr>
          <a:xfrm>
            <a:off x="685802" y="685800"/>
            <a:ext cx="494917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800" u="sng" cap="all">
                <a:solidFill>
                  <a:schemeClr val="bg1"/>
                </a:solidFill>
                <a:latin typeface="+mj-lt"/>
                <a:ea typeface="+mj-ea"/>
                <a:cs typeface="+mj-cs"/>
              </a:rPr>
              <a:t>iv. Gradient Boosting Regressor:</a:t>
            </a: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685802" y="2063396"/>
            <a:ext cx="4949172" cy="3680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20000"/>
              </a:lnSpc>
              <a:buClr>
                <a:schemeClr val="accent1"/>
              </a:buClr>
              <a:buSzPct val="160000"/>
              <a:buFont typeface="Arial" panose="020B0604020202020204" pitchFamily="34" charset="0"/>
              <a:buChar char="•"/>
            </a:pPr>
            <a:r>
              <a:rPr lang="en-US" cap="all">
                <a:solidFill>
                  <a:schemeClr val="bg1"/>
                </a:solidFill>
              </a:rPr>
              <a:t>Created Gradient Boosting Regressor model and checked for its evaluation metrics. The model is giving R2 score as 60.35%.</a:t>
            </a:r>
          </a:p>
          <a:p>
            <a:pPr marL="342900" lvl="0" indent="-228600" defTabSz="914400">
              <a:lnSpc>
                <a:spcPct val="120000"/>
              </a:lnSpc>
              <a:spcAft>
                <a:spcPts val="800"/>
              </a:spcAft>
              <a:buClr>
                <a:schemeClr val="accent1"/>
              </a:buClr>
              <a:buSzPct val="160000"/>
              <a:buFont typeface="Arial" panose="020B0604020202020204" pitchFamily="34" charset="0"/>
              <a:buChar char="•"/>
            </a:pPr>
            <a:r>
              <a:rPr lang="en-US" cap="all">
                <a:solidFill>
                  <a:schemeClr val="bg1"/>
                </a:solidFill>
              </a:rPr>
              <a:t>From the graph we can observe how our model is mapping. In the graph we can observe the straight line which is our actual dataset and the dots are the predictions that our model has given.</a:t>
            </a:r>
          </a:p>
        </p:txBody>
      </p:sp>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01" b="-1"/>
          <a:stretch/>
        </p:blipFill>
        <p:spPr bwMode="auto">
          <a:xfrm>
            <a:off x="6784537" y="231418"/>
            <a:ext cx="4215288" cy="289559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rotWithShape="1">
          <a:blip r:embed="rId5">
            <a:extLst>
              <a:ext uri="{28A0092B-C50C-407E-A947-70E740481C1C}">
                <a14:useLocalDpi xmlns:a14="http://schemas.microsoft.com/office/drawing/2010/main" val="0"/>
              </a:ext>
            </a:extLst>
          </a:blip>
          <a:srcRect r="23260" b="3"/>
          <a:stretch/>
        </p:blipFill>
        <p:spPr>
          <a:xfrm>
            <a:off x="6791641" y="3250087"/>
            <a:ext cx="4201080" cy="2887676"/>
          </a:xfrm>
          <a:prstGeom prst="rect">
            <a:avLst/>
          </a:prstGeom>
          <a:ln>
            <a:noFill/>
          </a:ln>
        </p:spPr>
      </p:pic>
    </p:spTree>
    <p:extLst>
      <p:ext uri="{BB962C8B-B14F-4D97-AF65-F5344CB8AC3E}">
        <p14:creationId xmlns:p14="http://schemas.microsoft.com/office/powerpoint/2010/main" val="175213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rotWithShape="1">
          <a:blip r:embed="rId3">
            <a:extLst>
              <a:ext uri="{28A0092B-C50C-407E-A947-70E740481C1C}">
                <a14:useLocalDpi xmlns:a14="http://schemas.microsoft.com/office/drawing/2010/main" val="0"/>
              </a:ext>
            </a:extLst>
          </a:blip>
          <a:srcRect r="20713" b="1"/>
          <a:stretch/>
        </p:blipFill>
        <p:spPr>
          <a:xfrm>
            <a:off x="1" y="-1"/>
            <a:ext cx="5791144" cy="3980623"/>
          </a:xfrm>
          <a:prstGeom prst="rect">
            <a:avLst/>
          </a:prstGeom>
          <a:ln>
            <a:noFill/>
          </a:ln>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01" b="-1"/>
          <a:stretch/>
        </p:blipFill>
        <p:spPr bwMode="auto">
          <a:xfrm>
            <a:off x="5914589" y="10"/>
            <a:ext cx="5794811" cy="39806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950D0A-FBF1-4E25-813B-58FC098CC765}"/>
              </a:ext>
            </a:extLst>
          </p:cNvPr>
          <p:cNvSpPr txBox="1"/>
          <p:nvPr/>
        </p:nvSpPr>
        <p:spPr>
          <a:xfrm>
            <a:off x="685801" y="4267829"/>
            <a:ext cx="3373149" cy="16080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000" u="sng" cap="all">
                <a:solidFill>
                  <a:schemeClr val="bg1"/>
                </a:solidFill>
                <a:latin typeface="+mj-lt"/>
                <a:ea typeface="+mj-ea"/>
                <a:cs typeface="+mj-cs"/>
              </a:rPr>
              <a:t>v. Extreme Gradient Boosting Regressor (XGB):</a:t>
            </a: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4634682" y="4267829"/>
            <a:ext cx="6635805" cy="16080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10000"/>
              </a:lnSpc>
              <a:buClr>
                <a:schemeClr val="accent1"/>
              </a:buClr>
              <a:buSzPct val="160000"/>
              <a:buFont typeface="Arial" panose="020B0604020202020204" pitchFamily="34" charset="0"/>
              <a:buChar char="•"/>
            </a:pPr>
            <a:r>
              <a:rPr lang="en-US" sz="1500" cap="all">
                <a:solidFill>
                  <a:schemeClr val="bg1"/>
                </a:solidFill>
              </a:rPr>
              <a:t>Created XGB Regressor model and checked for its evaluation metrics. The model is giving R2 score as 96.27%.</a:t>
            </a:r>
          </a:p>
          <a:p>
            <a:pPr marL="342900" lvl="0" indent="-228600" defTabSz="914400">
              <a:lnSpc>
                <a:spcPct val="110000"/>
              </a:lnSpc>
              <a:spcAft>
                <a:spcPts val="800"/>
              </a:spcAft>
              <a:buClr>
                <a:schemeClr val="accent1"/>
              </a:buClr>
              <a:buSzPct val="160000"/>
              <a:buFont typeface="Arial" panose="020B0604020202020204" pitchFamily="34" charset="0"/>
              <a:buChar char="•"/>
            </a:pPr>
            <a:r>
              <a:rPr lang="en-US" sz="1500" cap="all">
                <a:solidFill>
                  <a:schemeClr val="bg1"/>
                </a:solidFill>
              </a:rPr>
              <a:t>From the graph we can observe how our model is mapping. In the graph we can observe the straight line which is our actual dataset and the dots are the predictions that our model has given.</a:t>
            </a:r>
          </a:p>
        </p:txBody>
      </p:sp>
    </p:spTree>
    <p:extLst>
      <p:ext uri="{BB962C8B-B14F-4D97-AF65-F5344CB8AC3E}">
        <p14:creationId xmlns:p14="http://schemas.microsoft.com/office/powerpoint/2010/main" val="2039247864"/>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9463" name="Picture 19462">
            <a:extLst>
              <a:ext uri="{FF2B5EF4-FFF2-40B4-BE49-F238E27FC236}">
                <a16:creationId xmlns:a16="http://schemas.microsoft.com/office/drawing/2014/main" id="{8FA20A3C-BD33-4BC0-BAA2-683C4F29A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465" name="Group 19464">
            <a:extLst>
              <a:ext uri="{FF2B5EF4-FFF2-40B4-BE49-F238E27FC236}">
                <a16:creationId xmlns:a16="http://schemas.microsoft.com/office/drawing/2014/main" id="{FF51F4B5-F243-485B-AEFF-8A2392332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9466" name="Rectangle 19465">
              <a:extLst>
                <a:ext uri="{FF2B5EF4-FFF2-40B4-BE49-F238E27FC236}">
                  <a16:creationId xmlns:a16="http://schemas.microsoft.com/office/drawing/2014/main" id="{F6DDD77F-AF4E-4699-83CA-25E67DE02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9467" name="Freeform 11">
              <a:extLst>
                <a:ext uri="{FF2B5EF4-FFF2-40B4-BE49-F238E27FC236}">
                  <a16:creationId xmlns:a16="http://schemas.microsoft.com/office/drawing/2014/main" id="{E54D6B7E-A890-4096-B04C-986095FD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468" name="Rectangle 19467">
              <a:extLst>
                <a:ext uri="{FF2B5EF4-FFF2-40B4-BE49-F238E27FC236}">
                  <a16:creationId xmlns:a16="http://schemas.microsoft.com/office/drawing/2014/main" id="{73BABC7B-87BC-419D-A42E-34400A920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19470" name="Rectangle 19469">
            <a:extLst>
              <a:ext uri="{FF2B5EF4-FFF2-40B4-BE49-F238E27FC236}">
                <a16:creationId xmlns:a16="http://schemas.microsoft.com/office/drawing/2014/main" id="{7A37A05B-5EE5-46EF-B1F8-182A3F3C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9472" name="Rectangle 19471">
            <a:extLst>
              <a:ext uri="{FF2B5EF4-FFF2-40B4-BE49-F238E27FC236}">
                <a16:creationId xmlns:a16="http://schemas.microsoft.com/office/drawing/2014/main" id="{ECE753A3-CB2D-4B90-A1D6-68B9618BB0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3000" y="135467"/>
            <a:ext cx="5334001" cy="610446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4" name="Freeform 25">
            <a:extLst>
              <a:ext uri="{FF2B5EF4-FFF2-40B4-BE49-F238E27FC236}">
                <a16:creationId xmlns:a16="http://schemas.microsoft.com/office/drawing/2014/main" id="{EF9B69EB-1232-4524-836D-824F991F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476" name="Rectangle 19475">
            <a:extLst>
              <a:ext uri="{FF2B5EF4-FFF2-40B4-BE49-F238E27FC236}">
                <a16:creationId xmlns:a16="http://schemas.microsoft.com/office/drawing/2014/main" id="{B4EA443A-62A7-44FA-AC12-5E09BE08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02E63AA6-B7D2-4519-BB53-DEF55834B16D}"/>
              </a:ext>
            </a:extLst>
          </p:cNvPr>
          <p:cNvSpPr txBox="1"/>
          <p:nvPr/>
        </p:nvSpPr>
        <p:spPr>
          <a:xfrm>
            <a:off x="685802" y="685800"/>
            <a:ext cx="494917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800" u="sng" cap="all">
                <a:solidFill>
                  <a:schemeClr val="bg1"/>
                </a:solidFill>
                <a:latin typeface="+mj-lt"/>
                <a:ea typeface="+mj-ea"/>
                <a:cs typeface="+mj-cs"/>
              </a:rPr>
              <a:t>vi. Bagging Regressor:</a:t>
            </a: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685802" y="2063396"/>
            <a:ext cx="4949172" cy="3680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20000"/>
              </a:lnSpc>
              <a:buClr>
                <a:schemeClr val="accent1"/>
              </a:buClr>
              <a:buSzPct val="160000"/>
              <a:buFont typeface="Arial" panose="020B0604020202020204" pitchFamily="34" charset="0"/>
              <a:buChar char="•"/>
            </a:pPr>
            <a:r>
              <a:rPr lang="en-US" cap="all">
                <a:solidFill>
                  <a:schemeClr val="bg1"/>
                </a:solidFill>
              </a:rPr>
              <a:t>Created Bagging Regressor model and checked for its evaluation metrics. The model is giving R2 score as 95.30%.</a:t>
            </a:r>
          </a:p>
          <a:p>
            <a:pPr marL="342900" lvl="0" indent="-228600" defTabSz="914400">
              <a:lnSpc>
                <a:spcPct val="120000"/>
              </a:lnSpc>
              <a:spcAft>
                <a:spcPts val="800"/>
              </a:spcAft>
              <a:buClr>
                <a:schemeClr val="accent1"/>
              </a:buClr>
              <a:buSzPct val="160000"/>
              <a:buFont typeface="Arial" panose="020B0604020202020204" pitchFamily="34" charset="0"/>
              <a:buChar char="•"/>
            </a:pPr>
            <a:r>
              <a:rPr lang="en-US" cap="all">
                <a:solidFill>
                  <a:schemeClr val="bg1"/>
                </a:solidFill>
              </a:rPr>
              <a:t>From the graph we can observe how our model is mapping. In the graph we can observe the straight line which is our actual dataset and the dots are the predictions that our model has given.</a:t>
            </a:r>
          </a:p>
        </p:txBody>
      </p:sp>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26008" y="231418"/>
            <a:ext cx="4332346" cy="289559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775" y="3343936"/>
            <a:ext cx="5142813" cy="2699977"/>
          </a:xfrm>
          <a:prstGeom prst="rect">
            <a:avLst/>
          </a:prstGeom>
          <a:ln>
            <a:noFill/>
          </a:ln>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1839639"/>
            <a:ext cx="5730875" cy="242992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4429125"/>
            <a:ext cx="5731510" cy="942975"/>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1024128" y="585216"/>
            <a:ext cx="6066818"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u="sng" cap="all" spc="100">
                <a:solidFill>
                  <a:schemeClr val="tx1">
                    <a:lumMod val="95000"/>
                    <a:lumOff val="5000"/>
                  </a:schemeClr>
                </a:solidFill>
                <a:latin typeface="+mj-lt"/>
                <a:ea typeface="+mj-ea"/>
                <a:cs typeface="+mj-cs"/>
              </a:rPr>
              <a:t>Introduction</a:t>
            </a:r>
          </a:p>
        </p:txBody>
      </p:sp>
      <p:sp>
        <p:nvSpPr>
          <p:cNvPr id="11" name="TextBox 4">
            <a:extLst>
              <a:ext uri="{FF2B5EF4-FFF2-40B4-BE49-F238E27FC236}">
                <a16:creationId xmlns:a16="http://schemas.microsoft.com/office/drawing/2014/main" id="{656867A6-EC31-4FB1-9E9E-170CCB1E5378}"/>
              </a:ext>
            </a:extLst>
          </p:cNvPr>
          <p:cNvSpPr txBox="1"/>
          <p:nvPr/>
        </p:nvSpPr>
        <p:spPr>
          <a:xfrm>
            <a:off x="1024128" y="2286000"/>
            <a:ext cx="6066818" cy="4023360"/>
          </a:xfrm>
          <a:prstGeom prst="rect">
            <a:avLst/>
          </a:prstGeom>
        </p:spPr>
        <p:txBody>
          <a:bodyPr vert="horz" lIns="45720" tIns="45720" rIns="45720" bIns="45720" rtlCol="0">
            <a:normAutofit/>
          </a:bodyPr>
          <a:lstStyle/>
          <a:p>
            <a:pPr marL="285750" indent="-285750" defTabSz="914400">
              <a:lnSpc>
                <a:spcPct val="90000"/>
              </a:lnSpc>
              <a:spcAft>
                <a:spcPts val="800"/>
              </a:spcAft>
              <a:buClr>
                <a:schemeClr val="accent1"/>
              </a:buClr>
              <a:buFont typeface="Wingdings" panose="05000000000000000000" pitchFamily="2" charset="2"/>
              <a:buChar char="ü"/>
              <a:tabLst>
                <a:tab pos="822960" algn="l"/>
              </a:tabLst>
            </a:pPr>
            <a:r>
              <a:rPr lang="en-US">
                <a:effectLst/>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defTabSz="914400">
              <a:lnSpc>
                <a:spcPct val="90000"/>
              </a:lnSpc>
              <a:spcAft>
                <a:spcPts val="800"/>
              </a:spcAft>
              <a:buClr>
                <a:schemeClr val="accent1"/>
              </a:buClr>
              <a:buFont typeface="Wingdings" panose="05000000000000000000" pitchFamily="2" charset="2"/>
              <a:buChar char="ü"/>
              <a:tabLst>
                <a:tab pos="822960" algn="l"/>
              </a:tabLst>
            </a:pPr>
            <a:r>
              <a:rPr lang="en-US">
                <a:effectLst/>
              </a:rPr>
              <a:t>There are several different factors on which the price of the flight ticket depends. The seller has information about all the factors, but buyers are able to access limited information only which is not enough to predict the airfare prices. Considering the features such as departure time, arrival time and time of the day it will give the best time to buy the ticket.</a:t>
            </a:r>
          </a:p>
        </p:txBody>
      </p:sp>
      <p:pic>
        <p:nvPicPr>
          <p:cNvPr id="12" name="Picture 8" descr="Plane in red circle">
            <a:extLst>
              <a:ext uri="{FF2B5EF4-FFF2-40B4-BE49-F238E27FC236}">
                <a16:creationId xmlns:a16="http://schemas.microsoft.com/office/drawing/2014/main" id="{A769066E-B367-E063-ECFA-45A31E656AFE}"/>
              </a:ext>
            </a:extLst>
          </p:cNvPr>
          <p:cNvPicPr>
            <a:picLocks noChangeAspect="1"/>
          </p:cNvPicPr>
          <p:nvPr/>
        </p:nvPicPr>
        <p:blipFill rotWithShape="1">
          <a:blip r:embed="rId2"/>
          <a:srcRect l="26113" r="26529" b="1"/>
          <a:stretch/>
        </p:blipFill>
        <p:spPr>
          <a:xfrm>
            <a:off x="7552266" y="10"/>
            <a:ext cx="4639733" cy="6857990"/>
          </a:xfrm>
          <a:prstGeom prst="rect">
            <a:avLst/>
          </a:prstGeom>
        </p:spPr>
      </p:pic>
    </p:spTree>
    <p:extLst>
      <p:ext uri="{BB962C8B-B14F-4D97-AF65-F5344CB8AC3E}">
        <p14:creationId xmlns:p14="http://schemas.microsoft.com/office/powerpoint/2010/main" val="37742941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0487" name="Picture 20486">
            <a:extLst>
              <a:ext uri="{FF2B5EF4-FFF2-40B4-BE49-F238E27FC236}">
                <a16:creationId xmlns:a16="http://schemas.microsoft.com/office/drawing/2014/main" id="{8FA20A3C-BD33-4BC0-BAA2-683C4F29A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0489" name="Group 20488">
            <a:extLst>
              <a:ext uri="{FF2B5EF4-FFF2-40B4-BE49-F238E27FC236}">
                <a16:creationId xmlns:a16="http://schemas.microsoft.com/office/drawing/2014/main" id="{FF51F4B5-F243-485B-AEFF-8A2392332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20484" name="Rectangle 20489">
              <a:extLst>
                <a:ext uri="{FF2B5EF4-FFF2-40B4-BE49-F238E27FC236}">
                  <a16:creationId xmlns:a16="http://schemas.microsoft.com/office/drawing/2014/main" id="{F6DDD77F-AF4E-4699-83CA-25E67DE02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0485" name="Freeform 11">
              <a:extLst>
                <a:ext uri="{FF2B5EF4-FFF2-40B4-BE49-F238E27FC236}">
                  <a16:creationId xmlns:a16="http://schemas.microsoft.com/office/drawing/2014/main" id="{E54D6B7E-A890-4096-B04C-986095FD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486" name="Rectangle 20491">
              <a:extLst>
                <a:ext uri="{FF2B5EF4-FFF2-40B4-BE49-F238E27FC236}">
                  <a16:creationId xmlns:a16="http://schemas.microsoft.com/office/drawing/2014/main" id="{73BABC7B-87BC-419D-A42E-34400A920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20494" name="Rectangle 20493">
            <a:extLst>
              <a:ext uri="{FF2B5EF4-FFF2-40B4-BE49-F238E27FC236}">
                <a16:creationId xmlns:a16="http://schemas.microsoft.com/office/drawing/2014/main" id="{7A37A05B-5EE5-46EF-B1F8-182A3F3C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0496" name="Rectangle 20495">
            <a:extLst>
              <a:ext uri="{FF2B5EF4-FFF2-40B4-BE49-F238E27FC236}">
                <a16:creationId xmlns:a16="http://schemas.microsoft.com/office/drawing/2014/main" id="{ECE753A3-CB2D-4B90-A1D6-68B9618BB0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3000" y="135467"/>
            <a:ext cx="5334001" cy="610446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8" name="Freeform 25">
            <a:extLst>
              <a:ext uri="{FF2B5EF4-FFF2-40B4-BE49-F238E27FC236}">
                <a16:creationId xmlns:a16="http://schemas.microsoft.com/office/drawing/2014/main" id="{EF9B69EB-1232-4524-836D-824F991F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500" name="Rectangle 20499">
            <a:extLst>
              <a:ext uri="{FF2B5EF4-FFF2-40B4-BE49-F238E27FC236}">
                <a16:creationId xmlns:a16="http://schemas.microsoft.com/office/drawing/2014/main" id="{B4EA443A-62A7-44FA-AC12-5E09BE08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463696C7-F5E6-4E97-8048-1BDD6F7070F5}"/>
              </a:ext>
            </a:extLst>
          </p:cNvPr>
          <p:cNvSpPr txBox="1"/>
          <p:nvPr/>
        </p:nvSpPr>
        <p:spPr>
          <a:xfrm>
            <a:off x="685802" y="685800"/>
            <a:ext cx="494917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800" u="sng" cap="all">
                <a:solidFill>
                  <a:schemeClr val="bg1"/>
                </a:solidFill>
                <a:latin typeface="+mj-lt"/>
                <a:ea typeface="+mj-ea"/>
                <a:cs typeface="+mj-cs"/>
              </a:rPr>
              <a:t>Creating Final Model After Tuning:</a:t>
            </a: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685802" y="2063396"/>
            <a:ext cx="4949172" cy="3680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lvl="0" indent="-228600" defTabSz="914400">
              <a:lnSpc>
                <a:spcPct val="110000"/>
              </a:lnSpc>
              <a:spcAft>
                <a:spcPts val="600"/>
              </a:spcAft>
              <a:buClr>
                <a:schemeClr val="accent1"/>
              </a:buClr>
              <a:buSzPct val="160000"/>
              <a:buFont typeface="Arial" panose="020B0604020202020204" pitchFamily="34" charset="0"/>
              <a:buChar char="•"/>
            </a:pPr>
            <a:r>
              <a:rPr lang="en-US" sz="1500" cap="all">
                <a:solidFill>
                  <a:schemeClr val="bg1"/>
                </a:solidFill>
              </a:rPr>
              <a:t>I have successfully incorporated the hyper parameter tuning using best parameters of Extra Trees Regressor and the R2 score of the model has been increased after hyperparameter tuning and received the R2 score as 77.61% which is very good.</a:t>
            </a:r>
          </a:p>
          <a:p>
            <a:pPr marL="342900" lvl="0" indent="-228600" defTabSz="914400">
              <a:lnSpc>
                <a:spcPct val="110000"/>
              </a:lnSpc>
              <a:spcAft>
                <a:spcPts val="600"/>
              </a:spcAft>
              <a:buClr>
                <a:schemeClr val="accent1"/>
              </a:buClr>
              <a:buSzPct val="160000"/>
              <a:buFont typeface="Arial" panose="020B0604020202020204" pitchFamily="34" charset="0"/>
              <a:buChar char="•"/>
            </a:pPr>
            <a:r>
              <a:rPr lang="en-US" sz="1500" cap="all">
                <a:solidFill>
                  <a:schemeClr val="bg1"/>
                </a:solidFill>
              </a:rPr>
              <a:t>From the graph we can observe how our final model is mapping. In the graph we can observe the best fit line which is our actual dataset and the dots are the predictions that our best final model has given.</a:t>
            </a:r>
          </a:p>
        </p:txBody>
      </p:sp>
      <p:pic>
        <p:nvPicPr>
          <p:cNvPr id="20482" name="Picture 2" descr="Chart, scatter chart&#10;&#10;Description automatically generated">
            <a:extLst>
              <a:ext uri="{FF2B5EF4-FFF2-40B4-BE49-F238E27FC236}">
                <a16:creationId xmlns:a16="http://schemas.microsoft.com/office/drawing/2014/main" id="{187BA9F3-6DAA-4FB8-B402-651E3E2CF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62" b="-1"/>
          <a:stretch/>
        </p:blipFill>
        <p:spPr bwMode="auto">
          <a:xfrm>
            <a:off x="6785859" y="231418"/>
            <a:ext cx="4212645" cy="289559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AF561BC9-B25F-4B50-B038-03B74EB5C3FD}"/>
              </a:ext>
            </a:extLst>
          </p:cNvPr>
          <p:cNvPicPr>
            <a:picLocks noChangeAspect="1"/>
          </p:cNvPicPr>
          <p:nvPr/>
        </p:nvPicPr>
        <p:blipFill rotWithShape="1">
          <a:blip r:embed="rId5">
            <a:extLst>
              <a:ext uri="{28A0092B-C50C-407E-A947-70E740481C1C}">
                <a14:useLocalDpi xmlns:a14="http://schemas.microsoft.com/office/drawing/2010/main" val="0"/>
              </a:ext>
            </a:extLst>
          </a:blip>
          <a:srcRect r="3919" b="-1"/>
          <a:stretch/>
        </p:blipFill>
        <p:spPr>
          <a:xfrm>
            <a:off x="6790303" y="3250087"/>
            <a:ext cx="4203757" cy="2887676"/>
          </a:xfrm>
          <a:prstGeom prst="rect">
            <a:avLst/>
          </a:prstGeom>
          <a:ln>
            <a:noFill/>
          </a:ln>
        </p:spPr>
      </p:pic>
    </p:spTree>
    <p:extLst>
      <p:ext uri="{BB962C8B-B14F-4D97-AF65-F5344CB8AC3E}">
        <p14:creationId xmlns:p14="http://schemas.microsoft.com/office/powerpoint/2010/main" val="2314486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EFE13BC-0BAC-4088-81DF-56077F09DF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8" name="Group 17">
            <a:extLst>
              <a:ext uri="{FF2B5EF4-FFF2-40B4-BE49-F238E27FC236}">
                <a16:creationId xmlns:a16="http://schemas.microsoft.com/office/drawing/2014/main" id="{47F4B92F-0199-444B-8CB2-9DAAD9AB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3" name="Rectangle 18">
              <a:extLst>
                <a:ext uri="{FF2B5EF4-FFF2-40B4-BE49-F238E27FC236}">
                  <a16:creationId xmlns:a16="http://schemas.microsoft.com/office/drawing/2014/main" id="{1E630F7A-794F-4965-9DD9-ED140BAC2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92D384EA-6323-45E8-BF61-42B1FF080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20">
              <a:extLst>
                <a:ext uri="{FF2B5EF4-FFF2-40B4-BE49-F238E27FC236}">
                  <a16:creationId xmlns:a16="http://schemas.microsoft.com/office/drawing/2014/main" id="{F28D6296-5898-446B-B99A-4246F591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D2605024-D495-44DE-8E2C-7CC6D9DE4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93B4D39-528C-40FB-878B-52DE537FF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3000" y="135467"/>
            <a:ext cx="5334001" cy="610446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5">
            <a:extLst>
              <a:ext uri="{FF2B5EF4-FFF2-40B4-BE49-F238E27FC236}">
                <a16:creationId xmlns:a16="http://schemas.microsoft.com/office/drawing/2014/main" id="{291A952A-0714-40AF-9882-2415CB241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9" name="Rectangle 28">
            <a:extLst>
              <a:ext uri="{FF2B5EF4-FFF2-40B4-BE49-F238E27FC236}">
                <a16:creationId xmlns:a16="http://schemas.microsoft.com/office/drawing/2014/main" id="{8F234F23-3DFE-4A39-8344-1D906E90B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BE843D91-BDF6-4929-9F3E-19F94785A169}"/>
              </a:ext>
            </a:extLst>
          </p:cNvPr>
          <p:cNvSpPr txBox="1"/>
          <p:nvPr/>
        </p:nvSpPr>
        <p:spPr>
          <a:xfrm>
            <a:off x="685802" y="685800"/>
            <a:ext cx="494917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u="sng" cap="all">
                <a:solidFill>
                  <a:schemeClr val="bg1"/>
                </a:solidFill>
                <a:latin typeface="+mj-lt"/>
                <a:ea typeface="+mj-ea"/>
                <a:cs typeface="+mj-cs"/>
              </a:rPr>
              <a:t>Saving The Final Model And Predictions From Saved Model</a:t>
            </a:r>
          </a:p>
        </p:txBody>
      </p:sp>
      <p:sp>
        <p:nvSpPr>
          <p:cNvPr id="6" name="TextBox 5">
            <a:extLst>
              <a:ext uri="{FF2B5EF4-FFF2-40B4-BE49-F238E27FC236}">
                <a16:creationId xmlns:a16="http://schemas.microsoft.com/office/drawing/2014/main" id="{335AF64E-3883-400A-89DB-17929A801B52}"/>
              </a:ext>
            </a:extLst>
          </p:cNvPr>
          <p:cNvSpPr txBox="1"/>
          <p:nvPr/>
        </p:nvSpPr>
        <p:spPr>
          <a:xfrm>
            <a:off x="685802" y="2063396"/>
            <a:ext cx="4949172" cy="3680910"/>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cap="all">
                <a:solidFill>
                  <a:schemeClr val="bg1"/>
                </a:solidFill>
              </a:rPr>
              <a:t>I have saved my final best model using joblib library in .pkl format, and loaded saved model for predictions. </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b="0" i="0" cap="all">
                <a:solidFill>
                  <a:schemeClr val="bg1"/>
                </a:solidFill>
              </a:rPr>
              <a:t>Using regression model, we have got the predicted price of the flight tickets. From the above output we can observe that predicted values are almost near to the actual values. </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500" cap="all">
                <a:solidFill>
                  <a:schemeClr val="bg1"/>
                </a:solidFill>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6320775" y="1358415"/>
            <a:ext cx="5142813" cy="1272845"/>
          </a:xfrm>
          <a:prstGeom prst="rect">
            <a:avLst/>
          </a:prstGeom>
          <a:noFill/>
          <a:ln>
            <a:noFill/>
          </a:ln>
        </p:spPr>
      </p:pic>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320775" y="4194083"/>
            <a:ext cx="2509685" cy="163129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8953903" y="4335254"/>
            <a:ext cx="2509685" cy="134895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7" name="Freeform: Shape 16">
            <a:extLst>
              <a:ext uri="{FF2B5EF4-FFF2-40B4-BE49-F238E27FC236}">
                <a16:creationId xmlns:a16="http://schemas.microsoft.com/office/drawing/2014/main" id="{66809B23-EC40-425A-B89A-F9CE4F0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8" name="Freeform: Shape 18">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rgbClr val="7F7F7F"/>
            </a:solid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4C2EC50A-C3F5-4186-AE15-237A9EE66BFB}"/>
              </a:ext>
            </a:extLst>
          </p:cNvPr>
          <p:cNvSpPr txBox="1"/>
          <p:nvPr/>
        </p:nvSpPr>
        <p:spPr>
          <a:xfrm>
            <a:off x="1286933" y="1061660"/>
            <a:ext cx="9618133" cy="104310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u="sng" cap="all" spc="100">
                <a:solidFill>
                  <a:schemeClr val="accent1"/>
                </a:solidFill>
                <a:latin typeface="+mj-lt"/>
                <a:ea typeface="+mj-ea"/>
                <a:cs typeface="+mj-cs"/>
              </a:rPr>
              <a:t>Conclusion:</a:t>
            </a:r>
          </a:p>
        </p:txBody>
      </p:sp>
      <p:sp>
        <p:nvSpPr>
          <p:cNvPr id="5" name="TextBox 4">
            <a:extLst>
              <a:ext uri="{FF2B5EF4-FFF2-40B4-BE49-F238E27FC236}">
                <a16:creationId xmlns:a16="http://schemas.microsoft.com/office/drawing/2014/main" id="{91AC236D-8115-48B2-96C1-1E10C662DF27}"/>
              </a:ext>
            </a:extLst>
          </p:cNvPr>
          <p:cNvSpPr txBox="1"/>
          <p:nvPr/>
        </p:nvSpPr>
        <p:spPr>
          <a:xfrm>
            <a:off x="1286933" y="2226681"/>
            <a:ext cx="9618133" cy="3586290"/>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b="0" i="0" cap="all">
                <a:solidFill>
                  <a:schemeClr val="tx1">
                    <a:lumMod val="85000"/>
                    <a:lumOff val="15000"/>
                  </a:schemeClr>
                </a:solidFill>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b="0" i="0" cap="all">
                <a:solidFill>
                  <a:schemeClr val="tx1">
                    <a:lumMod val="85000"/>
                    <a:lumOff val="15000"/>
                  </a:schemeClr>
                </a:solidFill>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b="0" i="0" cap="all">
                <a:solidFill>
                  <a:schemeClr val="tx1">
                    <a:lumMod val="85000"/>
                    <a:lumOff val="15000"/>
                  </a:schemeClr>
                </a:solidFill>
              </a:rPr>
              <a:t>Then we loaded the dataset and have done data cleaning, EDA process and pre-processing techniques like checking outliers, skewness, correlation, scaling data etc</a:t>
            </a:r>
            <a:r>
              <a:rPr lang="en-US" sz="1000" cap="all">
                <a:solidFill>
                  <a:schemeClr val="tx1">
                    <a:lumMod val="85000"/>
                    <a:lumOff val="15000"/>
                  </a:schemeClr>
                </a:solidFill>
              </a:rPr>
              <a:t>.</a:t>
            </a:r>
            <a:r>
              <a:rPr lang="en-US" sz="1000" b="0" i="0" cap="all">
                <a:solidFill>
                  <a:schemeClr val="tx1">
                    <a:lumMod val="85000"/>
                    <a:lumOff val="15000"/>
                  </a:schemeClr>
                </a:solidFill>
              </a:rPr>
              <a:t> </a:t>
            </a:r>
            <a:r>
              <a:rPr lang="en-US" sz="1000" cap="all">
                <a:solidFill>
                  <a:schemeClr val="tx1">
                    <a:lumMod val="85000"/>
                    <a:lumOff val="15000"/>
                  </a:schemeClr>
                </a:solidFill>
              </a:rPr>
              <a:t>A</a:t>
            </a:r>
            <a:r>
              <a:rPr lang="en-US" sz="1000" b="0" i="0" cap="all">
                <a:solidFill>
                  <a:schemeClr val="tx1">
                    <a:lumMod val="85000"/>
                    <a:lumOff val="15000"/>
                  </a:schemeClr>
                </a:solidFill>
              </a:rPr>
              <a:t>nd got better insights from data visualization.</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b="0" i="0" cap="all">
                <a:solidFill>
                  <a:schemeClr val="tx1">
                    <a:lumMod val="85000"/>
                    <a:lumOff val="15000"/>
                  </a:schemeClr>
                </a:solidFill>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Spicejet airways almost having same ticket fares. </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b="0" i="0" cap="all">
                <a:solidFill>
                  <a:schemeClr val="tx1">
                    <a:lumMod val="85000"/>
                    <a:lumOff val="15000"/>
                  </a:schemeClr>
                </a:solidFill>
              </a:rPr>
              <a:t>After separating our train and test data, we started running different ML regression algorithms to find out the best performing model on the basis of different metrics like R2 Score MAE, MSE, RMSE. We got </a:t>
            </a:r>
            <a:r>
              <a:rPr lang="en-US" sz="1000" cap="all">
                <a:solidFill>
                  <a:schemeClr val="tx1">
                    <a:lumMod val="85000"/>
                    <a:lumOff val="15000"/>
                  </a:schemeClr>
                </a:solidFill>
              </a:rPr>
              <a:t>Extra Trees </a:t>
            </a:r>
            <a:r>
              <a:rPr lang="en-US" sz="1000" b="0" i="0" cap="all">
                <a:solidFill>
                  <a:schemeClr val="tx1">
                    <a:lumMod val="85000"/>
                    <a:lumOff val="15000"/>
                  </a:schemeClr>
                </a:solidFill>
              </a:rPr>
              <a:t>Regressor as the best model among all the models. On this basis we performed the Hyperparameter tuning to find out the best parameter and improving the scores. The R2 score increased after tuning </a:t>
            </a:r>
            <a:r>
              <a:rPr lang="en-US" sz="1000" cap="all">
                <a:solidFill>
                  <a:schemeClr val="tx1">
                    <a:lumMod val="85000"/>
                    <a:lumOff val="15000"/>
                  </a:schemeClr>
                </a:solidFill>
              </a:rPr>
              <a:t>s</a:t>
            </a:r>
            <a:r>
              <a:rPr lang="en-US" sz="1000" b="0" i="0" cap="all">
                <a:solidFill>
                  <a:schemeClr val="tx1">
                    <a:lumMod val="85000"/>
                    <a:lumOff val="15000"/>
                  </a:schemeClr>
                </a:solidFill>
              </a:rPr>
              <a:t>o, we concluded that Extra Trees Regressor as the best model as it was giving high R2 score after tuning.</a:t>
            </a:r>
          </a:p>
          <a:p>
            <a:pPr indent="-228600" defTabSz="914400">
              <a:lnSpc>
                <a:spcPct val="110000"/>
              </a:lnSpc>
              <a:spcAft>
                <a:spcPts val="600"/>
              </a:spcAft>
              <a:buClr>
                <a:schemeClr val="accent1"/>
              </a:buClr>
              <a:buSzPct val="160000"/>
              <a:buFont typeface="Arial" panose="020B0604020202020204" pitchFamily="34" charset="0"/>
              <a:buChar char="•"/>
            </a:pPr>
            <a:endParaRPr lang="en-US" sz="1000" cap="all">
              <a:solidFill>
                <a:schemeClr val="tx1">
                  <a:lumMod val="85000"/>
                  <a:lumOff val="15000"/>
                </a:schemeClr>
              </a:solidFill>
            </a:endParaRPr>
          </a:p>
        </p:txBody>
      </p:sp>
    </p:spTree>
    <p:extLst>
      <p:ext uri="{BB962C8B-B14F-4D97-AF65-F5344CB8AC3E}">
        <p14:creationId xmlns:p14="http://schemas.microsoft.com/office/powerpoint/2010/main" val="939963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rot="21420000">
            <a:off x="4959072" y="390182"/>
            <a:ext cx="5683314" cy="3284924"/>
          </a:xfrm>
          <a:prstGeom prst="rect">
            <a:avLst/>
          </a:prstGeom>
          <a:scene3d>
            <a:camera prst="orthographicFront">
              <a:rot lat="0" lon="0" rev="0"/>
            </a:camera>
            <a:lightRig rig="contrasting" dir="t">
              <a:rot lat="0" lon="0" rev="1500000"/>
            </a:lightRig>
          </a:scene3d>
        </p:spPr>
        <p:txBody>
          <a:bodyPr vert="horz" lIns="91440" tIns="45720" rIns="91440" bIns="45720" rtlCol="0" anchor="b">
            <a:normAutofit/>
          </a:bodyPr>
          <a:lstStyle/>
          <a:p>
            <a:pPr algn="r" defTabSz="914400">
              <a:lnSpc>
                <a:spcPct val="90000"/>
              </a:lnSpc>
              <a:spcBef>
                <a:spcPct val="0"/>
              </a:spcBef>
              <a:spcAft>
                <a:spcPts val="600"/>
              </a:spcAft>
            </a:pPr>
            <a:r>
              <a:rPr lang="en-US" sz="8000" cap="all" dirty="0">
                <a:ln w="0"/>
                <a:solidFill>
                  <a:schemeClr val="accent1"/>
                </a:solidFill>
                <a:latin typeface="+mj-lt"/>
                <a:ea typeface="+mj-ea"/>
                <a:cs typeface="+mj-cs"/>
              </a:rPr>
              <a:t>Thank You</a:t>
            </a:r>
          </a:p>
        </p:txBody>
      </p:sp>
      <p:pic>
        <p:nvPicPr>
          <p:cNvPr id="3" name="Picture 2">
            <a:extLst>
              <a:ext uri="{FF2B5EF4-FFF2-40B4-BE49-F238E27FC236}">
                <a16:creationId xmlns:a16="http://schemas.microsoft.com/office/drawing/2014/main" id="{4EA0E8B4-A4DA-4F2F-A852-BFFE22904F26}"/>
              </a:ext>
            </a:extLst>
          </p:cNvPr>
          <p:cNvPicPr>
            <a:picLocks noChangeAspect="1"/>
          </p:cNvPicPr>
          <p:nvPr/>
        </p:nvPicPr>
        <p:blipFill rotWithShape="1">
          <a:blip r:embed="rId3"/>
          <a:srcRect l="12158" r="11032"/>
          <a:stretch/>
        </p:blipFill>
        <p:spPr>
          <a:xfrm rot="21420000">
            <a:off x="-118586" y="237518"/>
            <a:ext cx="4633277" cy="4518254"/>
          </a:xfrm>
          <a:custGeom>
            <a:avLst/>
            <a:gdLst/>
            <a:ahLst/>
            <a:cxnLst/>
            <a:rect l="l" t="t" r="r" b="b"/>
            <a:pathLst>
              <a:path w="4633277" h="4410442">
                <a:moveTo>
                  <a:pt x="4633277" y="0"/>
                </a:moveTo>
                <a:lnTo>
                  <a:pt x="4633277" y="4410442"/>
                </a:lnTo>
                <a:lnTo>
                  <a:pt x="0" y="4410442"/>
                </a:lnTo>
                <a:lnTo>
                  <a:pt x="231142" y="0"/>
                </a:lnTo>
                <a:close/>
              </a:path>
            </a:pathLst>
          </a:custGeom>
        </p:spPr>
      </p:pic>
    </p:spTree>
    <p:extLst>
      <p:ext uri="{BB962C8B-B14F-4D97-AF65-F5344CB8AC3E}">
        <p14:creationId xmlns:p14="http://schemas.microsoft.com/office/powerpoint/2010/main" val="16235565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203200" y="161887"/>
            <a:ext cx="5068711"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890DF3B1-9751-462E-B552-064982E0D292}"/>
              </a:ext>
            </a:extLst>
          </p:cNvPr>
          <p:cNvSpPr txBox="1"/>
          <p:nvPr/>
        </p:nvSpPr>
        <p:spPr>
          <a:xfrm>
            <a:off x="203200" y="4277468"/>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5058" name="Picture 2" descr="GitHub - Zernach/Airline-Price-Predictions: Plotly Dash HTML Python Flask  site for user to interact with a trained machine learning model to predict  the round-trip cost of flights — based on 9 million 2018"/>
          <p:cNvPicPr>
            <a:picLocks noChangeAspect="1" noChangeArrowheads="1" noCrop="1"/>
          </p:cNvPicPr>
          <p:nvPr/>
        </p:nvPicPr>
        <p:blipFill>
          <a:blip r:embed="rId2"/>
          <a:srcRect/>
          <a:stretch>
            <a:fillRect/>
          </a:stretch>
        </p:blipFill>
        <p:spPr bwMode="auto">
          <a:xfrm>
            <a:off x="7458075" y="1200151"/>
            <a:ext cx="3814410" cy="2414587"/>
          </a:xfrm>
          <a:prstGeom prst="rect">
            <a:avLst/>
          </a:prstGeom>
          <a:noFill/>
        </p:spPr>
      </p:pic>
      <p:graphicFrame>
        <p:nvGraphicFramePr>
          <p:cNvPr id="45060" name="TextBox 2">
            <a:extLst>
              <a:ext uri="{FF2B5EF4-FFF2-40B4-BE49-F238E27FC236}">
                <a16:creationId xmlns:a16="http://schemas.microsoft.com/office/drawing/2014/main" id="{D0F9A0F6-642F-B0CF-9681-8CBB56129825}"/>
              </a:ext>
            </a:extLst>
          </p:cNvPr>
          <p:cNvGraphicFramePr/>
          <p:nvPr>
            <p:extLst>
              <p:ext uri="{D42A27DB-BD31-4B8C-83A1-F6EECF244321}">
                <p14:modId xmlns:p14="http://schemas.microsoft.com/office/powerpoint/2010/main" val="995937796"/>
              </p:ext>
            </p:extLst>
          </p:nvPr>
        </p:nvGraphicFramePr>
        <p:xfrm>
          <a:off x="171450" y="824617"/>
          <a:ext cx="6972300" cy="4760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5936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07975" y="1304445"/>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3BC0877-542E-443E-8AE7-A89D57BF039E}"/>
              </a:ext>
            </a:extLst>
          </p:cNvPr>
          <p:cNvSpPr txBox="1"/>
          <p:nvPr/>
        </p:nvSpPr>
        <p:spPr>
          <a:xfrm>
            <a:off x="155575" y="4632472"/>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
        <p:nvSpPr>
          <p:cNvPr id="44034" name="AutoShape 2"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How Well Do Airfare Predictors Work? - WS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40" name="Picture 8" descr="How Well Do Airfare Predictors Work? - WSJ"/>
          <p:cNvPicPr>
            <a:picLocks noChangeAspect="1" noChangeArrowheads="1" noCrop="1"/>
          </p:cNvPicPr>
          <p:nvPr/>
        </p:nvPicPr>
        <p:blipFill>
          <a:blip r:embed="rId2" cstate="print"/>
          <a:srcRect/>
          <a:stretch>
            <a:fillRect/>
          </a:stretch>
        </p:blipFill>
        <p:spPr bwMode="auto">
          <a:xfrm>
            <a:off x="7719131" y="1820156"/>
            <a:ext cx="3323632" cy="2063221"/>
          </a:xfrm>
          <a:prstGeom prst="rect">
            <a:avLst/>
          </a:prstGeom>
          <a:noFill/>
        </p:spPr>
      </p:pic>
    </p:spTree>
    <p:extLst>
      <p:ext uri="{BB962C8B-B14F-4D97-AF65-F5344CB8AC3E}">
        <p14:creationId xmlns:p14="http://schemas.microsoft.com/office/powerpoint/2010/main" val="2057397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15736" y="1360808"/>
            <a:ext cx="11052175" cy="2862322"/>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191559" y="4464086"/>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1" name="Rectangle 10">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15" name="Freeform: Shape 14">
            <a:extLst>
              <a:ext uri="{FF2B5EF4-FFF2-40B4-BE49-F238E27FC236}">
                <a16:creationId xmlns:a16="http://schemas.microsoft.com/office/drawing/2014/main" id="{66809B23-EC40-425A-B89A-F9CE4F0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17" name="Freeform: Shape 16">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rgbClr val="7F7F7F"/>
            </a:solid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9F173D0-E24A-4A39-884B-E8CD564E0481}"/>
              </a:ext>
            </a:extLst>
          </p:cNvPr>
          <p:cNvSpPr txBox="1"/>
          <p:nvPr/>
        </p:nvSpPr>
        <p:spPr>
          <a:xfrm>
            <a:off x="1286933" y="1061660"/>
            <a:ext cx="9618133" cy="104310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u="sng" cap="all">
                <a:solidFill>
                  <a:schemeClr val="accent1"/>
                </a:solidFill>
                <a:latin typeface="+mj-lt"/>
                <a:ea typeface="+mj-ea"/>
                <a:cs typeface="+mj-cs"/>
              </a:rPr>
              <a:t>Exploratory Data Analysis (EDA) Steps</a:t>
            </a:r>
          </a:p>
        </p:txBody>
      </p:sp>
      <p:sp>
        <p:nvSpPr>
          <p:cNvPr id="3" name="TextBox 2">
            <a:extLst>
              <a:ext uri="{FF2B5EF4-FFF2-40B4-BE49-F238E27FC236}">
                <a16:creationId xmlns:a16="http://schemas.microsoft.com/office/drawing/2014/main" id="{25823B0B-A990-40C9-A3ED-6365DB0B43BE}"/>
              </a:ext>
            </a:extLst>
          </p:cNvPr>
          <p:cNvSpPr txBox="1"/>
          <p:nvPr/>
        </p:nvSpPr>
        <p:spPr>
          <a:xfrm>
            <a:off x="1286933" y="2226681"/>
            <a:ext cx="9618133" cy="3586290"/>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Importing necessary libraries and importing dataset as a data frame.</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Checked some statistical information like shape, number of unique values present, info, data types etc.</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Taking care of Timestamp variables by converting data types of “Departure_time” and “Time_of_arrival” from object data type into datetime data types.</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Done feature engineering on some features as they had some irrelevant values and replaced them with empty spaces.</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Extracted proper Duration column in terms of float data type from the difference of arrival time and departure time.Extracted Departure_Hour, Deparutre_Min and Arrival_Hour, Arrival_Min columns from Departure_time and Time_of_arrival columns and dropped these columns after extraction. </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The label “Price" should be continuous numeric data but due to some string values like “,” it was showing as object data type. So, I replaced this sign by empty space and converted into float data type.</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Grouped same categories in the column Meal_availability and converted categorical data into numeric data in Number_of_stops  column.</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Checked for null values and found no missing values in the dataset.</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Performed univariate, bivariate and multivariate analysis. Visualized each feature using seaborn and matplotlib libraries by plotting several categorical and numerical plots like pie plot, count plot, bar plot, reg plot, strip plot, line plot, box plot, boxen plot, distribution plot, and pair plot.</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Identified outliers using box plots and checked skewness and removed skewness in Duration column using sqrt method.</a:t>
            </a: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000" cap="all">
                <a:solidFill>
                  <a:schemeClr val="tx1">
                    <a:lumMod val="85000"/>
                    <a:lumOff val="15000"/>
                  </a:schemeClr>
                </a:solidFill>
              </a:rPr>
              <a:t>Used Pearson’s correlation coefficient to check the correlation between label and features. With the help of heatmap and correlation bar graph was able to understand the Feature vs Label relativity and insights on multicollinearity amongst the feature columns.</a:t>
            </a:r>
          </a:p>
          <a:p>
            <a:pPr marL="285750" indent="-228600" defTabSz="914400">
              <a:lnSpc>
                <a:spcPct val="110000"/>
              </a:lnSpc>
              <a:spcAft>
                <a:spcPts val="600"/>
              </a:spcAft>
              <a:buClr>
                <a:schemeClr val="accent1"/>
              </a:buClr>
              <a:buSzPct val="160000"/>
              <a:buFont typeface="Arial" panose="020B0604020202020204" pitchFamily="34" charset="0"/>
              <a:buChar char="•"/>
            </a:pPr>
            <a:endParaRPr lang="en-US" sz="1000" cap="all">
              <a:solidFill>
                <a:schemeClr val="tx1">
                  <a:lumMod val="85000"/>
                  <a:lumOff val="15000"/>
                </a:schemeClr>
              </a:solidFill>
            </a:endParaRPr>
          </a:p>
          <a:p>
            <a:pPr marL="285750" indent="-228600" defTabSz="914400">
              <a:lnSpc>
                <a:spcPct val="110000"/>
              </a:lnSpc>
              <a:spcAft>
                <a:spcPts val="600"/>
              </a:spcAft>
              <a:buClr>
                <a:schemeClr val="accent1"/>
              </a:buClr>
              <a:buSzPct val="160000"/>
              <a:buFont typeface="Arial" panose="020B0604020202020204" pitchFamily="34" charset="0"/>
              <a:buChar char="•"/>
            </a:pPr>
            <a:endParaRPr lang="en-US" sz="1000" cap="all">
              <a:solidFill>
                <a:schemeClr val="tx1">
                  <a:lumMod val="85000"/>
                  <a:lumOff val="15000"/>
                </a:schemeClr>
              </a:solidFill>
            </a:endParaRPr>
          </a:p>
          <a:p>
            <a:pPr marL="285750" indent="-228600" defTabSz="914400">
              <a:lnSpc>
                <a:spcPct val="110000"/>
              </a:lnSpc>
              <a:spcAft>
                <a:spcPts val="600"/>
              </a:spcAft>
              <a:buClr>
                <a:schemeClr val="accent1"/>
              </a:buClr>
              <a:buSzPct val="160000"/>
              <a:buFont typeface="Arial" panose="020B0604020202020204" pitchFamily="34" charset="0"/>
              <a:buChar char="•"/>
            </a:pPr>
            <a:endParaRPr lang="en-US" sz="1000" cap="all">
              <a:solidFill>
                <a:schemeClr val="tx1">
                  <a:lumMod val="85000"/>
                  <a:lumOff val="15000"/>
                </a:schemeClr>
              </a:solidFill>
            </a:endParaRPr>
          </a:p>
        </p:txBody>
      </p:sp>
    </p:spTree>
    <p:extLst>
      <p:ext uri="{BB962C8B-B14F-4D97-AF65-F5344CB8AC3E}">
        <p14:creationId xmlns:p14="http://schemas.microsoft.com/office/powerpoint/2010/main" val="361141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8009812" y="685800"/>
            <a:ext cx="3072869"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100" u="sng" cap="all">
                <a:solidFill>
                  <a:schemeClr val="accent1"/>
                </a:solidFill>
                <a:latin typeface="+mj-lt"/>
                <a:ea typeface="+mj-ea"/>
                <a:cs typeface="+mj-cs"/>
              </a:rPr>
              <a:t>Visualization :Univariate Analysis for Numerical Variables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3404" y="689358"/>
            <a:ext cx="5392503" cy="42196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92D2BE-D117-46B8-BE6C-4D5BE2739FFD}"/>
              </a:ext>
            </a:extLst>
          </p:cNvPr>
          <p:cNvSpPr txBox="1"/>
          <p:nvPr/>
        </p:nvSpPr>
        <p:spPr>
          <a:xfrm>
            <a:off x="8006592" y="2071048"/>
            <a:ext cx="3076090" cy="3072290"/>
          </a:xfrm>
          <a:prstGeom prst="rect">
            <a:avLst/>
          </a:prstGeom>
        </p:spPr>
        <p:txBody>
          <a:bodyPr vert="horz" lIns="91440" tIns="45720" rIns="91440" bIns="45720" rtlCol="0" anchor="t">
            <a:normAutofit/>
          </a:bodyPr>
          <a:lstStyle/>
          <a:p>
            <a:pPr lvl="0" indent="-228600" defTabSz="914400">
              <a:lnSpc>
                <a:spcPct val="110000"/>
              </a:lnSpc>
              <a:spcAft>
                <a:spcPts val="600"/>
              </a:spcAft>
              <a:buClr>
                <a:schemeClr val="accent1"/>
              </a:buClr>
              <a:buSzPct val="160000"/>
              <a:buFont typeface="Arial" panose="020B0604020202020204" pitchFamily="34" charset="0"/>
              <a:buChar char="•"/>
            </a:pPr>
            <a:r>
              <a:rPr lang="en-US" sz="900" cap="all"/>
              <a:t>The distribution plot shows how the data has been distributed in each of the columns.</a:t>
            </a:r>
          </a:p>
          <a:p>
            <a:pPr lvl="0" indent="-228600" defTabSz="914400">
              <a:lnSpc>
                <a:spcPct val="110000"/>
              </a:lnSpc>
              <a:spcAft>
                <a:spcPts val="600"/>
              </a:spcAft>
              <a:buClr>
                <a:schemeClr val="accent1"/>
              </a:buClr>
              <a:buSzPct val="160000"/>
              <a:buFont typeface="Arial" panose="020B0604020202020204" pitchFamily="34" charset="0"/>
              <a:buChar char="•"/>
            </a:pPr>
            <a:endParaRPr lang="en-US" sz="900" cap="all"/>
          </a:p>
          <a:p>
            <a:pPr indent="-228600" defTabSz="914400">
              <a:lnSpc>
                <a:spcPct val="110000"/>
              </a:lnSpc>
              <a:spcAft>
                <a:spcPts val="600"/>
              </a:spcAft>
              <a:buClr>
                <a:schemeClr val="accent1"/>
              </a:buClr>
              <a:buSzPct val="160000"/>
              <a:buFont typeface="Arial" panose="020B0604020202020204" pitchFamily="34" charset="0"/>
              <a:buChar char="•"/>
            </a:pPr>
            <a:r>
              <a:rPr lang="en-US" sz="900" b="0" i="0" cap="all"/>
              <a:t>From the distribution plot we can observe the columns are somewhat distributed normally as they have no proper bell shape curve.</a:t>
            </a:r>
          </a:p>
          <a:p>
            <a:pPr indent="-228600" defTabSz="914400">
              <a:lnSpc>
                <a:spcPct val="110000"/>
              </a:lnSpc>
              <a:spcAft>
                <a:spcPts val="600"/>
              </a:spcAft>
              <a:buClr>
                <a:schemeClr val="accent1"/>
              </a:buClr>
              <a:buSzPct val="160000"/>
              <a:buFont typeface="Arial" panose="020B0604020202020204" pitchFamily="34" charset="0"/>
              <a:buChar char="•"/>
            </a:pPr>
            <a:r>
              <a:rPr lang="en-US" sz="900" b="0" i="0" cap="all"/>
              <a:t>The columns like "Duration", "Number_of_stops" and "Price" are skewed to right as the mean value in these columns are much greater than the median(50%).</a:t>
            </a:r>
          </a:p>
          <a:p>
            <a:pPr indent="-228600" defTabSz="914400">
              <a:lnSpc>
                <a:spcPct val="110000"/>
              </a:lnSpc>
              <a:spcAft>
                <a:spcPts val="600"/>
              </a:spcAft>
              <a:buClr>
                <a:schemeClr val="accent1"/>
              </a:buClr>
              <a:buSzPct val="160000"/>
              <a:buFont typeface="Arial" panose="020B0604020202020204" pitchFamily="34" charset="0"/>
              <a:buChar char="•"/>
            </a:pPr>
            <a:r>
              <a:rPr lang="en-US" sz="900" b="0" i="0" cap="all"/>
              <a:t>Also the data in the column Arrival_Hour skewed to left since the mean values is less than the median.</a:t>
            </a:r>
          </a:p>
          <a:p>
            <a:pPr indent="-228600" defTabSz="914400">
              <a:lnSpc>
                <a:spcPct val="110000"/>
              </a:lnSpc>
              <a:spcAft>
                <a:spcPts val="600"/>
              </a:spcAft>
              <a:buClr>
                <a:schemeClr val="accent1"/>
              </a:buClr>
              <a:buSzPct val="160000"/>
              <a:buFont typeface="Arial" panose="020B0604020202020204" pitchFamily="34" charset="0"/>
              <a:buChar char="•"/>
            </a:pPr>
            <a:r>
              <a:rPr lang="en-US" sz="900" b="0" i="0" cap="all"/>
              <a:t>Since there is presence of skewness in the data, we need to remove skewness in the numerical columns to overcome with any kind of data biasness.</a:t>
            </a:r>
          </a:p>
        </p:txBody>
      </p:sp>
    </p:spTree>
    <p:extLst>
      <p:ext uri="{BB962C8B-B14F-4D97-AF65-F5344CB8AC3E}">
        <p14:creationId xmlns:p14="http://schemas.microsoft.com/office/powerpoint/2010/main" val="68030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3723</Words>
  <Application>Microsoft Office PowerPoint</Application>
  <PresentationFormat>Widescreen</PresentationFormat>
  <Paragraphs>170</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Bookman Old Style</vt:lpstr>
      <vt:lpstr>Calibri</vt:lpstr>
      <vt:lpstr>Century</vt:lpstr>
      <vt:lpstr>Impact</vt:lpstr>
      <vt:lpstr>Wingdings</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Praveenkumar Gajendiran</dc:creator>
  <cp:lastModifiedBy>Praveenkumar Gajendiran</cp:lastModifiedBy>
  <cp:revision>5</cp:revision>
  <dcterms:created xsi:type="dcterms:W3CDTF">2023-01-23T10:58:03Z</dcterms:created>
  <dcterms:modified xsi:type="dcterms:W3CDTF">2023-01-23T11:42:23Z</dcterms:modified>
</cp:coreProperties>
</file>