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notesMasterIdLst>
    <p:notesMasterId r:id="rId36"/>
  </p:notesMasterIdLst>
  <p:sldIdLst>
    <p:sldId id="256" r:id="rId2"/>
    <p:sldId id="258" r:id="rId3"/>
    <p:sldId id="259" r:id="rId4"/>
    <p:sldId id="260" r:id="rId5"/>
    <p:sldId id="263"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94660"/>
  </p:normalViewPr>
  <p:slideViewPr>
    <p:cSldViewPr snapToGrid="0">
      <p:cViewPr varScale="1">
        <p:scale>
          <a:sx n="59" d="100"/>
          <a:sy n="59" d="100"/>
        </p:scale>
        <p:origin x="10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3F90F-DD4E-43D6-92B7-919C14BDAEF5}" type="datetimeFigureOut">
              <a:rPr lang="en-US" smtClean="0"/>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C3AB0-AA23-4716-9796-18ABDFCCA7CD}" type="slidenum">
              <a:rPr lang="en-US" smtClean="0"/>
              <a:t>‹#›</a:t>
            </a:fld>
            <a:endParaRPr lang="en-US"/>
          </a:p>
        </p:txBody>
      </p:sp>
    </p:spTree>
    <p:extLst>
      <p:ext uri="{BB962C8B-B14F-4D97-AF65-F5344CB8AC3E}">
        <p14:creationId xmlns:p14="http://schemas.microsoft.com/office/powerpoint/2010/main" val="2278792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49D6DC-E1CB-4874-BF52-C3407230D20E}" type="datetime1">
              <a:rPr lang="en-US" smtClean="0"/>
              <a:t>10/10/2022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73BAE12-D270-459D-897B-6833652BB16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160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01D81-C4B9-4A87-89A7-22E29E6C9200}" type="datetime1">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376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07718-69F7-427E-95A3-C1246AF46913}" type="datetime1">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3158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13E51-B7F7-4C24-B8E3-5471755DC0E0}" type="datetime1">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030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1A59F-D956-4598-A3C1-AE72A5387751}" type="datetime1">
              <a:rPr lang="en-US" smtClean="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623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0BBD69-7BD3-4731-8064-242619E92CBE}" type="datetime1">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7690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D77D9-239F-488B-9358-023C46BC7084}" type="datetime1">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3BAE12-D270-459D-897B-6833652BB16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765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E61C24-7140-4FDE-92F3-654C6E2D3C1C}" type="datetime1">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3BAE12-D270-459D-897B-6833652BB16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3782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D6ACF-ECB9-4B5F-A429-08B8AC75E8EF}" type="datetime1">
              <a:rPr lang="en-US" smtClean="0"/>
              <a:t>10/10/2022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390118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8B429B-EE2A-486A-BDB9-0C848B4FAFDD}" type="datetime1">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1084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DA5FE4A-CB8D-40AB-BFFC-AAF37EA071CB}" type="datetime1">
              <a:rPr lang="en-US" smtClean="0"/>
              <a:t>10/10/2022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841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0517C94-3B1E-4991-BED3-41F8B0158A00}" type="datetime1">
              <a:rPr lang="en-US" smtClean="0"/>
              <a:t>10/10/2022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73BAE12-D270-459D-897B-6833652BB167}"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996766"/>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78" name="Rectangle 2077">
            <a:extLst>
              <a:ext uri="{FF2B5EF4-FFF2-40B4-BE49-F238E27FC236}">
                <a16:creationId xmlns:a16="http://schemas.microsoft.com/office/drawing/2014/main" id="{FB376A39-154E-4672-B6EA-EA77F28CF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Rectangle 2079">
            <a:extLst>
              <a:ext uri="{FF2B5EF4-FFF2-40B4-BE49-F238E27FC236}">
                <a16:creationId xmlns:a16="http://schemas.microsoft.com/office/drawing/2014/main" id="{67F330F7-B3EC-45B3-A3B9-8B43F6EE2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B14F344-661C-4722-B968-5D65D12606DE}"/>
              </a:ext>
            </a:extLst>
          </p:cNvPr>
          <p:cNvSpPr>
            <a:spLocks noGrp="1"/>
          </p:cNvSpPr>
          <p:nvPr>
            <p:ph type="ctrTitle"/>
          </p:nvPr>
        </p:nvSpPr>
        <p:spPr>
          <a:xfrm>
            <a:off x="5193458" y="964769"/>
            <a:ext cx="5525305" cy="2376915"/>
          </a:xfrm>
        </p:spPr>
        <p:txBody>
          <a:bodyPr>
            <a:normAutofit/>
          </a:bodyPr>
          <a:lstStyle/>
          <a:p>
            <a:r>
              <a:rPr lang="en-US" sz="5400" dirty="0"/>
              <a:t>FLIP ROBO INTERNSHIP</a:t>
            </a:r>
          </a:p>
        </p:txBody>
      </p:sp>
      <p:sp>
        <p:nvSpPr>
          <p:cNvPr id="3" name="Subtitle 2">
            <a:extLst>
              <a:ext uri="{FF2B5EF4-FFF2-40B4-BE49-F238E27FC236}">
                <a16:creationId xmlns:a16="http://schemas.microsoft.com/office/drawing/2014/main" id="{0954EE77-64D0-4113-ACF9-1E332736B216}"/>
              </a:ext>
            </a:extLst>
          </p:cNvPr>
          <p:cNvSpPr>
            <a:spLocks noGrp="1"/>
          </p:cNvSpPr>
          <p:nvPr>
            <p:ph type="subTitle" idx="1"/>
          </p:nvPr>
        </p:nvSpPr>
        <p:spPr>
          <a:xfrm>
            <a:off x="5193458" y="3529159"/>
            <a:ext cx="5530919" cy="1612688"/>
          </a:xfrm>
        </p:spPr>
        <p:txBody>
          <a:bodyPr>
            <a:normAutofit/>
          </a:bodyPr>
          <a:lstStyle/>
          <a:p>
            <a:pPr>
              <a:lnSpc>
                <a:spcPct val="110000"/>
              </a:lnSpc>
            </a:pPr>
            <a:r>
              <a:rPr lang="en-US" sz="1700" u="sng" dirty="0"/>
              <a:t>PROJECT 1</a:t>
            </a:r>
            <a:r>
              <a:rPr lang="en-US" sz="1700" dirty="0"/>
              <a:t>:  CUSTOMER RETENTION CASE STUDIES</a:t>
            </a:r>
          </a:p>
          <a:p>
            <a:pPr>
              <a:lnSpc>
                <a:spcPct val="110000"/>
              </a:lnSpc>
            </a:pPr>
            <a:r>
              <a:rPr lang="en-US" sz="1700" u="sng" dirty="0"/>
              <a:t>SUBMITTED BY:</a:t>
            </a:r>
          </a:p>
          <a:p>
            <a:pPr>
              <a:lnSpc>
                <a:spcPct val="110000"/>
              </a:lnSpc>
            </a:pPr>
            <a:r>
              <a:rPr lang="en-US" sz="1700" dirty="0"/>
              <a:t>B.SHEEBARANI B.E,M.B.A  </a:t>
            </a:r>
          </a:p>
        </p:txBody>
      </p:sp>
      <p:grpSp>
        <p:nvGrpSpPr>
          <p:cNvPr id="2082" name="Group 2081">
            <a:extLst>
              <a:ext uri="{FF2B5EF4-FFF2-40B4-BE49-F238E27FC236}">
                <a16:creationId xmlns:a16="http://schemas.microsoft.com/office/drawing/2014/main" id="{1B59C93E-408B-4A18-8823-245025D182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9" y="482171"/>
            <a:ext cx="4074533" cy="5149101"/>
            <a:chOff x="632239" y="482171"/>
            <a:chExt cx="4074533" cy="5149101"/>
          </a:xfrm>
        </p:grpSpPr>
        <p:sp>
          <p:nvSpPr>
            <p:cNvPr id="2083" name="Rectangle 2082">
              <a:extLst>
                <a:ext uri="{FF2B5EF4-FFF2-40B4-BE49-F238E27FC236}">
                  <a16:creationId xmlns:a16="http://schemas.microsoft.com/office/drawing/2014/main" id="{BD194DF9-E912-48FF-90D3-E9D8E6454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9"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4" name="Rectangle 2083">
              <a:extLst>
                <a:ext uri="{FF2B5EF4-FFF2-40B4-BE49-F238E27FC236}">
                  <a16:creationId xmlns:a16="http://schemas.microsoft.com/office/drawing/2014/main" id="{299F5B9F-C71E-4714-9F21-74DCC4D34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8"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86" name="Rectangle 2085">
            <a:extLst>
              <a:ext uri="{FF2B5EF4-FFF2-40B4-BE49-F238E27FC236}">
                <a16:creationId xmlns:a16="http://schemas.microsoft.com/office/drawing/2014/main" id="{B16E59B7-2693-428B-87AD-D8A76E725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3116213"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D3920BBF-0935-4140-9703-72726EAA50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48" r="1" b="16268"/>
          <a:stretch/>
        </p:blipFill>
        <p:spPr bwMode="auto">
          <a:xfrm>
            <a:off x="1271223" y="1927202"/>
            <a:ext cx="2799103" cy="2244457"/>
          </a:xfrm>
          <a:prstGeom prst="rect">
            <a:avLst/>
          </a:prstGeom>
          <a:noFill/>
          <a:extLst>
            <a:ext uri="{909E8E84-426E-40DD-AFC4-6F175D3DCCD1}">
              <a14:hiddenFill xmlns:a14="http://schemas.microsoft.com/office/drawing/2010/main">
                <a:solidFill>
                  <a:srgbClr val="FFFFFF"/>
                </a:solidFill>
              </a14:hiddenFill>
            </a:ext>
          </a:extLst>
        </p:spPr>
      </p:pic>
      <p:cxnSp>
        <p:nvCxnSpPr>
          <p:cNvPr id="2088" name="Straight Connector 2087">
            <a:extLst>
              <a:ext uri="{FF2B5EF4-FFF2-40B4-BE49-F238E27FC236}">
                <a16:creationId xmlns:a16="http://schemas.microsoft.com/office/drawing/2014/main" id="{D89CA9A2-D0CB-48A6-B2ED-03C3EB3AD6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3459" y="3526496"/>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90" name="Picture 2089">
            <a:extLst>
              <a:ext uri="{FF2B5EF4-FFF2-40B4-BE49-F238E27FC236}">
                <a16:creationId xmlns:a16="http://schemas.microsoft.com/office/drawing/2014/main" id="{8E11A2E1-5E39-4080-93B8-4811FE13D4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75" name="Straight Connector 2091">
            <a:extLst>
              <a:ext uri="{FF2B5EF4-FFF2-40B4-BE49-F238E27FC236}">
                <a16:creationId xmlns:a16="http://schemas.microsoft.com/office/drawing/2014/main" id="{5A8467B7-9FAF-47EC-A36A-76A9020A5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148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5C4D7E0-D597-4E94-8F31-F03996F6D467}"/>
              </a:ext>
            </a:extLst>
          </p:cNvPr>
          <p:cNvSpPr>
            <a:spLocks noGrp="1"/>
          </p:cNvSpPr>
          <p:nvPr>
            <p:ph type="title"/>
          </p:nvPr>
        </p:nvSpPr>
        <p:spPr>
          <a:xfrm>
            <a:off x="1451580" y="804520"/>
            <a:ext cx="3530157" cy="1049235"/>
          </a:xfrm>
        </p:spPr>
        <p:txBody>
          <a:bodyPr>
            <a:normAutofit/>
          </a:bodyPr>
          <a:lstStyle/>
          <a:p>
            <a:r>
              <a:rPr lang="en-US" sz="2000" b="1">
                <a:latin typeface="Century" panose="02040604050505020304" pitchFamily="18" charset="0"/>
              </a:rPr>
              <a:t>Exploratory Data Analysis (EDA) Steps:</a:t>
            </a:r>
            <a:br>
              <a:rPr lang="en-IN" sz="2000" b="1">
                <a:latin typeface="Century" panose="02040604050505020304" pitchFamily="18" charset="0"/>
              </a:rPr>
            </a:br>
            <a:endParaRPr lang="en-US" sz="2000"/>
          </a:p>
        </p:txBody>
      </p:sp>
      <p:sp>
        <p:nvSpPr>
          <p:cNvPr id="13" name="Rectangle 12">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79884000-DDFF-43D9-B580-CEBAAF19D2FA}"/>
              </a:ext>
            </a:extLst>
          </p:cNvPr>
          <p:cNvSpPr>
            <a:spLocks noGrp="1"/>
          </p:cNvSpPr>
          <p:nvPr>
            <p:ph idx="1"/>
          </p:nvPr>
        </p:nvSpPr>
        <p:spPr>
          <a:xfrm>
            <a:off x="1451581" y="2015732"/>
            <a:ext cx="3526523" cy="3450613"/>
          </a:xfrm>
        </p:spPr>
        <p:txBody>
          <a:bodyPr>
            <a:normAutofit/>
          </a:bodyPr>
          <a:lstStyle/>
          <a:p>
            <a:pPr>
              <a:lnSpc>
                <a:spcPct val="110000"/>
              </a:lnSpc>
            </a:pPr>
            <a:r>
              <a:rPr lang="en-US" sz="1400"/>
              <a:t>. EDA is the process of investigating the dataset to discover patterns, and anomalies (outliers), and form hypotheses based on our understanding of the dataset.</a:t>
            </a:r>
          </a:p>
          <a:p>
            <a:pPr>
              <a:lnSpc>
                <a:spcPct val="110000"/>
              </a:lnSpc>
            </a:pPr>
            <a:r>
              <a:rPr lang="en-US" sz="1400"/>
              <a:t>EDA involves generating summary statistics for numerical data in the dataset and creating various graphical representations to understand the data better.</a:t>
            </a:r>
          </a:p>
          <a:p>
            <a:pPr>
              <a:lnSpc>
                <a:spcPct val="110000"/>
              </a:lnSpc>
            </a:pPr>
            <a:r>
              <a:rPr lang="en-US" sz="1400">
                <a:latin typeface="Century" panose="02040604050505020304" pitchFamily="18" charset="0"/>
              </a:rPr>
              <a:t>The column names in the dataset were not in the proper format so, I have renamed them for better understanding. And the columns after renaming them is as below.</a:t>
            </a:r>
          </a:p>
          <a:p>
            <a:pPr>
              <a:lnSpc>
                <a:spcPct val="110000"/>
              </a:lnSpc>
            </a:pPr>
            <a:endParaRPr lang="en-US" sz="1400"/>
          </a:p>
        </p:txBody>
      </p:sp>
      <p:grpSp>
        <p:nvGrpSpPr>
          <p:cNvPr id="15" name="Group 14">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6" name="Rectangle 15">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Text&#10;&#10;Description automatically generated">
            <a:extLst>
              <a:ext uri="{FF2B5EF4-FFF2-40B4-BE49-F238E27FC236}">
                <a16:creationId xmlns:a16="http://schemas.microsoft.com/office/drawing/2014/main" id="{7BA426B0-13AB-439E-8484-AEBC621012E2}"/>
              </a:ext>
            </a:extLst>
          </p:cNvPr>
          <p:cNvPicPr>
            <a:picLocks noChangeAspect="1"/>
          </p:cNvPicPr>
          <p:nvPr/>
        </p:nvPicPr>
        <p:blipFill rotWithShape="1">
          <a:blip r:embed="rId2">
            <a:extLst>
              <a:ext uri="{28A0092B-C50C-407E-A947-70E740481C1C}">
                <a14:useLocalDpi xmlns:a14="http://schemas.microsoft.com/office/drawing/2010/main" val="0"/>
              </a:ext>
            </a:extLst>
          </a:blip>
          <a:srcRect r="40138" b="-2"/>
          <a:stretch/>
        </p:blipFill>
        <p:spPr>
          <a:xfrm>
            <a:off x="6093926" y="1116345"/>
            <a:ext cx="4821551" cy="3866172"/>
          </a:xfrm>
          <a:prstGeom prst="rect">
            <a:avLst/>
          </a:prstGeom>
        </p:spPr>
      </p:pic>
      <p:pic>
        <p:nvPicPr>
          <p:cNvPr id="19" name="Picture 18">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699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7360E-8E78-4A55-B019-EB820B0B219C}"/>
              </a:ext>
            </a:extLst>
          </p:cNvPr>
          <p:cNvSpPr>
            <a:spLocks noGrp="1"/>
          </p:cNvSpPr>
          <p:nvPr>
            <p:ph type="title"/>
          </p:nvPr>
        </p:nvSpPr>
        <p:spPr>
          <a:xfrm>
            <a:off x="849683" y="1240076"/>
            <a:ext cx="2727813" cy="4584527"/>
          </a:xfrm>
        </p:spPr>
        <p:txBody>
          <a:bodyPr>
            <a:normAutofit/>
          </a:bodyPr>
          <a:lstStyle/>
          <a:p>
            <a:r>
              <a:rPr lang="en-US" sz="2500" b="1">
                <a:solidFill>
                  <a:srgbClr val="FFFFFF"/>
                </a:solidFill>
                <a:latin typeface="Century" panose="02040604050505020304" pitchFamily="18" charset="0"/>
              </a:rPr>
              <a:t>Exploratory Data Analysis (EDA) Steps:</a:t>
            </a:r>
            <a:endParaRPr lang="en-US" sz="2500">
              <a:solidFill>
                <a:srgbClr val="FFFFFF"/>
              </a:solidFill>
            </a:endParaRPr>
          </a:p>
        </p:txBody>
      </p:sp>
      <p:sp>
        <p:nvSpPr>
          <p:cNvPr id="29" name="Content Placeholder 3">
            <a:extLst>
              <a:ext uri="{FF2B5EF4-FFF2-40B4-BE49-F238E27FC236}">
                <a16:creationId xmlns:a16="http://schemas.microsoft.com/office/drawing/2014/main" id="{B8A0DE33-AF51-4344-B2BE-9C1BFF8AAEF1}"/>
              </a:ext>
            </a:extLst>
          </p:cNvPr>
          <p:cNvSpPr txBox="1">
            <a:spLocks noGrp="1"/>
          </p:cNvSpPr>
          <p:nvPr>
            <p:ph idx="1"/>
          </p:nvPr>
        </p:nvSpPr>
        <p:spPr>
          <a:xfrm>
            <a:off x="4705594" y="1240077"/>
            <a:ext cx="6034827" cy="4916465"/>
          </a:xfrm>
          <a:prstGeom prst="rect">
            <a:avLst/>
          </a:prstGeom>
        </p:spPr>
        <p:txBody>
          <a:bodyPr rtlCol="0" anchor="t">
            <a:normAutofit/>
          </a:bodyPr>
          <a:lstStyle/>
          <a:p>
            <a:pPr marL="285750" indent="-285750">
              <a:lnSpc>
                <a:spcPct val="110000"/>
              </a:lnSpc>
              <a:buFont typeface="Wingdings" panose="05000000000000000000" pitchFamily="2" charset="2"/>
              <a:buChar char="Ø"/>
            </a:pPr>
            <a:r>
              <a:rPr lang="en-US" sz="1900">
                <a:latin typeface="Century" panose="02040604050505020304" pitchFamily="18" charset="0"/>
              </a:rPr>
              <a:t>While looking into the value count function I found some duplicate entries in the columns, so I have replaced them.</a:t>
            </a:r>
          </a:p>
          <a:p>
            <a:pPr>
              <a:lnSpc>
                <a:spcPct val="110000"/>
              </a:lnSpc>
            </a:pPr>
            <a:endParaRPr lang="en-US" sz="1900">
              <a:latin typeface="Century" panose="02040604050505020304" pitchFamily="18" charset="0"/>
            </a:endParaRPr>
          </a:p>
          <a:p>
            <a:pPr marL="285750" indent="-285750">
              <a:lnSpc>
                <a:spcPct val="110000"/>
              </a:lnSpc>
              <a:buFont typeface="Wingdings" panose="05000000000000000000" pitchFamily="2" charset="2"/>
              <a:buChar char="Ø"/>
            </a:pPr>
            <a:r>
              <a:rPr lang="en-US" sz="1900">
                <a:latin typeface="Century" panose="02040604050505020304" pitchFamily="18" charset="0"/>
              </a:rPr>
              <a:t>Checked the null values and found no null values in the dataset.</a:t>
            </a:r>
          </a:p>
          <a:p>
            <a:pPr>
              <a:lnSpc>
                <a:spcPct val="110000"/>
              </a:lnSpc>
            </a:pPr>
            <a:endParaRPr lang="en-US" sz="1900">
              <a:latin typeface="Century" panose="02040604050505020304" pitchFamily="18" charset="0"/>
            </a:endParaRPr>
          </a:p>
          <a:p>
            <a:pPr marL="285750" indent="-285750">
              <a:lnSpc>
                <a:spcPct val="110000"/>
              </a:lnSpc>
              <a:buFont typeface="Wingdings" panose="05000000000000000000" pitchFamily="2" charset="2"/>
              <a:buChar char="Ø"/>
            </a:pPr>
            <a:r>
              <a:rPr lang="en-US" sz="1900">
                <a:latin typeface="Century" panose="02040604050505020304" pitchFamily="18" charset="0"/>
              </a:rPr>
              <a:t>Performed both univariate and bivariate analysis and </a:t>
            </a:r>
            <a:r>
              <a:rPr lang="en-IN" sz="1900">
                <a:latin typeface="Century" panose="02040604050505020304" pitchFamily="18" charset="0"/>
                <a:cs typeface="Times New Roman" panose="02020603050405020304" pitchFamily="18" charset="0"/>
              </a:rPr>
              <a:t>v</a:t>
            </a:r>
            <a:r>
              <a:rPr lang="en-IN" sz="1900">
                <a:effectLst/>
                <a:latin typeface="Century" panose="02040604050505020304" pitchFamily="18" charset="0"/>
                <a:ea typeface="Calibri" panose="020F0502020204030204" pitchFamily="34" charset="0"/>
                <a:cs typeface="Times New Roman" panose="02020603050405020304" pitchFamily="18" charset="0"/>
              </a:rPr>
              <a:t>isualized each feature using seaborn and matplotlib libraries by plotting count plot, pie plot, distribution plot, box plot and factor plot.</a:t>
            </a:r>
          </a:p>
          <a:p>
            <a:pPr marL="285750" indent="-285750">
              <a:lnSpc>
                <a:spcPct val="110000"/>
              </a:lnSpc>
              <a:buFont typeface="Wingdings" panose="05000000000000000000" pitchFamily="2" charset="2"/>
              <a:buChar char="Ø"/>
            </a:pPr>
            <a:r>
              <a:rPr lang="en-IN" sz="1900">
                <a:latin typeface="Century" panose="02040604050505020304" pitchFamily="18" charset="0"/>
                <a:cs typeface="Times New Roman" panose="02020603050405020304" pitchFamily="18" charset="0"/>
              </a:rPr>
              <a:t>In this presentation I am using only bivariate analysis plots for visualization</a:t>
            </a:r>
            <a:endParaRPr lang="en-IN" sz="1900">
              <a:effectLst/>
              <a:latin typeface="Century" panose="02040604050505020304" pitchFamily="18" charset="0"/>
              <a:ea typeface="Calibri" panose="020F0502020204030204" pitchFamily="34" charset="0"/>
              <a:cs typeface="Times New Roman" panose="02020603050405020304" pitchFamily="18" charset="0"/>
            </a:endParaRPr>
          </a:p>
          <a:p>
            <a:pPr>
              <a:lnSpc>
                <a:spcPct val="110000"/>
              </a:lnSpc>
            </a:pPr>
            <a:endParaRPr lang="en-IN" sz="1900">
              <a:effectLst/>
              <a:latin typeface="Century" panose="02040604050505020304" pitchFamily="18" charset="0"/>
              <a:ea typeface="Calibri" panose="020F0502020204030204" pitchFamily="34" charset="0"/>
              <a:cs typeface="Times New Roman" panose="02020603050405020304" pitchFamily="18" charset="0"/>
            </a:endParaRPr>
          </a:p>
          <a:p>
            <a:pPr marL="0" indent="0">
              <a:lnSpc>
                <a:spcPct val="110000"/>
              </a:lnSpc>
              <a:buNone/>
            </a:pPr>
            <a:endParaRPr lang="en-IN" sz="1900"/>
          </a:p>
        </p:txBody>
      </p:sp>
    </p:spTree>
    <p:extLst>
      <p:ext uri="{BB962C8B-B14F-4D97-AF65-F5344CB8AC3E}">
        <p14:creationId xmlns:p14="http://schemas.microsoft.com/office/powerpoint/2010/main" val="103968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9EF5F0C-9174-48E5-9B34-097175C7F6C5}"/>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u="sng"/>
              <a:t>VISUALIZATIONS</a:t>
            </a:r>
            <a:br>
              <a:rPr lang="en-US" sz="2500" u="sng"/>
            </a:br>
            <a:endParaRPr lang="en-US" sz="2500"/>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A3B741B4-FDAC-49B1-B07D-FCCB1C3772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455184" y="976902"/>
            <a:ext cx="6599668" cy="400561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74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42ED29-4F97-4F97-BA93-58CC2E225549}"/>
              </a:ext>
            </a:extLst>
          </p:cNvPr>
          <p:cNvSpPr>
            <a:spLocks noGrp="1"/>
          </p:cNvSpPr>
          <p:nvPr>
            <p:ph type="title"/>
          </p:nvPr>
        </p:nvSpPr>
        <p:spPr>
          <a:xfrm>
            <a:off x="849683" y="1240076"/>
            <a:ext cx="2727813" cy="4584527"/>
          </a:xfrm>
        </p:spPr>
        <p:txBody>
          <a:bodyPr>
            <a:normAutofit/>
          </a:bodyPr>
          <a:lstStyle/>
          <a:p>
            <a:r>
              <a:rPr lang="en-US" sz="2200" b="1">
                <a:solidFill>
                  <a:srgbClr val="FFFFFF"/>
                </a:solidFill>
                <a:latin typeface="Century" panose="02040604050505020304" pitchFamily="18" charset="0"/>
              </a:rPr>
              <a:t>Observations from the above graphs:</a:t>
            </a:r>
            <a:br>
              <a:rPr lang="en-IN" sz="2200" b="1">
                <a:solidFill>
                  <a:srgbClr val="FFFFFF"/>
                </a:solidFill>
                <a:latin typeface="Century" panose="02040604050505020304" pitchFamily="18" charset="0"/>
              </a:rPr>
            </a:br>
            <a:endParaRPr lang="en-US" sz="2200">
              <a:solidFill>
                <a:srgbClr val="FFFFFF"/>
              </a:solidFill>
            </a:endParaRPr>
          </a:p>
        </p:txBody>
      </p:sp>
      <p:sp>
        <p:nvSpPr>
          <p:cNvPr id="4" name="Content Placeholder 3">
            <a:extLst>
              <a:ext uri="{FF2B5EF4-FFF2-40B4-BE49-F238E27FC236}">
                <a16:creationId xmlns:a16="http://schemas.microsoft.com/office/drawing/2014/main" id="{D7667187-FB5C-42A4-B3AF-A6D74BFD3CA5}"/>
              </a:ext>
            </a:extLst>
          </p:cNvPr>
          <p:cNvSpPr txBox="1">
            <a:spLocks noGrp="1"/>
          </p:cNvSpPr>
          <p:nvPr>
            <p:ph idx="1"/>
          </p:nvPr>
        </p:nvSpPr>
        <p:spPr>
          <a:xfrm>
            <a:off x="4705594" y="1240077"/>
            <a:ext cx="6034827" cy="4916465"/>
          </a:xfrm>
          <a:prstGeom prst="rect">
            <a:avLst/>
          </a:prstGeom>
        </p:spPr>
        <p:txBody>
          <a:bodyPr rtlCol="0" anchor="t">
            <a:normAutofit/>
          </a:bodyPr>
          <a:lstStyle/>
          <a:p>
            <a:pPr marL="342900" indent="-342900">
              <a:lnSpc>
                <a:spcPct val="110000"/>
              </a:lnSpc>
              <a:buFont typeface="Wingdings" panose="05000000000000000000" pitchFamily="2" charset="2"/>
              <a:buChar char="ü"/>
            </a:pPr>
            <a:r>
              <a:rPr lang="en-US" sz="1400" b="0" i="0" dirty="0">
                <a:effectLst/>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marL="342900" indent="-342900">
              <a:lnSpc>
                <a:spcPct val="110000"/>
              </a:lnSpc>
              <a:buFont typeface="Wingdings" panose="05000000000000000000" pitchFamily="2" charset="2"/>
              <a:buChar char="ü"/>
            </a:pPr>
            <a:r>
              <a:rPr lang="en-US" sz="1400" b="0" i="0" dirty="0">
                <a:effectLst/>
                <a:latin typeface="Century" panose="02040604050505020304" pitchFamily="18" charset="0"/>
              </a:rPr>
              <a:t>Many customers whose age between 31-40 years and 21-30 years used Smartphones followed by Laptops to access the online shopping websites.</a:t>
            </a:r>
          </a:p>
          <a:p>
            <a:pPr marL="342900" indent="-342900">
              <a:lnSpc>
                <a:spcPct val="110000"/>
              </a:lnSpc>
              <a:buFont typeface="Wingdings" panose="05000000000000000000" pitchFamily="2" charset="2"/>
              <a:buChar char="ü"/>
            </a:pPr>
            <a:r>
              <a:rPr lang="en-US" sz="1400" b="0" i="0" dirty="0">
                <a:effectLst/>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marL="342900" indent="-342900">
              <a:lnSpc>
                <a:spcPct val="110000"/>
              </a:lnSpc>
              <a:buFont typeface="Wingdings" panose="05000000000000000000" pitchFamily="2" charset="2"/>
              <a:buChar char="ü"/>
            </a:pPr>
            <a:r>
              <a:rPr lang="en-US" sz="1400" b="0" i="0" dirty="0">
                <a:effectLst/>
                <a:latin typeface="Century" panose="02040604050505020304" pitchFamily="18" charset="0"/>
              </a:rPr>
              <a:t>Most of the customers used ecommerce websites less than 10 times in a year from the city Delhi to shop the products.</a:t>
            </a:r>
          </a:p>
          <a:p>
            <a:pPr>
              <a:lnSpc>
                <a:spcPct val="110000"/>
              </a:lnSpc>
            </a:pPr>
            <a:endParaRPr lang="en-IN" sz="1400" dirty="0"/>
          </a:p>
        </p:txBody>
      </p:sp>
    </p:spTree>
    <p:extLst>
      <p:ext uri="{BB962C8B-B14F-4D97-AF65-F5344CB8AC3E}">
        <p14:creationId xmlns:p14="http://schemas.microsoft.com/office/powerpoint/2010/main" val="3318842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42B9396-D1E3-4C5F-B9F8-C037E811194A}"/>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2200" dirty="0"/>
              <a:t>Observations from  above graphs:</a:t>
            </a:r>
            <a:br>
              <a:rPr lang="en-US" sz="2200" dirty="0"/>
            </a:br>
            <a:endParaRPr lang="en-US" sz="2200" dirty="0"/>
          </a:p>
        </p:txBody>
      </p:sp>
      <p:sp>
        <p:nvSpPr>
          <p:cNvPr id="40" name="Rectangle 39">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extBox 4">
            <a:extLst>
              <a:ext uri="{FF2B5EF4-FFF2-40B4-BE49-F238E27FC236}">
                <a16:creationId xmlns:a16="http://schemas.microsoft.com/office/drawing/2014/main" id="{DA69F7A8-B7CA-4994-BD63-E57CCE7F4931}"/>
              </a:ext>
            </a:extLst>
          </p:cNvPr>
          <p:cNvSpPr txBox="1"/>
          <p:nvPr/>
        </p:nvSpPr>
        <p:spPr>
          <a:xfrm>
            <a:off x="1451581" y="2015732"/>
            <a:ext cx="3526523" cy="3450613"/>
          </a:xfrm>
          <a:prstGeom prst="rect">
            <a:avLst/>
          </a:prstGeom>
        </p:spPr>
        <p:txBody>
          <a:bodyPr vert="horz" lIns="91440" tIns="45720" rIns="91440" bIns="45720" rtlCol="0" anchor="t">
            <a:normAutofit/>
          </a:bodyPr>
          <a:lstStyle/>
          <a:p>
            <a:pPr marL="342900" indent="-228600" defTabSz="914400">
              <a:lnSpc>
                <a:spcPct val="110000"/>
              </a:lnSpc>
              <a:spcAft>
                <a:spcPts val="600"/>
              </a:spcAft>
              <a:buClr>
                <a:schemeClr val="accent1"/>
              </a:buClr>
              <a:buSzPct val="100000"/>
              <a:buFont typeface="Arial" panose="020B0604020202020204" pitchFamily="34" charset="0"/>
              <a:buChar char="•"/>
            </a:pPr>
            <a:r>
              <a:rPr lang="en-US" sz="700" b="0" i="0"/>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700" b="0" i="0"/>
              <a:t>Most of the customers used Smartphones 31-40 times in an year to access the ecommerce websites to shop the products.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700" b="0" i="0"/>
              <a:t>Many customers having windows operating system in their device ran Google chrome to access the ecommerce shopping websites and some of the customers having IOS/Mac operating system used Google chrome as well as Safari to reach the online shopping store.</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700" b="0" i="0"/>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700" b="0" i="0"/>
              <a:t>So it is important for the ecommerce companies to create discount price, offers, coupon codes to retain the customers.</a:t>
            </a:r>
          </a:p>
          <a:p>
            <a:pPr indent="-228600" defTabSz="914400">
              <a:lnSpc>
                <a:spcPct val="110000"/>
              </a:lnSpc>
              <a:spcAft>
                <a:spcPts val="600"/>
              </a:spcAft>
              <a:buClr>
                <a:schemeClr val="accent1"/>
              </a:buClr>
              <a:buSzPct val="100000"/>
              <a:buFont typeface="Arial" panose="020B0604020202020204" pitchFamily="34" charset="0"/>
              <a:buChar char="•"/>
            </a:pPr>
            <a:endParaRPr lang="en-US" sz="700"/>
          </a:p>
        </p:txBody>
      </p:sp>
      <p:grpSp>
        <p:nvGrpSpPr>
          <p:cNvPr id="42" name="Group 41">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43" name="Rectangle 42">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20EFF678-BD30-46FD-9194-F01451B1A7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3926" y="1301619"/>
            <a:ext cx="4821551" cy="3495623"/>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49">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63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3FA9A97-8AA1-4732-B72E-EAA8D32065DA}"/>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2200" dirty="0"/>
              <a:t>Observations from the  graphs:</a:t>
            </a:r>
            <a:br>
              <a:rPr lang="en-US" sz="2200" dirty="0"/>
            </a:br>
            <a:endParaRPr lang="en-US" sz="2200" dirty="0"/>
          </a:p>
        </p:txBody>
      </p:sp>
      <p:sp>
        <p:nvSpPr>
          <p:cNvPr id="27" name="Rectangle 26">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extBox 4">
            <a:extLst>
              <a:ext uri="{FF2B5EF4-FFF2-40B4-BE49-F238E27FC236}">
                <a16:creationId xmlns:a16="http://schemas.microsoft.com/office/drawing/2014/main" id="{BD6D5277-B1AA-4DE4-B973-E64DD70CF6B9}"/>
              </a:ext>
            </a:extLst>
          </p:cNvPr>
          <p:cNvSpPr txBox="1"/>
          <p:nvPr/>
        </p:nvSpPr>
        <p:spPr>
          <a:xfrm>
            <a:off x="1451581" y="2015732"/>
            <a:ext cx="3526523" cy="3450613"/>
          </a:xfrm>
          <a:prstGeom prst="rect">
            <a:avLst/>
          </a:prstGeom>
        </p:spPr>
        <p:txBody>
          <a:bodyPr vert="horz" lIns="91440" tIns="45720" rIns="91440" bIns="45720" rtlCol="0" anchor="t">
            <a:normAutofit/>
          </a:bodyPr>
          <a:lstStyle/>
          <a:p>
            <a:pPr marL="342900" indent="-228600" defTabSz="914400">
              <a:lnSpc>
                <a:spcPct val="110000"/>
              </a:lnSpc>
              <a:spcAft>
                <a:spcPts val="600"/>
              </a:spcAft>
              <a:buClr>
                <a:schemeClr val="accent1"/>
              </a:buClr>
              <a:buSzPct val="100000"/>
              <a:buFont typeface="Arial" panose="020B0604020202020204" pitchFamily="34" charset="0"/>
              <a:buChar char="•"/>
            </a:pPr>
            <a:r>
              <a:rPr lang="en-US" sz="900" b="0" i="0"/>
              <a:t>Search engine is the most used channel by the customers to arrive their favourite store for the first time and after visit the website for the first time, most of them used the same channel to reach the online retail store to reshopping the products.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900" b="0" i="0"/>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900" b="0" i="0"/>
              <a:t>Most of the customers used google chrome to reach the websites and they preferred to pay their product price using Credit/Debit cards and only few of the customers used Safari browser to reach the e-retail websites.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900" b="0" i="0"/>
              <a:t>Sometimes the customers used to abandon their selected items and wants to leave without making payment and most of them making the payment using E-wallets methods.</a:t>
            </a:r>
          </a:p>
        </p:txBody>
      </p:sp>
      <p:grpSp>
        <p:nvGrpSpPr>
          <p:cNvPr id="29" name="Group 28">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0" name="Rectangle 29">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3DC82866-854A-4669-BE74-EDB442BD2A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3926" y="1428185"/>
            <a:ext cx="4821551" cy="324249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516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05C81B4-4A9B-4153-B5A4-601E3A510BB0}"/>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2200"/>
              <a:t>Observation from the plots:</a:t>
            </a:r>
            <a:br>
              <a:rPr lang="en-US" sz="2200"/>
            </a:br>
            <a:endParaRPr lang="en-US" sz="2200"/>
          </a:p>
        </p:txBody>
      </p:sp>
      <p:sp>
        <p:nvSpPr>
          <p:cNvPr id="14" name="Rectangle 13">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extBox 4">
            <a:extLst>
              <a:ext uri="{FF2B5EF4-FFF2-40B4-BE49-F238E27FC236}">
                <a16:creationId xmlns:a16="http://schemas.microsoft.com/office/drawing/2014/main" id="{672E2E5A-24D2-41A7-9FD7-968B2181FBE7}"/>
              </a:ext>
            </a:extLst>
          </p:cNvPr>
          <p:cNvSpPr txBox="1"/>
          <p:nvPr/>
        </p:nvSpPr>
        <p:spPr>
          <a:xfrm>
            <a:off x="1451581" y="2015732"/>
            <a:ext cx="3526523" cy="3450613"/>
          </a:xfrm>
          <a:prstGeom prst="rect">
            <a:avLst/>
          </a:prstGeom>
        </p:spPr>
        <p:txBody>
          <a:bodyPr vert="horz" lIns="91440" tIns="45720" rIns="91440" bIns="45720" rtlCol="0" anchor="t">
            <a:normAutofit/>
          </a:bodyPr>
          <a:lstStyle/>
          <a:p>
            <a:pPr marL="285750" indent="-228600" defTabSz="914400">
              <a:lnSpc>
                <a:spcPct val="110000"/>
              </a:lnSpc>
              <a:spcAft>
                <a:spcPts val="600"/>
              </a:spcAft>
              <a:buClr>
                <a:schemeClr val="accent1"/>
              </a:buClr>
              <a:buSzPct val="100000"/>
              <a:buFont typeface="Arial" panose="020B0604020202020204" pitchFamily="34" charset="0"/>
              <a:buChar char="•"/>
            </a:pPr>
            <a:r>
              <a:rPr lang="en-US" sz="1000" b="0" i="0"/>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indent="-228600" defTabSz="914400">
              <a:lnSpc>
                <a:spcPct val="110000"/>
              </a:lnSpc>
              <a:spcAft>
                <a:spcPts val="600"/>
              </a:spcAft>
              <a:buClr>
                <a:schemeClr val="accent1"/>
              </a:buClr>
              <a:buSzPct val="100000"/>
              <a:buFont typeface="Arial" panose="020B0604020202020204" pitchFamily="34" charset="0"/>
              <a:buChar char="•"/>
            </a:pPr>
            <a:endParaRPr lang="en-US" sz="1000" b="0" i="0"/>
          </a:p>
          <a:p>
            <a:pPr marL="285750" indent="-228600" defTabSz="914400">
              <a:lnSpc>
                <a:spcPct val="110000"/>
              </a:lnSpc>
              <a:spcAft>
                <a:spcPts val="600"/>
              </a:spcAft>
              <a:buClr>
                <a:schemeClr val="accent1"/>
              </a:buClr>
              <a:buSzPct val="100000"/>
              <a:buFont typeface="Arial" panose="020B0604020202020204" pitchFamily="34" charset="0"/>
              <a:buChar char="•"/>
            </a:pPr>
            <a:r>
              <a:rPr lang="en-US" sz="1000" b="0" i="0"/>
              <a:t>Around 90% of the customers agreed that they should be able to navigate the website easily and the products information in the website must be clearly stated their uses, lifetime, benefits etc. Then only more customers tend to buy those products and can shop easily.</a:t>
            </a:r>
          </a:p>
        </p:txBody>
      </p:sp>
      <p:grpSp>
        <p:nvGrpSpPr>
          <p:cNvPr id="16" name="Group 15">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7" name="Rectangle 16">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386ED0A9-4831-4C74-94E3-E075A4E40E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3926" y="1337780"/>
            <a:ext cx="4821551" cy="34233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115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1EF659C-CFC4-4CC6-92BA-89DBD514C19E}"/>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2200"/>
              <a:t>Observations from the plots:</a:t>
            </a:r>
            <a:br>
              <a:rPr lang="en-US" sz="2200"/>
            </a:br>
            <a:endParaRPr lang="en-US" sz="2200"/>
          </a:p>
        </p:txBody>
      </p:sp>
      <p:sp>
        <p:nvSpPr>
          <p:cNvPr id="23" name="Rectangle 22">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extBox 4">
            <a:extLst>
              <a:ext uri="{FF2B5EF4-FFF2-40B4-BE49-F238E27FC236}">
                <a16:creationId xmlns:a16="http://schemas.microsoft.com/office/drawing/2014/main" id="{8326BC8B-01E3-4A45-BD2C-4E7DAB2ACC4B}"/>
              </a:ext>
            </a:extLst>
          </p:cNvPr>
          <p:cNvSpPr txBox="1"/>
          <p:nvPr/>
        </p:nvSpPr>
        <p:spPr>
          <a:xfrm>
            <a:off x="1451581" y="2015732"/>
            <a:ext cx="3526523" cy="3450613"/>
          </a:xfrm>
          <a:prstGeom prst="rect">
            <a:avLst/>
          </a:prstGeom>
        </p:spPr>
        <p:txBody>
          <a:bodyPr vert="horz" lIns="91440" tIns="45720" rIns="91440" bIns="45720" rtlCol="0" anchor="t">
            <a:normAutofit/>
          </a:bodyPr>
          <a:lstStyle/>
          <a:p>
            <a:pPr marL="285750" indent="-228600" defTabSz="914400">
              <a:lnSpc>
                <a:spcPct val="110000"/>
              </a:lnSpc>
              <a:spcAft>
                <a:spcPts val="600"/>
              </a:spcAft>
              <a:buClr>
                <a:schemeClr val="accent1"/>
              </a:buClr>
              <a:buSzPct val="100000"/>
              <a:buFont typeface="Arial" panose="020B0604020202020204" pitchFamily="34" charset="0"/>
              <a:buChar char="•"/>
            </a:pPr>
            <a:r>
              <a:rPr lang="en-US" sz="700" b="0" i="0"/>
              <a:t>Most of the customers believed that they enjoy online shopping also shopping online is convenient and flexible and some of the customers who disagreed with the enjoyment of the shopping, they are not convenient with the online shopping. Some customers shops online for their enjoyment purpose they are termed to be hedonistic, for them shopping online gives experiential satisfaction. They contribute much for the ecommerce companies by buying all the costly products randomly.</a:t>
            </a:r>
          </a:p>
          <a:p>
            <a:pPr indent="-228600" defTabSz="914400">
              <a:lnSpc>
                <a:spcPct val="110000"/>
              </a:lnSpc>
              <a:spcAft>
                <a:spcPts val="600"/>
              </a:spcAft>
              <a:buClr>
                <a:schemeClr val="accent1"/>
              </a:buClr>
              <a:buSzPct val="100000"/>
              <a:buFont typeface="Arial" panose="020B0604020202020204" pitchFamily="34" charset="0"/>
              <a:buChar char="•"/>
            </a:pPr>
            <a:endParaRPr lang="en-US" sz="700" b="0" i="0"/>
          </a:p>
          <a:p>
            <a:pPr marL="285750" indent="-228600" defTabSz="914400">
              <a:lnSpc>
                <a:spcPct val="110000"/>
              </a:lnSpc>
              <a:spcAft>
                <a:spcPts val="600"/>
              </a:spcAft>
              <a:buClr>
                <a:schemeClr val="accent1"/>
              </a:buClr>
              <a:buSzPct val="100000"/>
              <a:buFont typeface="Arial" panose="020B0604020202020204" pitchFamily="34" charset="0"/>
              <a:buChar char="•"/>
            </a:pPr>
            <a:r>
              <a:rPr lang="en-US" sz="700" b="0" i="0"/>
              <a:t>Most of the customers agreed that return and replacement policy of the e-tailer is important for purchase decision also gaining access to loyalty programs is a benefit of shopping online. Many return policies have conditional agreements, such as time limits, that must be clearly defined and expressed at the time of purchase or else the customers won't get the chance to return their damaged or dissatisfied products due to this they may not access the same website if they want to shop again. It is evident from the fact that the customers actually not liking the products completely, they are just purchasing the products and returning them in case of any dissatisfaction.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a:t>
            </a:r>
          </a:p>
          <a:p>
            <a:pPr marL="285750" indent="-228600" defTabSz="914400">
              <a:lnSpc>
                <a:spcPct val="110000"/>
              </a:lnSpc>
              <a:spcAft>
                <a:spcPts val="600"/>
              </a:spcAft>
              <a:buClr>
                <a:schemeClr val="accent1"/>
              </a:buClr>
              <a:buSzPct val="100000"/>
              <a:buFont typeface="Arial" panose="020B0604020202020204" pitchFamily="34" charset="0"/>
              <a:buChar char="•"/>
            </a:pPr>
            <a:endParaRPr lang="en-US" sz="700" b="0" i="0"/>
          </a:p>
          <a:p>
            <a:pPr indent="-228600" defTabSz="914400">
              <a:lnSpc>
                <a:spcPct val="110000"/>
              </a:lnSpc>
              <a:spcAft>
                <a:spcPts val="600"/>
              </a:spcAft>
              <a:buClr>
                <a:schemeClr val="accent1"/>
              </a:buClr>
              <a:buSzPct val="100000"/>
              <a:buFont typeface="Arial" panose="020B0604020202020204" pitchFamily="34" charset="0"/>
              <a:buChar char="•"/>
            </a:pPr>
            <a:endParaRPr lang="en-US" sz="700"/>
          </a:p>
        </p:txBody>
      </p:sp>
      <p:grpSp>
        <p:nvGrpSpPr>
          <p:cNvPr id="25" name="Group 24">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6" name="Rectangle 25">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BD139461-D0A5-426D-B7DC-3CD4DB9F21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3926" y="1325727"/>
            <a:ext cx="4821551" cy="344740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867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77EFF23-CD91-4BF4-85FF-5813F8B69D9A}"/>
              </a:ext>
            </a:extLst>
          </p:cNvPr>
          <p:cNvSpPr>
            <a:spLocks noGrp="1"/>
          </p:cNvSpPr>
          <p:nvPr>
            <p:ph type="title"/>
          </p:nvPr>
        </p:nvSpPr>
        <p:spPr>
          <a:xfrm>
            <a:off x="1451580" y="804520"/>
            <a:ext cx="3530157" cy="587135"/>
          </a:xfrm>
        </p:spPr>
        <p:txBody>
          <a:bodyPr vert="horz" lIns="91440" tIns="45720" rIns="91440" bIns="45720" rtlCol="0" anchor="t">
            <a:normAutofit fontScale="90000"/>
          </a:bodyPr>
          <a:lstStyle/>
          <a:p>
            <a:r>
              <a:rPr lang="en-US" sz="2000" dirty="0"/>
              <a:t>Observations from the plots</a:t>
            </a:r>
            <a:r>
              <a:rPr lang="en-US" sz="1500" dirty="0"/>
              <a:t>:</a:t>
            </a:r>
            <a:br>
              <a:rPr lang="en-US" sz="1500" dirty="0"/>
            </a:br>
            <a:br>
              <a:rPr lang="en-US" sz="1500" dirty="0"/>
            </a:br>
            <a:endParaRPr lang="en-US" sz="1500" dirty="0"/>
          </a:p>
        </p:txBody>
      </p:sp>
      <p:sp>
        <p:nvSpPr>
          <p:cNvPr id="23" name="Rectangle 22">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extBox 4">
            <a:extLst>
              <a:ext uri="{FF2B5EF4-FFF2-40B4-BE49-F238E27FC236}">
                <a16:creationId xmlns:a16="http://schemas.microsoft.com/office/drawing/2014/main" id="{C59B31BC-DF42-411C-8599-92033FF75B44}"/>
              </a:ext>
            </a:extLst>
          </p:cNvPr>
          <p:cNvSpPr txBox="1"/>
          <p:nvPr/>
        </p:nvSpPr>
        <p:spPr>
          <a:xfrm>
            <a:off x="1451581" y="2015732"/>
            <a:ext cx="3526523" cy="3731923"/>
          </a:xfrm>
          <a:prstGeom prst="rect">
            <a:avLst/>
          </a:prstGeom>
        </p:spPr>
        <p:txBody>
          <a:bodyPr vert="horz" lIns="91440" tIns="45720" rIns="91440" bIns="45720" rtlCol="0" anchor="t">
            <a:normAutofit fontScale="25000" lnSpcReduction="20000"/>
          </a:bodyPr>
          <a:lstStyle/>
          <a:p>
            <a:pPr marL="342900" indent="-228600" defTabSz="914400">
              <a:lnSpc>
                <a:spcPct val="110000"/>
              </a:lnSpc>
              <a:spcAft>
                <a:spcPts val="600"/>
              </a:spcAft>
              <a:buClr>
                <a:schemeClr val="accent1"/>
              </a:buClr>
              <a:buSzPct val="100000"/>
              <a:buFont typeface="Arial" panose="020B0604020202020204" pitchFamily="34" charset="0"/>
              <a:buChar char="•"/>
            </a:pPr>
            <a:r>
              <a:rPr lang="en-US" sz="3700" b="0" i="0" dirty="0"/>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a:t>
            </a:r>
            <a:r>
              <a:rPr lang="en-US" sz="3700" b="0" i="0" dirty="0" err="1"/>
              <a:t>tailers</a:t>
            </a:r>
            <a:r>
              <a:rPr lang="en-US" sz="3700" b="0" i="0" dirty="0"/>
              <a:t> must display all the information about the product then only customers get an idea to buy the products regularly.</a:t>
            </a:r>
          </a:p>
          <a:p>
            <a:pPr indent="-228600" defTabSz="914400">
              <a:lnSpc>
                <a:spcPct val="110000"/>
              </a:lnSpc>
              <a:spcAft>
                <a:spcPts val="600"/>
              </a:spcAft>
              <a:buClr>
                <a:schemeClr val="accent1"/>
              </a:buClr>
              <a:buSzPct val="100000"/>
              <a:buFont typeface="Arial" panose="020B0604020202020204" pitchFamily="34" charset="0"/>
              <a:buChar char="•"/>
            </a:pPr>
            <a:endParaRPr lang="en-US" sz="3700" b="0" i="0" dirty="0"/>
          </a:p>
          <a:p>
            <a:pPr marL="342900" indent="-228600" defTabSz="914400">
              <a:lnSpc>
                <a:spcPct val="110000"/>
              </a:lnSpc>
              <a:spcAft>
                <a:spcPts val="600"/>
              </a:spcAft>
              <a:buClr>
                <a:schemeClr val="accent1"/>
              </a:buClr>
              <a:buSzPct val="100000"/>
              <a:buFont typeface="Arial" panose="020B0604020202020204" pitchFamily="34" charset="0"/>
              <a:buChar char="•"/>
            </a:pPr>
            <a:r>
              <a:rPr lang="en-US" sz="3700" b="0" i="0" dirty="0"/>
              <a:t>Most of the customers agreed that net Benefit derived from shopping online can lead to users’ satisfaction also they believe that user satisfaction cannot exist without trust. The e-</a:t>
            </a:r>
            <a:r>
              <a:rPr lang="en-US" sz="3700" b="0" i="0" dirty="0" err="1"/>
              <a:t>tailer</a:t>
            </a:r>
            <a:r>
              <a:rPr lang="en-US" sz="3700" b="0" i="0" dirty="0"/>
              <a:t>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pPr indent="-228600" defTabSz="914400">
              <a:lnSpc>
                <a:spcPct val="110000"/>
              </a:lnSpc>
              <a:spcAft>
                <a:spcPts val="600"/>
              </a:spcAft>
              <a:buClr>
                <a:schemeClr val="accent1"/>
              </a:buClr>
              <a:buSzPct val="100000"/>
              <a:buFont typeface="Arial" panose="020B0604020202020204" pitchFamily="34" charset="0"/>
              <a:buChar char="•"/>
            </a:pPr>
            <a:endParaRPr lang="en-US" sz="700" dirty="0"/>
          </a:p>
        </p:txBody>
      </p:sp>
      <p:grpSp>
        <p:nvGrpSpPr>
          <p:cNvPr id="25" name="Group 24">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6" name="Rectangle 25">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B1C4C5C8-3C27-4B6A-BC56-1C7CCDDF61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3926" y="1301619"/>
            <a:ext cx="4821551" cy="349562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30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Rectangle 19">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extBox 2">
            <a:extLst>
              <a:ext uri="{FF2B5EF4-FFF2-40B4-BE49-F238E27FC236}">
                <a16:creationId xmlns:a16="http://schemas.microsoft.com/office/drawing/2014/main" id="{1447DB8C-0EF3-461E-BEEF-603442A38EDF}"/>
              </a:ext>
            </a:extLst>
          </p:cNvPr>
          <p:cNvSpPr txBox="1"/>
          <p:nvPr/>
        </p:nvSpPr>
        <p:spPr>
          <a:xfrm>
            <a:off x="1451581" y="2015732"/>
            <a:ext cx="3526523" cy="3450613"/>
          </a:xfrm>
          <a:prstGeom prst="rect">
            <a:avLst/>
          </a:prstGeom>
        </p:spPr>
        <p:txBody>
          <a:bodyPr vert="horz" lIns="91440" tIns="45720" rIns="91440" bIns="45720" rtlCol="0" anchor="t">
            <a:normAutofit/>
          </a:bodyPr>
          <a:lstStyle/>
          <a:p>
            <a:pPr marL="342900" indent="-228600" defTabSz="914400">
              <a:lnSpc>
                <a:spcPct val="110000"/>
              </a:lnSpc>
              <a:spcAft>
                <a:spcPts val="600"/>
              </a:spcAft>
              <a:buClr>
                <a:schemeClr val="accent1"/>
              </a:buClr>
              <a:buSzPct val="100000"/>
              <a:buFont typeface="Arial" panose="020B0604020202020204" pitchFamily="34" charset="0"/>
              <a:buChar char="•"/>
            </a:pPr>
            <a:r>
              <a:rPr lang="en-US" sz="900" b="0" i="0" dirty="0"/>
              <a:t>Most of the customers agreed that they felt gratified while shopping on their favorite e-</a:t>
            </a:r>
            <a:r>
              <a:rPr lang="en-US" sz="900" b="0" i="0" dirty="0" err="1"/>
              <a:t>tailer</a:t>
            </a:r>
            <a:r>
              <a:rPr lang="en-US" sz="900" b="0" i="0" dirty="0"/>
              <a:t>. This is because the e-</a:t>
            </a:r>
            <a:r>
              <a:rPr lang="en-US" sz="900" b="0" i="0" dirty="0" err="1"/>
              <a:t>tailer</a:t>
            </a:r>
            <a:r>
              <a:rPr lang="en-US" sz="900" b="0" i="0" dirty="0"/>
              <a:t> companies can successfully make up for a mistake or a dissatisfied customer is to be equally expedient in addressing the customer’s needs.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900" b="0" i="0" dirty="0"/>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p>
        </p:txBody>
      </p:sp>
      <p:grpSp>
        <p:nvGrpSpPr>
          <p:cNvPr id="22" name="Group 21">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3" name="Rectangle 22">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Chart, bar chart&#10;&#10;Description automatically generated">
            <a:extLst>
              <a:ext uri="{FF2B5EF4-FFF2-40B4-BE49-F238E27FC236}">
                <a16:creationId xmlns:a16="http://schemas.microsoft.com/office/drawing/2014/main" id="{7F05FB73-2B96-453B-9237-CDF251FFEDD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3926" y="2235794"/>
            <a:ext cx="4821551" cy="162727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9463659-DB36-4A01-9F25-6EB7F83BD898}"/>
              </a:ext>
            </a:extLst>
          </p:cNvPr>
          <p:cNvSpPr txBox="1"/>
          <p:nvPr/>
        </p:nvSpPr>
        <p:spPr>
          <a:xfrm>
            <a:off x="1451581" y="1106072"/>
            <a:ext cx="3136747" cy="646331"/>
          </a:xfrm>
          <a:prstGeom prst="rect">
            <a:avLst/>
          </a:prstGeom>
          <a:noFill/>
        </p:spPr>
        <p:txBody>
          <a:bodyPr wrap="square" rtlCol="0">
            <a:spAutoFit/>
          </a:bodyPr>
          <a:lstStyle/>
          <a:p>
            <a:r>
              <a:rPr lang="en-US" dirty="0"/>
              <a:t>OBSERVATIONS FROM THE GRAPH:</a:t>
            </a:r>
          </a:p>
        </p:txBody>
      </p:sp>
    </p:spTree>
    <p:extLst>
      <p:ext uri="{BB962C8B-B14F-4D97-AF65-F5344CB8AC3E}">
        <p14:creationId xmlns:p14="http://schemas.microsoft.com/office/powerpoint/2010/main" val="113115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E8F6C-078D-41E0-9A07-E2E925C1FD66}"/>
              </a:ext>
            </a:extLst>
          </p:cNvPr>
          <p:cNvSpPr>
            <a:spLocks noGrp="1"/>
          </p:cNvSpPr>
          <p:nvPr>
            <p:ph type="title"/>
          </p:nvPr>
        </p:nvSpPr>
        <p:spPr>
          <a:xfrm>
            <a:off x="1451579" y="804519"/>
            <a:ext cx="9603275" cy="841401"/>
          </a:xfrm>
        </p:spPr>
        <p:txBody>
          <a:bodyPr/>
          <a:lstStyle/>
          <a:p>
            <a:r>
              <a:rPr lang="en-US" b="1" dirty="0">
                <a:solidFill>
                  <a:srgbClr val="C00000"/>
                </a:solidFill>
                <a:latin typeface="Century" panose="02040604050505020304" pitchFamily="18" charset="0"/>
              </a:rPr>
              <a:t>TOPICS:</a:t>
            </a:r>
            <a:endParaRPr lang="en-US" dirty="0"/>
          </a:p>
        </p:txBody>
      </p:sp>
      <p:sp>
        <p:nvSpPr>
          <p:cNvPr id="7" name="TextBox 6">
            <a:extLst>
              <a:ext uri="{FF2B5EF4-FFF2-40B4-BE49-F238E27FC236}">
                <a16:creationId xmlns:a16="http://schemas.microsoft.com/office/drawing/2014/main" id="{A4E7F391-3E34-4302-8BC2-D63FD2A92089}"/>
              </a:ext>
            </a:extLst>
          </p:cNvPr>
          <p:cNvSpPr txBox="1"/>
          <p:nvPr/>
        </p:nvSpPr>
        <p:spPr>
          <a:xfrm>
            <a:off x="1848255" y="1838528"/>
            <a:ext cx="8764622" cy="3970318"/>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entury" panose="02040604050505020304" pitchFamily="18" charset="0"/>
              </a:rPr>
              <a:t>Introduction</a:t>
            </a:r>
          </a:p>
          <a:p>
            <a:pPr marL="457200" indent="-457200">
              <a:buFont typeface="Wingdings" panose="05000000000000000000" pitchFamily="2" charset="2"/>
              <a:buChar char="q"/>
            </a:pPr>
            <a:r>
              <a:rPr lang="en-US" sz="2800" b="1" dirty="0">
                <a:latin typeface="Century" panose="02040604050505020304" pitchFamily="18" charset="0"/>
              </a:rPr>
              <a:t>Problem Statement</a:t>
            </a:r>
          </a:p>
          <a:p>
            <a:pPr marL="457200" indent="-457200">
              <a:buFont typeface="Wingdings" panose="05000000000000000000" pitchFamily="2" charset="2"/>
              <a:buChar char="q"/>
            </a:pPr>
            <a:r>
              <a:rPr lang="en-US" sz="2800" b="1" dirty="0">
                <a:latin typeface="Century" panose="02040604050505020304" pitchFamily="18" charset="0"/>
              </a:rPr>
              <a:t>Problem Understanding</a:t>
            </a:r>
          </a:p>
          <a:p>
            <a:pPr marL="457200" indent="-457200">
              <a:buFont typeface="Wingdings" panose="05000000000000000000" pitchFamily="2" charset="2"/>
              <a:buChar char="q"/>
            </a:pPr>
            <a:r>
              <a:rPr lang="en-US" sz="2800" b="1" dirty="0">
                <a:latin typeface="Century" panose="02040604050505020304" pitchFamily="18" charset="0"/>
              </a:rPr>
              <a:t>What is Customer Retention?</a:t>
            </a:r>
          </a:p>
          <a:p>
            <a:pPr marL="457200" indent="-457200">
              <a:buFont typeface="Wingdings" panose="05000000000000000000" pitchFamily="2" charset="2"/>
              <a:buChar char="q"/>
            </a:pPr>
            <a:r>
              <a:rPr lang="en-US" sz="2800" b="1" dirty="0">
                <a:latin typeface="Century" panose="02040604050505020304" pitchFamily="18" charset="0"/>
              </a:rPr>
              <a:t>Importance and Benefits of Customer Retention</a:t>
            </a:r>
          </a:p>
          <a:p>
            <a:pPr marL="457200" indent="-457200">
              <a:buFont typeface="Wingdings" panose="05000000000000000000" pitchFamily="2" charset="2"/>
              <a:buChar char="q"/>
            </a:pPr>
            <a:r>
              <a:rPr lang="en-US" sz="2800" b="1" dirty="0">
                <a:latin typeface="Century" panose="02040604050505020304" pitchFamily="18" charset="0"/>
              </a:rPr>
              <a:t>EDA Steps</a:t>
            </a:r>
          </a:p>
          <a:p>
            <a:pPr marL="457200" indent="-457200">
              <a:buFont typeface="Wingdings" panose="05000000000000000000" pitchFamily="2" charset="2"/>
              <a:buChar char="q"/>
            </a:pPr>
            <a:r>
              <a:rPr lang="en-US" sz="2800" b="1" dirty="0">
                <a:latin typeface="Century" panose="02040604050505020304" pitchFamily="18" charset="0"/>
              </a:rPr>
              <a:t>Visualizations</a:t>
            </a:r>
          </a:p>
          <a:p>
            <a:pPr marL="457200" indent="-457200">
              <a:buFont typeface="Wingdings" panose="05000000000000000000" pitchFamily="2" charset="2"/>
              <a:buChar char="q"/>
            </a:pPr>
            <a:r>
              <a:rPr lang="en-US" sz="2800" b="1" dirty="0">
                <a:latin typeface="Century" panose="02040604050505020304" pitchFamily="18" charset="0"/>
              </a:rPr>
              <a:t>Assumptions </a:t>
            </a:r>
          </a:p>
          <a:p>
            <a:pPr marL="457200" indent="-457200">
              <a:buFont typeface="Wingdings" panose="05000000000000000000" pitchFamily="2" charset="2"/>
              <a:buChar char="q"/>
            </a:pPr>
            <a:r>
              <a:rPr lang="en-US" sz="2800" b="1" dirty="0">
                <a:latin typeface="Century" panose="02040604050505020304" pitchFamily="18" charset="0"/>
              </a:rPr>
              <a:t>Conclusion</a:t>
            </a:r>
            <a:endParaRPr lang="en-IN" sz="2800" b="1" dirty="0">
              <a:latin typeface="Century" panose="02040604050505020304" pitchFamily="18" charset="0"/>
            </a:endParaRPr>
          </a:p>
        </p:txBody>
      </p:sp>
    </p:spTree>
    <p:extLst>
      <p:ext uri="{BB962C8B-B14F-4D97-AF65-F5344CB8AC3E}">
        <p14:creationId xmlns:p14="http://schemas.microsoft.com/office/powerpoint/2010/main" val="1538048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57E5240-B3FA-4C5C-AEEA-B51D8AA4A189}"/>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3000" dirty="0"/>
              <a:t>OBSERVATIONS FROM THE GRAPH:</a:t>
            </a:r>
          </a:p>
        </p:txBody>
      </p:sp>
      <p:sp>
        <p:nvSpPr>
          <p:cNvPr id="21" name="Rectangle 20">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31954E45-1964-4EF1-8D3A-8327F4721759}"/>
              </a:ext>
            </a:extLst>
          </p:cNvPr>
          <p:cNvSpPr txBox="1"/>
          <p:nvPr/>
        </p:nvSpPr>
        <p:spPr>
          <a:xfrm>
            <a:off x="1451581" y="2015732"/>
            <a:ext cx="3526523" cy="3450613"/>
          </a:xfrm>
          <a:prstGeom prst="rect">
            <a:avLst/>
          </a:prstGeom>
        </p:spPr>
        <p:txBody>
          <a:bodyPr vert="horz" lIns="91440" tIns="45720" rIns="91440" bIns="45720" rtlCol="0" anchor="t">
            <a:normAutofit/>
          </a:bodyPr>
          <a:lstStyle/>
          <a:p>
            <a:pPr marL="342900" indent="-228600" defTabSz="914400">
              <a:lnSpc>
                <a:spcPct val="110000"/>
              </a:lnSpc>
              <a:spcAft>
                <a:spcPts val="600"/>
              </a:spcAft>
              <a:buClr>
                <a:schemeClr val="accent1"/>
              </a:buClr>
              <a:buSzPct val="100000"/>
              <a:buFont typeface="Arial" panose="020B0604020202020204" pitchFamily="34" charset="0"/>
              <a:buChar char="•"/>
            </a:pPr>
            <a:r>
              <a:rPr lang="en-US" sz="1500" b="0" i="0" dirty="0"/>
              <a:t>The customers should satisfy with their product that they shopped from the online store then only they agreed that they got value for the money they spent. The companies should display the quality information about the products so that the customers being able to purchase their product and thinks that it worth for money and this comes under utilitarian value.</a:t>
            </a:r>
          </a:p>
        </p:txBody>
      </p:sp>
      <p:grpSp>
        <p:nvGrpSpPr>
          <p:cNvPr id="23" name="Group 22">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4" name="Rectangle 23">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39E3228-1E0B-4B79-B03B-AEC3E639AC1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3926" y="1831989"/>
            <a:ext cx="4821551" cy="243488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773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F0F5C5F-B10D-4B3C-A80D-37CAA0CA1185}"/>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2500" dirty="0"/>
              <a:t>Observations from the  plots:</a:t>
            </a:r>
          </a:p>
        </p:txBody>
      </p:sp>
      <p:sp>
        <p:nvSpPr>
          <p:cNvPr id="15" name="Rectangle 14">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Box 5">
            <a:extLst>
              <a:ext uri="{FF2B5EF4-FFF2-40B4-BE49-F238E27FC236}">
                <a16:creationId xmlns:a16="http://schemas.microsoft.com/office/drawing/2014/main" id="{113C53F5-369E-4F83-BFBB-5A930E5B4662}"/>
              </a:ext>
            </a:extLst>
          </p:cNvPr>
          <p:cNvSpPr txBox="1"/>
          <p:nvPr/>
        </p:nvSpPr>
        <p:spPr>
          <a:xfrm>
            <a:off x="1451581" y="2015732"/>
            <a:ext cx="3526523" cy="3450613"/>
          </a:xfrm>
          <a:prstGeom prst="rect">
            <a:avLst/>
          </a:prstGeom>
        </p:spPr>
        <p:txBody>
          <a:bodyPr vert="horz" lIns="91440" tIns="45720" rIns="91440" bIns="45720" rtlCol="0" anchor="t">
            <a:normAutofit/>
          </a:bodyPr>
          <a:lstStyle/>
          <a:p>
            <a:pPr marL="342900" indent="-228600" defTabSz="914400">
              <a:lnSpc>
                <a:spcPct val="110000"/>
              </a:lnSpc>
              <a:spcAft>
                <a:spcPts val="600"/>
              </a:spcAft>
              <a:buClr>
                <a:schemeClr val="accent1"/>
              </a:buClr>
              <a:buSzPct val="100000"/>
              <a:buFont typeface="Arial" panose="020B0604020202020204" pitchFamily="34" charset="0"/>
              <a:buChar char="•"/>
            </a:pPr>
            <a:r>
              <a:rPr lang="en-US" sz="1100" b="0" i="0"/>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marL="342900" indent="-228600" defTabSz="914400">
              <a:lnSpc>
                <a:spcPct val="110000"/>
              </a:lnSpc>
              <a:spcAft>
                <a:spcPts val="600"/>
              </a:spcAft>
              <a:buClr>
                <a:schemeClr val="accent1"/>
              </a:buClr>
              <a:buSzPct val="100000"/>
              <a:buFont typeface="Arial" panose="020B0604020202020204" pitchFamily="34" charset="0"/>
              <a:buChar char="•"/>
            </a:pPr>
            <a:endParaRPr lang="en-US" sz="1100" b="0" i="0"/>
          </a:p>
          <a:p>
            <a:pPr marL="342900" indent="-228600" defTabSz="914400">
              <a:lnSpc>
                <a:spcPct val="110000"/>
              </a:lnSpc>
              <a:spcAft>
                <a:spcPts val="600"/>
              </a:spcAft>
              <a:buClr>
                <a:schemeClr val="accent1"/>
              </a:buClr>
              <a:buSzPct val="100000"/>
              <a:buFont typeface="Arial" panose="020B0604020202020204" pitchFamily="34" charset="0"/>
              <a:buChar char="•"/>
            </a:pPr>
            <a:r>
              <a:rPr lang="en-US" sz="1100" b="0" i="0"/>
              <a:t>Amazon and Flipkart have high visual appealing web-page layout compared to others that means these websites provides some colourful graphics on the homepage. The more people find the website attractive, there are higher chances that they will stay a little longer in that website, also these websites provide wild variety of products in an attractive manner which makes the customers to buy the product.</a:t>
            </a:r>
          </a:p>
        </p:txBody>
      </p:sp>
      <p:grpSp>
        <p:nvGrpSpPr>
          <p:cNvPr id="17" name="Group 16">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8" name="Rectangle 17">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08299C0-49ED-453B-A5DA-1560262540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3926" y="1530643"/>
            <a:ext cx="4821551" cy="303757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868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Rectangle 19">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extBox 2">
            <a:extLst>
              <a:ext uri="{FF2B5EF4-FFF2-40B4-BE49-F238E27FC236}">
                <a16:creationId xmlns:a16="http://schemas.microsoft.com/office/drawing/2014/main" id="{E7350C16-2BF7-49F5-82EF-1AD688251E91}"/>
              </a:ext>
            </a:extLst>
          </p:cNvPr>
          <p:cNvSpPr txBox="1"/>
          <p:nvPr/>
        </p:nvSpPr>
        <p:spPr>
          <a:xfrm>
            <a:off x="1451581" y="2015732"/>
            <a:ext cx="3526523" cy="3450613"/>
          </a:xfrm>
          <a:prstGeom prst="rect">
            <a:avLst/>
          </a:prstGeom>
        </p:spPr>
        <p:txBody>
          <a:bodyPr vert="horz" lIns="91440" tIns="45720" rIns="91440" bIns="45720" rtlCol="0" anchor="t">
            <a:normAutofit/>
          </a:bodyPr>
          <a:lstStyle/>
          <a:p>
            <a:pPr marL="342900" indent="-228600" defTabSz="914400">
              <a:lnSpc>
                <a:spcPct val="110000"/>
              </a:lnSpc>
              <a:spcAft>
                <a:spcPts val="600"/>
              </a:spcAft>
              <a:buClr>
                <a:schemeClr val="accent1"/>
              </a:buClr>
              <a:buSzPct val="100000"/>
              <a:buFont typeface="Arial" panose="020B0604020202020204" pitchFamily="34" charset="0"/>
              <a:buChar char="•"/>
            </a:pPr>
            <a:r>
              <a:rPr lang="en-US" sz="1300" b="0" i="0" dirty="0"/>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1300" b="0" i="0" dirty="0"/>
              <a:t>From the plot we can visualize that the amazon and flip kart websites gives complete and relevant information and these websites have no issue with the server and most of the customer liked the web speed of both amazon and flip kart.</a:t>
            </a:r>
          </a:p>
        </p:txBody>
      </p:sp>
      <p:grpSp>
        <p:nvGrpSpPr>
          <p:cNvPr id="22" name="Group 21">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3" name="Rectangle 22">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EEF4173C-346F-412B-AD57-2989D79DFC0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3926" y="1554750"/>
            <a:ext cx="4821551" cy="298936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7EAC572-3214-45F9-8207-05FD1440E8C7}"/>
              </a:ext>
            </a:extLst>
          </p:cNvPr>
          <p:cNvSpPr txBox="1"/>
          <p:nvPr/>
        </p:nvSpPr>
        <p:spPr>
          <a:xfrm>
            <a:off x="1451581" y="1110343"/>
            <a:ext cx="3368775" cy="830997"/>
          </a:xfrm>
          <a:prstGeom prst="rect">
            <a:avLst/>
          </a:prstGeom>
          <a:noFill/>
        </p:spPr>
        <p:txBody>
          <a:bodyPr wrap="square" rtlCol="0">
            <a:spAutoFit/>
          </a:bodyPr>
          <a:lstStyle/>
          <a:p>
            <a:r>
              <a:rPr lang="en-US" sz="2400" dirty="0"/>
              <a:t>Observations from the  plots:</a:t>
            </a:r>
          </a:p>
        </p:txBody>
      </p:sp>
    </p:spTree>
    <p:extLst>
      <p:ext uri="{BB962C8B-B14F-4D97-AF65-F5344CB8AC3E}">
        <p14:creationId xmlns:p14="http://schemas.microsoft.com/office/powerpoint/2010/main" val="1793170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8" name="Rectangle 2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0" name="Picture 3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3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7" name="Rectangle 36">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942ED430-9886-4A3A-8ED6-EE9531A66CBF}"/>
              </a:ext>
            </a:extLst>
          </p:cNvPr>
          <p:cNvSpPr txBox="1"/>
          <p:nvPr/>
        </p:nvSpPr>
        <p:spPr>
          <a:xfrm>
            <a:off x="1451580" y="804520"/>
            <a:ext cx="3530157"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a:latin typeface="+mj-lt"/>
                <a:ea typeface="+mj-ea"/>
                <a:cs typeface="+mj-cs"/>
              </a:rPr>
              <a:t>OBSERVATION FROM THE PLOT:</a:t>
            </a:r>
          </a:p>
        </p:txBody>
      </p:sp>
      <p:sp>
        <p:nvSpPr>
          <p:cNvPr id="41" name="Rectangle 40">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extBox 2">
            <a:extLst>
              <a:ext uri="{FF2B5EF4-FFF2-40B4-BE49-F238E27FC236}">
                <a16:creationId xmlns:a16="http://schemas.microsoft.com/office/drawing/2014/main" id="{B63035B6-EAB4-4D63-BAE0-0B3E63F1B422}"/>
              </a:ext>
            </a:extLst>
          </p:cNvPr>
          <p:cNvSpPr txBox="1"/>
          <p:nvPr/>
        </p:nvSpPr>
        <p:spPr>
          <a:xfrm>
            <a:off x="1451581" y="2015732"/>
            <a:ext cx="3526523" cy="3450613"/>
          </a:xfrm>
          <a:prstGeom prst="rect">
            <a:avLst/>
          </a:prstGeom>
        </p:spPr>
        <p:txBody>
          <a:bodyPr vert="horz" lIns="91440" tIns="45720" rIns="91440" bIns="45720" rtlCol="0" anchor="t">
            <a:normAutofit/>
          </a:bodyPr>
          <a:lstStyle/>
          <a:p>
            <a:pPr marL="342900" indent="-228600" defTabSz="914400">
              <a:lnSpc>
                <a:spcPct val="110000"/>
              </a:lnSpc>
              <a:spcAft>
                <a:spcPts val="600"/>
              </a:spcAft>
              <a:buClr>
                <a:schemeClr val="accent1"/>
              </a:buClr>
              <a:buSzPct val="100000"/>
              <a:buFont typeface="Arial" panose="020B0604020202020204" pitchFamily="34" charset="0"/>
              <a:buChar char="•"/>
            </a:pPr>
            <a:r>
              <a:rPr lang="en-US" sz="1300" b="0" i="0"/>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etc provided by the ecommerce websites.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1300" b="0" i="0"/>
              <a:t>From the plot we can notice amazon site is more reliable and most of the customers complete their purchase on amazon very quickly.</a:t>
            </a:r>
          </a:p>
        </p:txBody>
      </p:sp>
      <p:grpSp>
        <p:nvGrpSpPr>
          <p:cNvPr id="43" name="Group 42">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44" name="Rectangle 43">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Picture 2">
            <a:extLst>
              <a:ext uri="{FF2B5EF4-FFF2-40B4-BE49-F238E27FC236}">
                <a16:creationId xmlns:a16="http://schemas.microsoft.com/office/drawing/2014/main" id="{69FE7D00-BC3A-445F-8BFA-8ACF8F7B9C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5" r="28550" b="1"/>
          <a:stretch/>
        </p:blipFill>
        <p:spPr bwMode="auto">
          <a:xfrm>
            <a:off x="6093926" y="1116345"/>
            <a:ext cx="4821551" cy="386617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580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Rectangle 19">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extBox 2">
            <a:extLst>
              <a:ext uri="{FF2B5EF4-FFF2-40B4-BE49-F238E27FC236}">
                <a16:creationId xmlns:a16="http://schemas.microsoft.com/office/drawing/2014/main" id="{997B92C8-06F5-4C49-A040-3800AAC66FB6}"/>
              </a:ext>
            </a:extLst>
          </p:cNvPr>
          <p:cNvSpPr txBox="1"/>
          <p:nvPr/>
        </p:nvSpPr>
        <p:spPr>
          <a:xfrm>
            <a:off x="1451581" y="2015732"/>
            <a:ext cx="3526523" cy="3450613"/>
          </a:xfrm>
          <a:prstGeom prst="rect">
            <a:avLst/>
          </a:prstGeom>
        </p:spPr>
        <p:txBody>
          <a:bodyPr vert="horz" lIns="91440" tIns="45720" rIns="91440" bIns="45720" rtlCol="0" anchor="t">
            <a:normAutofit/>
          </a:bodyPr>
          <a:lstStyle/>
          <a:p>
            <a:pPr marL="342900" indent="-228600" defTabSz="914400">
              <a:lnSpc>
                <a:spcPct val="110000"/>
              </a:lnSpc>
              <a:spcAft>
                <a:spcPts val="600"/>
              </a:spcAft>
              <a:buClr>
                <a:schemeClr val="accent1"/>
              </a:buClr>
              <a:buSzPct val="100000"/>
              <a:buFont typeface="Arial" panose="020B0604020202020204" pitchFamily="34" charset="0"/>
              <a:buChar char="•"/>
            </a:pPr>
            <a:r>
              <a:rPr lang="en-US" sz="1500" b="0" i="0"/>
              <a:t>Having different types of payment methods will helps the customers to pay the invoice easily using their choice of payment and if the websites have speedy delivery methods without delivery charge, then the customers like to buy the products in those websites.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1500" b="0" i="0"/>
              <a:t>Here amazon and flip kart have several payment options and amazon indeed has speedy order delivery compared to other websites.</a:t>
            </a:r>
          </a:p>
        </p:txBody>
      </p:sp>
      <p:grpSp>
        <p:nvGrpSpPr>
          <p:cNvPr id="22" name="Group 21">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3" name="Rectangle 22">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Picture 2">
            <a:extLst>
              <a:ext uri="{FF2B5EF4-FFF2-40B4-BE49-F238E27FC236}">
                <a16:creationId xmlns:a16="http://schemas.microsoft.com/office/drawing/2014/main" id="{C611B124-F0EB-463B-8FC6-2A8D78651C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12127"/>
          <a:stretch/>
        </p:blipFill>
        <p:spPr bwMode="auto">
          <a:xfrm>
            <a:off x="6093926" y="1116345"/>
            <a:ext cx="4821551" cy="386617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948FA08-BD10-42B2-8410-832D0559FE99}"/>
              </a:ext>
            </a:extLst>
          </p:cNvPr>
          <p:cNvSpPr txBox="1"/>
          <p:nvPr/>
        </p:nvSpPr>
        <p:spPr>
          <a:xfrm>
            <a:off x="1641231" y="781741"/>
            <a:ext cx="3179125" cy="830997"/>
          </a:xfrm>
          <a:prstGeom prst="rect">
            <a:avLst/>
          </a:prstGeom>
          <a:noFill/>
        </p:spPr>
        <p:txBody>
          <a:bodyPr wrap="square" rtlCol="0">
            <a:spAutoFit/>
          </a:bodyPr>
          <a:lstStyle/>
          <a:p>
            <a:r>
              <a:rPr lang="en-US" sz="2400" dirty="0"/>
              <a:t>OBSERVATION FROM GRAPH:</a:t>
            </a:r>
          </a:p>
        </p:txBody>
      </p:sp>
    </p:spTree>
    <p:extLst>
      <p:ext uri="{BB962C8B-B14F-4D97-AF65-F5344CB8AC3E}">
        <p14:creationId xmlns:p14="http://schemas.microsoft.com/office/powerpoint/2010/main" val="3059277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Rectangle 19">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extBox 2">
            <a:extLst>
              <a:ext uri="{FF2B5EF4-FFF2-40B4-BE49-F238E27FC236}">
                <a16:creationId xmlns:a16="http://schemas.microsoft.com/office/drawing/2014/main" id="{1F149579-5CEE-4392-A1F4-3E3A9E9245C8}"/>
              </a:ext>
            </a:extLst>
          </p:cNvPr>
          <p:cNvSpPr txBox="1"/>
          <p:nvPr/>
        </p:nvSpPr>
        <p:spPr>
          <a:xfrm>
            <a:off x="1451581" y="2018413"/>
            <a:ext cx="3526523" cy="3447932"/>
          </a:xfrm>
          <a:prstGeom prst="rect">
            <a:avLst/>
          </a:prstGeom>
        </p:spPr>
        <p:txBody>
          <a:bodyPr vert="horz" lIns="91440" tIns="45720" rIns="91440" bIns="45720" rtlCol="0" anchor="t">
            <a:normAutofit/>
          </a:bodyPr>
          <a:lstStyle/>
          <a:p>
            <a:pPr marL="342900" indent="-228600" defTabSz="914400">
              <a:lnSpc>
                <a:spcPct val="110000"/>
              </a:lnSpc>
              <a:spcAft>
                <a:spcPts val="600"/>
              </a:spcAft>
              <a:buClr>
                <a:schemeClr val="accent1"/>
              </a:buClr>
              <a:buSzPct val="100000"/>
              <a:buFont typeface="Arial" panose="020B0604020202020204" pitchFamily="34" charset="0"/>
              <a:buChar char="•"/>
            </a:pPr>
            <a:r>
              <a:rPr lang="en-US" sz="1000" b="0" i="0"/>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1000" b="0" i="0"/>
              <a:t>Most of the customers trusts amazon followed by flip kart in terms of keeping their privacy of data information secured and the customers who believes that amazon website keeps their financial information as secrete also trusts flip 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p>
        </p:txBody>
      </p:sp>
      <p:grpSp>
        <p:nvGrpSpPr>
          <p:cNvPr id="22" name="Group 21">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3" name="Rectangle 22">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Picture 2">
            <a:extLst>
              <a:ext uri="{FF2B5EF4-FFF2-40B4-BE49-F238E27FC236}">
                <a16:creationId xmlns:a16="http://schemas.microsoft.com/office/drawing/2014/main" id="{3E8A7CB4-F2FD-41E9-85D6-BD4C376DA7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677" b="-3"/>
          <a:stretch/>
        </p:blipFill>
        <p:spPr bwMode="auto">
          <a:xfrm>
            <a:off x="6093926" y="1119348"/>
            <a:ext cx="4821551" cy="386316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CAC8B96-CE8C-47BE-A605-FB0BEA423917}"/>
              </a:ext>
            </a:extLst>
          </p:cNvPr>
          <p:cNvSpPr txBox="1"/>
          <p:nvPr/>
        </p:nvSpPr>
        <p:spPr>
          <a:xfrm>
            <a:off x="1664677" y="1119348"/>
            <a:ext cx="3313427" cy="646331"/>
          </a:xfrm>
          <a:prstGeom prst="rect">
            <a:avLst/>
          </a:prstGeom>
          <a:noFill/>
        </p:spPr>
        <p:txBody>
          <a:bodyPr wrap="square" rtlCol="0">
            <a:spAutoFit/>
          </a:bodyPr>
          <a:lstStyle/>
          <a:p>
            <a:r>
              <a:rPr lang="en-US" dirty="0"/>
              <a:t>OBSERVATIONS FROM THE PLOT:</a:t>
            </a:r>
          </a:p>
        </p:txBody>
      </p:sp>
    </p:spTree>
    <p:extLst>
      <p:ext uri="{BB962C8B-B14F-4D97-AF65-F5344CB8AC3E}">
        <p14:creationId xmlns:p14="http://schemas.microsoft.com/office/powerpoint/2010/main" val="3359524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Rectangle 19">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extBox 2">
            <a:extLst>
              <a:ext uri="{FF2B5EF4-FFF2-40B4-BE49-F238E27FC236}">
                <a16:creationId xmlns:a16="http://schemas.microsoft.com/office/drawing/2014/main" id="{8483D393-FEBC-40F5-8DB3-0BE131DD6252}"/>
              </a:ext>
            </a:extLst>
          </p:cNvPr>
          <p:cNvSpPr txBox="1"/>
          <p:nvPr/>
        </p:nvSpPr>
        <p:spPr>
          <a:xfrm>
            <a:off x="1451581" y="2008046"/>
            <a:ext cx="3526523" cy="3458299"/>
          </a:xfrm>
          <a:prstGeom prst="rect">
            <a:avLst/>
          </a:prstGeom>
        </p:spPr>
        <p:txBody>
          <a:bodyPr vert="horz" lIns="91440" tIns="45720" rIns="91440" bIns="45720" rtlCol="0" anchor="t">
            <a:normAutofit/>
          </a:bodyPr>
          <a:lstStyle/>
          <a:p>
            <a:pPr marL="342900" indent="-228600" defTabSz="914400">
              <a:lnSpc>
                <a:spcPct val="110000"/>
              </a:lnSpc>
              <a:spcAft>
                <a:spcPts val="600"/>
              </a:spcAft>
              <a:buClr>
                <a:schemeClr val="accent1"/>
              </a:buClr>
              <a:buSzPct val="100000"/>
              <a:buFont typeface="Arial" panose="020B0604020202020204" pitchFamily="34" charset="0"/>
              <a:buChar char="•"/>
            </a:pPr>
            <a:r>
              <a:rPr lang="en-US" sz="1400" dirty="0"/>
              <a:t>The customers trusts that amazon and flip kart keeps their financial information private and they never share any type of information to others.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1400" dirty="0"/>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sz="1400" b="0" i="0" dirty="0"/>
          </a:p>
          <a:p>
            <a:pPr indent="-228600" defTabSz="914400">
              <a:lnSpc>
                <a:spcPct val="110000"/>
              </a:lnSpc>
              <a:spcAft>
                <a:spcPts val="600"/>
              </a:spcAft>
              <a:buClr>
                <a:schemeClr val="accent1"/>
              </a:buClr>
              <a:buSzPct val="100000"/>
              <a:buFont typeface="Arial" panose="020B0604020202020204" pitchFamily="34" charset="0"/>
              <a:buChar char="•"/>
            </a:pPr>
            <a:br>
              <a:rPr lang="en-US" sz="1400" b="0" i="0" dirty="0"/>
            </a:br>
            <a:endParaRPr lang="en-US" sz="1400" dirty="0"/>
          </a:p>
        </p:txBody>
      </p:sp>
      <p:grpSp>
        <p:nvGrpSpPr>
          <p:cNvPr id="22" name="Group 21">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3" name="Rectangle 22">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Picture 2">
            <a:extLst>
              <a:ext uri="{FF2B5EF4-FFF2-40B4-BE49-F238E27FC236}">
                <a16:creationId xmlns:a16="http://schemas.microsoft.com/office/drawing/2014/main" id="{083904EA-0F30-45C6-87E1-EC177D0F14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255" r="11863" b="-2"/>
          <a:stretch/>
        </p:blipFill>
        <p:spPr bwMode="auto">
          <a:xfrm>
            <a:off x="6093926" y="1289889"/>
            <a:ext cx="4821551" cy="369262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9B79649-A62A-4B22-8A17-BE30963177F9}"/>
              </a:ext>
            </a:extLst>
          </p:cNvPr>
          <p:cNvSpPr txBox="1"/>
          <p:nvPr/>
        </p:nvSpPr>
        <p:spPr>
          <a:xfrm>
            <a:off x="1451581" y="1305369"/>
            <a:ext cx="3164996" cy="523220"/>
          </a:xfrm>
          <a:prstGeom prst="rect">
            <a:avLst/>
          </a:prstGeom>
          <a:noFill/>
        </p:spPr>
        <p:txBody>
          <a:bodyPr wrap="square" rtlCol="0">
            <a:spAutoFit/>
          </a:bodyPr>
          <a:lstStyle/>
          <a:p>
            <a:r>
              <a:rPr lang="en-US" sz="2800" dirty="0"/>
              <a:t>OB</a:t>
            </a:r>
            <a:r>
              <a:rPr lang="en-US" sz="2400" dirty="0"/>
              <a:t>SERVATIONS:</a:t>
            </a:r>
          </a:p>
        </p:txBody>
      </p:sp>
    </p:spTree>
    <p:extLst>
      <p:ext uri="{BB962C8B-B14F-4D97-AF65-F5344CB8AC3E}">
        <p14:creationId xmlns:p14="http://schemas.microsoft.com/office/powerpoint/2010/main" val="3254733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Rectangle 19">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extBox 2">
            <a:extLst>
              <a:ext uri="{FF2B5EF4-FFF2-40B4-BE49-F238E27FC236}">
                <a16:creationId xmlns:a16="http://schemas.microsoft.com/office/drawing/2014/main" id="{34D29540-4073-4895-82D4-C99FA5453446}"/>
              </a:ext>
            </a:extLst>
          </p:cNvPr>
          <p:cNvSpPr txBox="1"/>
          <p:nvPr/>
        </p:nvSpPr>
        <p:spPr>
          <a:xfrm>
            <a:off x="1451581" y="1846031"/>
            <a:ext cx="3526523" cy="4105939"/>
          </a:xfrm>
          <a:prstGeom prst="rect">
            <a:avLst/>
          </a:prstGeom>
        </p:spPr>
        <p:txBody>
          <a:bodyPr vert="horz" lIns="91440" tIns="45720" rIns="91440" bIns="45720" rtlCol="0" anchor="t">
            <a:normAutofit/>
          </a:bodyPr>
          <a:lstStyle/>
          <a:p>
            <a:pPr marL="342900" indent="-228600" defTabSz="914400">
              <a:lnSpc>
                <a:spcPct val="110000"/>
              </a:lnSpc>
              <a:spcAft>
                <a:spcPts val="600"/>
              </a:spcAft>
              <a:buClr>
                <a:schemeClr val="accent1"/>
              </a:buClr>
              <a:buSzPct val="100000"/>
              <a:buFont typeface="Arial" panose="020B0604020202020204" pitchFamily="34" charset="0"/>
              <a:buChar char="•"/>
            </a:pPr>
            <a:r>
              <a:rPr lang="en-US" sz="1500" b="0" i="0"/>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1500" b="0" i="0"/>
              <a:t>When there is promotion or sales period, amazon and Myntra takes longer time to display the graphics and photos.</a:t>
            </a:r>
          </a:p>
        </p:txBody>
      </p:sp>
      <p:grpSp>
        <p:nvGrpSpPr>
          <p:cNvPr id="22" name="Group 21">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3" name="Rectangle 22">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Picture 2">
            <a:extLst>
              <a:ext uri="{FF2B5EF4-FFF2-40B4-BE49-F238E27FC236}">
                <a16:creationId xmlns:a16="http://schemas.microsoft.com/office/drawing/2014/main" id="{11E70687-E5C5-42BE-BE13-C3E5EAE693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33" r="24757" b="-3"/>
          <a:stretch/>
        </p:blipFill>
        <p:spPr bwMode="auto">
          <a:xfrm>
            <a:off x="6093926" y="926206"/>
            <a:ext cx="4821551" cy="460041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EE1C7E-AF5F-453A-A64B-4BB2FF5E2392}"/>
              </a:ext>
            </a:extLst>
          </p:cNvPr>
          <p:cNvSpPr txBox="1"/>
          <p:nvPr/>
        </p:nvSpPr>
        <p:spPr>
          <a:xfrm>
            <a:off x="1664677" y="1116445"/>
            <a:ext cx="3155679" cy="523220"/>
          </a:xfrm>
          <a:prstGeom prst="rect">
            <a:avLst/>
          </a:prstGeom>
          <a:noFill/>
        </p:spPr>
        <p:txBody>
          <a:bodyPr wrap="square" rtlCol="0">
            <a:spAutoFit/>
          </a:bodyPr>
          <a:lstStyle/>
          <a:p>
            <a:r>
              <a:rPr lang="en-US" sz="2800" dirty="0"/>
              <a:t>OBSERVATIONS:</a:t>
            </a:r>
          </a:p>
        </p:txBody>
      </p:sp>
    </p:spTree>
    <p:extLst>
      <p:ext uri="{BB962C8B-B14F-4D97-AF65-F5344CB8AC3E}">
        <p14:creationId xmlns:p14="http://schemas.microsoft.com/office/powerpoint/2010/main" val="1412733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Rectangle 19">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extBox 2">
            <a:extLst>
              <a:ext uri="{FF2B5EF4-FFF2-40B4-BE49-F238E27FC236}">
                <a16:creationId xmlns:a16="http://schemas.microsoft.com/office/drawing/2014/main" id="{1BD1F203-B545-43D8-AC82-D7EA28F99D81}"/>
              </a:ext>
            </a:extLst>
          </p:cNvPr>
          <p:cNvSpPr txBox="1"/>
          <p:nvPr/>
        </p:nvSpPr>
        <p:spPr>
          <a:xfrm>
            <a:off x="1451581" y="2015732"/>
            <a:ext cx="3526523" cy="3916141"/>
          </a:xfrm>
          <a:prstGeom prst="rect">
            <a:avLst/>
          </a:prstGeom>
        </p:spPr>
        <p:txBody>
          <a:bodyPr vert="horz" lIns="91440" tIns="45720" rIns="91440" bIns="45720" rtlCol="0" anchor="t">
            <a:normAutofit fontScale="92500"/>
          </a:bodyPr>
          <a:lstStyle/>
          <a:p>
            <a:pPr marL="342900" indent="-228600" defTabSz="914400">
              <a:lnSpc>
                <a:spcPct val="110000"/>
              </a:lnSpc>
              <a:spcAft>
                <a:spcPts val="600"/>
              </a:spcAft>
              <a:buClr>
                <a:schemeClr val="accent1"/>
              </a:buClr>
              <a:buSzPct val="100000"/>
              <a:buFont typeface="Arial" panose="020B0604020202020204" pitchFamily="34" charset="0"/>
              <a:buChar char="•"/>
            </a:pPr>
            <a:r>
              <a:rPr lang="en-US" b="0" i="0" dirty="0"/>
              <a:t>When there is promotion and sales, </a:t>
            </a:r>
            <a:r>
              <a:rPr lang="en-US" b="0" i="0" dirty="0" err="1"/>
              <a:t>Myntra</a:t>
            </a:r>
            <a:r>
              <a:rPr lang="en-US" b="0" i="0" dirty="0"/>
              <a:t> takes time </a:t>
            </a:r>
            <a:r>
              <a:rPr lang="en-US" b="0" i="0" dirty="0" err="1"/>
              <a:t>ti</a:t>
            </a:r>
            <a:r>
              <a:rPr lang="en-US" b="0" i="0" dirty="0"/>
              <a:t> load the page and it has late declaration of price in these days.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b="0" i="0" dirty="0" err="1"/>
              <a:t>Myntra</a:t>
            </a:r>
            <a:r>
              <a:rPr lang="en-US" b="0" i="0" dirty="0"/>
              <a:t> declare the late price in order to clear the sales and they fix the price by comparing with other websites and they end up sales by providing benefits to the customers. In this time most of the customers tries to shop in this website so it takes long loading time</a:t>
            </a:r>
            <a:r>
              <a:rPr lang="en-US" sz="1500" b="0" i="0" dirty="0"/>
              <a:t>.</a:t>
            </a:r>
          </a:p>
        </p:txBody>
      </p:sp>
      <p:grpSp>
        <p:nvGrpSpPr>
          <p:cNvPr id="22" name="Group 21">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3" name="Rectangle 22">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Picture 2">
            <a:extLst>
              <a:ext uri="{FF2B5EF4-FFF2-40B4-BE49-F238E27FC236}">
                <a16:creationId xmlns:a16="http://schemas.microsoft.com/office/drawing/2014/main" id="{5FB4BAC0-C978-459A-AAF7-9316957558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51" r="26323" b="1"/>
          <a:stretch/>
        </p:blipFill>
        <p:spPr bwMode="auto">
          <a:xfrm>
            <a:off x="6093926" y="1116345"/>
            <a:ext cx="4821551" cy="438776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CC2F492-8B48-492F-97F1-43E3B4654913}"/>
              </a:ext>
            </a:extLst>
          </p:cNvPr>
          <p:cNvSpPr txBox="1"/>
          <p:nvPr/>
        </p:nvSpPr>
        <p:spPr>
          <a:xfrm>
            <a:off x="1822425" y="699437"/>
            <a:ext cx="3155679" cy="954107"/>
          </a:xfrm>
          <a:prstGeom prst="rect">
            <a:avLst/>
          </a:prstGeom>
          <a:noFill/>
        </p:spPr>
        <p:txBody>
          <a:bodyPr wrap="square" rtlCol="0">
            <a:spAutoFit/>
          </a:bodyPr>
          <a:lstStyle/>
          <a:p>
            <a:r>
              <a:rPr lang="en-US" sz="2800" dirty="0"/>
              <a:t>OBSERVATIONS FROM GRAPH:</a:t>
            </a:r>
          </a:p>
        </p:txBody>
      </p:sp>
    </p:spTree>
    <p:extLst>
      <p:ext uri="{BB962C8B-B14F-4D97-AF65-F5344CB8AC3E}">
        <p14:creationId xmlns:p14="http://schemas.microsoft.com/office/powerpoint/2010/main" val="372305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Rectangle 19">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extBox 2">
            <a:extLst>
              <a:ext uri="{FF2B5EF4-FFF2-40B4-BE49-F238E27FC236}">
                <a16:creationId xmlns:a16="http://schemas.microsoft.com/office/drawing/2014/main" id="{F0E1DEA6-FE7A-4467-A89B-3B34F2A1D390}"/>
              </a:ext>
            </a:extLst>
          </p:cNvPr>
          <p:cNvSpPr txBox="1"/>
          <p:nvPr/>
        </p:nvSpPr>
        <p:spPr>
          <a:xfrm>
            <a:off x="1451581" y="2015732"/>
            <a:ext cx="3526523" cy="3450613"/>
          </a:xfrm>
          <a:prstGeom prst="rect">
            <a:avLst/>
          </a:prstGeom>
        </p:spPr>
        <p:txBody>
          <a:bodyPr vert="horz" lIns="91440" tIns="45720" rIns="91440" bIns="45720" rtlCol="0" anchor="t">
            <a:normAutofit/>
          </a:bodyPr>
          <a:lstStyle/>
          <a:p>
            <a:pPr marL="342900" indent="-228600" defTabSz="914400">
              <a:lnSpc>
                <a:spcPct val="120000"/>
              </a:lnSpc>
              <a:spcAft>
                <a:spcPts val="600"/>
              </a:spcAft>
              <a:buClr>
                <a:schemeClr val="accent1"/>
              </a:buClr>
              <a:buSzPct val="100000"/>
              <a:buFont typeface="Arial" panose="020B0604020202020204" pitchFamily="34" charset="0"/>
              <a:buChar char="•"/>
            </a:pPr>
            <a:r>
              <a:rPr lang="en-US" b="0" i="0"/>
              <a:t>Snapdeal has limited mode of payment on most of the products followed by Amazon. And </a:t>
            </a:r>
            <a:r>
              <a:rPr lang="en-US"/>
              <a:t>P</a:t>
            </a:r>
            <a:r>
              <a:rPr lang="en-US" b="0" i="0"/>
              <a:t>aytm takes more time to deliver the product. So this website may not satisfy the customers due to late delivery.</a:t>
            </a:r>
          </a:p>
        </p:txBody>
      </p:sp>
      <p:grpSp>
        <p:nvGrpSpPr>
          <p:cNvPr id="22" name="Group 21">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3" name="Rectangle 22">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Picture 2">
            <a:extLst>
              <a:ext uri="{FF2B5EF4-FFF2-40B4-BE49-F238E27FC236}">
                <a16:creationId xmlns:a16="http://schemas.microsoft.com/office/drawing/2014/main" id="{1A527F88-9F3C-4F0D-AEA0-B3E2BF37D9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796" r="21238" b="2"/>
          <a:stretch/>
        </p:blipFill>
        <p:spPr bwMode="auto">
          <a:xfrm>
            <a:off x="6093926" y="1116345"/>
            <a:ext cx="4821551" cy="386617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AD31CE2-38E7-42BD-8B81-CD5D2416F0E6}"/>
              </a:ext>
            </a:extLst>
          </p:cNvPr>
          <p:cNvSpPr txBox="1"/>
          <p:nvPr/>
        </p:nvSpPr>
        <p:spPr>
          <a:xfrm>
            <a:off x="1466828" y="1188016"/>
            <a:ext cx="2979742" cy="461665"/>
          </a:xfrm>
          <a:prstGeom prst="rect">
            <a:avLst/>
          </a:prstGeom>
          <a:noFill/>
        </p:spPr>
        <p:txBody>
          <a:bodyPr wrap="square" rtlCol="0">
            <a:spAutoFit/>
          </a:bodyPr>
          <a:lstStyle/>
          <a:p>
            <a:r>
              <a:rPr lang="en-US" sz="2400" dirty="0"/>
              <a:t>OBSERVATIONS:</a:t>
            </a:r>
          </a:p>
        </p:txBody>
      </p:sp>
    </p:spTree>
    <p:extLst>
      <p:ext uri="{BB962C8B-B14F-4D97-AF65-F5344CB8AC3E}">
        <p14:creationId xmlns:p14="http://schemas.microsoft.com/office/powerpoint/2010/main" val="418793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1C65-7540-4BD3-B7DE-7EAA7CEF4653}"/>
              </a:ext>
            </a:extLst>
          </p:cNvPr>
          <p:cNvSpPr>
            <a:spLocks noGrp="1"/>
          </p:cNvSpPr>
          <p:nvPr>
            <p:ph type="title"/>
          </p:nvPr>
        </p:nvSpPr>
        <p:spPr/>
        <p:txBody>
          <a:bodyPr/>
          <a:lstStyle/>
          <a:p>
            <a:pPr algn="ctr"/>
            <a:r>
              <a:rPr lang="en-IN" b="1" u="sng" dirty="0">
                <a:latin typeface="Century" panose="02040604050505020304" pitchFamily="18" charset="0"/>
                <a:ea typeface="Calibri" panose="020F0502020204030204" pitchFamily="34" charset="0"/>
                <a:cs typeface="Times New Roman" panose="02020603050405020304" pitchFamily="18" charset="0"/>
              </a:rPr>
              <a:t>INTRODUCTION</a:t>
            </a:r>
            <a:br>
              <a:rPr lang="en-IN" b="1" u="sng"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8907149-BAC2-4590-A05E-AE2F244EB73A}"/>
              </a:ext>
            </a:extLst>
          </p:cNvPr>
          <p:cNvSpPr>
            <a:spLocks noGrp="1"/>
          </p:cNvSpPr>
          <p:nvPr>
            <p:ph idx="1"/>
          </p:nvPr>
        </p:nvSpPr>
        <p:spPr>
          <a:xfrm>
            <a:off x="1451579" y="2015732"/>
            <a:ext cx="9603275" cy="3864563"/>
          </a:xfrm>
        </p:spPr>
        <p:txBody>
          <a:bodyPr>
            <a:normAutofit fontScale="92500" lnSpcReduction="20000"/>
          </a:bodyPr>
          <a:lstStyle/>
          <a:p>
            <a:r>
              <a:rPr lang="en-US" dirty="0"/>
              <a:t>Customer retention is simply your ability to hold on to the customers you have, so that they keep coming back for more.</a:t>
            </a:r>
          </a:p>
          <a:p>
            <a:r>
              <a:rPr lang="en-US" dirty="0"/>
              <a:t>Measuring customer retention is also important for improving your product itself, as high retention can indicate a good product/market fit. You can a use  such case studies to track time-based cohorts, which can be helpful for spotting how new releases or marketing activities impact users.</a:t>
            </a:r>
          </a:p>
          <a:p>
            <a:r>
              <a:rPr lang="en-US" dirty="0"/>
              <a:t>There are three key metrics used in retention analytics:</a:t>
            </a:r>
          </a:p>
          <a:p>
            <a:r>
              <a:rPr lang="en-US" b="1" dirty="0"/>
              <a:t>Retention rate:</a:t>
            </a:r>
            <a:r>
              <a:rPr lang="en-US" dirty="0"/>
              <a:t> % of customers still using the product at the end of the period.</a:t>
            </a:r>
          </a:p>
          <a:p>
            <a:r>
              <a:rPr lang="en-US" b="1" dirty="0"/>
              <a:t>Churn rate:</a:t>
            </a:r>
            <a:r>
              <a:rPr lang="en-US" dirty="0"/>
              <a:t> % of customers lost by the end of the period.</a:t>
            </a:r>
          </a:p>
          <a:p>
            <a:r>
              <a:rPr lang="en-US" b="1" dirty="0"/>
              <a:t>Lifetime value (LTV):</a:t>
            </a:r>
            <a:r>
              <a:rPr lang="en-US" dirty="0"/>
              <a:t> How much each customer is worth to you before they churn.</a:t>
            </a:r>
          </a:p>
          <a:p>
            <a:endParaRPr lang="en-US" dirty="0"/>
          </a:p>
        </p:txBody>
      </p:sp>
    </p:spTree>
    <p:extLst>
      <p:ext uri="{BB962C8B-B14F-4D97-AF65-F5344CB8AC3E}">
        <p14:creationId xmlns:p14="http://schemas.microsoft.com/office/powerpoint/2010/main" val="1980013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Rectangle 19">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extBox 2">
            <a:extLst>
              <a:ext uri="{FF2B5EF4-FFF2-40B4-BE49-F238E27FC236}">
                <a16:creationId xmlns:a16="http://schemas.microsoft.com/office/drawing/2014/main" id="{6BA2B30E-4807-41AE-935D-D9D34DC1D751}"/>
              </a:ext>
            </a:extLst>
          </p:cNvPr>
          <p:cNvSpPr txBox="1"/>
          <p:nvPr/>
        </p:nvSpPr>
        <p:spPr>
          <a:xfrm>
            <a:off x="1451581" y="2015732"/>
            <a:ext cx="3526523" cy="3450613"/>
          </a:xfrm>
          <a:prstGeom prst="rect">
            <a:avLst/>
          </a:prstGeom>
        </p:spPr>
        <p:txBody>
          <a:bodyPr vert="horz" lIns="91440" tIns="45720" rIns="91440" bIns="45720" rtlCol="0" anchor="t">
            <a:normAutofit/>
          </a:bodyPr>
          <a:lstStyle/>
          <a:p>
            <a:pPr marL="342900" indent="-228600" defTabSz="914400">
              <a:lnSpc>
                <a:spcPct val="110000"/>
              </a:lnSpc>
              <a:spcAft>
                <a:spcPts val="600"/>
              </a:spcAft>
              <a:buClr>
                <a:schemeClr val="accent1"/>
              </a:buClr>
              <a:buSzPct val="100000"/>
              <a:buFont typeface="Arial" panose="020B0604020202020204" pitchFamily="34" charset="0"/>
              <a:buChar char="•"/>
            </a:pPr>
            <a:r>
              <a:rPr lang="en-US" sz="1300" b="0" i="0"/>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1300" b="0" i="0"/>
              <a:t>Amazon is the website which is more efficient as before and I suggest Amazon.com and Flipkart as a best Indian online retailer store for purchasing all types of products, as they provide enormous amounts of benefits.</a:t>
            </a:r>
          </a:p>
        </p:txBody>
      </p:sp>
      <p:grpSp>
        <p:nvGrpSpPr>
          <p:cNvPr id="22" name="Group 21">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3" name="Rectangle 22">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Picture 2">
            <a:extLst>
              <a:ext uri="{FF2B5EF4-FFF2-40B4-BE49-F238E27FC236}">
                <a16:creationId xmlns:a16="http://schemas.microsoft.com/office/drawing/2014/main" id="{02021513-2254-4EBD-8284-2FA4A64765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878" r="17207" b="-2"/>
          <a:stretch/>
        </p:blipFill>
        <p:spPr bwMode="auto">
          <a:xfrm>
            <a:off x="6093926" y="1116345"/>
            <a:ext cx="4821551" cy="386617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A0E9275-9C37-4B61-8CC9-E6EE2B8632F1}"/>
              </a:ext>
            </a:extLst>
          </p:cNvPr>
          <p:cNvSpPr txBox="1"/>
          <p:nvPr/>
        </p:nvSpPr>
        <p:spPr>
          <a:xfrm>
            <a:off x="1589074" y="1205933"/>
            <a:ext cx="3085341" cy="584775"/>
          </a:xfrm>
          <a:prstGeom prst="rect">
            <a:avLst/>
          </a:prstGeom>
          <a:noFill/>
        </p:spPr>
        <p:txBody>
          <a:bodyPr wrap="square" rtlCol="0">
            <a:spAutoFit/>
          </a:bodyPr>
          <a:lstStyle/>
          <a:p>
            <a:r>
              <a:rPr lang="en-US" sz="3200" dirty="0"/>
              <a:t>OBSERVATIONS:</a:t>
            </a:r>
          </a:p>
        </p:txBody>
      </p:sp>
    </p:spTree>
    <p:extLst>
      <p:ext uri="{BB962C8B-B14F-4D97-AF65-F5344CB8AC3E}">
        <p14:creationId xmlns:p14="http://schemas.microsoft.com/office/powerpoint/2010/main" val="1581872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BCD8-8C8D-4FD8-B28E-8B8AB66CC928}"/>
              </a:ext>
            </a:extLst>
          </p:cNvPr>
          <p:cNvSpPr>
            <a:spLocks noGrp="1"/>
          </p:cNvSpPr>
          <p:nvPr>
            <p:ph type="title"/>
          </p:nvPr>
        </p:nvSpPr>
        <p:spPr/>
        <p:txBody>
          <a:bodyPr/>
          <a:lstStyle/>
          <a:p>
            <a:pPr algn="ctr"/>
            <a:r>
              <a:rPr lang="en-US" b="1" u="sng" dirty="0">
                <a:latin typeface="Century" panose="02040604050505020304" pitchFamily="18" charset="0"/>
              </a:rPr>
              <a:t>ASSUMPTIONS</a:t>
            </a:r>
            <a:br>
              <a:rPr lang="en-IN" b="1" u="sng" dirty="0">
                <a:latin typeface="Century" panose="02040604050505020304" pitchFamily="18" charset="0"/>
              </a:rPr>
            </a:br>
            <a:endParaRPr lang="en-US" dirty="0"/>
          </a:p>
        </p:txBody>
      </p:sp>
      <p:sp>
        <p:nvSpPr>
          <p:cNvPr id="4" name="Content Placeholder 3">
            <a:extLst>
              <a:ext uri="{FF2B5EF4-FFF2-40B4-BE49-F238E27FC236}">
                <a16:creationId xmlns:a16="http://schemas.microsoft.com/office/drawing/2014/main" id="{45B063C9-A4B4-472B-AF1A-C9C33EA307EE}"/>
              </a:ext>
            </a:extLst>
          </p:cNvPr>
          <p:cNvSpPr txBox="1">
            <a:spLocks noGrp="1"/>
          </p:cNvSpPr>
          <p:nvPr>
            <p:ph idx="1"/>
          </p:nvPr>
        </p:nvSpPr>
        <p:spPr>
          <a:xfrm>
            <a:off x="1450975" y="2016125"/>
            <a:ext cx="9604375" cy="3449638"/>
          </a:xfrm>
          <a:prstGeom prst="rect">
            <a:avLst/>
          </a:prstGeom>
          <a:noFill/>
        </p:spPr>
        <p:txBody>
          <a:bodyPr wrap="square">
            <a:spAutoFit/>
          </a:bodyPr>
          <a:lstStyle/>
          <a:p>
            <a:pPr algn="just">
              <a:spcBef>
                <a:spcPts val="1200"/>
              </a:spcBef>
            </a:pPr>
            <a:r>
              <a:rPr lang="en-IN" sz="19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Based upon the analysis, the following assumptions (recommendations to the online seller) are presented for the online sellers to make online shopping more popular, convenient, reliable and trustworthy.</a:t>
            </a:r>
          </a:p>
          <a:p>
            <a:pPr marL="285750" indent="-285750" algn="just">
              <a:spcBef>
                <a:spcPts val="1200"/>
              </a:spcBef>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endParaRPr lang="en-IN" sz="1900" dirty="0">
              <a:solidFill>
                <a:srgbClr val="000000"/>
              </a:solidFill>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1206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5CC407B-20BD-4F27-A34E-AC3FA62449CE}"/>
              </a:ext>
            </a:extLst>
          </p:cNvPr>
          <p:cNvSpPr txBox="1"/>
          <p:nvPr/>
        </p:nvSpPr>
        <p:spPr>
          <a:xfrm>
            <a:off x="1050587" y="1177047"/>
            <a:ext cx="10097310" cy="5062924"/>
          </a:xfrm>
          <a:prstGeom prst="rect">
            <a:avLst/>
          </a:prstGeom>
          <a:noFill/>
        </p:spPr>
        <p:txBody>
          <a:bodyPr wrap="square">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Online sellers can be more concerned about delivery times, delivery charge and product return policies. They can make it easier, quicker and reliable, so that consumers can enjoy the online shopping experience and they likes </a:t>
            </a:r>
            <a:r>
              <a:rPr lang="en-IN" sz="1900" dirty="0" err="1">
                <a:solidFill>
                  <a:srgbClr val="000000"/>
                </a:solidFill>
                <a:effectLst/>
                <a:latin typeface="Century" panose="02040604050505020304" pitchFamily="18" charset="0"/>
                <a:ea typeface="Calibri" panose="020F0502020204030204" pitchFamily="34" charset="0"/>
                <a:cs typeface="Helvetica" panose="020B0604020202020204" pitchFamily="34" charset="0"/>
              </a:rPr>
              <a:t>ti</a:t>
            </a: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 shop in the particular websites regularly.</a:t>
            </a:r>
          </a:p>
          <a:p>
            <a:pPr marL="342900" indent="-342900" algn="just">
              <a:buFont typeface="Wingdings" panose="05000000000000000000" pitchFamily="2" charset="2"/>
              <a:buChar char="Ø"/>
            </a:pPr>
            <a:endParaRPr lang="en-IN" sz="1900" dirty="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The respondents thought that products' mixing up and find different product at delivery time which is the main inhibition of online shopping, so that the sellers must be very cautious when it comes to delivery.</a:t>
            </a:r>
          </a:p>
          <a:p>
            <a:pPr algn="just"/>
            <a:endPar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Getting feedbacks from the customers is also on of the important thing to improve the sales of the company. The e-tailer wants to keep the customer happy in order to build the successful business, but they easily fall into a trap of assuming that the customers will give feedback without being prompted. If the e-tailers are doing something wrong, most of the customers won’t complain, they will just go elsewhere. So, it is important to ask customers how they really feel about their services.</a:t>
            </a:r>
          </a:p>
          <a:p>
            <a:pPr marL="342900" indent="-342900" algn="just">
              <a:buFont typeface="Wingdings" panose="05000000000000000000" pitchFamily="2" charset="2"/>
              <a:buChar char="Ø"/>
            </a:pP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algn="just"/>
            <a:endParaRPr lang="en-IN" sz="1900" dirty="0">
              <a:latin typeface="Century" panose="02040604050505020304" pitchFamily="18" charset="0"/>
            </a:endParaRPr>
          </a:p>
        </p:txBody>
      </p:sp>
    </p:spTree>
    <p:extLst>
      <p:ext uri="{BB962C8B-B14F-4D97-AF65-F5344CB8AC3E}">
        <p14:creationId xmlns:p14="http://schemas.microsoft.com/office/powerpoint/2010/main" val="2094089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9F34C-C5FB-47AF-A283-A595D1AAA1FB}"/>
              </a:ext>
            </a:extLst>
          </p:cNvPr>
          <p:cNvSpPr>
            <a:spLocks noGrp="1"/>
          </p:cNvSpPr>
          <p:nvPr>
            <p:ph type="title"/>
          </p:nvPr>
        </p:nvSpPr>
        <p:spPr>
          <a:xfrm>
            <a:off x="844476" y="1600199"/>
            <a:ext cx="3539266" cy="4297680"/>
          </a:xfrm>
        </p:spPr>
        <p:txBody>
          <a:bodyPr anchor="ctr">
            <a:normAutofit/>
          </a:bodyPr>
          <a:lstStyle/>
          <a:p>
            <a:r>
              <a:rPr lang="en-US" b="1" u="sng">
                <a:latin typeface="Century" panose="02040604050505020304" pitchFamily="18" charset="0"/>
              </a:rPr>
              <a:t>CONCLUSION:</a:t>
            </a:r>
            <a:br>
              <a:rPr lang="en-IN" b="1" u="sng">
                <a:latin typeface="Century" panose="02040604050505020304" pitchFamily="18" charset="0"/>
              </a:rPr>
            </a:br>
            <a:endParaRPr lang="en-US"/>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6E903A6-B542-4899-A62C-61BDFBA45241}"/>
              </a:ext>
            </a:extLst>
          </p:cNvPr>
          <p:cNvSpPr txBox="1">
            <a:spLocks noGrp="1"/>
          </p:cNvSpPr>
          <p:nvPr>
            <p:ph idx="1"/>
          </p:nvPr>
        </p:nvSpPr>
        <p:spPr>
          <a:xfrm>
            <a:off x="4924851" y="1600199"/>
            <a:ext cx="6130003" cy="4297680"/>
          </a:xfrm>
          <a:prstGeom prst="rect">
            <a:avLst/>
          </a:prstGeom>
        </p:spPr>
        <p:txBody>
          <a:bodyPr rtlCol="0" anchor="ctr">
            <a:normAutofit/>
          </a:bodyPr>
          <a:lstStyle/>
          <a:p>
            <a:pPr marL="342900" indent="-342900">
              <a:lnSpc>
                <a:spcPct val="110000"/>
              </a:lnSpc>
              <a:buFont typeface="Wingdings" panose="05000000000000000000" pitchFamily="2" charset="2"/>
              <a:buChar char="Ø"/>
            </a:pPr>
            <a:r>
              <a:rPr lang="en-IN" sz="1100">
                <a:effectLst/>
                <a:latin typeface="Century" panose="02040604050505020304" pitchFamily="18" charset="0"/>
                <a:ea typeface="Times New Roman" panose="02020603050405020304" pitchFamily="18" charset="0"/>
                <a:cs typeface="Helvetica" panose="020B0604020202020204" pitchFamily="34" charset="0"/>
              </a:rPr>
              <a:t>The endeavour of this study is to identify the motivating factors towards online shopping and in which e-tailer the customers likely to shop more. In this project we have investigated ecommerce quality in online businesses and develop new knowledge to understand the most important dimensions of E-retail factor for customer activation and retention.</a:t>
            </a:r>
          </a:p>
          <a:p>
            <a:pPr marL="342900" indent="-342900">
              <a:lnSpc>
                <a:spcPct val="110000"/>
              </a:lnSpc>
              <a:buFont typeface="Wingdings" panose="05000000000000000000" pitchFamily="2" charset="2"/>
              <a:buChar char="Ø"/>
            </a:pPr>
            <a:r>
              <a:rPr lang="en-IN" sz="1100">
                <a:effectLst/>
                <a:latin typeface="Century" panose="02040604050505020304" pitchFamily="18" charset="0"/>
                <a:ea typeface="Times New Roman" panose="02020603050405020304" pitchFamily="18" charset="0"/>
                <a:cs typeface="Helvetica" panose="020B0604020202020204" pitchFamily="34"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IN" sz="1100">
              <a:latin typeface="Century" panose="02040604050505020304" pitchFamily="18" charset="0"/>
              <a:ea typeface="Times New Roman" panose="02020603050405020304" pitchFamily="18" charset="0"/>
              <a:cs typeface="Times New Roman" panose="02020603050405020304" pitchFamily="18" charset="0"/>
            </a:endParaRPr>
          </a:p>
          <a:p>
            <a:pPr marL="285750" indent="-285750">
              <a:lnSpc>
                <a:spcPct val="110000"/>
              </a:lnSpc>
              <a:buFont typeface="Wingdings" panose="05000000000000000000" pitchFamily="2" charset="2"/>
              <a:buChar char="Ø"/>
            </a:pPr>
            <a:r>
              <a:rPr lang="en-IN" sz="1100">
                <a:effectLst/>
                <a:latin typeface="Century" panose="02040604050505020304" pitchFamily="18" charset="0"/>
                <a:ea typeface="Times New Roman" panose="02020603050405020304" pitchFamily="18" charset="0"/>
                <a:cs typeface="Helvetica" panose="020B0604020202020204" pitchFamily="34"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IN" sz="110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10000"/>
              </a:lnSpc>
              <a:buFont typeface="Wingdings" panose="05000000000000000000" pitchFamily="2" charset="2"/>
              <a:buChar char="Ø"/>
            </a:pPr>
            <a:r>
              <a:rPr lang="en-US" sz="1100">
                <a:latin typeface="Century" panose="02040604050505020304" pitchFamily="18" charset="0"/>
              </a:rPr>
              <a:t> </a:t>
            </a:r>
            <a:r>
              <a:rPr lang="en-IN" sz="1100">
                <a:effectLst/>
                <a:latin typeface="Century" panose="02040604050505020304" pitchFamily="18" charset="0"/>
                <a:ea typeface="Times New Roman" panose="02020603050405020304" pitchFamily="18" charset="0"/>
                <a:cs typeface="Helvetica" panose="020B0604020202020204" pitchFamily="34"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marL="285750" indent="-285750">
              <a:lnSpc>
                <a:spcPct val="110000"/>
              </a:lnSpc>
              <a:buFont typeface="Wingdings" panose="05000000000000000000" pitchFamily="2" charset="2"/>
              <a:buChar char="Ø"/>
            </a:pPr>
            <a:r>
              <a:rPr lang="en-IN" sz="1100">
                <a:effectLst/>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sz="1100">
              <a:effectLst/>
              <a:latin typeface="Century" panose="02040604050505020304" pitchFamily="18"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3200034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07DE5115-89C8-4B9C-B0E8-78A15C20C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4A6402E2-72CC-4683-9B83-11265402E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7BFB9327-4009-4AD9-B377-F8928C66E9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222" r="1" b="4654"/>
          <a:stretch/>
        </p:blipFill>
        <p:spPr bwMode="auto">
          <a:xfrm>
            <a:off x="2269237" y="1247835"/>
            <a:ext cx="7653528" cy="3648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746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BCE4-83A1-4549-89F8-9EA9AB1DB616}"/>
              </a:ext>
            </a:extLst>
          </p:cNvPr>
          <p:cNvSpPr>
            <a:spLocks noGrp="1"/>
          </p:cNvSpPr>
          <p:nvPr>
            <p:ph type="title"/>
          </p:nvPr>
        </p:nvSpPr>
        <p:spPr/>
        <p:txBody>
          <a:bodyPr/>
          <a:lstStyle/>
          <a:p>
            <a:pPr algn="ctr"/>
            <a:r>
              <a:rPr lang="en-US" b="1" u="sng" dirty="0">
                <a:latin typeface="Century" panose="02040604050505020304" pitchFamily="18" charset="0"/>
              </a:rPr>
              <a:t>PROBLEM STATEMENT</a:t>
            </a:r>
            <a:br>
              <a:rPr lang="en-IN" b="1" u="sng" dirty="0">
                <a:latin typeface="Century" panose="02040604050505020304" pitchFamily="18" charset="0"/>
              </a:rPr>
            </a:br>
            <a:endParaRPr lang="en-US" dirty="0"/>
          </a:p>
        </p:txBody>
      </p:sp>
      <p:sp>
        <p:nvSpPr>
          <p:cNvPr id="3" name="Content Placeholder 2">
            <a:extLst>
              <a:ext uri="{FF2B5EF4-FFF2-40B4-BE49-F238E27FC236}">
                <a16:creationId xmlns:a16="http://schemas.microsoft.com/office/drawing/2014/main" id="{F576EAC7-BFB8-49FF-8571-6EC0D0256534}"/>
              </a:ext>
            </a:extLst>
          </p:cNvPr>
          <p:cNvSpPr>
            <a:spLocks noGrp="1"/>
          </p:cNvSpPr>
          <p:nvPr>
            <p:ph idx="1"/>
          </p:nvPr>
        </p:nvSpPr>
        <p:spPr>
          <a:xfrm>
            <a:off x="1451579" y="2015732"/>
            <a:ext cx="9603275" cy="3794225"/>
          </a:xfrm>
        </p:spPr>
        <p:txBody>
          <a:bodyPr>
            <a:normAutofit fontScale="92500" lnSpcReduction="20000"/>
          </a:bodyPr>
          <a:lstStyle/>
          <a:p>
            <a:r>
              <a:rPr lang="en-IN" dirty="0">
                <a:solidFill>
                  <a:schemeClr val="tx1">
                    <a:lumMod val="95000"/>
                    <a:lumOff val="5000"/>
                  </a:schemeClr>
                </a:solidFill>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solidFill>
                <a:schemeClr val="tx1">
                  <a:lumMod val="95000"/>
                  <a:lumOff val="5000"/>
                </a:schemeClr>
              </a:solidFill>
              <a:latin typeface="Century" panose="02040604050505020304" pitchFamily="18"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78083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E678439D-6E19-43F5-AD92-3601D4D6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8FB347-E0F8-4BCD-9ACF-9A8CE9599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BD76F10-08F2-4210-AA40-B3CD8B741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3CB0594-03CA-4489-B46F-0047DFB56789}"/>
              </a:ext>
            </a:extLst>
          </p:cNvPr>
          <p:cNvPicPr>
            <a:picLocks noGrp="1"/>
          </p:cNvPicPr>
          <p:nvPr>
            <p:ph idx="1"/>
          </p:nvPr>
        </p:nvPicPr>
        <p:blipFill rotWithShape="1">
          <a:blip r:embed="rId3">
            <a:extLst>
              <a:ext uri="{28A0092B-C50C-407E-A947-70E740481C1C}">
                <a14:useLocalDpi xmlns:a14="http://schemas.microsoft.com/office/drawing/2010/main" val="0"/>
              </a:ext>
            </a:extLst>
          </a:blip>
          <a:srcRect b="3487"/>
          <a:stretch/>
        </p:blipFill>
        <p:spPr bwMode="auto">
          <a:xfrm>
            <a:off x="1363980" y="1339596"/>
            <a:ext cx="9464040" cy="4178808"/>
          </a:xfrm>
          <a:prstGeom prst="rect">
            <a:avLst/>
          </a:prstGeom>
          <a:noFill/>
        </p:spPr>
      </p:pic>
    </p:spTree>
    <p:extLst>
      <p:ext uri="{BB962C8B-B14F-4D97-AF65-F5344CB8AC3E}">
        <p14:creationId xmlns:p14="http://schemas.microsoft.com/office/powerpoint/2010/main" val="301498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5E30D0B-0556-4B79-9F5A-5F16DFE4404B}"/>
              </a:ext>
            </a:extLst>
          </p:cNvPr>
          <p:cNvSpPr txBox="1">
            <a:spLocks noGrp="1"/>
          </p:cNvSpPr>
          <p:nvPr>
            <p:ph type="title"/>
          </p:nvPr>
        </p:nvSpPr>
        <p:spPr>
          <a:xfrm>
            <a:off x="5078896" y="0"/>
            <a:ext cx="5975956" cy="4938839"/>
          </a:xfrm>
          <a:prstGeom prst="rect">
            <a:avLst/>
          </a:prstGeom>
        </p:spPr>
        <p:txBody>
          <a:bodyPr vert="horz" lIns="91440" tIns="45720" rIns="91440" bIns="0" rtlCol="0" anchor="ctr">
            <a:normAutofit/>
          </a:bodyPr>
          <a:lstStyle/>
          <a:p>
            <a:pPr>
              <a:spcAft>
                <a:spcPts val="800"/>
              </a:spcAft>
            </a:pPr>
            <a:r>
              <a:rPr lang="en-US" sz="1900" u="sng" dirty="0"/>
              <a:t>Utilitarian value</a:t>
            </a:r>
            <a:r>
              <a:rPr lang="en-US" sz="1900" dirty="0"/>
              <a:t>: </a:t>
            </a:r>
            <a:br>
              <a:rPr lang="en-US" sz="1900" dirty="0"/>
            </a:br>
            <a:r>
              <a:rPr lang="en-US" sz="1900" dirty="0"/>
              <a:t>	Utilitarian value is an objective value which provides some functional benefits to the consumers and helps consumers to accomplish practical tasks.</a:t>
            </a:r>
            <a:br>
              <a:rPr lang="en-US" sz="1900" dirty="0"/>
            </a:br>
            <a:endParaRPr lang="en-US" sz="1900" u="sng" dirty="0"/>
          </a:p>
          <a:p>
            <a:pPr>
              <a:spcAft>
                <a:spcPts val="800"/>
              </a:spcAft>
            </a:pPr>
            <a:br>
              <a:rPr lang="en-US" sz="1900" u="sng" dirty="0"/>
            </a:br>
            <a:r>
              <a:rPr lang="en-US" sz="1900" u="sng" dirty="0"/>
              <a:t>Hedonistic value</a:t>
            </a:r>
            <a:r>
              <a:rPr lang="en-US" sz="1900" dirty="0"/>
              <a:t>: </a:t>
            </a:r>
            <a:br>
              <a:rPr lang="en-US" sz="1900" dirty="0"/>
            </a:br>
            <a:r>
              <a:rPr lang="en-US" sz="1900" dirty="0"/>
              <a:t>	Hedonistic value is subjective (Psychological) value which provides an experiential satisfaction. In other words, the immediate psychological gratification that comes from experiencing some activity or from consumption of a product.</a:t>
            </a:r>
          </a:p>
          <a:p>
            <a:pPr>
              <a:spcAft>
                <a:spcPts val="800"/>
              </a:spcAft>
            </a:pPr>
            <a:endParaRPr lang="en-US" sz="1900" dirty="0"/>
          </a:p>
        </p:txBody>
      </p:sp>
      <p:sp>
        <p:nvSpPr>
          <p:cNvPr id="19" name="Rectangle 18">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5" name="Picture 4" descr="Desk with productivity items">
            <a:extLst>
              <a:ext uri="{FF2B5EF4-FFF2-40B4-BE49-F238E27FC236}">
                <a16:creationId xmlns:a16="http://schemas.microsoft.com/office/drawing/2014/main" id="{DEA9165F-4B89-6E09-852F-E4184A8DDA0B}"/>
              </a:ext>
            </a:extLst>
          </p:cNvPr>
          <p:cNvPicPr>
            <a:picLocks noChangeAspect="1"/>
          </p:cNvPicPr>
          <p:nvPr/>
        </p:nvPicPr>
        <p:blipFill rotWithShape="1">
          <a:blip r:embed="rId3"/>
          <a:srcRect l="34990" r="19740" b="-2"/>
          <a:stretch/>
        </p:blipFill>
        <p:spPr>
          <a:xfrm>
            <a:off x="3179" y="-2"/>
            <a:ext cx="4651117" cy="6858002"/>
          </a:xfrm>
          <a:prstGeom prst="rect">
            <a:avLst/>
          </a:prstGeom>
        </p:spPr>
      </p:pic>
    </p:spTree>
    <p:extLst>
      <p:ext uri="{BB962C8B-B14F-4D97-AF65-F5344CB8AC3E}">
        <p14:creationId xmlns:p14="http://schemas.microsoft.com/office/powerpoint/2010/main" val="3188614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C2AC-0342-4617-A30D-2D860B677177}"/>
              </a:ext>
            </a:extLst>
          </p:cNvPr>
          <p:cNvSpPr>
            <a:spLocks noGrp="1"/>
          </p:cNvSpPr>
          <p:nvPr>
            <p:ph type="title"/>
          </p:nvPr>
        </p:nvSpPr>
        <p:spPr/>
        <p:txBody>
          <a:bodyPr/>
          <a:lstStyle/>
          <a:p>
            <a:r>
              <a:rPr lang="en-US" b="1" dirty="0">
                <a:solidFill>
                  <a:schemeClr val="tx1">
                    <a:lumMod val="95000"/>
                    <a:lumOff val="5000"/>
                  </a:schemeClr>
                </a:solidFill>
                <a:latin typeface="Century" panose="02040604050505020304" pitchFamily="18" charset="0"/>
              </a:rPr>
              <a:t>Problem Understanding:</a:t>
            </a:r>
            <a:endParaRPr lang="en-US" dirty="0"/>
          </a:p>
        </p:txBody>
      </p:sp>
      <p:sp>
        <p:nvSpPr>
          <p:cNvPr id="4" name="Content Placeholder 3">
            <a:extLst>
              <a:ext uri="{FF2B5EF4-FFF2-40B4-BE49-F238E27FC236}">
                <a16:creationId xmlns:a16="http://schemas.microsoft.com/office/drawing/2014/main" id="{6F9CD120-F64A-4166-A808-6FC4951FB068}"/>
              </a:ext>
            </a:extLst>
          </p:cNvPr>
          <p:cNvSpPr txBox="1">
            <a:spLocks noGrp="1"/>
          </p:cNvSpPr>
          <p:nvPr>
            <p:ph idx="1"/>
          </p:nvPr>
        </p:nvSpPr>
        <p:spPr>
          <a:xfrm>
            <a:off x="1450975" y="2016125"/>
            <a:ext cx="9604375" cy="3449638"/>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v"/>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service quality, system quality, information quality, trust and net benefit. </a:t>
            </a:r>
          </a:p>
          <a:p>
            <a:pPr marL="285750" indent="-285750" algn="just">
              <a:lnSpc>
                <a:spcPct val="107000"/>
              </a:lnSpc>
              <a:spcAft>
                <a:spcPts val="800"/>
              </a:spcAft>
              <a:buFont typeface="Wingdings" panose="05000000000000000000" pitchFamily="2" charset="2"/>
              <a:buChar char="v"/>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1900"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2354199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7F42-D0F3-47B4-9562-AF2B1C108EAE}"/>
              </a:ext>
            </a:extLst>
          </p:cNvPr>
          <p:cNvSpPr>
            <a:spLocks noGrp="1"/>
          </p:cNvSpPr>
          <p:nvPr>
            <p:ph type="title"/>
          </p:nvPr>
        </p:nvSpPr>
        <p:spPr>
          <a:xfrm>
            <a:off x="1451579" y="804519"/>
            <a:ext cx="9603275" cy="1049235"/>
          </a:xfrm>
        </p:spPr>
        <p:txBody>
          <a:bodyPr>
            <a:normAutofit/>
          </a:bodyPr>
          <a:lstStyle/>
          <a:p>
            <a:r>
              <a:rPr lang="en-IN" b="1">
                <a:latin typeface="Century" panose="02040604050505020304" pitchFamily="18" charset="0"/>
                <a:ea typeface="Calibri" panose="020F0502020204030204" pitchFamily="34" charset="0"/>
                <a:cs typeface="Times New Roman" panose="02020603050405020304" pitchFamily="18" charset="0"/>
              </a:rPr>
              <a:t>What is Customer Retention?</a:t>
            </a:r>
            <a:br>
              <a:rPr lang="en-IN" b="1">
                <a:latin typeface="Century" panose="02040604050505020304" pitchFamily="18"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5240EFC-03CE-41BB-B1E6-3580FABF27A4}"/>
              </a:ext>
            </a:extLst>
          </p:cNvPr>
          <p:cNvSpPr>
            <a:spLocks noGrp="1"/>
          </p:cNvSpPr>
          <p:nvPr>
            <p:ph idx="1"/>
          </p:nvPr>
        </p:nvSpPr>
        <p:spPr>
          <a:xfrm>
            <a:off x="1451579" y="2015734"/>
            <a:ext cx="6195784" cy="3450613"/>
          </a:xfrm>
        </p:spPr>
        <p:txBody>
          <a:bodyPr>
            <a:normAutofit/>
          </a:bodyPr>
          <a:lstStyle/>
          <a:p>
            <a:r>
              <a:rPr lang="en-US" dirty="0"/>
              <a:t>Customer retention is a business’s ability to keep existing customers and continue to generate revenue from them. Companies use different tactics to convert first-time buyers into repeat shoppers. In other words, customer retention allows a business to increase the profitability of an existing customer and maximize their lifetime value (LTV).</a:t>
            </a:r>
          </a:p>
        </p:txBody>
      </p:sp>
      <p:pic>
        <p:nvPicPr>
          <p:cNvPr id="7" name="Graphic 6" descr="Business Growth">
            <a:extLst>
              <a:ext uri="{FF2B5EF4-FFF2-40B4-BE49-F238E27FC236}">
                <a16:creationId xmlns:a16="http://schemas.microsoft.com/office/drawing/2014/main" id="{69DED9DE-2181-D5E4-3A45-DD508F403F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8756" y="2277991"/>
            <a:ext cx="2926098" cy="2926098"/>
          </a:xfrm>
          <a:prstGeom prst="rect">
            <a:avLst/>
          </a:prstGeom>
        </p:spPr>
      </p:pic>
    </p:spTree>
    <p:extLst>
      <p:ext uri="{BB962C8B-B14F-4D97-AF65-F5344CB8AC3E}">
        <p14:creationId xmlns:p14="http://schemas.microsoft.com/office/powerpoint/2010/main" val="50434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934F-09D8-499D-A4A6-11DDA2A45BD2}"/>
              </a:ext>
            </a:extLst>
          </p:cNvPr>
          <p:cNvSpPr>
            <a:spLocks noGrp="1"/>
          </p:cNvSpPr>
          <p:nvPr>
            <p:ph type="title"/>
          </p:nvPr>
        </p:nvSpPr>
        <p:spPr>
          <a:xfrm>
            <a:off x="1483663" y="1240442"/>
            <a:ext cx="9603275" cy="801960"/>
          </a:xfrm>
        </p:spPr>
        <p:txBody>
          <a:bodyPr>
            <a:normAutofit fontScale="90000"/>
          </a:bodyPr>
          <a:lstStyle/>
          <a:p>
            <a:r>
              <a:rPr lang="en-US" b="1" dirty="0">
                <a:solidFill>
                  <a:schemeClr val="tx1">
                    <a:lumMod val="95000"/>
                    <a:lumOff val="5000"/>
                  </a:schemeClr>
                </a:solidFill>
                <a:latin typeface="Century" panose="02040604050505020304" pitchFamily="18" charset="0"/>
              </a:rPr>
              <a:t>Data Analysis Steps Done:</a:t>
            </a:r>
            <a:br>
              <a:rPr lang="en-IN" b="1" dirty="0">
                <a:solidFill>
                  <a:schemeClr val="tx1">
                    <a:lumMod val="95000"/>
                    <a:lumOff val="5000"/>
                  </a:schemeClr>
                </a:solidFill>
                <a:latin typeface="Century" panose="02040604050505020304" pitchFamily="18" charset="0"/>
              </a:rPr>
            </a:br>
            <a:endParaRPr lang="en-US" dirty="0"/>
          </a:p>
        </p:txBody>
      </p:sp>
      <p:sp>
        <p:nvSpPr>
          <p:cNvPr id="4" name="Rectangle 3">
            <a:extLst>
              <a:ext uri="{FF2B5EF4-FFF2-40B4-BE49-F238E27FC236}">
                <a16:creationId xmlns:a16="http://schemas.microsoft.com/office/drawing/2014/main" id="{72274436-B51E-4A26-9B7F-9C008579C884}"/>
              </a:ext>
            </a:extLst>
          </p:cNvPr>
          <p:cNvSpPr/>
          <p:nvPr/>
        </p:nvSpPr>
        <p:spPr>
          <a:xfrm>
            <a:off x="826850" y="2117558"/>
            <a:ext cx="2315185" cy="119379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Libraries</a:t>
            </a:r>
            <a:endParaRPr lang="en-IN" sz="1900" b="1" dirty="0">
              <a:solidFill>
                <a:schemeClr val="tx1">
                  <a:lumMod val="95000"/>
                  <a:lumOff val="5000"/>
                </a:schemeClr>
              </a:solidFill>
              <a:latin typeface="Century" panose="02040604050505020304" pitchFamily="18" charset="0"/>
            </a:endParaRPr>
          </a:p>
        </p:txBody>
      </p:sp>
      <p:sp>
        <p:nvSpPr>
          <p:cNvPr id="5" name="Arrow: Right 4">
            <a:extLst>
              <a:ext uri="{FF2B5EF4-FFF2-40B4-BE49-F238E27FC236}">
                <a16:creationId xmlns:a16="http://schemas.microsoft.com/office/drawing/2014/main" id="{62926715-4065-4C2C-8B1A-FAC6650D3564}"/>
              </a:ext>
            </a:extLst>
          </p:cNvPr>
          <p:cNvSpPr/>
          <p:nvPr/>
        </p:nvSpPr>
        <p:spPr>
          <a:xfrm>
            <a:off x="3552354" y="2398983"/>
            <a:ext cx="904673" cy="578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F6E114B3-D4B4-4022-8298-D7D597732C20}"/>
              </a:ext>
            </a:extLst>
          </p:cNvPr>
          <p:cNvSpPr/>
          <p:nvPr/>
        </p:nvSpPr>
        <p:spPr>
          <a:xfrm>
            <a:off x="4872809" y="2117558"/>
            <a:ext cx="2315185" cy="119379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Dataset</a:t>
            </a:r>
            <a:endParaRPr lang="en-IN" sz="1900" b="1" dirty="0">
              <a:solidFill>
                <a:schemeClr val="tx1">
                  <a:lumMod val="95000"/>
                  <a:lumOff val="5000"/>
                </a:schemeClr>
              </a:solidFill>
              <a:latin typeface="Century" panose="02040604050505020304" pitchFamily="18" charset="0"/>
            </a:endParaRPr>
          </a:p>
        </p:txBody>
      </p:sp>
      <p:sp>
        <p:nvSpPr>
          <p:cNvPr id="7" name="Arrow: Right 6">
            <a:extLst>
              <a:ext uri="{FF2B5EF4-FFF2-40B4-BE49-F238E27FC236}">
                <a16:creationId xmlns:a16="http://schemas.microsoft.com/office/drawing/2014/main" id="{12700581-18C9-44B3-B521-A2194E82A789}"/>
              </a:ext>
            </a:extLst>
          </p:cNvPr>
          <p:cNvSpPr/>
          <p:nvPr/>
        </p:nvSpPr>
        <p:spPr>
          <a:xfrm>
            <a:off x="7437166" y="2372606"/>
            <a:ext cx="953309" cy="580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77B6D856-513E-4BE8-B88B-018CD5B4D34C}"/>
              </a:ext>
            </a:extLst>
          </p:cNvPr>
          <p:cNvSpPr/>
          <p:nvPr/>
        </p:nvSpPr>
        <p:spPr>
          <a:xfrm>
            <a:off x="8639647" y="2117558"/>
            <a:ext cx="2315186" cy="11937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Data Preprocessing</a:t>
            </a:r>
            <a:endParaRPr lang="en-IN" sz="1900" b="1" dirty="0">
              <a:solidFill>
                <a:schemeClr val="tx1">
                  <a:lumMod val="95000"/>
                  <a:lumOff val="5000"/>
                </a:schemeClr>
              </a:solidFill>
              <a:latin typeface="Century" panose="02040604050505020304" pitchFamily="18" charset="0"/>
            </a:endParaRPr>
          </a:p>
        </p:txBody>
      </p:sp>
      <p:sp>
        <p:nvSpPr>
          <p:cNvPr id="9" name="Arrow: Down 8">
            <a:extLst>
              <a:ext uri="{FF2B5EF4-FFF2-40B4-BE49-F238E27FC236}">
                <a16:creationId xmlns:a16="http://schemas.microsoft.com/office/drawing/2014/main" id="{06A67970-7715-4601-8255-810BD27C4051}"/>
              </a:ext>
            </a:extLst>
          </p:cNvPr>
          <p:cNvSpPr/>
          <p:nvPr/>
        </p:nvSpPr>
        <p:spPr>
          <a:xfrm>
            <a:off x="9558912" y="3522826"/>
            <a:ext cx="476655" cy="860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2D9AAAFC-5D77-42BF-8BCE-301485BA9BDC}"/>
              </a:ext>
            </a:extLst>
          </p:cNvPr>
          <p:cNvSpPr/>
          <p:nvPr/>
        </p:nvSpPr>
        <p:spPr>
          <a:xfrm>
            <a:off x="8639648" y="4595196"/>
            <a:ext cx="2315186" cy="11937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Finding null values</a:t>
            </a:r>
            <a:endParaRPr lang="en-IN" sz="1900" b="1" dirty="0">
              <a:solidFill>
                <a:schemeClr val="tx1">
                  <a:lumMod val="95000"/>
                  <a:lumOff val="5000"/>
                </a:schemeClr>
              </a:solidFill>
              <a:latin typeface="Century" panose="02040604050505020304" pitchFamily="18" charset="0"/>
            </a:endParaRPr>
          </a:p>
        </p:txBody>
      </p:sp>
      <p:sp>
        <p:nvSpPr>
          <p:cNvPr id="11" name="Arrow: Left 10">
            <a:extLst>
              <a:ext uri="{FF2B5EF4-FFF2-40B4-BE49-F238E27FC236}">
                <a16:creationId xmlns:a16="http://schemas.microsoft.com/office/drawing/2014/main" id="{824A51B1-8B91-4B21-9162-03F80EBFDE3A}"/>
              </a:ext>
            </a:extLst>
          </p:cNvPr>
          <p:cNvSpPr/>
          <p:nvPr/>
        </p:nvSpPr>
        <p:spPr>
          <a:xfrm>
            <a:off x="7437166" y="4813307"/>
            <a:ext cx="953309" cy="5807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21C8F18B-FD30-4C98-8757-E3305C597E36}"/>
              </a:ext>
            </a:extLst>
          </p:cNvPr>
          <p:cNvSpPr/>
          <p:nvPr/>
        </p:nvSpPr>
        <p:spPr>
          <a:xfrm>
            <a:off x="4872810" y="4595198"/>
            <a:ext cx="2315186" cy="11937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Visualization</a:t>
            </a:r>
          </a:p>
          <a:p>
            <a:pPr algn="ctr"/>
            <a:r>
              <a:rPr lang="en-US" sz="1900" b="1" dirty="0">
                <a:solidFill>
                  <a:schemeClr val="tx1">
                    <a:lumMod val="95000"/>
                    <a:lumOff val="5000"/>
                  </a:schemeClr>
                </a:solidFill>
                <a:latin typeface="Century" panose="02040604050505020304" pitchFamily="18" charset="0"/>
              </a:rPr>
              <a:t>(EDA)</a:t>
            </a:r>
            <a:endParaRPr lang="en-IN" sz="1900" b="1" dirty="0">
              <a:solidFill>
                <a:schemeClr val="tx1">
                  <a:lumMod val="95000"/>
                  <a:lumOff val="5000"/>
                </a:schemeClr>
              </a:solidFill>
              <a:latin typeface="Century" panose="02040604050505020304" pitchFamily="18" charset="0"/>
            </a:endParaRPr>
          </a:p>
        </p:txBody>
      </p:sp>
      <p:sp>
        <p:nvSpPr>
          <p:cNvPr id="13" name="Arrow: Left 12">
            <a:extLst>
              <a:ext uri="{FF2B5EF4-FFF2-40B4-BE49-F238E27FC236}">
                <a16:creationId xmlns:a16="http://schemas.microsoft.com/office/drawing/2014/main" id="{EAAB9FFD-3625-4E9A-8D1D-CDF62965D376}"/>
              </a:ext>
            </a:extLst>
          </p:cNvPr>
          <p:cNvSpPr/>
          <p:nvPr/>
        </p:nvSpPr>
        <p:spPr>
          <a:xfrm>
            <a:off x="3552353" y="4815598"/>
            <a:ext cx="904673" cy="5784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A029E7B0-865B-4FDC-B736-D05A2792160A}"/>
              </a:ext>
            </a:extLst>
          </p:cNvPr>
          <p:cNvSpPr/>
          <p:nvPr/>
        </p:nvSpPr>
        <p:spPr>
          <a:xfrm>
            <a:off x="826850" y="4595197"/>
            <a:ext cx="2315185" cy="11937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Label Encoding &amp; Checked for Correlation</a:t>
            </a:r>
            <a:endParaRPr lang="en-IN" sz="1900" b="1"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28686779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3734</Words>
  <Application>Microsoft Office PowerPoint</Application>
  <PresentationFormat>Widescreen</PresentationFormat>
  <Paragraphs>128</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Century</vt:lpstr>
      <vt:lpstr>Gill Sans MT</vt:lpstr>
      <vt:lpstr>Wingdings</vt:lpstr>
      <vt:lpstr>Gallery</vt:lpstr>
      <vt:lpstr>FLIP ROBO INTERNSHIP</vt:lpstr>
      <vt:lpstr>TOPICS:</vt:lpstr>
      <vt:lpstr>INTRODUCTION </vt:lpstr>
      <vt:lpstr>PROBLEM STATEMENT </vt:lpstr>
      <vt:lpstr>PowerPoint Presentation</vt:lpstr>
      <vt:lpstr>Utilitarian value:   Utilitarian value is an objective value which provides some functional benefits to the consumers and helps consumers to accomplish practical tasks.   Hedonistic value:   Hedonistic value is subjective (Psychological) value which provides an experiential satisfaction. In other words, the immediate psychological gratification that comes from experiencing some activity or from consumption of a product. </vt:lpstr>
      <vt:lpstr>Problem Understanding:</vt:lpstr>
      <vt:lpstr>What is Customer Retention? </vt:lpstr>
      <vt:lpstr>Data Analysis Steps Done: </vt:lpstr>
      <vt:lpstr>Exploratory Data Analysis (EDA) Steps: </vt:lpstr>
      <vt:lpstr>Exploratory Data Analysis (EDA) Steps:</vt:lpstr>
      <vt:lpstr>VISUALIZATIONS </vt:lpstr>
      <vt:lpstr>Observations from the above graphs: </vt:lpstr>
      <vt:lpstr>Observations from  above graphs: </vt:lpstr>
      <vt:lpstr>Observations from the  graphs: </vt:lpstr>
      <vt:lpstr>Observation from the plots: </vt:lpstr>
      <vt:lpstr>Observations from the plots: </vt:lpstr>
      <vt:lpstr>Observations from the plots:  </vt:lpstr>
      <vt:lpstr>PowerPoint Presentation</vt:lpstr>
      <vt:lpstr>OBSERVATIONS FROM THE GRAPH:</vt:lpstr>
      <vt:lpstr>Observations from the  plots: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ASSUMPTIONS </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 ROBO INTERNSHIP</dc:title>
  <dc:creator>Praveenkumar Gajendiran</dc:creator>
  <cp:lastModifiedBy>Praveenkumar Gajendiran</cp:lastModifiedBy>
  <cp:revision>1</cp:revision>
  <dcterms:created xsi:type="dcterms:W3CDTF">2022-10-10T14:06:39Z</dcterms:created>
  <dcterms:modified xsi:type="dcterms:W3CDTF">2022-10-10T14:08:38Z</dcterms:modified>
</cp:coreProperties>
</file>