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0" d="100"/>
          <a:sy n="80"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538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81573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057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77239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99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87902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475672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8981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8112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10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C8205-0C12-4A17-991F-241864252D4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59326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C8205-0C12-4A17-991F-241864252D41}"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1338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C8205-0C12-4A17-991F-241864252D41}"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4439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C8205-0C12-4A17-991F-241864252D41}"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3102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36436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1501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4C8205-0C12-4A17-991F-241864252D41}" type="datetimeFigureOut">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FCEF4B-D149-4DC5-A020-346721B5D0AB}" type="slidenum">
              <a:rPr lang="en-US" smtClean="0"/>
              <a:t>‹#›</a:t>
            </a:fld>
            <a:endParaRPr lang="en-US"/>
          </a:p>
        </p:txBody>
      </p:sp>
    </p:spTree>
    <p:extLst>
      <p:ext uri="{BB962C8B-B14F-4D97-AF65-F5344CB8AC3E}">
        <p14:creationId xmlns:p14="http://schemas.microsoft.com/office/powerpoint/2010/main" val="18981819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d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F3026-B438-B26C-2BBA-892EAC70A7AC}"/>
              </a:ext>
            </a:extLst>
          </p:cNvPr>
          <p:cNvSpPr>
            <a:spLocks noGrp="1"/>
          </p:cNvSpPr>
          <p:nvPr>
            <p:ph type="title"/>
          </p:nvPr>
        </p:nvSpPr>
        <p:spPr>
          <a:xfrm>
            <a:off x="1676178" y="1093364"/>
            <a:ext cx="8238066" cy="1758120"/>
          </a:xfrm>
        </p:spPr>
        <p:txBody>
          <a:bodyPr>
            <a:normAutofit fontScale="90000"/>
          </a:bodyPr>
          <a:lstStyle/>
          <a:p>
            <a:r>
              <a:rPr lang="en-IN" dirty="0">
                <a:solidFill>
                  <a:schemeClr val="tx1"/>
                </a:solidFill>
              </a:rPr>
              <a:t>       </a:t>
            </a:r>
            <a:r>
              <a:rPr lang="en-IN" sz="5300" b="1" dirty="0">
                <a:solidFill>
                  <a:schemeClr val="tx1"/>
                </a:solidFill>
              </a:rPr>
              <a:t>CAPSTONE PROJECT</a:t>
            </a:r>
            <a:br>
              <a:rPr lang="en-IN" dirty="0"/>
            </a:br>
            <a:br>
              <a:rPr lang="en-IN" dirty="0"/>
            </a:br>
            <a:r>
              <a:rPr lang="en-IN" dirty="0"/>
              <a:t>           </a:t>
            </a:r>
            <a:r>
              <a:rPr lang="en-IN" sz="4000" b="1" dirty="0">
                <a:solidFill>
                  <a:schemeClr val="tx1"/>
                </a:solidFill>
              </a:rPr>
              <a:t>HOTEL BOOKING ANALYSIS         </a:t>
            </a:r>
            <a:endParaRPr lang="en-US" b="1" dirty="0">
              <a:solidFill>
                <a:schemeClr val="tx1"/>
              </a:solidFill>
            </a:endParaRPr>
          </a:p>
        </p:txBody>
      </p:sp>
      <p:sp>
        <p:nvSpPr>
          <p:cNvPr id="5" name="Content Placeholder 4">
            <a:extLst>
              <a:ext uri="{FF2B5EF4-FFF2-40B4-BE49-F238E27FC236}">
                <a16:creationId xmlns:a16="http://schemas.microsoft.com/office/drawing/2014/main" id="{0F771AC8-0D36-09AB-3FED-3D61FF21CD8A}"/>
              </a:ext>
            </a:extLst>
          </p:cNvPr>
          <p:cNvSpPr>
            <a:spLocks noGrp="1"/>
          </p:cNvSpPr>
          <p:nvPr>
            <p:ph idx="1"/>
          </p:nvPr>
        </p:nvSpPr>
        <p:spPr>
          <a:xfrm>
            <a:off x="3356810" y="4176467"/>
            <a:ext cx="6075948" cy="1854373"/>
          </a:xfrm>
        </p:spPr>
        <p:txBody>
          <a:bodyPr/>
          <a:lstStyle/>
          <a:p>
            <a:pPr marL="0" indent="0">
              <a:buNone/>
            </a:pPr>
            <a:r>
              <a:rPr lang="en-IN" dirty="0"/>
              <a:t>         </a:t>
            </a:r>
            <a:r>
              <a:rPr lang="en-IN" sz="2000" dirty="0"/>
              <a:t>Present By</a:t>
            </a:r>
            <a:endParaRPr lang="en-IN" dirty="0"/>
          </a:p>
          <a:p>
            <a:pPr marL="0" indent="0">
              <a:buNone/>
            </a:pPr>
            <a:r>
              <a:rPr lang="en-IN" dirty="0"/>
              <a:t>                       P SHEEBA</a:t>
            </a:r>
          </a:p>
          <a:p>
            <a:pPr marL="0" indent="0">
              <a:buNone/>
            </a:pPr>
            <a:r>
              <a:rPr lang="en-IN" dirty="0"/>
              <a:t>                       DEPARTMENT OF CERAMIC TECHNOLOGY </a:t>
            </a:r>
          </a:p>
          <a:p>
            <a:pPr marL="0" indent="0">
              <a:buNone/>
            </a:pPr>
            <a:r>
              <a:rPr lang="en-IN" dirty="0"/>
              <a:t>                       ACTECH, ANNA UNIVERSITY</a:t>
            </a:r>
            <a:endParaRPr lang="en-US" dirty="0"/>
          </a:p>
        </p:txBody>
      </p:sp>
    </p:spTree>
    <p:extLst>
      <p:ext uri="{BB962C8B-B14F-4D97-AF65-F5344CB8AC3E}">
        <p14:creationId xmlns:p14="http://schemas.microsoft.com/office/powerpoint/2010/main" val="122096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B03E-9EB0-CE64-2B51-5393999F0D95}"/>
              </a:ext>
            </a:extLst>
          </p:cNvPr>
          <p:cNvSpPr>
            <a:spLocks noGrp="1"/>
          </p:cNvSpPr>
          <p:nvPr>
            <p:ph type="title"/>
          </p:nvPr>
        </p:nvSpPr>
        <p:spPr/>
        <p:txBody>
          <a:bodyPr/>
          <a:lstStyle/>
          <a:p>
            <a:r>
              <a:rPr lang="en-IN" b="1" dirty="0">
                <a:solidFill>
                  <a:schemeClr val="tx1"/>
                </a:solidFill>
              </a:rPr>
              <a:t>ALGORITHM AND DEPLOYMENT</a:t>
            </a:r>
            <a:br>
              <a:rPr lang="en-IN" b="1" dirty="0">
                <a:solidFill>
                  <a:schemeClr val="tx1"/>
                </a:solidFill>
              </a:rPr>
            </a:br>
            <a:r>
              <a:rPr lang="en-IN" b="1" dirty="0">
                <a:solidFill>
                  <a:schemeClr val="tx1"/>
                </a:solidFill>
              </a:rPr>
              <a:t>                     </a:t>
            </a:r>
            <a:r>
              <a:rPr lang="en-IN" sz="3200" b="1" dirty="0">
                <a:solidFill>
                  <a:schemeClr val="tx1"/>
                </a:solidFill>
              </a:rPr>
              <a:t>Prediction Process</a:t>
            </a:r>
            <a:endParaRPr lang="en-US" dirty="0"/>
          </a:p>
        </p:txBody>
      </p:sp>
      <p:sp>
        <p:nvSpPr>
          <p:cNvPr id="3" name="Content Placeholder 2">
            <a:extLst>
              <a:ext uri="{FF2B5EF4-FFF2-40B4-BE49-F238E27FC236}">
                <a16:creationId xmlns:a16="http://schemas.microsoft.com/office/drawing/2014/main" id="{A4B9DB9F-0870-FCC1-CB1E-6854D63770E1}"/>
              </a:ext>
            </a:extLst>
          </p:cNvPr>
          <p:cNvSpPr>
            <a:spLocks noGrp="1"/>
          </p:cNvSpPr>
          <p:nvPr>
            <p:ph idx="1"/>
          </p:nvPr>
        </p:nvSpPr>
        <p:spPr/>
        <p:txBody>
          <a:bodyPr>
            <a:normAutofit fontScale="92500"/>
          </a:bodyPr>
          <a:lstStyle/>
          <a:p>
            <a:pPr marL="0" indent="0">
              <a:buNone/>
            </a:pPr>
            <a:r>
              <a:rPr lang="en-IN" sz="2000" b="1" dirty="0"/>
              <a:t>New DATA Inputs:</a:t>
            </a:r>
          </a:p>
          <a:p>
            <a:pPr>
              <a:buFont typeface="Wingdings" panose="05000000000000000000" pitchFamily="2" charset="2"/>
              <a:buChar char="§"/>
            </a:pPr>
            <a:r>
              <a:rPr lang="en-IN" dirty="0"/>
              <a:t>     Collect new data or use existing data to make prediction.</a:t>
            </a:r>
          </a:p>
          <a:p>
            <a:pPr marL="0" indent="0">
              <a:buNone/>
            </a:pPr>
            <a:r>
              <a:rPr lang="en-IN" sz="2000" b="1" dirty="0"/>
              <a:t>Preprocessing</a:t>
            </a:r>
            <a:r>
              <a:rPr lang="en-IN" dirty="0"/>
              <a:t>:</a:t>
            </a:r>
          </a:p>
          <a:p>
            <a:pPr>
              <a:buFont typeface="Wingdings" panose="05000000000000000000" pitchFamily="2" charset="2"/>
              <a:buChar char="§"/>
            </a:pPr>
            <a:r>
              <a:rPr lang="en-IN" dirty="0"/>
              <a:t>     Apply the same data preprocessing steps to the new data.</a:t>
            </a:r>
          </a:p>
          <a:p>
            <a:pPr marL="0" indent="0">
              <a:buNone/>
            </a:pPr>
            <a:r>
              <a:rPr lang="en-IN" sz="2200" b="1" dirty="0"/>
              <a:t>Model Inference:</a:t>
            </a:r>
          </a:p>
          <a:p>
            <a:pPr>
              <a:buFont typeface="Wingdings" panose="05000000000000000000" pitchFamily="2" charset="2"/>
              <a:buChar char="§"/>
            </a:pPr>
            <a:r>
              <a:rPr lang="en-IN" dirty="0"/>
              <a:t>      Use the trained  model to make prediction on the new data.</a:t>
            </a:r>
          </a:p>
          <a:p>
            <a:pPr marL="0" indent="0">
              <a:buNone/>
            </a:pPr>
            <a:r>
              <a:rPr lang="en-IN" sz="2200" b="1" dirty="0"/>
              <a:t>Results Interpretations:</a:t>
            </a:r>
          </a:p>
          <a:p>
            <a:pPr>
              <a:buFont typeface="Wingdings" panose="05000000000000000000" pitchFamily="2" charset="2"/>
              <a:buChar char="§"/>
            </a:pPr>
            <a:r>
              <a:rPr lang="en-US" dirty="0"/>
              <a:t>     Interpret the model’s prediction in the context of the problem at hand.</a:t>
            </a:r>
          </a:p>
          <a:p>
            <a:pPr>
              <a:buFont typeface="Wingdings" panose="05000000000000000000" pitchFamily="2" charset="2"/>
              <a:buChar char="§"/>
            </a:pPr>
            <a:r>
              <a:rPr lang="en-US" dirty="0"/>
              <a:t>     For regression, interpret the predicted value as optimal rates or lengths of stays. For classification, interpret predictions as the likelihood of special requests.</a:t>
            </a:r>
          </a:p>
        </p:txBody>
      </p:sp>
    </p:spTree>
    <p:extLst>
      <p:ext uri="{BB962C8B-B14F-4D97-AF65-F5344CB8AC3E}">
        <p14:creationId xmlns:p14="http://schemas.microsoft.com/office/powerpoint/2010/main" val="147056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D14B-E83D-4416-96B4-2CF034DB2115}"/>
              </a:ext>
            </a:extLst>
          </p:cNvPr>
          <p:cNvSpPr>
            <a:spLocks noGrp="1"/>
          </p:cNvSpPr>
          <p:nvPr>
            <p:ph type="title"/>
          </p:nvPr>
        </p:nvSpPr>
        <p:spPr>
          <a:xfrm>
            <a:off x="706803" y="319393"/>
            <a:ext cx="8596668" cy="1320800"/>
          </a:xfrm>
        </p:spPr>
        <p:txBody>
          <a:bodyPr>
            <a:normAutofit/>
          </a:bodyPr>
          <a:lstStyle/>
          <a:p>
            <a:r>
              <a:rPr lang="en-IN" sz="4000" dirty="0">
                <a:solidFill>
                  <a:schemeClr val="tx1"/>
                </a:solidFill>
              </a:rPr>
              <a:t>RESULT</a:t>
            </a:r>
            <a:endParaRPr lang="en-US" sz="4000" dirty="0">
              <a:solidFill>
                <a:schemeClr val="tx1"/>
              </a:solidFill>
            </a:endParaRPr>
          </a:p>
        </p:txBody>
      </p:sp>
      <p:pic>
        <p:nvPicPr>
          <p:cNvPr id="5" name="Content Placeholder 4">
            <a:extLst>
              <a:ext uri="{FF2B5EF4-FFF2-40B4-BE49-F238E27FC236}">
                <a16:creationId xmlns:a16="http://schemas.microsoft.com/office/drawing/2014/main" id="{ECECF043-6FEC-92A8-F9CE-00FF4291B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63465"/>
            <a:ext cx="4327803" cy="2524186"/>
          </a:xfrm>
        </p:spPr>
      </p:pic>
      <p:pic>
        <p:nvPicPr>
          <p:cNvPr id="9" name="Picture 8">
            <a:extLst>
              <a:ext uri="{FF2B5EF4-FFF2-40B4-BE49-F238E27FC236}">
                <a16:creationId xmlns:a16="http://schemas.microsoft.com/office/drawing/2014/main" id="{D32521D9-01AA-8AC0-C62B-4BE12E50D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324584"/>
            <a:ext cx="3927700" cy="2524186"/>
          </a:xfrm>
          <a:prstGeom prst="rect">
            <a:avLst/>
          </a:prstGeom>
        </p:spPr>
      </p:pic>
      <p:pic>
        <p:nvPicPr>
          <p:cNvPr id="15" name="Picture 14">
            <a:extLst>
              <a:ext uri="{FF2B5EF4-FFF2-40B4-BE49-F238E27FC236}">
                <a16:creationId xmlns:a16="http://schemas.microsoft.com/office/drawing/2014/main" id="{03A7A3BC-87E4-D447-03B9-98D83C0F8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48" y="4232442"/>
            <a:ext cx="4069305" cy="2414588"/>
          </a:xfrm>
          <a:prstGeom prst="rect">
            <a:avLst/>
          </a:prstGeom>
        </p:spPr>
      </p:pic>
      <p:pic>
        <p:nvPicPr>
          <p:cNvPr id="17" name="Picture 16">
            <a:extLst>
              <a:ext uri="{FF2B5EF4-FFF2-40B4-BE49-F238E27FC236}">
                <a16:creationId xmlns:a16="http://schemas.microsoft.com/office/drawing/2014/main" id="{1676DE4B-B915-A89C-F000-110D57317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183145"/>
            <a:ext cx="3927701" cy="2524186"/>
          </a:xfrm>
          <a:prstGeom prst="rect">
            <a:avLst/>
          </a:prstGeom>
        </p:spPr>
      </p:pic>
    </p:spTree>
    <p:extLst>
      <p:ext uri="{BB962C8B-B14F-4D97-AF65-F5344CB8AC3E}">
        <p14:creationId xmlns:p14="http://schemas.microsoft.com/office/powerpoint/2010/main" val="89098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AF6F-CC5B-3F09-E467-5A1CC869D1BF}"/>
              </a:ext>
            </a:extLst>
          </p:cNvPr>
          <p:cNvSpPr>
            <a:spLocks noGrp="1"/>
          </p:cNvSpPr>
          <p:nvPr>
            <p:ph type="title"/>
          </p:nvPr>
        </p:nvSpPr>
        <p:spPr/>
        <p:txBody>
          <a:bodyPr/>
          <a:lstStyle/>
          <a:p>
            <a:r>
              <a:rPr lang="en-IN" dirty="0"/>
              <a:t>  </a:t>
            </a:r>
            <a:r>
              <a:rPr lang="en-IN" sz="4000" b="1" dirty="0">
                <a:solidFill>
                  <a:schemeClr val="tx1"/>
                </a:solidFill>
              </a:rPr>
              <a:t>CONCLUSION</a:t>
            </a:r>
            <a:endParaRPr lang="en-US" b="1" dirty="0">
              <a:solidFill>
                <a:schemeClr val="tx1"/>
              </a:solidFill>
            </a:endParaRPr>
          </a:p>
        </p:txBody>
      </p:sp>
      <p:sp>
        <p:nvSpPr>
          <p:cNvPr id="3" name="Content Placeholder 2">
            <a:extLst>
              <a:ext uri="{FF2B5EF4-FFF2-40B4-BE49-F238E27FC236}">
                <a16:creationId xmlns:a16="http://schemas.microsoft.com/office/drawing/2014/main" id="{C75C270A-ABF1-6915-0394-A1CB48A682C8}"/>
              </a:ext>
            </a:extLst>
          </p:cNvPr>
          <p:cNvSpPr>
            <a:spLocks noGrp="1"/>
          </p:cNvSpPr>
          <p:nvPr>
            <p:ph idx="1"/>
          </p:nvPr>
        </p:nvSpPr>
        <p:spPr>
          <a:xfrm>
            <a:off x="677334" y="1708485"/>
            <a:ext cx="8596668" cy="4332878"/>
          </a:xfrm>
        </p:spPr>
        <p:txBody>
          <a:bodyPr>
            <a:normAutofit/>
          </a:bodyPr>
          <a:lstStyle/>
          <a:p>
            <a:pPr marL="0" indent="0">
              <a:buNone/>
            </a:pPr>
            <a:r>
              <a:rPr lang="en-IN" sz="2000" dirty="0"/>
              <a:t>In conclusion, our proposed solution harness the power of advanced learning algorithm to transform the hotel reservation process into a dynamic and optimized experience. By meticulously analysing extensive historical booking data, we unlo9ck patterns and correlation are pivoted in addressing key challenges faced by both travellers and hoteliers.</a:t>
            </a:r>
            <a:endParaRPr lang="en-US" sz="2000" dirty="0"/>
          </a:p>
        </p:txBody>
      </p:sp>
    </p:spTree>
    <p:extLst>
      <p:ext uri="{BB962C8B-B14F-4D97-AF65-F5344CB8AC3E}">
        <p14:creationId xmlns:p14="http://schemas.microsoft.com/office/powerpoint/2010/main" val="23207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A8B0-29A0-B496-ADD4-6ECD5552EBC7}"/>
              </a:ext>
            </a:extLst>
          </p:cNvPr>
          <p:cNvSpPr>
            <a:spLocks noGrp="1"/>
          </p:cNvSpPr>
          <p:nvPr>
            <p:ph type="title"/>
          </p:nvPr>
        </p:nvSpPr>
        <p:spPr>
          <a:xfrm>
            <a:off x="677334" y="609600"/>
            <a:ext cx="8596668" cy="942474"/>
          </a:xfrm>
        </p:spPr>
        <p:txBody>
          <a:bodyPr>
            <a:normAutofit/>
          </a:bodyPr>
          <a:lstStyle/>
          <a:p>
            <a:r>
              <a:rPr lang="en-IN" sz="4000" b="1" dirty="0">
                <a:solidFill>
                  <a:schemeClr val="tx1"/>
                </a:solidFill>
              </a:rPr>
              <a:t>FUTURE SCOPE</a:t>
            </a:r>
            <a:endParaRPr lang="en-US" sz="4000" b="1" dirty="0">
              <a:solidFill>
                <a:schemeClr val="tx1"/>
              </a:solidFill>
            </a:endParaRPr>
          </a:p>
        </p:txBody>
      </p:sp>
      <p:sp>
        <p:nvSpPr>
          <p:cNvPr id="3" name="Content Placeholder 2">
            <a:extLst>
              <a:ext uri="{FF2B5EF4-FFF2-40B4-BE49-F238E27FC236}">
                <a16:creationId xmlns:a16="http://schemas.microsoft.com/office/drawing/2014/main" id="{C75773F8-DFDE-E167-838C-F3EF81BAC24A}"/>
              </a:ext>
            </a:extLst>
          </p:cNvPr>
          <p:cNvSpPr>
            <a:spLocks noGrp="1"/>
          </p:cNvSpPr>
          <p:nvPr>
            <p:ph idx="1"/>
          </p:nvPr>
        </p:nvSpPr>
        <p:spPr>
          <a:xfrm>
            <a:off x="677334" y="1768643"/>
            <a:ext cx="8596668" cy="4272720"/>
          </a:xfrm>
        </p:spPr>
        <p:txBody>
          <a:bodyPr/>
          <a:lstStyle/>
          <a:p>
            <a:pPr marL="0" indent="0">
              <a:buNone/>
            </a:pPr>
            <a:r>
              <a:rPr lang="en-IN" dirty="0"/>
              <a:t>The proposed solution lays the foundation for ongoing advancements in the realm of hotel reservation optimization. Here are key areas for future exploration and enhancement:</a:t>
            </a:r>
          </a:p>
          <a:p>
            <a:pPr marL="0" indent="0">
              <a:buNone/>
            </a:pPr>
            <a:r>
              <a:rPr lang="en-IN" sz="2000" b="1" dirty="0"/>
              <a:t>Real time prediction:</a:t>
            </a:r>
          </a:p>
          <a:p>
            <a:pPr>
              <a:buFont typeface="Wingdings" panose="05000000000000000000" pitchFamily="2" charset="2"/>
              <a:buChar char="§"/>
            </a:pPr>
            <a:r>
              <a:rPr lang="en-IN" sz="2000" b="1" dirty="0"/>
              <a:t>         M</a:t>
            </a:r>
            <a:r>
              <a:rPr lang="en-IN" dirty="0"/>
              <a:t>ove toward real time prediction models that account instant changes in demand, external events and other dynamic factors to provides users with up to the minute insights for booking decision</a:t>
            </a:r>
            <a:r>
              <a:rPr lang="en-IN" sz="2400" dirty="0"/>
              <a:t>.</a:t>
            </a:r>
          </a:p>
          <a:p>
            <a:pPr marL="0" indent="0">
              <a:buNone/>
            </a:pPr>
            <a:r>
              <a:rPr lang="en-IN" sz="2000" b="1" dirty="0"/>
              <a:t>Personalization and customization</a:t>
            </a:r>
            <a:r>
              <a:rPr lang="en-IN" sz="2400" dirty="0"/>
              <a:t>:</a:t>
            </a:r>
          </a:p>
          <a:p>
            <a:pPr>
              <a:buFont typeface="Wingdings" panose="05000000000000000000" pitchFamily="2" charset="2"/>
              <a:buChar char="§"/>
            </a:pPr>
            <a:r>
              <a:rPr lang="en-IN" dirty="0"/>
              <a:t>      Enhances the predictive models to offer more personalized recommendations by considering individual guest preferences, loyalty history and user-0specific requirement, providing a tailored experience for each traveller.</a:t>
            </a:r>
            <a:endParaRPr lang="en-US" sz="1600" dirty="0"/>
          </a:p>
        </p:txBody>
      </p:sp>
    </p:spTree>
    <p:extLst>
      <p:ext uri="{BB962C8B-B14F-4D97-AF65-F5344CB8AC3E}">
        <p14:creationId xmlns:p14="http://schemas.microsoft.com/office/powerpoint/2010/main" val="285196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5C-F522-168A-200E-6A755AC00961}"/>
              </a:ext>
            </a:extLst>
          </p:cNvPr>
          <p:cNvSpPr>
            <a:spLocks noGrp="1"/>
          </p:cNvSpPr>
          <p:nvPr>
            <p:ph type="title"/>
          </p:nvPr>
        </p:nvSpPr>
        <p:spPr/>
        <p:txBody>
          <a:bodyPr>
            <a:normAutofit/>
          </a:bodyPr>
          <a:lstStyle/>
          <a:p>
            <a:r>
              <a:rPr lang="en-IN" sz="4000" b="1" dirty="0">
                <a:solidFill>
                  <a:schemeClr val="tx1"/>
                </a:solidFill>
              </a:rPr>
              <a:t>REFERENCES</a:t>
            </a:r>
            <a:endParaRPr lang="en-US" sz="4000" b="1" dirty="0">
              <a:solidFill>
                <a:schemeClr val="tx1"/>
              </a:solidFill>
            </a:endParaRPr>
          </a:p>
        </p:txBody>
      </p:sp>
      <p:sp>
        <p:nvSpPr>
          <p:cNvPr id="3" name="Content Placeholder 2">
            <a:extLst>
              <a:ext uri="{FF2B5EF4-FFF2-40B4-BE49-F238E27FC236}">
                <a16:creationId xmlns:a16="http://schemas.microsoft.com/office/drawing/2014/main" id="{A6951FF5-2E6C-70B3-E70B-23212B922C5E}"/>
              </a:ext>
            </a:extLst>
          </p:cNvPr>
          <p:cNvSpPr>
            <a:spLocks noGrp="1"/>
          </p:cNvSpPr>
          <p:nvPr>
            <p:ph idx="1"/>
          </p:nvPr>
        </p:nvSpPr>
        <p:spPr/>
        <p:txBody>
          <a:bodyPr/>
          <a:lstStyle/>
          <a:p>
            <a:r>
              <a:rPr lang="en-IN" dirty="0"/>
              <a:t> </a:t>
            </a:r>
            <a:r>
              <a:rPr lang="en-IN" dirty="0">
                <a:hlinkClick r:id="rId2"/>
              </a:rPr>
              <a:t>https://www.Kaggle.com/datasets</a:t>
            </a:r>
            <a:endParaRPr lang="en-IN" dirty="0"/>
          </a:p>
          <a:p>
            <a:r>
              <a:rPr lang="en-IN" dirty="0">
                <a:hlinkClick r:id="rId3"/>
              </a:rPr>
              <a:t>https://pandas.pydata.org/pandas-docs/stable/user guide/index.html</a:t>
            </a:r>
            <a:endParaRPr lang="en-IN" dirty="0"/>
          </a:p>
          <a:p>
            <a:r>
              <a:rPr lang="en-IN" dirty="0">
                <a:hlinkClick r:id="rId4"/>
              </a:rPr>
              <a:t>https://seadorn.pydata.org/</a:t>
            </a:r>
            <a:endParaRPr lang="en-IN" dirty="0"/>
          </a:p>
          <a:p>
            <a:r>
              <a:rPr lang="en-IN" dirty="0">
                <a:hlinkClick r:id="rId5"/>
              </a:rPr>
              <a:t>https://matplotlib.org/stable/contents.html</a:t>
            </a:r>
            <a:endParaRPr lang="en-IN" dirty="0"/>
          </a:p>
          <a:p>
            <a:pPr marL="0" indent="0">
              <a:buNone/>
            </a:pPr>
            <a:endParaRPr lang="en-IN" dirty="0"/>
          </a:p>
          <a:p>
            <a:endParaRPr lang="en-US" dirty="0"/>
          </a:p>
        </p:txBody>
      </p:sp>
    </p:spTree>
    <p:extLst>
      <p:ext uri="{BB962C8B-B14F-4D97-AF65-F5344CB8AC3E}">
        <p14:creationId xmlns:p14="http://schemas.microsoft.com/office/powerpoint/2010/main" val="414045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8DE6-2060-CDC0-6056-437679C5E6FE}"/>
              </a:ext>
            </a:extLst>
          </p:cNvPr>
          <p:cNvSpPr>
            <a:spLocks noGrp="1"/>
          </p:cNvSpPr>
          <p:nvPr>
            <p:ph type="title"/>
          </p:nvPr>
        </p:nvSpPr>
        <p:spPr>
          <a:xfrm>
            <a:off x="677334" y="910390"/>
            <a:ext cx="8596668" cy="834189"/>
          </a:xfrm>
        </p:spPr>
        <p:txBody>
          <a:bodyPr/>
          <a:lstStyle/>
          <a:p>
            <a:r>
              <a:rPr lang="en-IN" dirty="0"/>
              <a:t>  </a:t>
            </a:r>
            <a:r>
              <a:rPr lang="en-IN" sz="4400" b="1" dirty="0">
                <a:solidFill>
                  <a:schemeClr val="tx1"/>
                </a:solidFill>
              </a:rPr>
              <a:t>OUTLINE</a:t>
            </a:r>
            <a:endParaRPr lang="en-US" b="1" dirty="0">
              <a:solidFill>
                <a:schemeClr val="tx1"/>
              </a:solidFill>
            </a:endParaRPr>
          </a:p>
        </p:txBody>
      </p:sp>
      <p:sp>
        <p:nvSpPr>
          <p:cNvPr id="3" name="Content Placeholder 2">
            <a:extLst>
              <a:ext uri="{FF2B5EF4-FFF2-40B4-BE49-F238E27FC236}">
                <a16:creationId xmlns:a16="http://schemas.microsoft.com/office/drawing/2014/main" id="{DB49AF67-C955-E3B5-B914-3DFA81042BAF}"/>
              </a:ext>
            </a:extLst>
          </p:cNvPr>
          <p:cNvSpPr>
            <a:spLocks noGrp="1"/>
          </p:cNvSpPr>
          <p:nvPr>
            <p:ph idx="1"/>
          </p:nvPr>
        </p:nvSpPr>
        <p:spPr>
          <a:xfrm>
            <a:off x="677334" y="1840832"/>
            <a:ext cx="8596668" cy="4200530"/>
          </a:xfrm>
        </p:spPr>
        <p:txBody>
          <a:bodyPr/>
          <a:lstStyle/>
          <a:p>
            <a:pPr>
              <a:buFont typeface="Wingdings" panose="05000000000000000000" pitchFamily="2" charset="2"/>
              <a:buChar char="§"/>
            </a:pPr>
            <a:r>
              <a:rPr lang="en-IN" dirty="0"/>
              <a:t>Proposed system/statement</a:t>
            </a:r>
          </a:p>
          <a:p>
            <a:pPr>
              <a:buFont typeface="Wingdings" panose="05000000000000000000" pitchFamily="2" charset="2"/>
              <a:buChar char="§"/>
            </a:pPr>
            <a:r>
              <a:rPr lang="en-IN" dirty="0"/>
              <a:t>Problem statement</a:t>
            </a:r>
          </a:p>
          <a:p>
            <a:pPr>
              <a:buFont typeface="Wingdings" panose="05000000000000000000" pitchFamily="2" charset="2"/>
              <a:buChar char="§"/>
            </a:pPr>
            <a:r>
              <a:rPr lang="en-IN" dirty="0"/>
              <a:t>System Development Approach</a:t>
            </a:r>
          </a:p>
          <a:p>
            <a:pPr>
              <a:buFont typeface="Wingdings" panose="05000000000000000000" pitchFamily="2" charset="2"/>
              <a:buChar char="§"/>
            </a:pPr>
            <a:r>
              <a:rPr lang="en-IN" dirty="0"/>
              <a:t>Algorithm and Deployment</a:t>
            </a:r>
          </a:p>
          <a:p>
            <a:pPr>
              <a:buFont typeface="Wingdings" panose="05000000000000000000" pitchFamily="2" charset="2"/>
              <a:buChar char="§"/>
            </a:pPr>
            <a:r>
              <a:rPr lang="en-IN" dirty="0"/>
              <a:t>Result</a:t>
            </a:r>
          </a:p>
          <a:p>
            <a:pPr>
              <a:buFont typeface="Wingdings" panose="05000000000000000000" pitchFamily="2" charset="2"/>
              <a:buChar char="§"/>
            </a:pPr>
            <a:r>
              <a:rPr lang="en-IN" dirty="0"/>
              <a:t>Conclusion</a:t>
            </a:r>
          </a:p>
          <a:p>
            <a:pPr>
              <a:buFont typeface="Wingdings" panose="05000000000000000000" pitchFamily="2" charset="2"/>
              <a:buChar char="§"/>
            </a:pPr>
            <a:r>
              <a:rPr lang="en-IN" dirty="0"/>
              <a:t>Future Scope</a:t>
            </a:r>
          </a:p>
          <a:p>
            <a:pPr>
              <a:buFont typeface="Wingdings" panose="05000000000000000000" pitchFamily="2" charset="2"/>
              <a:buChar char="§"/>
            </a:pPr>
            <a:r>
              <a:rPr lang="en-IN" dirty="0"/>
              <a:t>References</a:t>
            </a:r>
          </a:p>
          <a:p>
            <a:pPr marL="0" indent="0">
              <a:buNone/>
            </a:pPr>
            <a:endParaRPr lang="en-IN" dirty="0"/>
          </a:p>
        </p:txBody>
      </p:sp>
    </p:spTree>
    <p:extLst>
      <p:ext uri="{BB962C8B-B14F-4D97-AF65-F5344CB8AC3E}">
        <p14:creationId xmlns:p14="http://schemas.microsoft.com/office/powerpoint/2010/main" val="306580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AD59-9C5E-7008-1D79-29BC11D5D7C2}"/>
              </a:ext>
            </a:extLst>
          </p:cNvPr>
          <p:cNvSpPr>
            <a:spLocks noGrp="1"/>
          </p:cNvSpPr>
          <p:nvPr>
            <p:ph type="title"/>
          </p:nvPr>
        </p:nvSpPr>
        <p:spPr>
          <a:xfrm>
            <a:off x="677334" y="1199148"/>
            <a:ext cx="8596668" cy="641684"/>
          </a:xfrm>
        </p:spPr>
        <p:txBody>
          <a:bodyPr>
            <a:noAutofit/>
          </a:bodyPr>
          <a:lstStyle/>
          <a:p>
            <a:r>
              <a:rPr lang="en-IN" sz="4000" b="1" dirty="0">
                <a:solidFill>
                  <a:schemeClr val="tx1"/>
                </a:solidFill>
              </a:rPr>
              <a:t>PROBLEM STATEMENT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18ACC2E2-7254-B4EE-7ED2-9806AFBABF52}"/>
              </a:ext>
            </a:extLst>
          </p:cNvPr>
          <p:cNvSpPr>
            <a:spLocks noGrp="1"/>
          </p:cNvSpPr>
          <p:nvPr>
            <p:ph idx="1"/>
          </p:nvPr>
        </p:nvSpPr>
        <p:spPr/>
        <p:txBody>
          <a:bodyPr/>
          <a:lstStyle/>
          <a:p>
            <a:pPr marL="0" indent="0">
              <a:buNone/>
            </a:pPr>
            <a:r>
              <a:rPr lang="en-IN" sz="2000" dirty="0"/>
              <a:t>Develop a comprehensive predictive to determine the optimal timing for hotel room booking, identify the ideal length of stay for obtaining the best  daily rates, and predict the likelihood of hotels receiving an elevated number of special requests based on historical data.</a:t>
            </a:r>
          </a:p>
          <a:p>
            <a:endParaRPr lang="en-US" dirty="0"/>
          </a:p>
        </p:txBody>
      </p:sp>
    </p:spTree>
    <p:extLst>
      <p:ext uri="{BB962C8B-B14F-4D97-AF65-F5344CB8AC3E}">
        <p14:creationId xmlns:p14="http://schemas.microsoft.com/office/powerpoint/2010/main" val="330116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E10E-826E-46CE-FA7F-C0ACB3FBE716}"/>
              </a:ext>
            </a:extLst>
          </p:cNvPr>
          <p:cNvSpPr>
            <a:spLocks noGrp="1"/>
          </p:cNvSpPr>
          <p:nvPr>
            <p:ph type="title"/>
          </p:nvPr>
        </p:nvSpPr>
        <p:spPr/>
        <p:txBody>
          <a:bodyPr>
            <a:normAutofit/>
          </a:bodyPr>
          <a:lstStyle/>
          <a:p>
            <a:r>
              <a:rPr lang="en-IN" sz="4000" b="1" dirty="0">
                <a:solidFill>
                  <a:schemeClr val="tx1"/>
                </a:solidFill>
              </a:rPr>
              <a:t>PROPOSED SOLUTION </a:t>
            </a:r>
            <a:endParaRPr lang="en-US" sz="4000" b="1" dirty="0">
              <a:solidFill>
                <a:schemeClr val="tx1"/>
              </a:solidFill>
            </a:endParaRPr>
          </a:p>
        </p:txBody>
      </p:sp>
      <p:sp>
        <p:nvSpPr>
          <p:cNvPr id="3" name="Content Placeholder 2">
            <a:extLst>
              <a:ext uri="{FF2B5EF4-FFF2-40B4-BE49-F238E27FC236}">
                <a16:creationId xmlns:a16="http://schemas.microsoft.com/office/drawing/2014/main" id="{5F8BFBED-C63E-361F-B2D5-109EC8A00E61}"/>
              </a:ext>
            </a:extLst>
          </p:cNvPr>
          <p:cNvSpPr>
            <a:spLocks noGrp="1"/>
          </p:cNvSpPr>
          <p:nvPr>
            <p:ph idx="1"/>
          </p:nvPr>
        </p:nvSpPr>
        <p:spPr>
          <a:xfrm>
            <a:off x="677334" y="1612233"/>
            <a:ext cx="8596668" cy="5354052"/>
          </a:xfrm>
        </p:spPr>
        <p:txBody>
          <a:bodyPr/>
          <a:lstStyle/>
          <a:p>
            <a:r>
              <a:rPr lang="en-IN" dirty="0"/>
              <a:t>Utilizing advanced machine learning algorithms, our solution will analyse extensive historical hotel booking data establish pattern and correlations.</a:t>
            </a:r>
          </a:p>
          <a:p>
            <a:r>
              <a:rPr lang="en-IN" dirty="0"/>
              <a:t>For optimal timing, a predictive model will consider factors such as seasonality, demand fand promotional periods providing users with insights on when to secure the most cost-effective room rates.</a:t>
            </a:r>
          </a:p>
          <a:p>
            <a:r>
              <a:rPr lang="en-IN" dirty="0"/>
              <a:t>The ideal length of stay will be determined through data-driven analysis, considering variables like day-of-week trends and duration-specific pricing strategies.</a:t>
            </a:r>
          </a:p>
          <a:p>
            <a:r>
              <a:rPr lang="en-IN" dirty="0"/>
              <a:t>Additionally, a specialized model will predict  the likelihood of hotels receiving elevated special required by examining guest profiles, reservation details, and hotel amenities, enabling proactive management strategies for enhanced customer satisfaction.</a:t>
            </a:r>
          </a:p>
          <a:p>
            <a:pPr marL="0" indent="0">
              <a:buNone/>
            </a:pPr>
            <a:r>
              <a:rPr lang="en-IN" dirty="0"/>
              <a:t>This holistic approach aims to empower travels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190307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1FDD-0552-E87B-77C1-9AA4EE2A9412}"/>
              </a:ext>
            </a:extLst>
          </p:cNvPr>
          <p:cNvSpPr>
            <a:spLocks noGrp="1"/>
          </p:cNvSpPr>
          <p:nvPr>
            <p:ph type="title"/>
          </p:nvPr>
        </p:nvSpPr>
        <p:spPr>
          <a:xfrm>
            <a:off x="677334" y="609600"/>
            <a:ext cx="8596668" cy="653716"/>
          </a:xfrm>
        </p:spPr>
        <p:txBody>
          <a:bodyPr>
            <a:normAutofit fontScale="90000"/>
          </a:bodyPr>
          <a:lstStyle/>
          <a:p>
            <a:r>
              <a:rPr lang="en-IN" sz="4000" b="1" dirty="0">
                <a:solidFill>
                  <a:schemeClr val="tx1"/>
                </a:solidFill>
              </a:rPr>
              <a:t>  SYSTEM APPROACH</a:t>
            </a:r>
            <a:endParaRPr lang="en-US" sz="4000" b="1" dirty="0">
              <a:solidFill>
                <a:schemeClr val="tx1"/>
              </a:solidFill>
            </a:endParaRPr>
          </a:p>
        </p:txBody>
      </p:sp>
      <p:sp>
        <p:nvSpPr>
          <p:cNvPr id="3" name="Content Placeholder 2">
            <a:extLst>
              <a:ext uri="{FF2B5EF4-FFF2-40B4-BE49-F238E27FC236}">
                <a16:creationId xmlns:a16="http://schemas.microsoft.com/office/drawing/2014/main" id="{F1E54C78-830F-C125-F724-A8838E8AB759}"/>
              </a:ext>
            </a:extLst>
          </p:cNvPr>
          <p:cNvSpPr>
            <a:spLocks noGrp="1"/>
          </p:cNvSpPr>
          <p:nvPr>
            <p:ph idx="1"/>
          </p:nvPr>
        </p:nvSpPr>
        <p:spPr>
          <a:xfrm>
            <a:off x="677334" y="1371600"/>
            <a:ext cx="8596668" cy="4669763"/>
          </a:xfrm>
        </p:spPr>
        <p:txBody>
          <a:bodyPr>
            <a:normAutofit lnSpcReduction="10000"/>
          </a:bodyPr>
          <a:lstStyle/>
          <a:p>
            <a:pPr marL="0" indent="0">
              <a:buNone/>
            </a:pPr>
            <a:r>
              <a:rPr lang="en-IN" dirty="0"/>
              <a:t>Building the proposed solution would involved a combination of data processing, feature engineering and machine learning. Here are the key system and library requirement:</a:t>
            </a:r>
          </a:p>
          <a:p>
            <a:pPr marL="0" indent="0">
              <a:buNone/>
            </a:pPr>
            <a:endParaRPr lang="en-IN" dirty="0"/>
          </a:p>
          <a:p>
            <a:pPr marL="0" indent="0">
              <a:buNone/>
            </a:pPr>
            <a:r>
              <a:rPr lang="en-IN" sz="2000" b="1" dirty="0"/>
              <a:t>System requirement:</a:t>
            </a:r>
          </a:p>
          <a:p>
            <a:pPr marL="0" indent="0">
              <a:buNone/>
            </a:pPr>
            <a:r>
              <a:rPr lang="en-IN" sz="2400" b="1" dirty="0"/>
              <a:t>1.  Hardware:</a:t>
            </a:r>
          </a:p>
          <a:p>
            <a:pPr marL="0" indent="0">
              <a:buNone/>
            </a:pPr>
            <a:r>
              <a:rPr lang="en-IN" sz="2000" b="1" dirty="0"/>
              <a:t>          </a:t>
            </a:r>
            <a:r>
              <a:rPr lang="en-IN" sz="2000" dirty="0"/>
              <a:t>- </a:t>
            </a:r>
            <a:r>
              <a:rPr lang="en-IN" dirty="0"/>
              <a:t>A computer with sufficient processing power preferably with multiple cores or a GPU for faster training of machine learning models.</a:t>
            </a:r>
          </a:p>
          <a:p>
            <a:pPr marL="0" indent="0">
              <a:buNone/>
            </a:pPr>
            <a:r>
              <a:rPr lang="en-IN" sz="2000" dirty="0"/>
              <a:t>          - Adequate RAM to handle the size of the dataset and computational requirements.</a:t>
            </a:r>
          </a:p>
          <a:p>
            <a:pPr marL="0" indent="0">
              <a:buNone/>
            </a:pPr>
            <a:r>
              <a:rPr lang="en-IN" sz="2400" b="1" dirty="0"/>
              <a:t>2. Software:</a:t>
            </a:r>
          </a:p>
          <a:p>
            <a:pPr marL="0" indent="0">
              <a:buNone/>
            </a:pPr>
            <a:r>
              <a:rPr lang="en-IN" sz="2000" dirty="0"/>
              <a:t>       -An operational system compatible with the required machine learning libraries.</a:t>
            </a:r>
            <a:endParaRPr lang="en-US" sz="2000" dirty="0"/>
          </a:p>
        </p:txBody>
      </p:sp>
    </p:spTree>
    <p:extLst>
      <p:ext uri="{BB962C8B-B14F-4D97-AF65-F5344CB8AC3E}">
        <p14:creationId xmlns:p14="http://schemas.microsoft.com/office/powerpoint/2010/main" val="192764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D9F5-A74B-ECA4-30AD-BBAD2DBFAD65}"/>
              </a:ext>
            </a:extLst>
          </p:cNvPr>
          <p:cNvSpPr>
            <a:spLocks noGrp="1"/>
          </p:cNvSpPr>
          <p:nvPr>
            <p:ph type="title"/>
          </p:nvPr>
        </p:nvSpPr>
        <p:spPr>
          <a:xfrm>
            <a:off x="677334" y="609600"/>
            <a:ext cx="8596668" cy="737937"/>
          </a:xfrm>
        </p:spPr>
        <p:txBody>
          <a:bodyPr>
            <a:normAutofit/>
          </a:bodyPr>
          <a:lstStyle/>
          <a:p>
            <a:r>
              <a:rPr lang="en-IN" sz="4000" b="1" dirty="0">
                <a:solidFill>
                  <a:schemeClr val="tx1"/>
                </a:solidFill>
              </a:rPr>
              <a:t>SYSTEM APPROACH –CONT.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2CF2411B-EF6A-674C-FE31-B3965D9BDB11}"/>
              </a:ext>
            </a:extLst>
          </p:cNvPr>
          <p:cNvSpPr>
            <a:spLocks noGrp="1"/>
          </p:cNvSpPr>
          <p:nvPr>
            <p:ph idx="1"/>
          </p:nvPr>
        </p:nvSpPr>
        <p:spPr>
          <a:xfrm>
            <a:off x="677334" y="1660359"/>
            <a:ext cx="8596668" cy="4381004"/>
          </a:xfrm>
        </p:spPr>
        <p:txBody>
          <a:bodyPr/>
          <a:lstStyle/>
          <a:p>
            <a:pPr marL="0" indent="0">
              <a:buNone/>
            </a:pPr>
            <a:r>
              <a:rPr lang="en-IN" sz="2400" b="1" dirty="0"/>
              <a:t>Library Requirement:</a:t>
            </a:r>
          </a:p>
          <a:p>
            <a:pPr marL="0" indent="0">
              <a:buNone/>
            </a:pPr>
            <a:endParaRPr lang="en-IN" sz="2400" b="1" dirty="0"/>
          </a:p>
          <a:p>
            <a:pPr marL="800100" lvl="1" indent="-342900">
              <a:buAutoNum type="arabicPeriod"/>
            </a:pPr>
            <a:r>
              <a:rPr lang="en-IN" sz="1800" b="1" dirty="0"/>
              <a:t>Data processing and Analysis:</a:t>
            </a:r>
          </a:p>
          <a:p>
            <a:pPr marL="457200" lvl="1" indent="0">
              <a:buNone/>
            </a:pPr>
            <a:r>
              <a:rPr lang="en-IN" sz="1800" dirty="0"/>
              <a:t>               -Pandas: For data manipulation and analysis.</a:t>
            </a:r>
          </a:p>
          <a:p>
            <a:pPr marL="457200" lvl="1" indent="0">
              <a:buNone/>
            </a:pPr>
            <a:r>
              <a:rPr lang="en-IN" sz="1800" dirty="0"/>
              <a:t>               -NumPy: For numerical operation on data. </a:t>
            </a:r>
          </a:p>
          <a:p>
            <a:pPr marL="800100" lvl="1" indent="-342900">
              <a:buAutoNum type="arabicPeriod" startAt="2"/>
            </a:pPr>
            <a:r>
              <a:rPr lang="en-IN" sz="1800" b="1" dirty="0"/>
              <a:t>Data visualization:</a:t>
            </a:r>
          </a:p>
          <a:p>
            <a:pPr marL="457200" lvl="1" indent="0">
              <a:buNone/>
            </a:pPr>
            <a:r>
              <a:rPr lang="en-IN" sz="1800" dirty="0"/>
              <a:t>                - Matplotlib and seaborn: For creating visualization to understand  data pattern.</a:t>
            </a:r>
          </a:p>
          <a:p>
            <a:pPr marL="457200" lvl="1" indent="0">
              <a:buNone/>
            </a:pPr>
            <a:r>
              <a:rPr lang="en-IN" sz="1800" dirty="0"/>
              <a:t>                - </a:t>
            </a:r>
            <a:r>
              <a:rPr lang="en-IN" sz="1800" dirty="0" err="1"/>
              <a:t>Plotly</a:t>
            </a:r>
            <a:r>
              <a:rPr lang="en-IN" sz="1800" dirty="0"/>
              <a:t> or Bokeh: Interactive visualization libraries for more complex visualizations.</a:t>
            </a:r>
            <a:endParaRPr lang="en-IN" dirty="0"/>
          </a:p>
          <a:p>
            <a:pPr marL="0" indent="0">
              <a:buNone/>
            </a:pPr>
            <a:r>
              <a:rPr lang="en-IN" dirty="0"/>
              <a:t>       </a:t>
            </a:r>
            <a:endParaRPr lang="en-US" dirty="0"/>
          </a:p>
        </p:txBody>
      </p:sp>
    </p:spTree>
    <p:extLst>
      <p:ext uri="{BB962C8B-B14F-4D97-AF65-F5344CB8AC3E}">
        <p14:creationId xmlns:p14="http://schemas.microsoft.com/office/powerpoint/2010/main" val="3803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368E-E4E6-BD2E-3DCD-B3D903AA06B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a:t>
            </a:r>
            <a:r>
              <a:rPr lang="en-IN" sz="3200" dirty="0">
                <a:solidFill>
                  <a:schemeClr val="tx1"/>
                </a:solidFill>
              </a:rPr>
              <a:t>       Algorithm Selection </a:t>
            </a:r>
            <a:endParaRPr lang="en-US" dirty="0">
              <a:solidFill>
                <a:schemeClr val="tx1"/>
              </a:solidFill>
            </a:endParaRPr>
          </a:p>
        </p:txBody>
      </p:sp>
      <p:sp>
        <p:nvSpPr>
          <p:cNvPr id="3" name="Content Placeholder 2">
            <a:extLst>
              <a:ext uri="{FF2B5EF4-FFF2-40B4-BE49-F238E27FC236}">
                <a16:creationId xmlns:a16="http://schemas.microsoft.com/office/drawing/2014/main" id="{FE401D55-2051-49DF-097E-6E0D36E8F0D2}"/>
              </a:ext>
            </a:extLst>
          </p:cNvPr>
          <p:cNvSpPr>
            <a:spLocks noGrp="1"/>
          </p:cNvSpPr>
          <p:nvPr>
            <p:ph idx="1"/>
          </p:nvPr>
        </p:nvSpPr>
        <p:spPr>
          <a:xfrm>
            <a:off x="544987" y="1792705"/>
            <a:ext cx="8596668" cy="4248657"/>
          </a:xfrm>
        </p:spPr>
        <p:txBody>
          <a:bodyPr>
            <a:normAutofit fontScale="92500" lnSpcReduction="10000"/>
          </a:bodyPr>
          <a:lstStyle/>
          <a:p>
            <a:pPr marL="0" indent="0">
              <a:buNone/>
            </a:pPr>
            <a:r>
              <a:rPr lang="en-IN" sz="2000" b="1" dirty="0"/>
              <a:t>Data exploration:</a:t>
            </a:r>
          </a:p>
          <a:p>
            <a:pPr>
              <a:buFont typeface="Arial" panose="020B0604020202020204" pitchFamily="34" charset="0"/>
              <a:buChar char="•"/>
            </a:pPr>
            <a:r>
              <a:rPr lang="en-IN" dirty="0"/>
              <a:t> Explore the hotel booking data set’s structure, features, and targets variables(s)</a:t>
            </a:r>
          </a:p>
          <a:p>
            <a:pPr>
              <a:buFont typeface="Arial" panose="020B0604020202020204" pitchFamily="34" charset="0"/>
              <a:buChar char="•"/>
            </a:pPr>
            <a:r>
              <a:rPr lang="en-IN" dirty="0"/>
              <a:t>  Identify potential patterns, correlations, and outlines.</a:t>
            </a:r>
          </a:p>
          <a:p>
            <a:pPr marL="0" indent="0">
              <a:buNone/>
            </a:pPr>
            <a:r>
              <a:rPr lang="en-IN" sz="2000" b="1" dirty="0"/>
              <a:t>Problem Formulation:</a:t>
            </a:r>
          </a:p>
          <a:p>
            <a:pPr marL="0" indent="0">
              <a:buNone/>
            </a:pPr>
            <a:r>
              <a:rPr lang="en-IN" sz="2000" b="1" dirty="0"/>
              <a:t>     </a:t>
            </a:r>
            <a:r>
              <a:rPr lang="en-IN" dirty="0"/>
              <a:t>Define the problems: predict optimal booking times, ideal length of stay, and likelihood of special requests based on historical data.</a:t>
            </a:r>
          </a:p>
          <a:p>
            <a:pPr marL="0" indent="0">
              <a:buNone/>
            </a:pPr>
            <a:r>
              <a:rPr lang="en-IN" sz="2000" b="1" dirty="0"/>
              <a:t>Algorithm selection</a:t>
            </a:r>
            <a:r>
              <a:rPr lang="en-IN" sz="2000" dirty="0"/>
              <a:t>:</a:t>
            </a:r>
          </a:p>
          <a:p>
            <a:pPr>
              <a:buFont typeface="Arial" panose="020B0604020202020204" pitchFamily="34" charset="0"/>
              <a:buChar char="•"/>
            </a:pPr>
            <a:r>
              <a:rPr lang="en-IN" sz="2000" dirty="0"/>
              <a:t> Regression tasks.</a:t>
            </a:r>
          </a:p>
          <a:p>
            <a:pPr>
              <a:buFont typeface="Arial" panose="020B0604020202020204" pitchFamily="34" charset="0"/>
              <a:buChar char="•"/>
            </a:pPr>
            <a:r>
              <a:rPr lang="en-IN" sz="2000" dirty="0"/>
              <a:t>  Consider linear regression, decision trees, or ensemble methods.</a:t>
            </a:r>
          </a:p>
          <a:p>
            <a:pPr>
              <a:buFont typeface="Arial" panose="020B0604020202020204" pitchFamily="34" charset="0"/>
              <a:buChar char="•"/>
            </a:pPr>
            <a:r>
              <a:rPr lang="en-IN" sz="2000" dirty="0"/>
              <a:t> Classification tasks.</a:t>
            </a:r>
          </a:p>
          <a:p>
            <a:pPr>
              <a:buFont typeface="Arial" panose="020B0604020202020204" pitchFamily="34" charset="0"/>
              <a:buChar char="•"/>
            </a:pPr>
            <a:r>
              <a:rPr lang="en-IN" sz="2000" dirty="0"/>
              <a:t> Consider logistics regression, decision trees, or random forests.</a:t>
            </a:r>
            <a:endParaRPr lang="en-US" sz="2000" dirty="0"/>
          </a:p>
        </p:txBody>
      </p:sp>
    </p:spTree>
    <p:extLst>
      <p:ext uri="{BB962C8B-B14F-4D97-AF65-F5344CB8AC3E}">
        <p14:creationId xmlns:p14="http://schemas.microsoft.com/office/powerpoint/2010/main" val="403644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3E70-39B5-8F0E-1F6B-44AB275C30F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Data Input:</a:t>
            </a:r>
            <a:endParaRPr lang="en-US" dirty="0">
              <a:solidFill>
                <a:schemeClr val="tx1"/>
              </a:solidFill>
            </a:endParaRPr>
          </a:p>
        </p:txBody>
      </p:sp>
      <p:sp>
        <p:nvSpPr>
          <p:cNvPr id="3" name="Content Placeholder 2">
            <a:extLst>
              <a:ext uri="{FF2B5EF4-FFF2-40B4-BE49-F238E27FC236}">
                <a16:creationId xmlns:a16="http://schemas.microsoft.com/office/drawing/2014/main" id="{A1420E5C-ED0D-27A3-2672-2A5E087DD407}"/>
              </a:ext>
            </a:extLst>
          </p:cNvPr>
          <p:cNvSpPr>
            <a:spLocks noGrp="1"/>
          </p:cNvSpPr>
          <p:nvPr>
            <p:ph idx="1"/>
          </p:nvPr>
        </p:nvSpPr>
        <p:spPr/>
        <p:txBody>
          <a:bodyPr>
            <a:normAutofit fontScale="92500" lnSpcReduction="10000"/>
          </a:bodyPr>
          <a:lstStyle/>
          <a:p>
            <a:pPr marL="0" indent="0">
              <a:buNone/>
            </a:pPr>
            <a:r>
              <a:rPr lang="en-IN" sz="2000" b="1" dirty="0"/>
              <a:t>Data collection:</a:t>
            </a:r>
          </a:p>
          <a:p>
            <a:pPr>
              <a:buFont typeface="Wingdings" panose="05000000000000000000" pitchFamily="2" charset="2"/>
              <a:buChar char="§"/>
            </a:pPr>
            <a:r>
              <a:rPr lang="en-IN" dirty="0"/>
              <a:t>          Gather historical hotel booking data, including information on booking data length of stay, special requests, guest profiles, and relevant hotel details.</a:t>
            </a:r>
          </a:p>
          <a:p>
            <a:pPr marL="0" indent="0">
              <a:buNone/>
            </a:pPr>
            <a:r>
              <a:rPr lang="en-US" sz="2000" b="1" dirty="0"/>
              <a:t>Data cleaning:</a:t>
            </a:r>
          </a:p>
          <a:p>
            <a:pPr>
              <a:buFont typeface="Wingdings" panose="05000000000000000000" pitchFamily="2" charset="2"/>
              <a:buChar char="§"/>
            </a:pPr>
            <a:r>
              <a:rPr lang="en-US" b="1" dirty="0"/>
              <a:t>        </a:t>
            </a:r>
            <a:r>
              <a:rPr lang="en-US" dirty="0"/>
              <a:t>Handle missing values outliers and any inconsistencies in the dataset</a:t>
            </a:r>
          </a:p>
          <a:p>
            <a:pPr>
              <a:buFont typeface="Wingdings" panose="05000000000000000000" pitchFamily="2" charset="2"/>
              <a:buChar char="§"/>
            </a:pPr>
            <a:r>
              <a:rPr lang="en-US" dirty="0"/>
              <a:t>        Convert categorical variables into numerical representation through encoding techniques.</a:t>
            </a:r>
          </a:p>
          <a:p>
            <a:pPr marL="0" indent="0">
              <a:buNone/>
            </a:pPr>
            <a:r>
              <a:rPr lang="en-US" sz="2000" b="1" dirty="0"/>
              <a:t>Feature Engineering:</a:t>
            </a:r>
          </a:p>
          <a:p>
            <a:pPr>
              <a:buFont typeface="Wingdings" panose="05000000000000000000" pitchFamily="2" charset="2"/>
              <a:buChar char="§"/>
            </a:pPr>
            <a:r>
              <a:rPr lang="en-US" sz="2000" b="1" dirty="0"/>
              <a:t>      </a:t>
            </a:r>
            <a:r>
              <a:rPr lang="en-US" dirty="0"/>
              <a:t>Create new features or modified existing ones based on domain knowledge.</a:t>
            </a:r>
          </a:p>
          <a:p>
            <a:pPr>
              <a:buFont typeface="Wingdings" panose="05000000000000000000" pitchFamily="2" charset="2"/>
              <a:buChar char="§"/>
            </a:pPr>
            <a:r>
              <a:rPr lang="en-US" sz="2000" dirty="0"/>
              <a:t>      Extract meaningful information from variables, such as day-of-week or month.</a:t>
            </a:r>
          </a:p>
        </p:txBody>
      </p:sp>
    </p:spTree>
    <p:extLst>
      <p:ext uri="{BB962C8B-B14F-4D97-AF65-F5344CB8AC3E}">
        <p14:creationId xmlns:p14="http://schemas.microsoft.com/office/powerpoint/2010/main" val="303655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9D43-DCB0-9425-E9C1-F89A152F2FEA}"/>
              </a:ext>
            </a:extLst>
          </p:cNvPr>
          <p:cNvSpPr>
            <a:spLocks noGrp="1"/>
          </p:cNvSpPr>
          <p:nvPr>
            <p:ph type="title"/>
          </p:nvPr>
        </p:nvSpPr>
        <p:spPr/>
        <p:txBody>
          <a:bodyPr/>
          <a:lstStyle/>
          <a:p>
            <a:r>
              <a:rPr lang="en-IN" b="1" dirty="0">
                <a:solidFill>
                  <a:schemeClr val="tx1"/>
                </a:solidFill>
              </a:rPr>
              <a:t> ALGORITHM AND DEPLOYMENT</a:t>
            </a:r>
            <a:br>
              <a:rPr lang="en-IN" b="1" dirty="0">
                <a:solidFill>
                  <a:schemeClr val="tx1"/>
                </a:solidFill>
              </a:rPr>
            </a:br>
            <a:r>
              <a:rPr lang="en-IN" b="1" dirty="0">
                <a:solidFill>
                  <a:schemeClr val="tx1"/>
                </a:solidFill>
              </a:rPr>
              <a:t>                      </a:t>
            </a:r>
            <a:r>
              <a:rPr lang="en-IN" sz="3200" dirty="0">
                <a:solidFill>
                  <a:schemeClr val="tx1"/>
                </a:solidFill>
              </a:rPr>
              <a:t>Training process</a:t>
            </a:r>
            <a:r>
              <a:rPr lang="en-IN" b="1" dirty="0">
                <a:solidFill>
                  <a:schemeClr val="tx1"/>
                </a:solidFill>
              </a:rPr>
              <a:t>:</a:t>
            </a:r>
            <a:endParaRPr lang="en-US" dirty="0"/>
          </a:p>
        </p:txBody>
      </p:sp>
      <p:sp>
        <p:nvSpPr>
          <p:cNvPr id="3" name="Content Placeholder 2">
            <a:extLst>
              <a:ext uri="{FF2B5EF4-FFF2-40B4-BE49-F238E27FC236}">
                <a16:creationId xmlns:a16="http://schemas.microsoft.com/office/drawing/2014/main" id="{A89C760C-B6CF-8C38-245E-6D03997EAE62}"/>
              </a:ext>
            </a:extLst>
          </p:cNvPr>
          <p:cNvSpPr>
            <a:spLocks noGrp="1"/>
          </p:cNvSpPr>
          <p:nvPr>
            <p:ph idx="1"/>
          </p:nvPr>
        </p:nvSpPr>
        <p:spPr>
          <a:xfrm>
            <a:off x="677334" y="1930401"/>
            <a:ext cx="8596668" cy="4110962"/>
          </a:xfrm>
        </p:spPr>
        <p:txBody>
          <a:bodyPr>
            <a:normAutofit fontScale="92500" lnSpcReduction="10000"/>
          </a:bodyPr>
          <a:lstStyle/>
          <a:p>
            <a:pPr marL="0" indent="0">
              <a:buNone/>
            </a:pPr>
            <a:r>
              <a:rPr lang="en-IN" sz="2000" b="1" dirty="0"/>
              <a:t>Data splitting:</a:t>
            </a:r>
          </a:p>
          <a:p>
            <a:pPr marL="0" indent="0">
              <a:buNone/>
            </a:pPr>
            <a:r>
              <a:rPr lang="en-IN" dirty="0"/>
              <a:t>       Divide the dataset into training sets to evaluates the models performances.</a:t>
            </a:r>
          </a:p>
          <a:p>
            <a:pPr marL="0" indent="0">
              <a:buNone/>
            </a:pPr>
            <a:r>
              <a:rPr lang="en-IN" sz="2000" b="1" dirty="0"/>
              <a:t>Feature Scaling:</a:t>
            </a:r>
          </a:p>
          <a:p>
            <a:pPr marL="0" indent="0">
              <a:buNone/>
            </a:pPr>
            <a:r>
              <a:rPr lang="en-IN" sz="2000" b="1" dirty="0"/>
              <a:t>      </a:t>
            </a:r>
            <a:r>
              <a:rPr lang="en-IN" dirty="0"/>
              <a:t>Standardize or normalize numerical features to ensure they have a consistent scale.</a:t>
            </a:r>
          </a:p>
          <a:p>
            <a:pPr marL="0" indent="0">
              <a:buNone/>
            </a:pPr>
            <a:r>
              <a:rPr lang="en-IN" sz="2000" b="1" dirty="0"/>
              <a:t>Model training:</a:t>
            </a:r>
          </a:p>
          <a:p>
            <a:pPr marL="0" indent="0">
              <a:buNone/>
            </a:pPr>
            <a:r>
              <a:rPr lang="en-IN" sz="2000" b="1" dirty="0"/>
              <a:t>         </a:t>
            </a:r>
            <a:r>
              <a:rPr lang="en-IN" dirty="0"/>
              <a:t>Use the selected algorithm to train the model on the training dataset.</a:t>
            </a:r>
          </a:p>
          <a:p>
            <a:pPr marL="0" indent="0">
              <a:buNone/>
            </a:pPr>
            <a:r>
              <a:rPr lang="en-IN" dirty="0"/>
              <a:t>           Adjust hyper parameters to optimize model performances.</a:t>
            </a:r>
          </a:p>
          <a:p>
            <a:pPr marL="0" indent="0">
              <a:buNone/>
            </a:pPr>
            <a:r>
              <a:rPr lang="en-IN" sz="2000" b="1" dirty="0"/>
              <a:t>Model Evaluation:</a:t>
            </a:r>
          </a:p>
          <a:p>
            <a:pPr marL="0" indent="0">
              <a:buNone/>
            </a:pPr>
            <a:r>
              <a:rPr lang="en-IN" sz="2000" b="1" dirty="0"/>
              <a:t>          </a:t>
            </a:r>
            <a:r>
              <a:rPr lang="en-IN" sz="1900" dirty="0"/>
              <a:t>Evaluate the model on the dataset using appropriate metrics.</a:t>
            </a:r>
          </a:p>
          <a:p>
            <a:pPr marL="0" indent="0">
              <a:buNone/>
            </a:pPr>
            <a:r>
              <a:rPr lang="en-IN" sz="1900" dirty="0"/>
              <a:t>          Fine-tune the model if necessary.</a:t>
            </a:r>
          </a:p>
          <a:p>
            <a:pPr marL="0" indent="0">
              <a:buNone/>
            </a:pPr>
            <a:endParaRPr lang="en-US" sz="2000" b="1" dirty="0"/>
          </a:p>
        </p:txBody>
      </p:sp>
    </p:spTree>
    <p:extLst>
      <p:ext uri="{BB962C8B-B14F-4D97-AF65-F5344CB8AC3E}">
        <p14:creationId xmlns:p14="http://schemas.microsoft.com/office/powerpoint/2010/main" val="21447422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234</TotalTime>
  <Words>964</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       CAPSTONE PROJECT             HOTEL BOOKING ANALYSIS         </vt:lpstr>
      <vt:lpstr>  OUTLINE</vt:lpstr>
      <vt:lpstr>PROBLEM STATEMENT</vt:lpstr>
      <vt:lpstr>PROPOSED SOLUTION </vt:lpstr>
      <vt:lpstr>  SYSTEM APPROACH</vt:lpstr>
      <vt:lpstr>SYSTEM APPROACH –CONT.</vt:lpstr>
      <vt:lpstr>ALGORITHM AND DEPLOYMENT                    Algorithm Selection </vt:lpstr>
      <vt:lpstr>ALGORITHM AND DEPLOYMENT                        Data Input:</vt:lpstr>
      <vt:lpstr> ALGORITHM AND DEPLOYMENT                       Training process:</vt:lpstr>
      <vt:lpstr>ALGORITHM AND DEPLOYMENT                      Prediction Process</vt:lpstr>
      <vt:lpstr>RESULT</vt:lpstr>
      <vt:lpstr>  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SHEEBA P</dc:creator>
  <cp:lastModifiedBy>SHEEBA P</cp:lastModifiedBy>
  <cp:revision>2</cp:revision>
  <dcterms:created xsi:type="dcterms:W3CDTF">2024-04-04T13:18:11Z</dcterms:created>
  <dcterms:modified xsi:type="dcterms:W3CDTF">2024-04-04T18:18:46Z</dcterms:modified>
</cp:coreProperties>
</file>