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8"/>
    <p:restoredTop sz="94707"/>
  </p:normalViewPr>
  <p:slideViewPr>
    <p:cSldViewPr snapToGrid="0">
      <p:cViewPr varScale="1">
        <p:scale>
          <a:sx n="97" d="100"/>
          <a:sy n="97" d="100"/>
        </p:scale>
        <p:origin x="232"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254B-F95D-0CC4-D1A2-C550C6A5E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86382C-C274-3218-E3AD-DC8D0A541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BB85F9-2517-E1C7-A49C-49BE7FC5304C}"/>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5" name="Footer Placeholder 4">
            <a:extLst>
              <a:ext uri="{FF2B5EF4-FFF2-40B4-BE49-F238E27FC236}">
                <a16:creationId xmlns:a16="http://schemas.microsoft.com/office/drawing/2014/main" id="{8BD6CC2A-D6DA-BECC-0DDD-D411F3239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61D43-9665-C838-B956-C3E9D06BBBC2}"/>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53076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6AB8-1784-FB1A-019B-1B24C18337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FCF9EC-C9C0-7759-13A6-C33CF0376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396AD-E229-87B9-5F16-3FCE0712D98B}"/>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5" name="Footer Placeholder 4">
            <a:extLst>
              <a:ext uri="{FF2B5EF4-FFF2-40B4-BE49-F238E27FC236}">
                <a16:creationId xmlns:a16="http://schemas.microsoft.com/office/drawing/2014/main" id="{CE54D495-3B6F-9FDF-599A-B40BFFA30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6E43F-D88E-0763-DF9D-3C453A1B8D3C}"/>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361325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40D216-897C-E362-5505-810F850EFC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092300-B35A-3FB5-3640-C7D808B103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5CCC0-826D-B4FB-DBF1-A3B13FD3273C}"/>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5" name="Footer Placeholder 4">
            <a:extLst>
              <a:ext uri="{FF2B5EF4-FFF2-40B4-BE49-F238E27FC236}">
                <a16:creationId xmlns:a16="http://schemas.microsoft.com/office/drawing/2014/main" id="{EC86CC36-3C7E-7C9D-17D5-0585DB446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FC91C-7D89-F1D8-D515-998645BF6EBE}"/>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219341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25BC-FC4C-879C-6511-AFBD794AF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46D7B-5513-61E4-621D-00AD59AAA4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F6774-A758-519F-0849-AF54C0F17C21}"/>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5" name="Footer Placeholder 4">
            <a:extLst>
              <a:ext uri="{FF2B5EF4-FFF2-40B4-BE49-F238E27FC236}">
                <a16:creationId xmlns:a16="http://schemas.microsoft.com/office/drawing/2014/main" id="{DC94BD1A-575A-93EA-6218-60AF51A73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8AFBC-817B-1562-B2D8-FED207BB8D8E}"/>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150932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1A57-B5E5-E564-0AD7-BE355D794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8B212E-A6EE-9B14-0271-C2157287B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CECF4-5205-700B-B880-AFF67BAC336E}"/>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5" name="Footer Placeholder 4">
            <a:extLst>
              <a:ext uri="{FF2B5EF4-FFF2-40B4-BE49-F238E27FC236}">
                <a16:creationId xmlns:a16="http://schemas.microsoft.com/office/drawing/2014/main" id="{EF605E88-71DD-2DD4-BC35-0B2B9BDAA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5B3E5-51E6-E3DD-A812-F9925B6A6475}"/>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144117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2EAA-C8EA-6D2C-7878-21E7D07A4C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D0101-760C-4A90-C183-A5C617ABF8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8592D4-0007-3520-3F53-29D12A2DB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264F2-743D-1413-7657-BF146679AC14}"/>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6" name="Footer Placeholder 5">
            <a:extLst>
              <a:ext uri="{FF2B5EF4-FFF2-40B4-BE49-F238E27FC236}">
                <a16:creationId xmlns:a16="http://schemas.microsoft.com/office/drawing/2014/main" id="{9F4743C6-1EE8-4309-F14F-759F53FF7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9E08B-39F0-EDB4-565D-59485420C43E}"/>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421753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D23F-85B9-AA50-138B-A7D363BD89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A4A04E-D0C0-FE61-2964-59CFC84A9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C5F1A-21E3-ACD3-818A-94862AB87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57A42-A906-E349-5756-61BF679D68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BF8FD1-46FB-64ED-AC15-0351F923A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E59BE-204B-3A05-6F8E-85ADD52FB036}"/>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8" name="Footer Placeholder 7">
            <a:extLst>
              <a:ext uri="{FF2B5EF4-FFF2-40B4-BE49-F238E27FC236}">
                <a16:creationId xmlns:a16="http://schemas.microsoft.com/office/drawing/2014/main" id="{CB8B8EA3-3170-C0F9-9774-2AA2EDEB22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1E4D7-931B-1B9F-24A6-A11C5F9DF592}"/>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246026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1CB6-CE9C-8312-96EC-F4121C9B2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0A5EA-DFD4-8886-1EF5-12A477D07BF2}"/>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4" name="Footer Placeholder 3">
            <a:extLst>
              <a:ext uri="{FF2B5EF4-FFF2-40B4-BE49-F238E27FC236}">
                <a16:creationId xmlns:a16="http://schemas.microsoft.com/office/drawing/2014/main" id="{21E5B116-B705-7D42-2305-69CD6DCA01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639C0A-EF2C-30F9-AF57-18EC115EC259}"/>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361225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02D6B-39C4-F887-7763-4ABA289F7184}"/>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3" name="Footer Placeholder 2">
            <a:extLst>
              <a:ext uri="{FF2B5EF4-FFF2-40B4-BE49-F238E27FC236}">
                <a16:creationId xmlns:a16="http://schemas.microsoft.com/office/drawing/2014/main" id="{DF74677B-1798-DFD9-0698-9211CA7EB0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48E620-06AB-CB8F-F9FE-83296920DE18}"/>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245575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47BF-8B14-C9B4-04FF-9B367DE80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3695D3-CB44-2C7B-91FD-0C6BB9055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2C6AB8-A71B-CE1A-ED29-C598C8AE4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CCE0C-63AE-1FFC-99D9-06C78F2AD420}"/>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6" name="Footer Placeholder 5">
            <a:extLst>
              <a:ext uri="{FF2B5EF4-FFF2-40B4-BE49-F238E27FC236}">
                <a16:creationId xmlns:a16="http://schemas.microsoft.com/office/drawing/2014/main" id="{28F7750E-7D4C-6B49-0BC2-E02A7788A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65F07-8BF4-5F3B-55E1-46FAC21CC241}"/>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61706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7D22-B666-5CDC-1C71-338D50C0C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002955-12CF-97AF-B665-C29EDD09B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34737D-35CA-6D30-94E5-AD5532F43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52C20E-043D-56CF-49E1-186810350FDD}"/>
              </a:ext>
            </a:extLst>
          </p:cNvPr>
          <p:cNvSpPr>
            <a:spLocks noGrp="1"/>
          </p:cNvSpPr>
          <p:nvPr>
            <p:ph type="dt" sz="half" idx="10"/>
          </p:nvPr>
        </p:nvSpPr>
        <p:spPr/>
        <p:txBody>
          <a:bodyPr/>
          <a:lstStyle/>
          <a:p>
            <a:fld id="{B9F6D089-6B5A-DB4B-B077-EFEE0F6A666A}" type="datetimeFigureOut">
              <a:rPr lang="en-US" smtClean="0"/>
              <a:t>10/17/23</a:t>
            </a:fld>
            <a:endParaRPr lang="en-US"/>
          </a:p>
        </p:txBody>
      </p:sp>
      <p:sp>
        <p:nvSpPr>
          <p:cNvPr id="6" name="Footer Placeholder 5">
            <a:extLst>
              <a:ext uri="{FF2B5EF4-FFF2-40B4-BE49-F238E27FC236}">
                <a16:creationId xmlns:a16="http://schemas.microsoft.com/office/drawing/2014/main" id="{CE06FBAB-51C7-D402-810D-803B1B72C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7DFA4-A0C7-6262-459D-F8A2E0ABBBCE}"/>
              </a:ext>
            </a:extLst>
          </p:cNvPr>
          <p:cNvSpPr>
            <a:spLocks noGrp="1"/>
          </p:cNvSpPr>
          <p:nvPr>
            <p:ph type="sldNum" sz="quarter" idx="12"/>
          </p:nvPr>
        </p:nvSpPr>
        <p:spPr/>
        <p:txBody>
          <a:bodyPr/>
          <a:lstStyle/>
          <a:p>
            <a:fld id="{F05C7ED0-850B-0F45-B861-68B4D236FECA}" type="slidenum">
              <a:rPr lang="en-US" smtClean="0"/>
              <a:t>‹#›</a:t>
            </a:fld>
            <a:endParaRPr lang="en-US"/>
          </a:p>
        </p:txBody>
      </p:sp>
    </p:spTree>
    <p:extLst>
      <p:ext uri="{BB962C8B-B14F-4D97-AF65-F5344CB8AC3E}">
        <p14:creationId xmlns:p14="http://schemas.microsoft.com/office/powerpoint/2010/main" val="83759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033DEB-16EC-148C-126C-975C605EE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185DE-E682-9599-7E3F-4A1BDA0D63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78F1B-F477-441F-878A-52A032DFE2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6D089-6B5A-DB4B-B077-EFEE0F6A666A}" type="datetimeFigureOut">
              <a:rPr lang="en-US" smtClean="0"/>
              <a:t>10/17/23</a:t>
            </a:fld>
            <a:endParaRPr lang="en-US"/>
          </a:p>
        </p:txBody>
      </p:sp>
      <p:sp>
        <p:nvSpPr>
          <p:cNvPr id="5" name="Footer Placeholder 4">
            <a:extLst>
              <a:ext uri="{FF2B5EF4-FFF2-40B4-BE49-F238E27FC236}">
                <a16:creationId xmlns:a16="http://schemas.microsoft.com/office/drawing/2014/main" id="{25D3A888-46E7-CC58-9AC7-2AA377AC4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5BF8E3-E8C7-7E69-BCC4-D8EBA0508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C7ED0-850B-0F45-B861-68B4D236FECA}" type="slidenum">
              <a:rPr lang="en-US" smtClean="0"/>
              <a:t>‹#›</a:t>
            </a:fld>
            <a:endParaRPr lang="en-US"/>
          </a:p>
        </p:txBody>
      </p:sp>
    </p:spTree>
    <p:extLst>
      <p:ext uri="{BB962C8B-B14F-4D97-AF65-F5344CB8AC3E}">
        <p14:creationId xmlns:p14="http://schemas.microsoft.com/office/powerpoint/2010/main" val="3380764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ndrosmaniac.blogspot.com/2015/05/spotify-music-apk-mod.html" TargetMode="External"/><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60AFE-0D59-1049-7627-03B444E1F63D}"/>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100" kern="1200">
                <a:solidFill>
                  <a:schemeClr val="tx1"/>
                </a:solidFill>
                <a:latin typeface="+mj-lt"/>
                <a:ea typeface="+mj-ea"/>
                <a:cs typeface="+mj-cs"/>
              </a:rPr>
              <a:t>Most streamed Spotify Songs ‘23</a:t>
            </a:r>
          </a:p>
        </p:txBody>
      </p:sp>
      <p:pic>
        <p:nvPicPr>
          <p:cNvPr id="5" name="Picture 4" descr="A green and white logo&#10;&#10;Description automatically generated">
            <a:extLst>
              <a:ext uri="{FF2B5EF4-FFF2-40B4-BE49-F238E27FC236}">
                <a16:creationId xmlns:a16="http://schemas.microsoft.com/office/drawing/2014/main" id="{E91B8C0E-7B02-C4A7-2146-728787FE9BE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063863" y="591670"/>
            <a:ext cx="6059677" cy="2742004"/>
          </a:xfrm>
          <a:prstGeom prst="rect">
            <a:avLst/>
          </a:prstGeom>
        </p:spPr>
      </p:pic>
      <p:sp>
        <p:nvSpPr>
          <p:cNvPr id="9"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CDCE8D-11B1-202D-A3CA-2706B3CC1394}"/>
              </a:ext>
            </a:extLst>
          </p:cNvPr>
          <p:cNvSpPr txBox="1"/>
          <p:nvPr/>
        </p:nvSpPr>
        <p:spPr>
          <a:xfrm>
            <a:off x="6936724" y="3133619"/>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ndrosmaniac.blogspot.com/2015/05/spotify-music-apk-mo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42226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37311-1874-6DAA-4A76-4B7BE270EC4E}"/>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solidFill>
                  <a:schemeClr val="tx1"/>
                </a:solidFill>
                <a:latin typeface="+mj-lt"/>
                <a:ea typeface="+mj-ea"/>
                <a:cs typeface="+mj-cs"/>
              </a:rPr>
              <a:t>Number of streams vs. various stat descriptions</a:t>
            </a:r>
          </a:p>
        </p:txBody>
      </p:sp>
      <p:sp>
        <p:nvSpPr>
          <p:cNvPr id="4" name="Content Placeholder 3">
            <a:extLst>
              <a:ext uri="{FF2B5EF4-FFF2-40B4-BE49-F238E27FC236}">
                <a16:creationId xmlns:a16="http://schemas.microsoft.com/office/drawing/2014/main" id="{D619B230-BCEC-EBFA-DCCF-0E9FE1D12976}"/>
              </a:ext>
            </a:extLst>
          </p:cNvPr>
          <p:cNvSpPr>
            <a:spLocks noGrp="1"/>
          </p:cNvSpPr>
          <p:nvPr>
            <p:ph sz="half" idx="2"/>
          </p:nvPr>
        </p:nvSpPr>
        <p:spPr>
          <a:xfrm>
            <a:off x="1144923" y="2405894"/>
            <a:ext cx="5315189" cy="3535083"/>
          </a:xfrm>
        </p:spPr>
        <p:txBody>
          <a:bodyPr vert="horz" lIns="91440" tIns="45720" rIns="91440" bIns="45720" rtlCol="0" anchor="t">
            <a:normAutofit fontScale="92500" lnSpcReduction="20000"/>
          </a:bodyPr>
          <a:lstStyle/>
          <a:p>
            <a:r>
              <a:rPr lang="en-US" sz="2000" dirty="0"/>
              <a:t>Three different graphs that are looking at various descriptions to see what individuals look for when they stream music. </a:t>
            </a:r>
          </a:p>
          <a:p>
            <a:r>
              <a:rPr lang="en-US" sz="2000" dirty="0"/>
              <a:t>Danceability looks at musical elements that include tempo, rhythm, beat, and overall regularity. </a:t>
            </a:r>
          </a:p>
          <a:p>
            <a:r>
              <a:rPr lang="en-US" sz="2000" dirty="0"/>
              <a:t>Energy measures intensity and activity. They feel fast, loud and noisy. </a:t>
            </a:r>
          </a:p>
          <a:p>
            <a:r>
              <a:rPr lang="en-US" sz="2000" dirty="0"/>
              <a:t>Valence measures musical positiveness conveyed by the track. </a:t>
            </a:r>
          </a:p>
          <a:p>
            <a:r>
              <a:rPr lang="en-US" sz="2000" dirty="0"/>
              <a:t>It is noticeable that a combination of all three (3) descriptions would make a song more popular and more likely to be streamed.  </a:t>
            </a:r>
          </a:p>
          <a:p>
            <a:endParaRPr lang="en-US" sz="2000" dirty="0"/>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graph showing the amount of energy&#10;&#10;Description automatically generated">
            <a:extLst>
              <a:ext uri="{FF2B5EF4-FFF2-40B4-BE49-F238E27FC236}">
                <a16:creationId xmlns:a16="http://schemas.microsoft.com/office/drawing/2014/main" id="{70C5E82C-00CD-FD59-122E-2897D126C64A}"/>
              </a:ext>
            </a:extLst>
          </p:cNvPr>
          <p:cNvPicPr>
            <a:picLocks noGrp="1" noChangeAspect="1"/>
          </p:cNvPicPr>
          <p:nvPr>
            <p:ph sz="half" idx="1"/>
          </p:nvPr>
        </p:nvPicPr>
        <p:blipFill>
          <a:blip r:embed="rId2"/>
          <a:stretch>
            <a:fillRect/>
          </a:stretch>
        </p:blipFill>
        <p:spPr>
          <a:xfrm>
            <a:off x="7075967" y="2746383"/>
            <a:ext cx="4170530" cy="1397127"/>
          </a:xfrm>
          <a:prstGeom prst="rect">
            <a:avLst/>
          </a:prstGeom>
        </p:spPr>
      </p:pic>
    </p:spTree>
    <p:extLst>
      <p:ext uri="{BB962C8B-B14F-4D97-AF65-F5344CB8AC3E}">
        <p14:creationId xmlns:p14="http://schemas.microsoft.com/office/powerpoint/2010/main" val="93561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954BF26-D4CB-B93D-745A-2EE08BDAF38D}"/>
              </a:ext>
            </a:extLst>
          </p:cNvPr>
          <p:cNvSpPr>
            <a:spLocks noGrp="1"/>
          </p:cNvSpPr>
          <p:nvPr>
            <p:ph type="title"/>
          </p:nvPr>
        </p:nvSpPr>
        <p:spPr>
          <a:xfrm>
            <a:off x="630936" y="684915"/>
            <a:ext cx="4651076" cy="1951075"/>
          </a:xfrm>
          <a:noFill/>
        </p:spPr>
        <p:txBody>
          <a:bodyPr vert="horz" lIns="91440" tIns="45720" rIns="91440" bIns="45720" rtlCol="0" anchor="t">
            <a:normAutofit/>
          </a:bodyPr>
          <a:lstStyle/>
          <a:p>
            <a:r>
              <a:rPr lang="en-US" sz="3400">
                <a:solidFill>
                  <a:schemeClr val="bg1"/>
                </a:solidFill>
              </a:rPr>
              <a:t>Additional information to show relationship from streams to decriptions </a:t>
            </a:r>
          </a:p>
        </p:txBody>
      </p:sp>
      <p:sp>
        <p:nvSpPr>
          <p:cNvPr id="4" name="Content Placeholder 3">
            <a:extLst>
              <a:ext uri="{FF2B5EF4-FFF2-40B4-BE49-F238E27FC236}">
                <a16:creationId xmlns:a16="http://schemas.microsoft.com/office/drawing/2014/main" id="{74CC841D-453B-F10E-B16A-4A62D558F0E3}"/>
              </a:ext>
            </a:extLst>
          </p:cNvPr>
          <p:cNvSpPr>
            <a:spLocks noGrp="1"/>
          </p:cNvSpPr>
          <p:nvPr>
            <p:ph sz="half" idx="2"/>
          </p:nvPr>
        </p:nvSpPr>
        <p:spPr>
          <a:xfrm>
            <a:off x="5486080" y="684921"/>
            <a:ext cx="5674107" cy="1951087"/>
          </a:xfrm>
          <a:noFill/>
        </p:spPr>
        <p:txBody>
          <a:bodyPr vert="horz" lIns="91440" tIns="45720" rIns="91440" bIns="45720" rtlCol="0" anchor="t">
            <a:normAutofit/>
          </a:bodyPr>
          <a:lstStyle/>
          <a:p>
            <a:r>
              <a:rPr lang="en-US" sz="1800">
                <a:solidFill>
                  <a:schemeClr val="bg1"/>
                </a:solidFill>
              </a:rPr>
              <a:t>This scatter plot shows that the more audio features songs have (danceability, energy, and valence) the more streams it is going to have. </a:t>
            </a:r>
          </a:p>
          <a:p>
            <a:r>
              <a:rPr lang="en-US" sz="1800">
                <a:solidFill>
                  <a:schemeClr val="bg1"/>
                </a:solidFill>
              </a:rPr>
              <a:t>This also shows that individuals don’t need all the features, but they would prefer more than none. </a:t>
            </a:r>
          </a:p>
        </p:txBody>
      </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Content Placeholder 5" descr="A chart of different colored dots&#10;&#10;Description automatically generated">
            <a:extLst>
              <a:ext uri="{FF2B5EF4-FFF2-40B4-BE49-F238E27FC236}">
                <a16:creationId xmlns:a16="http://schemas.microsoft.com/office/drawing/2014/main" id="{68DFB54A-691B-8674-88D9-04C6FFAD2F18}"/>
              </a:ext>
            </a:extLst>
          </p:cNvPr>
          <p:cNvPicPr>
            <a:picLocks noGrp="1" noChangeAspect="1"/>
          </p:cNvPicPr>
          <p:nvPr>
            <p:ph sz="half" idx="1"/>
          </p:nvPr>
        </p:nvPicPr>
        <p:blipFill rotWithShape="1">
          <a:blip r:embed="rId2"/>
          <a:srcRect t="9203" r="-1" b="-1"/>
          <a:stretch/>
        </p:blipFill>
        <p:spPr>
          <a:xfrm>
            <a:off x="629638" y="2708781"/>
            <a:ext cx="10848063" cy="3496632"/>
          </a:xfrm>
          <a:prstGeom prst="rect">
            <a:avLst/>
          </a:prstGeom>
        </p:spPr>
      </p:pic>
      <p:grpSp>
        <p:nvGrpSpPr>
          <p:cNvPr id="39" name="Group 3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0" name="Straight Connector 3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092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6075C-EAC1-30E4-B838-F3B936412A9B}"/>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solidFill>
                  <a:schemeClr val="tx1"/>
                </a:solidFill>
                <a:latin typeface="+mj-lt"/>
                <a:ea typeface="+mj-ea"/>
                <a:cs typeface="+mj-cs"/>
              </a:rPr>
              <a:t>Popularity vs. Danceability</a:t>
            </a:r>
          </a:p>
        </p:txBody>
      </p:sp>
      <p:sp>
        <p:nvSpPr>
          <p:cNvPr id="4" name="Content Placeholder 3">
            <a:extLst>
              <a:ext uri="{FF2B5EF4-FFF2-40B4-BE49-F238E27FC236}">
                <a16:creationId xmlns:a16="http://schemas.microsoft.com/office/drawing/2014/main" id="{20020C2E-5B25-EF1A-9694-364EEBF66C4E}"/>
              </a:ext>
            </a:extLst>
          </p:cNvPr>
          <p:cNvSpPr>
            <a:spLocks noGrp="1"/>
          </p:cNvSpPr>
          <p:nvPr>
            <p:ph sz="half" idx="2"/>
          </p:nvPr>
        </p:nvSpPr>
        <p:spPr>
          <a:xfrm>
            <a:off x="1144923" y="2405894"/>
            <a:ext cx="5315189" cy="3535083"/>
          </a:xfrm>
        </p:spPr>
        <p:txBody>
          <a:bodyPr vert="horz" lIns="91440" tIns="45720" rIns="91440" bIns="45720" rtlCol="0" anchor="t">
            <a:normAutofit/>
          </a:bodyPr>
          <a:lstStyle/>
          <a:p>
            <a:r>
              <a:rPr lang="en-US" sz="2000" dirty="0"/>
              <a:t>This scatter plot shows the popularity vs. danceability. </a:t>
            </a:r>
          </a:p>
          <a:p>
            <a:r>
              <a:rPr lang="en-US" sz="2000" dirty="0"/>
              <a:t>Popularity would be considered on total number of plays the track has had and how recent those plays are. </a:t>
            </a:r>
          </a:p>
          <a:p>
            <a:r>
              <a:rPr lang="en-US" sz="2000" dirty="0"/>
              <a:t>This graph tells me that a song that is considered more danceable will increase the popularity of the song and will therefore increase the number of streams</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graph of blue dots&#10;&#10;Description automatically generated">
            <a:extLst>
              <a:ext uri="{FF2B5EF4-FFF2-40B4-BE49-F238E27FC236}">
                <a16:creationId xmlns:a16="http://schemas.microsoft.com/office/drawing/2014/main" id="{2DE64E74-3D3F-B6E6-E88B-1E18142E8F06}"/>
              </a:ext>
            </a:extLst>
          </p:cNvPr>
          <p:cNvPicPr>
            <a:picLocks noGrp="1" noChangeAspect="1"/>
          </p:cNvPicPr>
          <p:nvPr>
            <p:ph sz="half" idx="1"/>
          </p:nvPr>
        </p:nvPicPr>
        <p:blipFill>
          <a:blip r:embed="rId2"/>
          <a:stretch>
            <a:fillRect/>
          </a:stretch>
        </p:blipFill>
        <p:spPr>
          <a:xfrm>
            <a:off x="7075967" y="2517004"/>
            <a:ext cx="4170530" cy="1855885"/>
          </a:xfrm>
          <a:prstGeom prst="rect">
            <a:avLst/>
          </a:prstGeom>
        </p:spPr>
      </p:pic>
    </p:spTree>
    <p:extLst>
      <p:ext uri="{BB962C8B-B14F-4D97-AF65-F5344CB8AC3E}">
        <p14:creationId xmlns:p14="http://schemas.microsoft.com/office/powerpoint/2010/main" val="223263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68CDD-5208-5AA9-0C9F-CBFCAF64C58E}"/>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Valence Distribution by Year</a:t>
            </a:r>
          </a:p>
        </p:txBody>
      </p:sp>
      <p:sp>
        <p:nvSpPr>
          <p:cNvPr id="4" name="Content Placeholder 3">
            <a:extLst>
              <a:ext uri="{FF2B5EF4-FFF2-40B4-BE49-F238E27FC236}">
                <a16:creationId xmlns:a16="http://schemas.microsoft.com/office/drawing/2014/main" id="{936D04BA-EEE3-CD69-3F45-3E487701AC7C}"/>
              </a:ext>
            </a:extLst>
          </p:cNvPr>
          <p:cNvSpPr>
            <a:spLocks noGrp="1"/>
          </p:cNvSpPr>
          <p:nvPr>
            <p:ph sz="half" idx="2"/>
          </p:nvPr>
        </p:nvSpPr>
        <p:spPr>
          <a:xfrm>
            <a:off x="1144923" y="2405894"/>
            <a:ext cx="5315189" cy="3535083"/>
          </a:xfrm>
        </p:spPr>
        <p:txBody>
          <a:bodyPr vert="horz" lIns="91440" tIns="45720" rIns="91440" bIns="45720" rtlCol="0" anchor="t">
            <a:normAutofit/>
          </a:bodyPr>
          <a:lstStyle/>
          <a:p>
            <a:r>
              <a:rPr lang="en-US" sz="2000" dirty="0"/>
              <a:t>Valence distribution by the year.</a:t>
            </a:r>
          </a:p>
          <a:p>
            <a:r>
              <a:rPr lang="en-US" sz="2000" dirty="0"/>
              <a:t>This graph shows how the musical positiveness varies through each year. </a:t>
            </a:r>
          </a:p>
          <a:p>
            <a:r>
              <a:rPr lang="en-US" sz="2000" dirty="0"/>
              <a:t>Starts off very strong and highly positiveness, and then starts to decrease by the year and really be in the middle.</a:t>
            </a:r>
          </a:p>
          <a:p>
            <a:r>
              <a:rPr lang="en-US" sz="2000" dirty="0"/>
              <a:t>I think this is due to some of the personal messages that get written in songs, which I think could have negative impacts on individuals which decreases streams. </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diagram of a number of numbers&#10;&#10;Description automatically generated with medium confidence">
            <a:extLst>
              <a:ext uri="{FF2B5EF4-FFF2-40B4-BE49-F238E27FC236}">
                <a16:creationId xmlns:a16="http://schemas.microsoft.com/office/drawing/2014/main" id="{FCFD3DDE-1A1F-50A5-B823-6C2FE276D945}"/>
              </a:ext>
            </a:extLst>
          </p:cNvPr>
          <p:cNvPicPr>
            <a:picLocks noGrp="1" noChangeAspect="1"/>
          </p:cNvPicPr>
          <p:nvPr>
            <p:ph sz="half" idx="1"/>
          </p:nvPr>
        </p:nvPicPr>
        <p:blipFill>
          <a:blip r:embed="rId2"/>
          <a:stretch>
            <a:fillRect/>
          </a:stretch>
        </p:blipFill>
        <p:spPr>
          <a:xfrm>
            <a:off x="7075967" y="1948769"/>
            <a:ext cx="4170530" cy="2992355"/>
          </a:xfrm>
          <a:prstGeom prst="rect">
            <a:avLst/>
          </a:prstGeom>
        </p:spPr>
      </p:pic>
    </p:spTree>
    <p:extLst>
      <p:ext uri="{BB962C8B-B14F-4D97-AF65-F5344CB8AC3E}">
        <p14:creationId xmlns:p14="http://schemas.microsoft.com/office/powerpoint/2010/main" val="9377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6EC37-3613-FD1E-852B-85A47606B233}"/>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Audio features </a:t>
            </a:r>
          </a:p>
        </p:txBody>
      </p:sp>
      <p:sp>
        <p:nvSpPr>
          <p:cNvPr id="4" name="Content Placeholder 3">
            <a:extLst>
              <a:ext uri="{FF2B5EF4-FFF2-40B4-BE49-F238E27FC236}">
                <a16:creationId xmlns:a16="http://schemas.microsoft.com/office/drawing/2014/main" id="{6DA79645-CD18-A8B7-80C8-0AB6E4D52426}"/>
              </a:ext>
            </a:extLst>
          </p:cNvPr>
          <p:cNvSpPr>
            <a:spLocks noGrp="1"/>
          </p:cNvSpPr>
          <p:nvPr>
            <p:ph sz="half" idx="2"/>
          </p:nvPr>
        </p:nvSpPr>
        <p:spPr>
          <a:xfrm>
            <a:off x="1144923" y="2405894"/>
            <a:ext cx="5315189" cy="3535083"/>
          </a:xfrm>
        </p:spPr>
        <p:txBody>
          <a:bodyPr vert="horz" lIns="91440" tIns="45720" rIns="91440" bIns="45720" rtlCol="0" anchor="t">
            <a:normAutofit/>
          </a:bodyPr>
          <a:lstStyle/>
          <a:p>
            <a:r>
              <a:rPr lang="en-US" sz="2000"/>
              <a:t>This heatmap allows us to see how the different audio features in a song can come together.</a:t>
            </a:r>
          </a:p>
          <a:p>
            <a:r>
              <a:rPr lang="en-US" sz="2000"/>
              <a:t>Allows us to understand which features go better together than others. </a:t>
            </a:r>
          </a:p>
          <a:p>
            <a:r>
              <a:rPr lang="en-US" sz="2000"/>
              <a:t>To me doesn’t seem like a lot of audio features go well together, but if we include multiple (more than 2 features) that would change the song and how individuals would stream that song. </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graph of a heatmap&#10;&#10;Description automatically generated with medium confidence">
            <a:extLst>
              <a:ext uri="{FF2B5EF4-FFF2-40B4-BE49-F238E27FC236}">
                <a16:creationId xmlns:a16="http://schemas.microsoft.com/office/drawing/2014/main" id="{2FF574C3-F2C1-6C33-9B0F-8D997CC2429F}"/>
              </a:ext>
            </a:extLst>
          </p:cNvPr>
          <p:cNvPicPr>
            <a:picLocks noGrp="1" noChangeAspect="1"/>
          </p:cNvPicPr>
          <p:nvPr>
            <p:ph sz="half" idx="1"/>
          </p:nvPr>
        </p:nvPicPr>
        <p:blipFill>
          <a:blip r:embed="rId2"/>
          <a:stretch>
            <a:fillRect/>
          </a:stretch>
        </p:blipFill>
        <p:spPr>
          <a:xfrm>
            <a:off x="7075967" y="2261559"/>
            <a:ext cx="4170530" cy="2366775"/>
          </a:xfrm>
          <a:prstGeom prst="rect">
            <a:avLst/>
          </a:prstGeom>
        </p:spPr>
      </p:pic>
    </p:spTree>
    <p:extLst>
      <p:ext uri="{BB962C8B-B14F-4D97-AF65-F5344CB8AC3E}">
        <p14:creationId xmlns:p14="http://schemas.microsoft.com/office/powerpoint/2010/main" val="57882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3AA07-DE62-F942-7FAB-67EBE29126D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CA0EDC06-5726-A123-F574-6B6AE8E94E1C}"/>
              </a:ext>
            </a:extLst>
          </p:cNvPr>
          <p:cNvSpPr>
            <a:spLocks noGrp="1"/>
          </p:cNvSpPr>
          <p:nvPr>
            <p:ph idx="1"/>
          </p:nvPr>
        </p:nvSpPr>
        <p:spPr>
          <a:xfrm>
            <a:off x="1371599" y="2318197"/>
            <a:ext cx="9724031" cy="3683358"/>
          </a:xfrm>
        </p:spPr>
        <p:txBody>
          <a:bodyPr anchor="ctr">
            <a:normAutofit/>
          </a:bodyPr>
          <a:lstStyle/>
          <a:p>
            <a:r>
              <a:rPr lang="en-US" sz="2000" dirty="0"/>
              <a:t>My conclusion would be that a lot different audio features would need to be part of one (1) song than less audio features. </a:t>
            </a:r>
          </a:p>
          <a:p>
            <a:r>
              <a:rPr lang="en-US" sz="2000" dirty="0"/>
              <a:t>The Heatmap noted to us that there isn’t enough of a correlation between two (2) different audio features to let us feel confident that two audio features will increase a stream. </a:t>
            </a:r>
          </a:p>
          <a:p>
            <a:r>
              <a:rPr lang="en-US" sz="2000" dirty="0"/>
              <a:t>When we looked at “Danceability”,  “Energy”, and “Valence” we noted that there was a significant increase in streams as the amount of audio features increased. </a:t>
            </a:r>
          </a:p>
          <a:p>
            <a:r>
              <a:rPr lang="en-US" sz="2000" dirty="0"/>
              <a:t>Therefore, my conclusion would be that as the audio features within a song increase, that will increase the amount that song is streamed because with the more features, the song, has more opportunity to satisfy the listener. </a:t>
            </a:r>
          </a:p>
        </p:txBody>
      </p:sp>
    </p:spTree>
    <p:extLst>
      <p:ext uri="{BB962C8B-B14F-4D97-AF65-F5344CB8AC3E}">
        <p14:creationId xmlns:p14="http://schemas.microsoft.com/office/powerpoint/2010/main" val="120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5E05FD-6654-1780-7C75-0F9672EDABD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3400" kern="1200" dirty="0">
                <a:solidFill>
                  <a:schemeClr val="tx1"/>
                </a:solidFill>
                <a:latin typeface="+mj-lt"/>
                <a:ea typeface="+mj-ea"/>
                <a:cs typeface="+mj-cs"/>
              </a:rPr>
              <a:t>Hypothesis: Based off the data provided, I am going to examine the data based off audio features to understand trends and preferences individuals have when they choose to listen to a song. </a:t>
            </a: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24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AFE6434-F5E9-3E44-F936-CF1F68CBCFC4}"/>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Basic Data</a:t>
            </a:r>
          </a:p>
        </p:txBody>
      </p:sp>
      <p:cxnSp>
        <p:nvCxnSpPr>
          <p:cNvPr id="14" name="Straight Connector 13">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B9AEE5A3-31AE-378D-3E70-83673C8BBDA8}"/>
              </a:ext>
            </a:extLst>
          </p:cNvPr>
          <p:cNvSpPr>
            <a:spLocks noGrp="1"/>
          </p:cNvSpPr>
          <p:nvPr>
            <p:ph sz="half" idx="1"/>
          </p:nvPr>
        </p:nvSpPr>
        <p:spPr>
          <a:xfrm>
            <a:off x="4976030" y="963507"/>
            <a:ext cx="6250940" cy="2304627"/>
          </a:xfrm>
        </p:spPr>
        <p:txBody>
          <a:bodyPr anchor="b">
            <a:normAutofit/>
          </a:bodyPr>
          <a:lstStyle/>
          <a:p>
            <a:r>
              <a:rPr lang="en-US" sz="2000"/>
              <a:t>This CSV file had 953 Rows and 24 different columns</a:t>
            </a:r>
          </a:p>
          <a:p>
            <a:r>
              <a:rPr lang="en-US" sz="2000"/>
              <a:t>Changed ”streams” data types from “Object” to “float64” to be able to utilize the information better. </a:t>
            </a:r>
          </a:p>
        </p:txBody>
      </p:sp>
      <p:sp>
        <p:nvSpPr>
          <p:cNvPr id="7" name="Content Placeholder 6">
            <a:extLst>
              <a:ext uri="{FF2B5EF4-FFF2-40B4-BE49-F238E27FC236}">
                <a16:creationId xmlns:a16="http://schemas.microsoft.com/office/drawing/2014/main" id="{70FB5214-54FD-6819-58CF-08FA482E26F2}"/>
              </a:ext>
            </a:extLst>
          </p:cNvPr>
          <p:cNvSpPr>
            <a:spLocks noGrp="1"/>
          </p:cNvSpPr>
          <p:nvPr>
            <p:ph sz="half" idx="2"/>
          </p:nvPr>
        </p:nvSpPr>
        <p:spPr>
          <a:xfrm>
            <a:off x="4976030" y="3589866"/>
            <a:ext cx="6250940" cy="2304628"/>
          </a:xfrm>
        </p:spPr>
        <p:txBody>
          <a:bodyPr>
            <a:normAutofit/>
          </a:bodyPr>
          <a:lstStyle/>
          <a:p>
            <a:endParaRPr lang="en-US" sz="2000"/>
          </a:p>
        </p:txBody>
      </p:sp>
    </p:spTree>
    <p:extLst>
      <p:ext uri="{BB962C8B-B14F-4D97-AF65-F5344CB8AC3E}">
        <p14:creationId xmlns:p14="http://schemas.microsoft.com/office/powerpoint/2010/main" val="219894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A8716-2CA1-9026-5E15-7D636B9A65A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Top 10 Artists with Most Songs</a:t>
            </a:r>
          </a:p>
        </p:txBody>
      </p:sp>
      <p:pic>
        <p:nvPicPr>
          <p:cNvPr id="6" name="Content Placeholder 5" descr="A graph of a number of songs&#10;&#10;Description automatically generated">
            <a:extLst>
              <a:ext uri="{FF2B5EF4-FFF2-40B4-BE49-F238E27FC236}">
                <a16:creationId xmlns:a16="http://schemas.microsoft.com/office/drawing/2014/main" id="{290BB31D-37EB-1E07-C0A6-DF27846A999E}"/>
              </a:ext>
            </a:extLst>
          </p:cNvPr>
          <p:cNvPicPr>
            <a:picLocks noGrp="1" noChangeAspect="1"/>
          </p:cNvPicPr>
          <p:nvPr>
            <p:ph sz="half" idx="1"/>
          </p:nvPr>
        </p:nvPicPr>
        <p:blipFill>
          <a:blip r:embed="rId2"/>
          <a:stretch>
            <a:fillRect/>
          </a:stretch>
        </p:blipFill>
        <p:spPr>
          <a:xfrm>
            <a:off x="715748" y="2948783"/>
            <a:ext cx="5131088" cy="2462922"/>
          </a:xfrm>
          <a:prstGeom prst="rect">
            <a:avLst/>
          </a:prstGeom>
        </p:spPr>
      </p:pic>
      <p:pic>
        <p:nvPicPr>
          <p:cNvPr id="8" name="Content Placeholder 7" descr="A list of names and numbers&#10;&#10;Description automatically generated">
            <a:extLst>
              <a:ext uri="{FF2B5EF4-FFF2-40B4-BE49-F238E27FC236}">
                <a16:creationId xmlns:a16="http://schemas.microsoft.com/office/drawing/2014/main" id="{C3F750B5-9303-908C-68B8-657FF3CDFE32}"/>
              </a:ext>
            </a:extLst>
          </p:cNvPr>
          <p:cNvPicPr>
            <a:picLocks noGrp="1" noChangeAspect="1"/>
          </p:cNvPicPr>
          <p:nvPr>
            <p:ph sz="half" idx="2"/>
          </p:nvPr>
        </p:nvPicPr>
        <p:blipFill>
          <a:blip r:embed="rId3"/>
          <a:stretch>
            <a:fillRect/>
          </a:stretch>
        </p:blipFill>
        <p:spPr>
          <a:xfrm>
            <a:off x="6345165" y="2217815"/>
            <a:ext cx="4641159" cy="3997831"/>
          </a:xfrm>
          <a:prstGeom prst="rect">
            <a:avLst/>
          </a:prstGeom>
        </p:spPr>
      </p:pic>
    </p:spTree>
    <p:extLst>
      <p:ext uri="{BB962C8B-B14F-4D97-AF65-F5344CB8AC3E}">
        <p14:creationId xmlns:p14="http://schemas.microsoft.com/office/powerpoint/2010/main" val="155539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9531-21B2-F424-9257-2BF48C112B22}"/>
              </a:ext>
            </a:extLst>
          </p:cNvPr>
          <p:cNvSpPr>
            <a:spLocks noGrp="1"/>
          </p:cNvSpPr>
          <p:nvPr>
            <p:ph type="title"/>
          </p:nvPr>
        </p:nvSpPr>
        <p:spPr/>
        <p:txBody>
          <a:bodyPr/>
          <a:lstStyle/>
          <a:p>
            <a:r>
              <a:rPr lang="en-US" dirty="0"/>
              <a:t>Top 10 Artists with Most Songs				</a:t>
            </a:r>
          </a:p>
        </p:txBody>
      </p:sp>
      <p:sp>
        <p:nvSpPr>
          <p:cNvPr id="3" name="Content Placeholder 2">
            <a:extLst>
              <a:ext uri="{FF2B5EF4-FFF2-40B4-BE49-F238E27FC236}">
                <a16:creationId xmlns:a16="http://schemas.microsoft.com/office/drawing/2014/main" id="{E13CEB10-E49E-41C2-C672-A2AC346222A3}"/>
              </a:ext>
            </a:extLst>
          </p:cNvPr>
          <p:cNvSpPr>
            <a:spLocks noGrp="1"/>
          </p:cNvSpPr>
          <p:nvPr>
            <p:ph idx="1"/>
          </p:nvPr>
        </p:nvSpPr>
        <p:spPr/>
        <p:txBody>
          <a:bodyPr/>
          <a:lstStyle/>
          <a:p>
            <a:r>
              <a:rPr lang="en-US" dirty="0"/>
              <a:t>The above slide allows us to see which Artists have the Most Songs. I believe that this gives the Artist a competitive advantage as they have more songs out there than others, which increases their chances having the Most Streamed Spotify Song. The more popular of an artist also allows them to be associated with more playlist(s) and searches.</a:t>
            </a:r>
          </a:p>
          <a:p>
            <a:r>
              <a:rPr lang="en-US" dirty="0"/>
              <a:t>The caveat to this position for the opposing side would be that the more songs the artist has means that if an artist has one popular song that song would be streamed more often than having multiple popular songs. </a:t>
            </a:r>
          </a:p>
        </p:txBody>
      </p:sp>
    </p:spTree>
    <p:extLst>
      <p:ext uri="{BB962C8B-B14F-4D97-AF65-F5344CB8AC3E}">
        <p14:creationId xmlns:p14="http://schemas.microsoft.com/office/powerpoint/2010/main" val="347743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28841C9-C08C-72B9-10A5-529A8525B1EF}"/>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kern="1200">
                <a:solidFill>
                  <a:schemeClr val="tx1"/>
                </a:solidFill>
                <a:latin typeface="+mj-lt"/>
                <a:ea typeface="+mj-ea"/>
                <a:cs typeface="+mj-cs"/>
              </a:rPr>
              <a:t>Top 10 Songs with most Streams on Spotify</a:t>
            </a:r>
          </a:p>
        </p:txBody>
      </p:sp>
      <p:pic>
        <p:nvPicPr>
          <p:cNvPr id="8" name="Content Placeholder 7" descr="A chart with different colors&#10;&#10;Description automatically generated">
            <a:extLst>
              <a:ext uri="{FF2B5EF4-FFF2-40B4-BE49-F238E27FC236}">
                <a16:creationId xmlns:a16="http://schemas.microsoft.com/office/drawing/2014/main" id="{E838F770-DD3B-075B-80BD-D1E397F0CAAB}"/>
              </a:ext>
            </a:extLst>
          </p:cNvPr>
          <p:cNvPicPr>
            <a:picLocks noGrp="1" noChangeAspect="1"/>
          </p:cNvPicPr>
          <p:nvPr>
            <p:ph sz="half" idx="1"/>
          </p:nvPr>
        </p:nvPicPr>
        <p:blipFill rotWithShape="1">
          <a:blip r:embed="rId2"/>
          <a:srcRect l="22385" r="10861" b="1"/>
          <a:stretch/>
        </p:blipFill>
        <p:spPr>
          <a:xfrm>
            <a:off x="198741" y="2410448"/>
            <a:ext cx="5803323" cy="3890357"/>
          </a:xfrm>
          <a:prstGeom prst="rect">
            <a:avLst/>
          </a:prstGeom>
        </p:spPr>
      </p:pic>
      <p:pic>
        <p:nvPicPr>
          <p:cNvPr id="10" name="Content Placeholder 9" descr="A screenshot of a music album&#10;&#10;Description automatically generated">
            <a:extLst>
              <a:ext uri="{FF2B5EF4-FFF2-40B4-BE49-F238E27FC236}">
                <a16:creationId xmlns:a16="http://schemas.microsoft.com/office/drawing/2014/main" id="{B99F9E7F-B21A-B915-EB22-20601412B612}"/>
              </a:ext>
            </a:extLst>
          </p:cNvPr>
          <p:cNvPicPr>
            <a:picLocks noGrp="1" noChangeAspect="1"/>
          </p:cNvPicPr>
          <p:nvPr>
            <p:ph sz="half" idx="2"/>
          </p:nvPr>
        </p:nvPicPr>
        <p:blipFill rotWithShape="1">
          <a:blip r:embed="rId3"/>
          <a:srcRect l="18757" r="2929" b="3"/>
          <a:stretch/>
        </p:blipFill>
        <p:spPr>
          <a:xfrm>
            <a:off x="6189934" y="2410448"/>
            <a:ext cx="5803323" cy="3890357"/>
          </a:xfrm>
          <a:prstGeom prst="rect">
            <a:avLst/>
          </a:prstGeom>
        </p:spPr>
      </p:pic>
    </p:spTree>
    <p:extLst>
      <p:ext uri="{BB962C8B-B14F-4D97-AF65-F5344CB8AC3E}">
        <p14:creationId xmlns:p14="http://schemas.microsoft.com/office/powerpoint/2010/main" val="18710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56568-25EB-89B4-2E78-A9697EF1B07A}"/>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Distribution of Danceability </a:t>
            </a:r>
          </a:p>
        </p:txBody>
      </p:sp>
      <p:sp>
        <p:nvSpPr>
          <p:cNvPr id="4" name="Content Placeholder 3">
            <a:extLst>
              <a:ext uri="{FF2B5EF4-FFF2-40B4-BE49-F238E27FC236}">
                <a16:creationId xmlns:a16="http://schemas.microsoft.com/office/drawing/2014/main" id="{51DA7C00-7718-6BA1-A11C-2A97A6C0B46A}"/>
              </a:ext>
            </a:extLst>
          </p:cNvPr>
          <p:cNvSpPr>
            <a:spLocks noGrp="1"/>
          </p:cNvSpPr>
          <p:nvPr>
            <p:ph sz="half" idx="2"/>
          </p:nvPr>
        </p:nvSpPr>
        <p:spPr>
          <a:xfrm>
            <a:off x="1144923" y="2405894"/>
            <a:ext cx="5315189" cy="3535083"/>
          </a:xfrm>
        </p:spPr>
        <p:txBody>
          <a:bodyPr vert="horz" lIns="91440" tIns="45720" rIns="91440" bIns="45720" rtlCol="0" anchor="t">
            <a:normAutofit/>
          </a:bodyPr>
          <a:lstStyle/>
          <a:p>
            <a:r>
              <a:rPr lang="en-US" sz="2000"/>
              <a:t>This graph allows us to see how much of a songs on Spotify are Danceable compared to the frequency that they are played. </a:t>
            </a:r>
          </a:p>
          <a:p>
            <a:r>
              <a:rPr lang="en-US" sz="2000"/>
              <a:t>This graphs allows us to see that the more Danceable a song is the more frequent it is going to be played. </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graph of a distribution of danceability&#10;&#10;Description automatically generated">
            <a:extLst>
              <a:ext uri="{FF2B5EF4-FFF2-40B4-BE49-F238E27FC236}">
                <a16:creationId xmlns:a16="http://schemas.microsoft.com/office/drawing/2014/main" id="{A83EBF37-BABB-99DA-7589-4D9686A08517}"/>
              </a:ext>
            </a:extLst>
          </p:cNvPr>
          <p:cNvPicPr>
            <a:picLocks noGrp="1" noChangeAspect="1"/>
          </p:cNvPicPr>
          <p:nvPr>
            <p:ph sz="half" idx="1"/>
          </p:nvPr>
        </p:nvPicPr>
        <p:blipFill>
          <a:blip r:embed="rId2"/>
          <a:stretch>
            <a:fillRect/>
          </a:stretch>
        </p:blipFill>
        <p:spPr>
          <a:xfrm>
            <a:off x="7075967" y="2157295"/>
            <a:ext cx="4170530" cy="2575302"/>
          </a:xfrm>
          <a:prstGeom prst="rect">
            <a:avLst/>
          </a:prstGeom>
        </p:spPr>
      </p:pic>
    </p:spTree>
    <p:extLst>
      <p:ext uri="{BB962C8B-B14F-4D97-AF65-F5344CB8AC3E}">
        <p14:creationId xmlns:p14="http://schemas.microsoft.com/office/powerpoint/2010/main" val="3699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537D3-8D4D-E394-7171-9325E0B3D540}"/>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solidFill>
                  <a:schemeClr val="tx1"/>
                </a:solidFill>
                <a:latin typeface="+mj-lt"/>
                <a:ea typeface="+mj-ea"/>
                <a:cs typeface="+mj-cs"/>
              </a:rPr>
              <a:t>Average Danceability for each year </a:t>
            </a:r>
          </a:p>
        </p:txBody>
      </p:sp>
      <p:sp>
        <p:nvSpPr>
          <p:cNvPr id="4" name="Content Placeholder 3">
            <a:extLst>
              <a:ext uri="{FF2B5EF4-FFF2-40B4-BE49-F238E27FC236}">
                <a16:creationId xmlns:a16="http://schemas.microsoft.com/office/drawing/2014/main" id="{705BF24B-B410-CBD5-B9AA-DFB9CA8F8218}"/>
              </a:ext>
            </a:extLst>
          </p:cNvPr>
          <p:cNvSpPr>
            <a:spLocks noGrp="1"/>
          </p:cNvSpPr>
          <p:nvPr>
            <p:ph sz="half" idx="2"/>
          </p:nvPr>
        </p:nvSpPr>
        <p:spPr>
          <a:xfrm>
            <a:off x="1144923" y="2405894"/>
            <a:ext cx="5315189" cy="3535083"/>
          </a:xfrm>
        </p:spPr>
        <p:txBody>
          <a:bodyPr vert="horz" lIns="91440" tIns="45720" rIns="91440" bIns="45720" rtlCol="0" anchor="t">
            <a:normAutofit/>
          </a:bodyPr>
          <a:lstStyle/>
          <a:p>
            <a:r>
              <a:rPr lang="en-US" sz="2000" dirty="0"/>
              <a:t>This graph shows how the danceability  has increased through the years</a:t>
            </a:r>
          </a:p>
          <a:p>
            <a:r>
              <a:rPr lang="en-US" sz="2000" dirty="0"/>
              <a:t>Once we get into the 2000’s and onwards the Average Danceability does not dip below 50%. </a:t>
            </a:r>
          </a:p>
          <a:p>
            <a:r>
              <a:rPr lang="en-US" sz="2000" dirty="0"/>
              <a:t>This number shows that Artist think of danceable songs when they create songs to get the most streams possible </a:t>
            </a:r>
          </a:p>
          <a:p>
            <a:r>
              <a:rPr lang="en-US" sz="2000" dirty="0"/>
              <a:t>I think danceability is very important because that allows these songs to be played in public and private events. </a:t>
            </a:r>
          </a:p>
        </p:txBody>
      </p:sp>
      <p:sp>
        <p:nvSpPr>
          <p:cNvPr id="26" name="Rectangle 2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graph with blue lines and dots&#10;&#10;Description automatically generated">
            <a:extLst>
              <a:ext uri="{FF2B5EF4-FFF2-40B4-BE49-F238E27FC236}">
                <a16:creationId xmlns:a16="http://schemas.microsoft.com/office/drawing/2014/main" id="{05D5C733-0899-6F79-7F9F-19193B7812A1}"/>
              </a:ext>
            </a:extLst>
          </p:cNvPr>
          <p:cNvPicPr>
            <a:picLocks noGrp="1" noChangeAspect="1"/>
          </p:cNvPicPr>
          <p:nvPr>
            <p:ph sz="half" idx="1"/>
          </p:nvPr>
        </p:nvPicPr>
        <p:blipFill>
          <a:blip r:embed="rId2"/>
          <a:stretch>
            <a:fillRect/>
          </a:stretch>
        </p:blipFill>
        <p:spPr>
          <a:xfrm>
            <a:off x="7075967" y="2120803"/>
            <a:ext cx="4170530" cy="2648286"/>
          </a:xfrm>
          <a:prstGeom prst="rect">
            <a:avLst/>
          </a:prstGeom>
        </p:spPr>
      </p:pic>
    </p:spTree>
    <p:extLst>
      <p:ext uri="{BB962C8B-B14F-4D97-AF65-F5344CB8AC3E}">
        <p14:creationId xmlns:p14="http://schemas.microsoft.com/office/powerpoint/2010/main" val="389459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F81A4-47ED-AD8C-653B-836FCF9F1681}"/>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Cross-Platform Metrics</a:t>
            </a:r>
          </a:p>
        </p:txBody>
      </p:sp>
      <p:sp>
        <p:nvSpPr>
          <p:cNvPr id="4" name="Content Placeholder 3">
            <a:extLst>
              <a:ext uri="{FF2B5EF4-FFF2-40B4-BE49-F238E27FC236}">
                <a16:creationId xmlns:a16="http://schemas.microsoft.com/office/drawing/2014/main" id="{61CF65BA-8BAD-A12B-2AE8-722084AF737E}"/>
              </a:ext>
            </a:extLst>
          </p:cNvPr>
          <p:cNvSpPr>
            <a:spLocks noGrp="1"/>
          </p:cNvSpPr>
          <p:nvPr>
            <p:ph sz="half" idx="2"/>
          </p:nvPr>
        </p:nvSpPr>
        <p:spPr>
          <a:xfrm>
            <a:off x="1144923" y="2405894"/>
            <a:ext cx="5315189" cy="3535083"/>
          </a:xfrm>
        </p:spPr>
        <p:txBody>
          <a:bodyPr vert="horz" lIns="91440" tIns="45720" rIns="91440" bIns="45720" rtlCol="0" anchor="t">
            <a:normAutofit/>
          </a:bodyPr>
          <a:lstStyle/>
          <a:p>
            <a:r>
              <a:rPr lang="en-US" sz="2000" dirty="0"/>
              <a:t>This chart allows us to see how different platforms stream the same music or very similar music </a:t>
            </a:r>
          </a:p>
          <a:p>
            <a:r>
              <a:rPr lang="en-US" sz="2000" dirty="0"/>
              <a:t>It’s noticeable that Deezer doesn’t seem as similar as Apple and Spotify. </a:t>
            </a:r>
          </a:p>
          <a:p>
            <a:r>
              <a:rPr lang="en-US" sz="2000" dirty="0"/>
              <a:t>I think this would be due to the different Artists from different countries. For example, Deezer would maybe have more French artist compared to an American artist. </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red squares with white text&#10;&#10;Description automatically generated">
            <a:extLst>
              <a:ext uri="{FF2B5EF4-FFF2-40B4-BE49-F238E27FC236}">
                <a16:creationId xmlns:a16="http://schemas.microsoft.com/office/drawing/2014/main" id="{08ADE36C-A945-78A1-6065-83C1F2B85D16}"/>
              </a:ext>
            </a:extLst>
          </p:cNvPr>
          <p:cNvPicPr>
            <a:picLocks noGrp="1" noChangeAspect="1"/>
          </p:cNvPicPr>
          <p:nvPr>
            <p:ph sz="half" idx="1"/>
          </p:nvPr>
        </p:nvPicPr>
        <p:blipFill>
          <a:blip r:embed="rId2"/>
          <a:stretch>
            <a:fillRect/>
          </a:stretch>
        </p:blipFill>
        <p:spPr>
          <a:xfrm>
            <a:off x="7075967" y="1735030"/>
            <a:ext cx="4170530" cy="3419833"/>
          </a:xfrm>
          <a:prstGeom prst="rect">
            <a:avLst/>
          </a:prstGeom>
        </p:spPr>
      </p:pic>
    </p:spTree>
    <p:extLst>
      <p:ext uri="{BB962C8B-B14F-4D97-AF65-F5344CB8AC3E}">
        <p14:creationId xmlns:p14="http://schemas.microsoft.com/office/powerpoint/2010/main" val="44407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891</Words>
  <Application>Microsoft Macintosh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Most streamed Spotify Songs ‘23</vt:lpstr>
      <vt:lpstr>Hypothesis: Based off the data provided, I am going to examine the data based off audio features to understand trends and preferences individuals have when they choose to listen to a song. </vt:lpstr>
      <vt:lpstr>Basic Data</vt:lpstr>
      <vt:lpstr>Top 10 Artists with Most Songs</vt:lpstr>
      <vt:lpstr>Top 10 Artists with Most Songs    </vt:lpstr>
      <vt:lpstr>Top 10 Songs with most Streams on Spotify</vt:lpstr>
      <vt:lpstr>Distribution of Danceability </vt:lpstr>
      <vt:lpstr>Average Danceability for each year </vt:lpstr>
      <vt:lpstr>Cross-Platform Metrics</vt:lpstr>
      <vt:lpstr>Number of streams vs. various stat descriptions</vt:lpstr>
      <vt:lpstr>Additional information to show relationship from streams to decriptions </vt:lpstr>
      <vt:lpstr>Popularity vs. Danceability</vt:lpstr>
      <vt:lpstr>Valence Distribution by Year</vt:lpstr>
      <vt:lpstr>Audio features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streamed Spotify Songs ‘23</dc:title>
  <dc:creator>Rajyalakshmi Devulapally</dc:creator>
  <cp:lastModifiedBy>Rajyalakshmi Devulapally</cp:lastModifiedBy>
  <cp:revision>5</cp:revision>
  <dcterms:created xsi:type="dcterms:W3CDTF">2023-10-17T00:32:03Z</dcterms:created>
  <dcterms:modified xsi:type="dcterms:W3CDTF">2023-10-17T23:48:12Z</dcterms:modified>
</cp:coreProperties>
</file>