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6"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1"/>
    <p:restoredTop sz="96327"/>
  </p:normalViewPr>
  <p:slideViewPr>
    <p:cSldViewPr snapToGrid="0">
      <p:cViewPr varScale="1">
        <p:scale>
          <a:sx n="109" d="100"/>
          <a:sy n="109" d="100"/>
        </p:scale>
        <p:origin x="216"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11/29/23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creativecommons.org/licenses/by/3.0/"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hyperlink" Target="https://www.flickr.com/photos/93893852@N08/8645746456" TargetMode="External"/><Relationship Id="rId5" Type="http://schemas.openxmlformats.org/officeDocument/2006/relationships/image" Target="../media/image7.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1F6E2E-E2E7-4689-9E5D-51F37CB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B728A18-FF26-43E9-AF31-9608EBA3D5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16" name="Picture 15">
              <a:extLst>
                <a:ext uri="{FF2B5EF4-FFF2-40B4-BE49-F238E27FC236}">
                  <a16:creationId xmlns:a16="http://schemas.microsoft.com/office/drawing/2014/main" id="{D418D479-7A49-4E09-A270-87C36ABE505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F55AC523-B142-409D-BB68-747EDDCE6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8FD6A06-A68E-49C5-8F1D-8945DD8C00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 name="Picture 18">
              <a:extLst>
                <a:ext uri="{FF2B5EF4-FFF2-40B4-BE49-F238E27FC236}">
                  <a16:creationId xmlns:a16="http://schemas.microsoft.com/office/drawing/2014/main" id="{A6794A3D-A7E9-4DC9-98E4-02104E24AC3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A1F1ED2-D94C-B0C4-A241-0DDD8BCB9E9C}"/>
              </a:ext>
            </a:extLst>
          </p:cNvPr>
          <p:cNvSpPr>
            <a:spLocks noGrp="1"/>
          </p:cNvSpPr>
          <p:nvPr>
            <p:ph type="ctrTitle"/>
          </p:nvPr>
        </p:nvSpPr>
        <p:spPr>
          <a:xfrm>
            <a:off x="6553770" y="1041401"/>
            <a:ext cx="4538526" cy="2345264"/>
          </a:xfrm>
        </p:spPr>
        <p:txBody>
          <a:bodyPr>
            <a:normAutofit/>
          </a:bodyPr>
          <a:lstStyle/>
          <a:p>
            <a:r>
              <a:rPr lang="en-US" dirty="0"/>
              <a:t>Michael Jordan</a:t>
            </a:r>
          </a:p>
        </p:txBody>
      </p:sp>
      <p:sp>
        <p:nvSpPr>
          <p:cNvPr id="21" name="Rectangle 20">
            <a:extLst>
              <a:ext uri="{FF2B5EF4-FFF2-40B4-BE49-F238E27FC236}">
                <a16:creationId xmlns:a16="http://schemas.microsoft.com/office/drawing/2014/main" id="{7731DD8B-7A0A-47A0-BF6B-EBB4F9709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4976494"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asketball player dribbling a basketball&#10;&#10;Description automatically generated">
            <a:extLst>
              <a:ext uri="{FF2B5EF4-FFF2-40B4-BE49-F238E27FC236}">
                <a16:creationId xmlns:a16="http://schemas.microsoft.com/office/drawing/2014/main" id="{1DCA1640-D45D-0A21-EBDF-4983359E57ED}"/>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16790" r="12771" b="-1"/>
          <a:stretch/>
        </p:blipFill>
        <p:spPr>
          <a:xfrm>
            <a:off x="1412683" y="1410208"/>
            <a:ext cx="4348925" cy="3858780"/>
          </a:xfrm>
          <a:prstGeom prst="rect">
            <a:avLst/>
          </a:prstGeom>
        </p:spPr>
      </p:pic>
      <p:cxnSp>
        <p:nvCxnSpPr>
          <p:cNvPr id="23" name="Straight Connector 22">
            <a:extLst>
              <a:ext uri="{FF2B5EF4-FFF2-40B4-BE49-F238E27FC236}">
                <a16:creationId xmlns:a16="http://schemas.microsoft.com/office/drawing/2014/main" id="{10A370BF-9768-4FA0-8887-C3777F3A9C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770" y="3522131"/>
            <a:ext cx="4520638"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FC30988D-CF4E-36C0-44CF-CD0ABBF97011}"/>
              </a:ext>
            </a:extLst>
          </p:cNvPr>
          <p:cNvSpPr txBox="1"/>
          <p:nvPr/>
        </p:nvSpPr>
        <p:spPr>
          <a:xfrm>
            <a:off x="3557158" y="5068933"/>
            <a:ext cx="220445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www.flickr.com/photos/93893852@N08/8645746456">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89198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A8E5489-D57D-901F-3157-56C3A82F6271}"/>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800">
                <a:solidFill>
                  <a:srgbClr val="262626"/>
                </a:solidFill>
              </a:rPr>
              <a:t>Average Points per Year</a:t>
            </a:r>
          </a:p>
        </p:txBody>
      </p:sp>
      <p:cxnSp>
        <p:nvCxnSpPr>
          <p:cNvPr id="27" name="Straight Connector 26">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Content Placeholder 3">
            <a:extLst>
              <a:ext uri="{FF2B5EF4-FFF2-40B4-BE49-F238E27FC236}">
                <a16:creationId xmlns:a16="http://schemas.microsoft.com/office/drawing/2014/main" id="{A65A6C11-09D6-2193-DAA6-15485A4669F6}"/>
              </a:ext>
            </a:extLst>
          </p:cNvPr>
          <p:cNvSpPr>
            <a:spLocks noGrp="1"/>
          </p:cNvSpPr>
          <p:nvPr>
            <p:ph sz="half" idx="2"/>
          </p:nvPr>
        </p:nvSpPr>
        <p:spPr>
          <a:xfrm>
            <a:off x="1295401" y="2493774"/>
            <a:ext cx="3660057" cy="3382094"/>
          </a:xfrm>
        </p:spPr>
        <p:txBody>
          <a:bodyPr vert="horz" lIns="91440" tIns="45720" rIns="91440" bIns="45720" rtlCol="0" anchor="t">
            <a:normAutofit/>
          </a:bodyPr>
          <a:lstStyle/>
          <a:p>
            <a:pPr algn="ctr"/>
            <a:r>
              <a:rPr lang="en-US" sz="1600" dirty="0">
                <a:solidFill>
                  <a:srgbClr val="262626"/>
                </a:solidFill>
              </a:rPr>
              <a:t>This graphs allows us to see Michael’s 25</a:t>
            </a:r>
            <a:r>
              <a:rPr lang="en-US" sz="1600" baseline="30000" dirty="0">
                <a:solidFill>
                  <a:srgbClr val="262626"/>
                </a:solidFill>
              </a:rPr>
              <a:t>th</a:t>
            </a:r>
            <a:r>
              <a:rPr lang="en-US" sz="1600" dirty="0">
                <a:solidFill>
                  <a:srgbClr val="262626"/>
                </a:solidFill>
              </a:rPr>
              <a:t>, 50</a:t>
            </a:r>
            <a:r>
              <a:rPr lang="en-US" sz="1600" baseline="30000" dirty="0">
                <a:solidFill>
                  <a:srgbClr val="262626"/>
                </a:solidFill>
              </a:rPr>
              <a:t>th</a:t>
            </a:r>
            <a:r>
              <a:rPr lang="en-US" sz="1600" dirty="0">
                <a:solidFill>
                  <a:srgbClr val="262626"/>
                </a:solidFill>
              </a:rPr>
              <a:t>, 75th, minimum, maximum, and outliers throughout each year. </a:t>
            </a:r>
          </a:p>
        </p:txBody>
      </p:sp>
      <p:pic>
        <p:nvPicPr>
          <p:cNvPr id="6" name="Content Placeholder 5" descr="A graph with different colored squares&#10;&#10;Description automatically generated">
            <a:extLst>
              <a:ext uri="{FF2B5EF4-FFF2-40B4-BE49-F238E27FC236}">
                <a16:creationId xmlns:a16="http://schemas.microsoft.com/office/drawing/2014/main" id="{B328240E-1707-CF2B-FA6F-5998A9A03413}"/>
              </a:ext>
            </a:extLst>
          </p:cNvPr>
          <p:cNvPicPr>
            <a:picLocks noGrp="1" noChangeAspect="1"/>
          </p:cNvPicPr>
          <p:nvPr>
            <p:ph sz="half" idx="1"/>
          </p:nvPr>
        </p:nvPicPr>
        <p:blipFill>
          <a:blip r:embed="rId5"/>
          <a:stretch>
            <a:fillRect/>
          </a:stretch>
        </p:blipFill>
        <p:spPr>
          <a:xfrm>
            <a:off x="5418668" y="1849691"/>
            <a:ext cx="5469466" cy="3158615"/>
          </a:xfrm>
          <a:prstGeom prst="rect">
            <a:avLst/>
          </a:prstGeom>
          <a:ln w="57150" cmpd="thickThin">
            <a:solidFill>
              <a:srgbClr val="7F7F7F"/>
            </a:solidFill>
            <a:miter lim="800000"/>
          </a:ln>
        </p:spPr>
      </p:pic>
    </p:spTree>
    <p:extLst>
      <p:ext uri="{BB962C8B-B14F-4D97-AF65-F5344CB8AC3E}">
        <p14:creationId xmlns:p14="http://schemas.microsoft.com/office/powerpoint/2010/main" val="268161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53AF-10DB-9F73-BAFD-E7D726DDF105}"/>
              </a:ext>
            </a:extLst>
          </p:cNvPr>
          <p:cNvSpPr>
            <a:spLocks noGrp="1"/>
          </p:cNvSpPr>
          <p:nvPr>
            <p:ph type="ctrTitle"/>
          </p:nvPr>
        </p:nvSpPr>
        <p:spPr/>
        <p:txBody>
          <a:bodyPr/>
          <a:lstStyle/>
          <a:p>
            <a:r>
              <a:rPr lang="en-US" dirty="0"/>
              <a:t>Conclusion</a:t>
            </a:r>
          </a:p>
        </p:txBody>
      </p:sp>
      <p:sp>
        <p:nvSpPr>
          <p:cNvPr id="4" name="TextBox 3">
            <a:extLst>
              <a:ext uri="{FF2B5EF4-FFF2-40B4-BE49-F238E27FC236}">
                <a16:creationId xmlns:a16="http://schemas.microsoft.com/office/drawing/2014/main" id="{6EDE3A88-4664-F150-378E-68E45201652B}"/>
              </a:ext>
            </a:extLst>
          </p:cNvPr>
          <p:cNvSpPr txBox="1"/>
          <p:nvPr/>
        </p:nvSpPr>
        <p:spPr>
          <a:xfrm>
            <a:off x="2890157" y="3755571"/>
            <a:ext cx="6617910" cy="1200329"/>
          </a:xfrm>
          <a:prstGeom prst="rect">
            <a:avLst/>
          </a:prstGeom>
          <a:noFill/>
        </p:spPr>
        <p:txBody>
          <a:bodyPr wrap="square" rtlCol="0">
            <a:spAutoFit/>
          </a:bodyPr>
          <a:lstStyle/>
          <a:p>
            <a:r>
              <a:rPr lang="en-US" dirty="0"/>
              <a:t>Hypothesis: Based off the data provided, I am going to analyze the data to see how Michael Jordan played throughout his career. I want to see how he played in terms of efficiency based off age, points, monthly (per year), opponent, teams, and among other items. </a:t>
            </a:r>
          </a:p>
        </p:txBody>
      </p:sp>
    </p:spTree>
    <p:extLst>
      <p:ext uri="{BB962C8B-B14F-4D97-AF65-F5344CB8AC3E}">
        <p14:creationId xmlns:p14="http://schemas.microsoft.com/office/powerpoint/2010/main" val="182689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AF32-6B2F-BAC5-0206-E7071724F01E}"/>
              </a:ext>
            </a:extLst>
          </p:cNvPr>
          <p:cNvSpPr>
            <a:spLocks noGrp="1"/>
          </p:cNvSpPr>
          <p:nvPr>
            <p:ph type="title"/>
          </p:nvPr>
        </p:nvSpPr>
        <p:spPr/>
        <p:txBody>
          <a:bodyPr>
            <a:normAutofit/>
          </a:bodyPr>
          <a:lstStyle/>
          <a:p>
            <a:r>
              <a:rPr lang="en-US" dirty="0"/>
              <a:t>Hypothesis</a:t>
            </a:r>
          </a:p>
        </p:txBody>
      </p:sp>
      <p:sp>
        <p:nvSpPr>
          <p:cNvPr id="3" name="Content Placeholder 2">
            <a:extLst>
              <a:ext uri="{FF2B5EF4-FFF2-40B4-BE49-F238E27FC236}">
                <a16:creationId xmlns:a16="http://schemas.microsoft.com/office/drawing/2014/main" id="{4C95C373-60D6-E72B-40BE-09CD06AE03BA}"/>
              </a:ext>
            </a:extLst>
          </p:cNvPr>
          <p:cNvSpPr>
            <a:spLocks noGrp="1"/>
          </p:cNvSpPr>
          <p:nvPr>
            <p:ph idx="1"/>
          </p:nvPr>
        </p:nvSpPr>
        <p:spPr/>
        <p:txBody>
          <a:bodyPr/>
          <a:lstStyle/>
          <a:p>
            <a:r>
              <a:rPr lang="en-US" dirty="0"/>
              <a:t>Based off the data provided, I am going to analyze the data to see how Michael Jordan played throughout his career. I want to see how he played in terms of efficiency based off age, points, monthly (per year), opponent, teams, and among other items. </a:t>
            </a:r>
          </a:p>
        </p:txBody>
      </p:sp>
    </p:spTree>
    <p:extLst>
      <p:ext uri="{BB962C8B-B14F-4D97-AF65-F5344CB8AC3E}">
        <p14:creationId xmlns:p14="http://schemas.microsoft.com/office/powerpoint/2010/main" val="371922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598D9162-2BEF-2918-7DF0-4966F0E9A7D4}"/>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800">
                <a:solidFill>
                  <a:srgbClr val="262626"/>
                </a:solidFill>
              </a:rPr>
              <a:t>Games Played vs Age</a:t>
            </a:r>
          </a:p>
        </p:txBody>
      </p:sp>
      <p:cxnSp>
        <p:nvCxnSpPr>
          <p:cNvPr id="27" name="Straight Connector 26">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Content Placeholder 5" descr="A graph of blue bars&#10;&#10;Description automatically generated with medium confidence">
            <a:extLst>
              <a:ext uri="{FF2B5EF4-FFF2-40B4-BE49-F238E27FC236}">
                <a16:creationId xmlns:a16="http://schemas.microsoft.com/office/drawing/2014/main" id="{B03D7E0A-5C2B-783B-E002-68F8027DD96E}"/>
              </a:ext>
            </a:extLst>
          </p:cNvPr>
          <p:cNvPicPr>
            <a:picLocks noGrp="1" noChangeAspect="1"/>
          </p:cNvPicPr>
          <p:nvPr>
            <p:ph sz="half" idx="1"/>
          </p:nvPr>
        </p:nvPicPr>
        <p:blipFill>
          <a:blip r:embed="rId5"/>
          <a:stretch>
            <a:fillRect/>
          </a:stretch>
        </p:blipFill>
        <p:spPr>
          <a:xfrm>
            <a:off x="5418668" y="1377949"/>
            <a:ext cx="5469466" cy="4102098"/>
          </a:xfrm>
          <a:prstGeom prst="rect">
            <a:avLst/>
          </a:prstGeom>
          <a:ln w="57150" cmpd="thickThin">
            <a:solidFill>
              <a:srgbClr val="7F7F7F"/>
            </a:solidFill>
            <a:miter lim="800000"/>
          </a:ln>
        </p:spPr>
      </p:pic>
    </p:spTree>
    <p:extLst>
      <p:ext uri="{BB962C8B-B14F-4D97-AF65-F5344CB8AC3E}">
        <p14:creationId xmlns:p14="http://schemas.microsoft.com/office/powerpoint/2010/main" val="400636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5" name="Picture 34">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5" name="Rectangle 54">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7" name="Picture 36">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8" name="Picture 37">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56" name="Straight Connector 55">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57" name="Rectangle 56">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5" name="Picture 44">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9" name="Rectangle 58">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7" name="Picture 46">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8" name="Picture 47">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60" name="Rectangle 59">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Content Placeholder 3">
            <a:extLst>
              <a:ext uri="{FF2B5EF4-FFF2-40B4-BE49-F238E27FC236}">
                <a16:creationId xmlns:a16="http://schemas.microsoft.com/office/drawing/2014/main" id="{66E6C49A-5B99-D79A-0C6B-263A0A40C2CC}"/>
              </a:ext>
            </a:extLst>
          </p:cNvPr>
          <p:cNvSpPr>
            <a:spLocks noGrp="1"/>
          </p:cNvSpPr>
          <p:nvPr>
            <p:ph sz="half" idx="2"/>
          </p:nvPr>
        </p:nvSpPr>
        <p:spPr>
          <a:xfrm>
            <a:off x="7535824" y="2556932"/>
            <a:ext cx="3360771" cy="3318936"/>
          </a:xfrm>
        </p:spPr>
        <p:txBody>
          <a:bodyPr vert="horz" lIns="91440" tIns="45720" rIns="91440" bIns="45720" rtlCol="0" anchor="t">
            <a:normAutofit/>
          </a:bodyPr>
          <a:lstStyle/>
          <a:p>
            <a:r>
              <a:rPr lang="en-US" dirty="0"/>
              <a:t>This graph shows  Michael Jordan’s age to how efficient he was during that age. It also shows his average points for that age and how points and efficiency correlate. </a:t>
            </a:r>
          </a:p>
        </p:txBody>
      </p:sp>
      <p:pic>
        <p:nvPicPr>
          <p:cNvPr id="18" name="Picture 17" descr="A graph with blue and orange lines&#10;&#10;Description automatically generated">
            <a:extLst>
              <a:ext uri="{FF2B5EF4-FFF2-40B4-BE49-F238E27FC236}">
                <a16:creationId xmlns:a16="http://schemas.microsoft.com/office/drawing/2014/main" id="{DA5B635C-EA7E-728D-00A7-BF9E7A5F21D4}"/>
              </a:ext>
            </a:extLst>
          </p:cNvPr>
          <p:cNvPicPr>
            <a:picLocks noChangeAspect="1"/>
          </p:cNvPicPr>
          <p:nvPr/>
        </p:nvPicPr>
        <p:blipFill>
          <a:blip r:embed="rId5"/>
          <a:stretch>
            <a:fillRect/>
          </a:stretch>
        </p:blipFill>
        <p:spPr>
          <a:xfrm>
            <a:off x="1187313" y="1711176"/>
            <a:ext cx="5740498" cy="3435647"/>
          </a:xfrm>
          <a:prstGeom prst="rect">
            <a:avLst/>
          </a:prstGeom>
        </p:spPr>
      </p:pic>
    </p:spTree>
    <p:extLst>
      <p:ext uri="{BB962C8B-B14F-4D97-AF65-F5344CB8AC3E}">
        <p14:creationId xmlns:p14="http://schemas.microsoft.com/office/powerpoint/2010/main" val="388095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380A746A-5D26-29A5-403A-745430278793}"/>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800">
                <a:solidFill>
                  <a:srgbClr val="262626"/>
                </a:solidFill>
              </a:rPr>
              <a:t>Pre-Championship </a:t>
            </a:r>
          </a:p>
        </p:txBody>
      </p:sp>
      <p:cxnSp>
        <p:nvCxnSpPr>
          <p:cNvPr id="27" name="Straight Connector 26">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Content Placeholder 3">
            <a:extLst>
              <a:ext uri="{FF2B5EF4-FFF2-40B4-BE49-F238E27FC236}">
                <a16:creationId xmlns:a16="http://schemas.microsoft.com/office/drawing/2014/main" id="{FE429C0E-9FB7-8D6B-3C67-F4C6D389305B}"/>
              </a:ext>
            </a:extLst>
          </p:cNvPr>
          <p:cNvSpPr>
            <a:spLocks noGrp="1"/>
          </p:cNvSpPr>
          <p:nvPr>
            <p:ph sz="half" idx="2"/>
          </p:nvPr>
        </p:nvSpPr>
        <p:spPr>
          <a:xfrm>
            <a:off x="1295401" y="2493774"/>
            <a:ext cx="3660057" cy="3382094"/>
          </a:xfrm>
        </p:spPr>
        <p:txBody>
          <a:bodyPr vert="horz" lIns="91440" tIns="45720" rIns="91440" bIns="45720" rtlCol="0" anchor="t">
            <a:normAutofit/>
          </a:bodyPr>
          <a:lstStyle/>
          <a:p>
            <a:r>
              <a:rPr lang="en-US" sz="1600" dirty="0">
                <a:solidFill>
                  <a:srgbClr val="262626"/>
                </a:solidFill>
              </a:rPr>
              <a:t>The graph to the right shows how Michael played on an efficiency level per month and shows what months he played versus when he didn’t (due to injury or other matters). </a:t>
            </a:r>
          </a:p>
        </p:txBody>
      </p:sp>
      <p:pic>
        <p:nvPicPr>
          <p:cNvPr id="6" name="Content Placeholder 5" descr="A graph of blue bars&#10;&#10;Description automatically generated with medium confidence">
            <a:extLst>
              <a:ext uri="{FF2B5EF4-FFF2-40B4-BE49-F238E27FC236}">
                <a16:creationId xmlns:a16="http://schemas.microsoft.com/office/drawing/2014/main" id="{80DCA63B-C4B0-214F-C573-B4A8C0E6FFFE}"/>
              </a:ext>
            </a:extLst>
          </p:cNvPr>
          <p:cNvPicPr>
            <a:picLocks noGrp="1" noChangeAspect="1"/>
          </p:cNvPicPr>
          <p:nvPr>
            <p:ph sz="half" idx="1"/>
          </p:nvPr>
        </p:nvPicPr>
        <p:blipFill>
          <a:blip r:embed="rId5"/>
          <a:stretch>
            <a:fillRect/>
          </a:stretch>
        </p:blipFill>
        <p:spPr>
          <a:xfrm>
            <a:off x="5418668" y="2198369"/>
            <a:ext cx="5469466" cy="2461259"/>
          </a:xfrm>
          <a:prstGeom prst="rect">
            <a:avLst/>
          </a:prstGeom>
          <a:ln w="57150" cmpd="thickThin">
            <a:solidFill>
              <a:srgbClr val="7F7F7F"/>
            </a:solidFill>
            <a:miter lim="800000"/>
          </a:ln>
        </p:spPr>
      </p:pic>
    </p:spTree>
    <p:extLst>
      <p:ext uri="{BB962C8B-B14F-4D97-AF65-F5344CB8AC3E}">
        <p14:creationId xmlns:p14="http://schemas.microsoft.com/office/powerpoint/2010/main" val="249660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6AD93DB9-F43E-560D-1026-81A2C02BE67F}"/>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800">
                <a:solidFill>
                  <a:srgbClr val="262626"/>
                </a:solidFill>
              </a:rPr>
              <a:t>Championship</a:t>
            </a:r>
          </a:p>
        </p:txBody>
      </p:sp>
      <p:cxnSp>
        <p:nvCxnSpPr>
          <p:cNvPr id="27" name="Straight Connector 26">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Content Placeholder 3">
            <a:extLst>
              <a:ext uri="{FF2B5EF4-FFF2-40B4-BE49-F238E27FC236}">
                <a16:creationId xmlns:a16="http://schemas.microsoft.com/office/drawing/2014/main" id="{E349C70B-27A3-41A7-1820-91FC55370C14}"/>
              </a:ext>
            </a:extLst>
          </p:cNvPr>
          <p:cNvSpPr>
            <a:spLocks noGrp="1"/>
          </p:cNvSpPr>
          <p:nvPr>
            <p:ph sz="half" idx="2"/>
          </p:nvPr>
        </p:nvSpPr>
        <p:spPr>
          <a:xfrm>
            <a:off x="1295401" y="2493774"/>
            <a:ext cx="3660057" cy="3382094"/>
          </a:xfrm>
        </p:spPr>
        <p:txBody>
          <a:bodyPr vert="horz" lIns="91440" tIns="45720" rIns="91440" bIns="45720" rtlCol="0" anchor="t">
            <a:normAutofit/>
          </a:bodyPr>
          <a:lstStyle/>
          <a:p>
            <a:pPr algn="ctr"/>
            <a:r>
              <a:rPr lang="en-US" sz="1600" dirty="0">
                <a:solidFill>
                  <a:srgbClr val="262626"/>
                </a:solidFill>
              </a:rPr>
              <a:t>Graphs show Michael’s efficiency level monthly during the championship run he had with the Bulls. </a:t>
            </a:r>
          </a:p>
        </p:txBody>
      </p:sp>
      <p:pic>
        <p:nvPicPr>
          <p:cNvPr id="6" name="Content Placeholder 5" descr="A graph of blue bars&#10;&#10;Description automatically generated with medium confidence">
            <a:extLst>
              <a:ext uri="{FF2B5EF4-FFF2-40B4-BE49-F238E27FC236}">
                <a16:creationId xmlns:a16="http://schemas.microsoft.com/office/drawing/2014/main" id="{69252006-C876-8FF8-AFEE-5D3690C10CF3}"/>
              </a:ext>
            </a:extLst>
          </p:cNvPr>
          <p:cNvPicPr>
            <a:picLocks noGrp="1" noChangeAspect="1"/>
          </p:cNvPicPr>
          <p:nvPr>
            <p:ph sz="half" idx="1"/>
          </p:nvPr>
        </p:nvPicPr>
        <p:blipFill>
          <a:blip r:embed="rId5"/>
          <a:stretch>
            <a:fillRect/>
          </a:stretch>
        </p:blipFill>
        <p:spPr>
          <a:xfrm>
            <a:off x="5418668" y="2164185"/>
            <a:ext cx="5469466" cy="2529626"/>
          </a:xfrm>
          <a:prstGeom prst="rect">
            <a:avLst/>
          </a:prstGeom>
          <a:ln w="57150" cmpd="thickThin">
            <a:solidFill>
              <a:srgbClr val="7F7F7F"/>
            </a:solidFill>
            <a:miter lim="800000"/>
          </a:ln>
        </p:spPr>
      </p:pic>
    </p:spTree>
    <p:extLst>
      <p:ext uri="{BB962C8B-B14F-4D97-AF65-F5344CB8AC3E}">
        <p14:creationId xmlns:p14="http://schemas.microsoft.com/office/powerpoint/2010/main" val="321208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A440FBE6-72B7-43D4-A8EB-FDBC35FE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47B8492-BC4D-4046-B35A-C38E03494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47264A7B-BD07-443B-B4AE-B7D112274D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8D9B85B4-ACC6-412B-BC6B-2163BCCD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17D5E57D-F913-44D3-9AF3-FCDFAE64F7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BCF01E4E-4102-455A-BC41-D5F848B941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E6CBC70-8853-1BD0-329C-EC4B6424CDF3}"/>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400"/>
              <a:t>Post Championship</a:t>
            </a:r>
          </a:p>
        </p:txBody>
      </p:sp>
      <p:cxnSp>
        <p:nvCxnSpPr>
          <p:cNvPr id="27" name="Straight Connector 26">
            <a:extLst>
              <a:ext uri="{FF2B5EF4-FFF2-40B4-BE49-F238E27FC236}">
                <a16:creationId xmlns:a16="http://schemas.microsoft.com/office/drawing/2014/main" id="{16652DC1-CA18-4263-AC06-BAB0B05EC7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Content Placeholder 3">
            <a:extLst>
              <a:ext uri="{FF2B5EF4-FFF2-40B4-BE49-F238E27FC236}">
                <a16:creationId xmlns:a16="http://schemas.microsoft.com/office/drawing/2014/main" id="{19226D5A-7C0B-723C-4922-D3865032BE86}"/>
              </a:ext>
            </a:extLst>
          </p:cNvPr>
          <p:cNvSpPr>
            <a:spLocks noGrp="1"/>
          </p:cNvSpPr>
          <p:nvPr>
            <p:ph sz="half" idx="2"/>
          </p:nvPr>
        </p:nvSpPr>
        <p:spPr>
          <a:xfrm>
            <a:off x="1295401" y="2493774"/>
            <a:ext cx="3660057" cy="3382094"/>
          </a:xfrm>
        </p:spPr>
        <p:txBody>
          <a:bodyPr vert="horz" lIns="91440" tIns="45720" rIns="91440" bIns="45720" rtlCol="0" anchor="t">
            <a:normAutofit/>
          </a:bodyPr>
          <a:lstStyle/>
          <a:p>
            <a:pPr algn="ctr"/>
            <a:r>
              <a:rPr lang="en-US" sz="1600" dirty="0"/>
              <a:t>These graphs show Michael’s efficiency at the end of his career. </a:t>
            </a:r>
          </a:p>
        </p:txBody>
      </p:sp>
      <p:pic>
        <p:nvPicPr>
          <p:cNvPr id="6" name="Content Placeholder 5" descr="A graph of different sizes and colors&#10;&#10;Description automatically generated with medium confidence">
            <a:extLst>
              <a:ext uri="{FF2B5EF4-FFF2-40B4-BE49-F238E27FC236}">
                <a16:creationId xmlns:a16="http://schemas.microsoft.com/office/drawing/2014/main" id="{78228122-1A5A-B842-B6D2-94FF4640A3A8}"/>
              </a:ext>
            </a:extLst>
          </p:cNvPr>
          <p:cNvPicPr>
            <a:picLocks noGrp="1" noChangeAspect="1"/>
          </p:cNvPicPr>
          <p:nvPr>
            <p:ph sz="half" idx="1"/>
          </p:nvPr>
        </p:nvPicPr>
        <p:blipFill rotWithShape="1">
          <a:blip r:embed="rId5"/>
          <a:srcRect t="9594" r="3" b="3"/>
          <a:stretch/>
        </p:blipFill>
        <p:spPr>
          <a:xfrm>
            <a:off x="5418668" y="982131"/>
            <a:ext cx="5469466" cy="4893735"/>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4170648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32DB7A9-044A-2423-F8B6-1F3B3FB73BDA}"/>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800">
                <a:solidFill>
                  <a:srgbClr val="262626"/>
                </a:solidFill>
              </a:rPr>
              <a:t>Efficiency vs Team</a:t>
            </a:r>
          </a:p>
        </p:txBody>
      </p:sp>
      <p:cxnSp>
        <p:nvCxnSpPr>
          <p:cNvPr id="27" name="Straight Connector 26">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Content Placeholder 3">
            <a:extLst>
              <a:ext uri="{FF2B5EF4-FFF2-40B4-BE49-F238E27FC236}">
                <a16:creationId xmlns:a16="http://schemas.microsoft.com/office/drawing/2014/main" id="{5E85FAD3-1A97-6137-C01E-711A678693D3}"/>
              </a:ext>
            </a:extLst>
          </p:cNvPr>
          <p:cNvSpPr>
            <a:spLocks noGrp="1"/>
          </p:cNvSpPr>
          <p:nvPr>
            <p:ph sz="half" idx="2"/>
          </p:nvPr>
        </p:nvSpPr>
        <p:spPr>
          <a:xfrm>
            <a:off x="1295401" y="2493774"/>
            <a:ext cx="3660057" cy="3382094"/>
          </a:xfrm>
        </p:spPr>
        <p:txBody>
          <a:bodyPr vert="horz" lIns="91440" tIns="45720" rIns="91440" bIns="45720" rtlCol="0" anchor="t">
            <a:normAutofit/>
          </a:bodyPr>
          <a:lstStyle/>
          <a:p>
            <a:pPr algn="ctr"/>
            <a:r>
              <a:rPr lang="en-US" sz="1600" dirty="0">
                <a:solidFill>
                  <a:srgbClr val="262626"/>
                </a:solidFill>
              </a:rPr>
              <a:t>This bar char allows us to see which team Michael was the most efficient against versus which team he was least efficient against. </a:t>
            </a:r>
          </a:p>
        </p:txBody>
      </p:sp>
      <p:pic>
        <p:nvPicPr>
          <p:cNvPr id="6" name="Content Placeholder 5">
            <a:extLst>
              <a:ext uri="{FF2B5EF4-FFF2-40B4-BE49-F238E27FC236}">
                <a16:creationId xmlns:a16="http://schemas.microsoft.com/office/drawing/2014/main" id="{7CE639D5-DCB0-7E81-19B3-0ABA7051C4C1}"/>
              </a:ext>
            </a:extLst>
          </p:cNvPr>
          <p:cNvPicPr>
            <a:picLocks noGrp="1" noChangeAspect="1"/>
          </p:cNvPicPr>
          <p:nvPr>
            <p:ph sz="half" idx="1"/>
          </p:nvPr>
        </p:nvPicPr>
        <p:blipFill>
          <a:blip r:embed="rId5"/>
          <a:stretch>
            <a:fillRect/>
          </a:stretch>
        </p:blipFill>
        <p:spPr>
          <a:xfrm>
            <a:off x="5418668" y="1904385"/>
            <a:ext cx="5469466" cy="3049227"/>
          </a:xfrm>
          <a:prstGeom prst="rect">
            <a:avLst/>
          </a:prstGeom>
          <a:ln w="57150" cmpd="thickThin">
            <a:solidFill>
              <a:srgbClr val="7F7F7F"/>
            </a:solidFill>
            <a:miter lim="800000"/>
          </a:ln>
        </p:spPr>
      </p:pic>
    </p:spTree>
    <p:extLst>
      <p:ext uri="{BB962C8B-B14F-4D97-AF65-F5344CB8AC3E}">
        <p14:creationId xmlns:p14="http://schemas.microsoft.com/office/powerpoint/2010/main" val="3283599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65FEA52F-3B5A-BC45-F78F-7516F123A182}"/>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800" dirty="0">
                <a:solidFill>
                  <a:srgbClr val="262626"/>
                </a:solidFill>
              </a:rPr>
              <a:t>Points versus Opponent</a:t>
            </a:r>
          </a:p>
        </p:txBody>
      </p:sp>
      <p:cxnSp>
        <p:nvCxnSpPr>
          <p:cNvPr id="27" name="Straight Connector 26">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Content Placeholder 3">
            <a:extLst>
              <a:ext uri="{FF2B5EF4-FFF2-40B4-BE49-F238E27FC236}">
                <a16:creationId xmlns:a16="http://schemas.microsoft.com/office/drawing/2014/main" id="{7A3863E2-5879-17C8-F70C-262435BF0B44}"/>
              </a:ext>
            </a:extLst>
          </p:cNvPr>
          <p:cNvSpPr>
            <a:spLocks noGrp="1"/>
          </p:cNvSpPr>
          <p:nvPr>
            <p:ph sz="half" idx="2"/>
          </p:nvPr>
        </p:nvSpPr>
        <p:spPr>
          <a:xfrm>
            <a:off x="1295401" y="2493774"/>
            <a:ext cx="3660057" cy="3382094"/>
          </a:xfrm>
        </p:spPr>
        <p:txBody>
          <a:bodyPr vert="horz" lIns="91440" tIns="45720" rIns="91440" bIns="45720" rtlCol="0" anchor="t">
            <a:normAutofit/>
          </a:bodyPr>
          <a:lstStyle/>
          <a:p>
            <a:pPr algn="ctr"/>
            <a:r>
              <a:rPr lang="en-US" sz="1600" dirty="0">
                <a:solidFill>
                  <a:srgbClr val="262626"/>
                </a:solidFill>
              </a:rPr>
              <a:t>We are able to see how Michael scored against all the various opponents he faced throughout his career. </a:t>
            </a:r>
          </a:p>
        </p:txBody>
      </p:sp>
      <p:pic>
        <p:nvPicPr>
          <p:cNvPr id="6" name="Content Placeholder 5" descr="A graph of blue bars&#10;&#10;Description automatically generated with medium confidence">
            <a:extLst>
              <a:ext uri="{FF2B5EF4-FFF2-40B4-BE49-F238E27FC236}">
                <a16:creationId xmlns:a16="http://schemas.microsoft.com/office/drawing/2014/main" id="{71F0D60B-4862-C118-847B-2AD543E70D01}"/>
              </a:ext>
            </a:extLst>
          </p:cNvPr>
          <p:cNvPicPr>
            <a:picLocks noGrp="1" noChangeAspect="1"/>
          </p:cNvPicPr>
          <p:nvPr>
            <p:ph sz="half" idx="1"/>
          </p:nvPr>
        </p:nvPicPr>
        <p:blipFill>
          <a:blip r:embed="rId5"/>
          <a:stretch>
            <a:fillRect/>
          </a:stretch>
        </p:blipFill>
        <p:spPr>
          <a:xfrm>
            <a:off x="5418668" y="1904385"/>
            <a:ext cx="5469466" cy="3049227"/>
          </a:xfrm>
          <a:prstGeom prst="rect">
            <a:avLst/>
          </a:prstGeom>
          <a:ln w="57150" cmpd="thickThin">
            <a:solidFill>
              <a:srgbClr val="7F7F7F"/>
            </a:solidFill>
            <a:miter lim="800000"/>
          </a:ln>
        </p:spPr>
      </p:pic>
    </p:spTree>
    <p:extLst>
      <p:ext uri="{BB962C8B-B14F-4D97-AF65-F5344CB8AC3E}">
        <p14:creationId xmlns:p14="http://schemas.microsoft.com/office/powerpoint/2010/main" val="1482881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162</TotalTime>
  <Words>300</Words>
  <Application>Microsoft Macintosh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Michael Jordan</vt:lpstr>
      <vt:lpstr>Hypothesis</vt:lpstr>
      <vt:lpstr>Games Played vs Age</vt:lpstr>
      <vt:lpstr>PowerPoint Presentation</vt:lpstr>
      <vt:lpstr>Pre-Championship </vt:lpstr>
      <vt:lpstr>Championship</vt:lpstr>
      <vt:lpstr>Post Championship</vt:lpstr>
      <vt:lpstr>Efficiency vs Team</vt:lpstr>
      <vt:lpstr>Points versus Opponent</vt:lpstr>
      <vt:lpstr>Average Points per Year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Michael Jordan</dc:title>
  <dc:creator>Rajyalakshmi Devulapally</dc:creator>
  <cp:lastModifiedBy>Rajyalakshmi Devulapally</cp:lastModifiedBy>
  <cp:revision>3</cp:revision>
  <dcterms:created xsi:type="dcterms:W3CDTF">2023-11-29T23:39:50Z</dcterms:created>
  <dcterms:modified xsi:type="dcterms:W3CDTF">2023-11-30T02:22:03Z</dcterms:modified>
</cp:coreProperties>
</file>