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291B1-4CA8-4798-8C1E-4A23375B485E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7345E-500D-4E3C-9774-B7873C796D9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664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49B3BC-C41D-4D06-99BA-0C6EAA84F578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BEB111-E6BA-4CA8-A373-54477286DDB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7523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3BC-C41D-4D06-99BA-0C6EAA84F578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B111-E6BA-4CA8-A373-54477286DDB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8072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49B3BC-C41D-4D06-99BA-0C6EAA84F578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BEB111-E6BA-4CA8-A373-54477286DDB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0996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3BC-C41D-4D06-99BA-0C6EAA84F578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FBEB111-E6BA-4CA8-A373-54477286DDB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657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49B3BC-C41D-4D06-99BA-0C6EAA84F578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BEB111-E6BA-4CA8-A373-54477286DDB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648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3BC-C41D-4D06-99BA-0C6EAA84F578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B111-E6BA-4CA8-A373-54477286DDB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3711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3BC-C41D-4D06-99BA-0C6EAA84F578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B111-E6BA-4CA8-A373-54477286DDB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3346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3BC-C41D-4D06-99BA-0C6EAA84F578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B111-E6BA-4CA8-A373-54477286DDB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9061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3BC-C41D-4D06-99BA-0C6EAA84F578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B111-E6BA-4CA8-A373-54477286DDB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8037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49B3BC-C41D-4D06-99BA-0C6EAA84F578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BEB111-E6BA-4CA8-A373-54477286DDB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7556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3BC-C41D-4D06-99BA-0C6EAA84F578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B111-E6BA-4CA8-A373-54477286DDB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7604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249B3BC-C41D-4D06-99BA-0C6EAA84F578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FBEB111-E6BA-4CA8-A373-54477286DDB8}" type="slidenum">
              <a:rPr lang="en-AE" smtClean="0"/>
              <a:t>‹#›</a:t>
            </a:fld>
            <a:endParaRPr lang="en-A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8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12149B2-33AD-FDB7-79D0-12BC7FD7C707}"/>
              </a:ext>
            </a:extLst>
          </p:cNvPr>
          <p:cNvSpPr txBox="1"/>
          <p:nvPr/>
        </p:nvSpPr>
        <p:spPr>
          <a:xfrm>
            <a:off x="4368800" y="638629"/>
            <a:ext cx="455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SHEILA MURUGI MUNYIRI</a:t>
            </a:r>
            <a:endParaRPr lang="en-A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751F9-9789-E4C6-0668-EE38F151EF3D}"/>
              </a:ext>
            </a:extLst>
          </p:cNvPr>
          <p:cNvSpPr txBox="1"/>
          <p:nvPr/>
        </p:nvSpPr>
        <p:spPr>
          <a:xfrm>
            <a:off x="4847771" y="1364343"/>
            <a:ext cx="36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E033-01-1366/2020</a:t>
            </a:r>
            <a:endParaRPr lang="en-AE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13B0C-4253-53C0-9E94-7AAB1372B717}"/>
              </a:ext>
            </a:extLst>
          </p:cNvPr>
          <p:cNvSpPr txBox="1"/>
          <p:nvPr/>
        </p:nvSpPr>
        <p:spPr>
          <a:xfrm>
            <a:off x="3976914" y="1936169"/>
            <a:ext cx="5704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BED CIVIL ENGINEERING</a:t>
            </a:r>
            <a:endParaRPr lang="en-AE" sz="32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00E45-F501-6DB7-639D-9ABA437A0B24}"/>
              </a:ext>
            </a:extLst>
          </p:cNvPr>
          <p:cNvSpPr txBox="1"/>
          <p:nvPr/>
        </p:nvSpPr>
        <p:spPr>
          <a:xfrm>
            <a:off x="1494972" y="3429000"/>
            <a:ext cx="946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rial Black" panose="020B0A04020102020204" pitchFamily="34" charset="0"/>
              </a:rPr>
              <a:t>EVOLUTION OF FLYOVERS</a:t>
            </a:r>
            <a:endParaRPr lang="en-AE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6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7F64B36E-4E4C-ACEE-F39A-09484A13837E}"/>
              </a:ext>
            </a:extLst>
          </p:cNvPr>
          <p:cNvSpPr/>
          <p:nvPr/>
        </p:nvSpPr>
        <p:spPr>
          <a:xfrm>
            <a:off x="638629" y="2505670"/>
            <a:ext cx="2975429" cy="1692870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DISADVANTAGES OF FLYOVERS</a:t>
            </a:r>
            <a:endParaRPr lang="en-AE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54DB7-52BF-6129-A4C4-2A5134288742}"/>
              </a:ext>
            </a:extLst>
          </p:cNvPr>
          <p:cNvSpPr txBox="1"/>
          <p:nvPr/>
        </p:nvSpPr>
        <p:spPr>
          <a:xfrm>
            <a:off x="4064000" y="543563"/>
            <a:ext cx="3788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1. High construction and maintenance costs – need specialized engineering, materials and labour costs</a:t>
            </a:r>
            <a:endParaRPr lang="en-A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F9A18-553F-2408-BDD1-754B2D00FC51}"/>
              </a:ext>
            </a:extLst>
          </p:cNvPr>
          <p:cNvSpPr txBox="1"/>
          <p:nvPr/>
        </p:nvSpPr>
        <p:spPr>
          <a:xfrm>
            <a:off x="4064000" y="2505670"/>
            <a:ext cx="317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Limited accessibility for pedestrians – prioritize vehicular traffic.</a:t>
            </a:r>
            <a:endParaRPr lang="en-A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3A7B6-5C3C-537A-AD8A-8741348DC7B2}"/>
              </a:ext>
            </a:extLst>
          </p:cNvPr>
          <p:cNvSpPr txBox="1"/>
          <p:nvPr/>
        </p:nvSpPr>
        <p:spPr>
          <a:xfrm>
            <a:off x="3897085" y="4351663"/>
            <a:ext cx="3512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3. Environmental impact – their erection can lead to loss of green space and disruption to natural drainage patterns.</a:t>
            </a:r>
            <a:endParaRPr lang="en-A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14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E46A98-4843-6191-0C20-61EDAC0D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056"/>
            <a:ext cx="12192000" cy="629194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607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E57DD7-9518-6AC4-6612-905CDB438E1E}"/>
              </a:ext>
            </a:extLst>
          </p:cNvPr>
          <p:cNvSpPr txBox="1"/>
          <p:nvPr/>
        </p:nvSpPr>
        <p:spPr>
          <a:xfrm>
            <a:off x="2351315" y="624114"/>
            <a:ext cx="7939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world is changing with the dawn of each new day a new invention been discovered. In the transport realm, as we have seen flyovers have evolved significantly and more trends in their construction are been witnessed.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718D1-7B97-DCFF-B4FB-7D0FE761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93774"/>
            <a:ext cx="12192001" cy="45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CC50A-D4C6-7BE4-40BD-907889590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918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61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8B0521F3-EB62-C2F8-FBDF-0632B2C297ED}"/>
              </a:ext>
            </a:extLst>
          </p:cNvPr>
          <p:cNvSpPr/>
          <p:nvPr/>
        </p:nvSpPr>
        <p:spPr>
          <a:xfrm>
            <a:off x="3918857" y="783771"/>
            <a:ext cx="5704114" cy="3810001"/>
          </a:xfrm>
          <a:prstGeom prst="verticalScroll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It is a bridge structure that is built to enable traffic to flow over an obstacle or intersection typically another road.</a:t>
            </a:r>
            <a:endParaRPr lang="en-AE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6216602-DB41-D7C8-22EE-97981C9517C3}"/>
              </a:ext>
            </a:extLst>
          </p:cNvPr>
          <p:cNvSpPr/>
          <p:nvPr/>
        </p:nvSpPr>
        <p:spPr>
          <a:xfrm>
            <a:off x="798286" y="2013857"/>
            <a:ext cx="3541485" cy="13498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Flyovers are also known as an overpass</a:t>
            </a:r>
            <a:endParaRPr lang="en-A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5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8CFE120-9368-17F5-B034-8BDC6C0E6C52}"/>
              </a:ext>
            </a:extLst>
          </p:cNvPr>
          <p:cNvSpPr/>
          <p:nvPr/>
        </p:nvSpPr>
        <p:spPr>
          <a:xfrm>
            <a:off x="664306" y="1505856"/>
            <a:ext cx="2743200" cy="1480458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Who designed the first flyover?</a:t>
            </a:r>
            <a:endParaRPr lang="en-AE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6C4EF4E-3BE4-DAA8-936C-17DB1A15EE53}"/>
              </a:ext>
            </a:extLst>
          </p:cNvPr>
          <p:cNvSpPr/>
          <p:nvPr/>
        </p:nvSpPr>
        <p:spPr>
          <a:xfrm>
            <a:off x="4760686" y="711199"/>
            <a:ext cx="2960914" cy="126274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When was it built?</a:t>
            </a:r>
            <a:endParaRPr lang="en-AE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9CAF538-A306-FE0C-33F1-0C29D26124BE}"/>
              </a:ext>
            </a:extLst>
          </p:cNvPr>
          <p:cNvSpPr/>
          <p:nvPr/>
        </p:nvSpPr>
        <p:spPr>
          <a:xfrm>
            <a:off x="8708573" y="711199"/>
            <a:ext cx="3338285" cy="233680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Where was the first flyover built?</a:t>
            </a:r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A00BC-FFE0-5EEE-CD48-417278883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63" y="2434772"/>
            <a:ext cx="4836609" cy="42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7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37A14-88FD-C4A4-8078-253EC33A4211}"/>
              </a:ext>
            </a:extLst>
          </p:cNvPr>
          <p:cNvSpPr txBox="1"/>
          <p:nvPr/>
        </p:nvSpPr>
        <p:spPr>
          <a:xfrm>
            <a:off x="217714" y="782436"/>
            <a:ext cx="4236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Holborn Viaduct was the world's first flyover, connecting Holborn with Newgate street, to avoid a dip on the road. It was built between 1863 and 1869 and opened by Queen Victoria in 1869</a:t>
            </a:r>
            <a:endParaRPr lang="en-A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1D391-3AC7-ED75-74FE-59D82E2E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29" y="493486"/>
            <a:ext cx="7737671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2037F1-2903-42D4-3122-57632653F1A8}"/>
              </a:ext>
            </a:extLst>
          </p:cNvPr>
          <p:cNvSpPr txBox="1"/>
          <p:nvPr/>
        </p:nvSpPr>
        <p:spPr>
          <a:xfrm>
            <a:off x="217714" y="4474757"/>
            <a:ext cx="4236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Notable engineers such as Eugene Henard the French urban planner contributed to development of flyovers.</a:t>
            </a:r>
            <a:endParaRPr lang="en-AE" sz="2800" dirty="0"/>
          </a:p>
        </p:txBody>
      </p:sp>
    </p:spTree>
    <p:extLst>
      <p:ext uri="{BB962C8B-B14F-4D97-AF65-F5344CB8AC3E}">
        <p14:creationId xmlns:p14="http://schemas.microsoft.com/office/powerpoint/2010/main" val="34898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BCC2F-98D5-3FCE-B982-B4CBFBE4F93D}"/>
              </a:ext>
            </a:extLst>
          </p:cNvPr>
          <p:cNvSpPr txBox="1"/>
          <p:nvPr/>
        </p:nvSpPr>
        <p:spPr>
          <a:xfrm>
            <a:off x="3991429" y="0"/>
            <a:ext cx="521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TYPES OF FLYOVERS</a:t>
            </a:r>
            <a:endParaRPr lang="en-AE" sz="36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B3042-8055-5638-3E32-58ED4A295E10}"/>
              </a:ext>
            </a:extLst>
          </p:cNvPr>
          <p:cNvSpPr txBox="1"/>
          <p:nvPr/>
        </p:nvSpPr>
        <p:spPr>
          <a:xfrm>
            <a:off x="0" y="1088571"/>
            <a:ext cx="317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Grade separated flyovers</a:t>
            </a:r>
          </a:p>
          <a:p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1740F-B6CE-D6CF-126E-F133CB87B310}"/>
              </a:ext>
            </a:extLst>
          </p:cNvPr>
          <p:cNvSpPr txBox="1"/>
          <p:nvPr/>
        </p:nvSpPr>
        <p:spPr>
          <a:xfrm>
            <a:off x="312056" y="1734902"/>
            <a:ext cx="2866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Grade separated flyovers are the most common type of flyovers and are built to separate conflicting traffic movements. They are multi-level structures that allow traffic from one road to pass over another without any interruption. These flyovers are typically found at busy intersections, interchanges, or highway crossings</a:t>
            </a:r>
            <a:endParaRPr lang="en-A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5E6AE-40FD-47AD-4CC6-C9FB871B3B46}"/>
              </a:ext>
            </a:extLst>
          </p:cNvPr>
          <p:cNvSpPr txBox="1"/>
          <p:nvPr/>
        </p:nvSpPr>
        <p:spPr>
          <a:xfrm>
            <a:off x="3759200" y="1088571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Cloverleaf flyovers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E00C6-782F-9375-D289-4F24F64E5674}"/>
              </a:ext>
            </a:extLst>
          </p:cNvPr>
          <p:cNvSpPr txBox="1"/>
          <p:nvPr/>
        </p:nvSpPr>
        <p:spPr>
          <a:xfrm>
            <a:off x="3991429" y="1915886"/>
            <a:ext cx="2554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consists of a series of circular ramps that allow vehicles to enter and exit the flyover, resulting in a continuous flow of traffic. This type of flyover is suitable for large volume traffic and is commonly used at major highway intersections</a:t>
            </a:r>
            <a:r>
              <a:rPr lang="en-GB" dirty="0"/>
              <a:t>.</a:t>
            </a:r>
            <a:endParaRPr lang="en-A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A583F3-87EE-D82D-C62C-A6222A5C4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83" y="779645"/>
            <a:ext cx="4942117" cy="533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93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F1A943-DDB4-BDF9-29AF-1EC3DBA67A65}"/>
              </a:ext>
            </a:extLst>
          </p:cNvPr>
          <p:cNvSpPr txBox="1"/>
          <p:nvPr/>
        </p:nvSpPr>
        <p:spPr>
          <a:xfrm>
            <a:off x="3338287" y="475120"/>
            <a:ext cx="465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3. Trumpet flyovers</a:t>
            </a:r>
            <a:endParaRPr lang="en-AE" sz="36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C5B59-BE87-0A92-FCE2-90B2387BBFED}"/>
              </a:ext>
            </a:extLst>
          </p:cNvPr>
          <p:cNvSpPr txBox="1"/>
          <p:nvPr/>
        </p:nvSpPr>
        <p:spPr>
          <a:xfrm>
            <a:off x="0" y="1120676"/>
            <a:ext cx="6647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they have a more simplified design with only one circular ramp on one side and a straight ramp on the other side. This type of flyover is cost-effective and requires less land area compared to cloverleaf flyovers. It is commonly used to connect highways with urban roads or collector roads.</a:t>
            </a:r>
            <a:endParaRPr lang="en-AE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743C1-73CD-E543-56B0-25B27CFB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085" y="2580628"/>
            <a:ext cx="5638802" cy="39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24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761077-5CDE-AD9E-1024-D68C7DD1EF36}"/>
              </a:ext>
            </a:extLst>
          </p:cNvPr>
          <p:cNvSpPr txBox="1"/>
          <p:nvPr/>
        </p:nvSpPr>
        <p:spPr>
          <a:xfrm>
            <a:off x="6415313" y="774085"/>
            <a:ext cx="313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</a:rPr>
              <a:t>4. Stack flyovers</a:t>
            </a:r>
            <a:endParaRPr lang="en-AE" sz="3200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F4A92-4087-B490-33A5-1C70A2173EFC}"/>
              </a:ext>
            </a:extLst>
          </p:cNvPr>
          <p:cNvSpPr txBox="1"/>
          <p:nvPr/>
        </p:nvSpPr>
        <p:spPr>
          <a:xfrm>
            <a:off x="5660571" y="2464216"/>
            <a:ext cx="4934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also known as a double-decker flyover, is a complex structure that consists of two or more levels of cloverleaf or trumpet flyovers. It is used to connect multiple roads or highways, resulting in a smoother traffic flow and reduced congestion. Stack flyovers are commonly seen in major cities with a high volume of traffic</a:t>
            </a:r>
            <a:r>
              <a:rPr lang="en-GB" sz="2400" dirty="0"/>
              <a:t>.</a:t>
            </a:r>
            <a:endParaRPr lang="en-A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C3D43-8B37-CFC3-CD14-A9BE36A12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417"/>
            <a:ext cx="5544457" cy="57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8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4012E612-3D29-D451-1398-4DB73BA3A6C2}"/>
              </a:ext>
            </a:extLst>
          </p:cNvPr>
          <p:cNvSpPr/>
          <p:nvPr/>
        </p:nvSpPr>
        <p:spPr>
          <a:xfrm>
            <a:off x="4013198" y="444252"/>
            <a:ext cx="4027715" cy="1640114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ADVANATGES OF FLYOVERS</a:t>
            </a:r>
            <a:endParaRPr lang="en-A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88C1F-66A6-5B30-5439-46F1380D604D}"/>
              </a:ext>
            </a:extLst>
          </p:cNvPr>
          <p:cNvSpPr txBox="1"/>
          <p:nvPr/>
        </p:nvSpPr>
        <p:spPr>
          <a:xfrm>
            <a:off x="3933371" y="2426678"/>
            <a:ext cx="410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1. Traffic flow improvement- facilitate smoother traffic movement by reducing congestion at ground level.</a:t>
            </a:r>
            <a:endParaRPr lang="en-AE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BD915-B11F-0EB3-3872-00CBF578B0D3}"/>
              </a:ext>
            </a:extLst>
          </p:cNvPr>
          <p:cNvSpPr txBox="1"/>
          <p:nvPr/>
        </p:nvSpPr>
        <p:spPr>
          <a:xfrm>
            <a:off x="0" y="3018971"/>
            <a:ext cx="2612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Enhanced safety- separate conflicting traffic streams, reducing risk of accidents. Also enhance safety for pedestrians</a:t>
            </a:r>
            <a:endParaRPr lang="en-A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C1B5C-E5DE-928A-537C-91B3DE06AEEC}"/>
              </a:ext>
            </a:extLst>
          </p:cNvPr>
          <p:cNvSpPr txBox="1"/>
          <p:nvPr/>
        </p:nvSpPr>
        <p:spPr>
          <a:xfrm>
            <a:off x="4688114" y="4034633"/>
            <a:ext cx="3091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Optimized land use – utilize vertical space efficiently allowing for construction of additional lanes without cutting on valuable ground level estate.</a:t>
            </a:r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95BDA-BC72-1E10-43B9-80D633ED8054}"/>
              </a:ext>
            </a:extLst>
          </p:cNvPr>
          <p:cNvSpPr txBox="1"/>
          <p:nvPr/>
        </p:nvSpPr>
        <p:spPr>
          <a:xfrm>
            <a:off x="0" y="5473666"/>
            <a:ext cx="323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4. Economic benefits- enhance accessibility to commercial centres and facilitate smoother movement of goods and services</a:t>
            </a:r>
            <a:endParaRPr lang="en-AE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603DC-0362-F4EF-49E6-C7B208833B4C}"/>
              </a:ext>
            </a:extLst>
          </p:cNvPr>
          <p:cNvSpPr txBox="1"/>
          <p:nvPr/>
        </p:nvSpPr>
        <p:spPr>
          <a:xfrm>
            <a:off x="9448800" y="2888343"/>
            <a:ext cx="2612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5. Aesthetics- well designed flyovers enhance visual appeal of urban places.</a:t>
            </a:r>
            <a:endParaRPr lang="en-A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194</TotalTime>
  <Words>517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 Black</vt:lpstr>
      <vt:lpstr>Bahnschrift Light</vt:lpstr>
      <vt:lpstr>Calibri</vt:lpstr>
      <vt:lpstr>Gill Sans MT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sheilamunyiri18@outlook.com</dc:creator>
  <cp:lastModifiedBy>sheilamunyiri18@outlook.com</cp:lastModifiedBy>
  <cp:revision>1</cp:revision>
  <dcterms:created xsi:type="dcterms:W3CDTF">2024-02-09T06:37:00Z</dcterms:created>
  <dcterms:modified xsi:type="dcterms:W3CDTF">2024-02-09T09:51:52Z</dcterms:modified>
</cp:coreProperties>
</file>