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57" r:id="rId6"/>
    <p:sldId id="259" r:id="rId7"/>
    <p:sldId id="260" r:id="rId8"/>
    <p:sldId id="261" r:id="rId9"/>
    <p:sldId id="262" r:id="rId10"/>
    <p:sldId id="263"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527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3EEBD2-6C5D-4C8D-8158-FE5EE5187F24}" v="6" dt="2023-12-12T16:02:07.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45"/>
    <p:restoredTop sz="94684"/>
  </p:normalViewPr>
  <p:slideViewPr>
    <p:cSldViewPr snapToGrid="0" snapToObjects="1">
      <p:cViewPr varScale="1">
        <p:scale>
          <a:sx n="69" d="100"/>
          <a:sy n="69" d="100"/>
        </p:scale>
        <p:origin x="-141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ema Anush" userId="54da6ddc4a2f5caf" providerId="LiveId" clId="{BA3EEBD2-6C5D-4C8D-8158-FE5EE5187F24}"/>
    <pc:docChg chg="undo custSel addSld modSld">
      <pc:chgData name="Sheema Anush" userId="54da6ddc4a2f5caf" providerId="LiveId" clId="{BA3EEBD2-6C5D-4C8D-8158-FE5EE5187F24}" dt="2023-12-12T16:02:17.562" v="204" actId="404"/>
      <pc:docMkLst>
        <pc:docMk/>
      </pc:docMkLst>
      <pc:sldChg chg="modSp mod">
        <pc:chgData name="Sheema Anush" userId="54da6ddc4a2f5caf" providerId="LiveId" clId="{BA3EEBD2-6C5D-4C8D-8158-FE5EE5187F24}" dt="2023-12-12T16:02:17.562" v="204" actId="404"/>
        <pc:sldMkLst>
          <pc:docMk/>
          <pc:sldMk cId="0" sldId="257"/>
        </pc:sldMkLst>
        <pc:spChg chg="mod">
          <ac:chgData name="Sheema Anush" userId="54da6ddc4a2f5caf" providerId="LiveId" clId="{BA3EEBD2-6C5D-4C8D-8158-FE5EE5187F24}" dt="2023-12-12T16:02:17.562" v="204" actId="404"/>
          <ac:spMkLst>
            <pc:docMk/>
            <pc:sldMk cId="0" sldId="257"/>
            <ac:spMk id="14337" creationId="{00000000-0000-0000-0000-000000000000}"/>
          </ac:spMkLst>
        </pc:spChg>
      </pc:sldChg>
      <pc:sldChg chg="modSp mod">
        <pc:chgData name="Sheema Anush" userId="54da6ddc4a2f5caf" providerId="LiveId" clId="{BA3EEBD2-6C5D-4C8D-8158-FE5EE5187F24}" dt="2023-12-12T16:01:39.952" v="168" actId="20577"/>
        <pc:sldMkLst>
          <pc:docMk/>
          <pc:sldMk cId="475344451" sldId="259"/>
        </pc:sldMkLst>
        <pc:spChg chg="mod">
          <ac:chgData name="Sheema Anush" userId="54da6ddc4a2f5caf" providerId="LiveId" clId="{BA3EEBD2-6C5D-4C8D-8158-FE5EE5187F24}" dt="2023-12-12T16:01:39.952" v="168" actId="20577"/>
          <ac:spMkLst>
            <pc:docMk/>
            <pc:sldMk cId="475344451" sldId="259"/>
            <ac:spMk id="2" creationId="{1C6E6748-E5C6-4E53-A8BD-5E410774C4D4}"/>
          </ac:spMkLst>
        </pc:spChg>
        <pc:spChg chg="mod">
          <ac:chgData name="Sheema Anush" userId="54da6ddc4a2f5caf" providerId="LiveId" clId="{BA3EEBD2-6C5D-4C8D-8158-FE5EE5187F24}" dt="2023-12-12T15:53:32.894" v="4" actId="20577"/>
          <ac:spMkLst>
            <pc:docMk/>
            <pc:sldMk cId="475344451" sldId="259"/>
            <ac:spMk id="3" creationId="{E37F06F3-2EE7-42D3-B83D-BFBD34E92EF0}"/>
          </ac:spMkLst>
        </pc:spChg>
      </pc:sldChg>
      <pc:sldChg chg="modSp mod">
        <pc:chgData name="Sheema Anush" userId="54da6ddc4a2f5caf" providerId="LiveId" clId="{BA3EEBD2-6C5D-4C8D-8158-FE5EE5187F24}" dt="2023-12-12T16:01:21.018" v="155" actId="20577"/>
        <pc:sldMkLst>
          <pc:docMk/>
          <pc:sldMk cId="417571013" sldId="260"/>
        </pc:sldMkLst>
        <pc:spChg chg="mod">
          <ac:chgData name="Sheema Anush" userId="54da6ddc4a2f5caf" providerId="LiveId" clId="{BA3EEBD2-6C5D-4C8D-8158-FE5EE5187F24}" dt="2023-12-12T16:01:21.018" v="155" actId="20577"/>
          <ac:spMkLst>
            <pc:docMk/>
            <pc:sldMk cId="417571013" sldId="260"/>
            <ac:spMk id="2" creationId="{B18B5D76-2044-4541-A76C-377ECC7CBF1D}"/>
          </ac:spMkLst>
        </pc:spChg>
        <pc:spChg chg="mod">
          <ac:chgData name="Sheema Anush" userId="54da6ddc4a2f5caf" providerId="LiveId" clId="{BA3EEBD2-6C5D-4C8D-8158-FE5EE5187F24}" dt="2023-12-12T16:00:39.206" v="138" actId="115"/>
          <ac:spMkLst>
            <pc:docMk/>
            <pc:sldMk cId="417571013" sldId="260"/>
            <ac:spMk id="7" creationId="{869A7077-8F66-0B82-705E-49F5B721D459}"/>
          </ac:spMkLst>
        </pc:spChg>
      </pc:sldChg>
      <pc:sldChg chg="modSp mod">
        <pc:chgData name="Sheema Anush" userId="54da6ddc4a2f5caf" providerId="LiveId" clId="{BA3EEBD2-6C5D-4C8D-8158-FE5EE5187F24}" dt="2023-12-12T16:02:07.055" v="203" actId="1076"/>
        <pc:sldMkLst>
          <pc:docMk/>
          <pc:sldMk cId="205965807" sldId="261"/>
        </pc:sldMkLst>
        <pc:spChg chg="mod">
          <ac:chgData name="Sheema Anush" userId="54da6ddc4a2f5caf" providerId="LiveId" clId="{BA3EEBD2-6C5D-4C8D-8158-FE5EE5187F24}" dt="2023-12-12T16:02:07.055" v="203" actId="1076"/>
          <ac:spMkLst>
            <pc:docMk/>
            <pc:sldMk cId="205965807" sldId="261"/>
            <ac:spMk id="2" creationId="{FEC011E8-325C-40D3-A1CB-B0642B4C9FC4}"/>
          </ac:spMkLst>
        </pc:spChg>
      </pc:sldChg>
      <pc:sldChg chg="delSp modSp mod">
        <pc:chgData name="Sheema Anush" userId="54da6ddc4a2f5caf" providerId="LiveId" clId="{BA3EEBD2-6C5D-4C8D-8158-FE5EE5187F24}" dt="2023-12-12T15:54:26.139" v="9" actId="478"/>
        <pc:sldMkLst>
          <pc:docMk/>
          <pc:sldMk cId="3413781675" sldId="262"/>
        </pc:sldMkLst>
        <pc:spChg chg="mod">
          <ac:chgData name="Sheema Anush" userId="54da6ddc4a2f5caf" providerId="LiveId" clId="{BA3EEBD2-6C5D-4C8D-8158-FE5EE5187F24}" dt="2023-12-12T15:54:23.199" v="8" actId="20577"/>
          <ac:spMkLst>
            <pc:docMk/>
            <pc:sldMk cId="3413781675" sldId="262"/>
            <ac:spMk id="2" creationId="{8E99539F-12AD-F694-6218-A09D75AF87B2}"/>
          </ac:spMkLst>
        </pc:spChg>
        <pc:spChg chg="del">
          <ac:chgData name="Sheema Anush" userId="54da6ddc4a2f5caf" providerId="LiveId" clId="{BA3EEBD2-6C5D-4C8D-8158-FE5EE5187F24}" dt="2023-12-12T15:54:26.139" v="9" actId="478"/>
          <ac:spMkLst>
            <pc:docMk/>
            <pc:sldMk cId="3413781675" sldId="262"/>
            <ac:spMk id="3" creationId="{395E4BB1-CE02-0891-365B-AD1D9D7DF824}"/>
          </ac:spMkLst>
        </pc:spChg>
      </pc:sldChg>
      <pc:sldChg chg="delSp modSp new mod">
        <pc:chgData name="Sheema Anush" userId="54da6ddc4a2f5caf" providerId="LiveId" clId="{BA3EEBD2-6C5D-4C8D-8158-FE5EE5187F24}" dt="2023-12-12T15:54:58.860" v="44" actId="20577"/>
        <pc:sldMkLst>
          <pc:docMk/>
          <pc:sldMk cId="389451404" sldId="263"/>
        </pc:sldMkLst>
        <pc:spChg chg="del">
          <ac:chgData name="Sheema Anush" userId="54da6ddc4a2f5caf" providerId="LiveId" clId="{BA3EEBD2-6C5D-4C8D-8158-FE5EE5187F24}" dt="2023-12-12T15:54:50.850" v="37" actId="478"/>
          <ac:spMkLst>
            <pc:docMk/>
            <pc:sldMk cId="389451404" sldId="263"/>
            <ac:spMk id="2" creationId="{BF64B441-6B82-E6F0-3707-D71839C9B086}"/>
          </ac:spMkLst>
        </pc:spChg>
        <pc:spChg chg="mod">
          <ac:chgData name="Sheema Anush" userId="54da6ddc4a2f5caf" providerId="LiveId" clId="{BA3EEBD2-6C5D-4C8D-8158-FE5EE5187F24}" dt="2023-12-12T15:54:58.860" v="44" actId="20577"/>
          <ac:spMkLst>
            <pc:docMk/>
            <pc:sldMk cId="389451404" sldId="263"/>
            <ac:spMk id="3" creationId="{0F2544C4-54CC-9095-1A87-6DD56360DBD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E9D5AE4-C6F3-4C5A-BD20-1686056AEE34}" type="datetimeFigureOut">
              <a:rPr lang="en-US"/>
              <a:pPr>
                <a:defRPr/>
              </a:pPr>
              <a:t>12-Dec-23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27E841-5CC3-4515-889E-9DCDBAFD659B}" type="slidenum">
              <a:rPr lang="en-US"/>
              <a:pPr>
                <a:defRPr/>
              </a:pPr>
              <a:t>‹#›</a:t>
            </a:fld>
            <a:endParaRPr lang="en-US"/>
          </a:p>
        </p:txBody>
      </p:sp>
      <p:sp>
        <p:nvSpPr>
          <p:cNvPr id="7" name="Rectangle 6"/>
          <p:cNvSpPr/>
          <p:nvPr userDrawn="1"/>
        </p:nvSpPr>
        <p:spPr>
          <a:xfrm>
            <a:off x="0" y="0"/>
            <a:ext cx="9144000" cy="822325"/>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085975" y="73025"/>
            <a:ext cx="497205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2996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E54904E-4471-4355-BDFC-C19F01A36A08}" type="datetimeFigureOut">
              <a:rPr lang="en-US"/>
              <a:pPr>
                <a:defRPr/>
              </a:pPr>
              <a:t>12-Dec-23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F6CA36-1AD2-4C4A-8942-F7AA3EA63EF7}" type="slidenum">
              <a:rPr lang="en-US"/>
              <a:pPr>
                <a:defRPr/>
              </a:pPr>
              <a:t>‹#›</a:t>
            </a:fld>
            <a:endParaRPr lang="en-US"/>
          </a:p>
        </p:txBody>
      </p:sp>
      <p:sp>
        <p:nvSpPr>
          <p:cNvPr id="7" name="Rectangle 6"/>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8745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D74499A-176F-44CF-B30C-B400BBB41EDC}" type="datetimeFigureOut">
              <a:rPr lang="en-US"/>
              <a:pPr>
                <a:defRPr/>
              </a:pPr>
              <a:t>12-Dec-23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329B0C-0471-4AE1-ADA2-8731958325CB}" type="slidenum">
              <a:rPr lang="en-US"/>
              <a:pPr>
                <a:defRPr/>
              </a:pPr>
              <a:t>‹#›</a:t>
            </a:fld>
            <a:endParaRPr lang="en-US"/>
          </a:p>
        </p:txBody>
      </p:sp>
    </p:spTree>
    <p:extLst>
      <p:ext uri="{BB962C8B-B14F-4D97-AF65-F5344CB8AC3E}">
        <p14:creationId xmlns:p14="http://schemas.microsoft.com/office/powerpoint/2010/main" xmlns="" val="367790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ADCF110-C44D-477C-BA97-CE241704ED9E}" type="datetimeFigureOut">
              <a:rPr lang="en-US"/>
              <a:pPr>
                <a:defRPr/>
              </a:pPr>
              <a:t>12-Dec-23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4EB787-C9D5-4A36-AF8F-BCE25CCA2ECB}" type="slidenum">
              <a:rPr lang="en-US"/>
              <a:pPr>
                <a:defRPr/>
              </a:pPr>
              <a:t>‹#›</a:t>
            </a:fld>
            <a:endParaRPr lang="en-US"/>
          </a:p>
        </p:txBody>
      </p:sp>
      <p:sp>
        <p:nvSpPr>
          <p:cNvPr id="7" name="Rectangle 6"/>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8362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418DF9D7-E110-4686-859B-CFDED9FBC7D5}" type="datetimeFigureOut">
              <a:rPr lang="en-US"/>
              <a:pPr>
                <a:defRPr/>
              </a:pPr>
              <a:t>12-Dec-23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DF5FEE-BCCA-4116-B1DF-7D0FA691062C}" type="slidenum">
              <a:rPr lang="en-US"/>
              <a:pPr>
                <a:defRPr/>
              </a:pPr>
              <a:t>‹#›</a:t>
            </a:fld>
            <a:endParaRPr lang="en-US"/>
          </a:p>
        </p:txBody>
      </p:sp>
      <p:sp>
        <p:nvSpPr>
          <p:cNvPr id="7" name="Rectangle 6"/>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0488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3AF98E9-8E0F-4C36-BC6B-1594BE503AF7}" type="datetimeFigureOut">
              <a:rPr lang="en-US"/>
              <a:pPr>
                <a:defRPr/>
              </a:pPr>
              <a:t>12-Dec-23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04FD0A-EBFD-4C77-A68B-A04CCF9EDFB2}" type="slidenum">
              <a:rPr lang="en-US"/>
              <a:pPr>
                <a:defRPr/>
              </a:pPr>
              <a:t>‹#›</a:t>
            </a:fld>
            <a:endParaRPr lang="en-US"/>
          </a:p>
        </p:txBody>
      </p:sp>
      <p:sp>
        <p:nvSpPr>
          <p:cNvPr id="8" name="Rectangle 7"/>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0364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F77DB2F-DF95-40F7-895D-7808E86362FE}" type="datetimeFigureOut">
              <a:rPr lang="en-US"/>
              <a:pPr>
                <a:defRPr/>
              </a:pPr>
              <a:t>12-Dec-23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EE346B5-8E8E-4AE0-A2AF-1755DD1B9285}" type="slidenum">
              <a:rPr lang="en-US"/>
              <a:pPr>
                <a:defRPr/>
              </a:pPr>
              <a:t>‹#›</a:t>
            </a:fld>
            <a:endParaRPr lang="en-US"/>
          </a:p>
        </p:txBody>
      </p:sp>
      <p:sp>
        <p:nvSpPr>
          <p:cNvPr id="10" name="Rectangle 9"/>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1"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2461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DF635D62-DA62-4874-86BF-1612B1D486C1}" type="datetimeFigureOut">
              <a:rPr lang="en-US"/>
              <a:pPr>
                <a:defRPr/>
              </a:pPr>
              <a:t>12-Dec-23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BFF8755-6C60-4F0C-AF52-BE7FD4EC4378}" type="slidenum">
              <a:rPr lang="en-US"/>
              <a:pPr>
                <a:defRPr/>
              </a:pPr>
              <a:t>‹#›</a:t>
            </a:fld>
            <a:endParaRPr lang="en-US"/>
          </a:p>
        </p:txBody>
      </p:sp>
      <p:sp>
        <p:nvSpPr>
          <p:cNvPr id="6" name="Rectangle 5"/>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7532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D73B00A-2266-4363-99C2-59BCE8487CE5}" type="datetimeFigureOut">
              <a:rPr lang="en-US"/>
              <a:pPr>
                <a:defRPr/>
              </a:pPr>
              <a:t>12-Dec-23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B660973-1396-4C71-8173-A1BA793D5358}" type="slidenum">
              <a:rPr lang="en-US"/>
              <a:pPr>
                <a:defRPr/>
              </a:pPr>
              <a:t>‹#›</a:t>
            </a:fld>
            <a:endParaRPr lang="en-US"/>
          </a:p>
        </p:txBody>
      </p:sp>
      <p:sp>
        <p:nvSpPr>
          <p:cNvPr id="5" name="Rectangle 4"/>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520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AE2DB0B8-D198-4384-A04B-6E7683B86CCA}" type="datetimeFigureOut">
              <a:rPr lang="en-US"/>
              <a:pPr>
                <a:defRPr/>
              </a:pPr>
              <a:t>12-Dec-23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3A8AB9-BA61-4AFD-8A0B-10E80263DC52}" type="slidenum">
              <a:rPr lang="en-US"/>
              <a:pPr>
                <a:defRPr/>
              </a:pPr>
              <a:t>‹#›</a:t>
            </a:fld>
            <a:endParaRPr lang="en-US"/>
          </a:p>
        </p:txBody>
      </p:sp>
      <p:sp>
        <p:nvSpPr>
          <p:cNvPr id="8" name="Rectangle 7"/>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408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6768A9C7-9B46-4800-9B1D-3528AC7CA1DB}" type="datetimeFigureOut">
              <a:rPr lang="en-US"/>
              <a:pPr>
                <a:defRPr/>
              </a:pPr>
              <a:t>12-Dec-23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FDD796-E468-4F52-B5A6-017E6539E63E}" type="slidenum">
              <a:rPr lang="en-US"/>
              <a:pPr>
                <a:defRPr/>
              </a:pPr>
              <a:t>‹#›</a:t>
            </a:fld>
            <a:endParaRPr lang="en-US"/>
          </a:p>
        </p:txBody>
      </p:sp>
      <p:sp>
        <p:nvSpPr>
          <p:cNvPr id="8" name="Rectangle 7"/>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3074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fld id="{4AB99A7E-9D1A-49D6-A4C9-A7A3F0B69B7C}" type="datetimeFigureOut">
              <a:rPr lang="en-US" smtClean="0"/>
              <a:pPr>
                <a:defRPr/>
              </a:pPr>
              <a:t>12-Dec-23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fld id="{D1DBB386-4D84-4A75-AC7E-910C66A24D6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chemeClr val="tx1"/>
          </a:solidFill>
          <a:latin typeface="Trebuchet MS" panose="020B0603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rebuchet MS" panose="020B0603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457200" y="1122363"/>
            <a:ext cx="8229600" cy="2387600"/>
          </a:xfrm>
        </p:spPr>
        <p:txBody>
          <a:bodyPr/>
          <a:lstStyle/>
          <a:p>
            <a:r>
              <a:rPr lang="en-US" sz="3600" b="1" dirty="0">
                <a:effectLst/>
                <a:latin typeface="+mn-lt"/>
                <a:cs typeface="Al Bayan" pitchFamily="2" charset="-78"/>
              </a:rPr>
              <a:t>Virtual Healthcare Assistant: A Chatbot Integrated with AWS for Medical Information Retrieval </a:t>
            </a:r>
            <a:endParaRPr lang="en-US" sz="3600" b="1" dirty="0">
              <a:latin typeface="+mn-lt"/>
              <a:cs typeface="Al Bayan" pitchFamily="2" charset="-78"/>
            </a:endParaRPr>
          </a:p>
        </p:txBody>
      </p:sp>
      <p:sp>
        <p:nvSpPr>
          <p:cNvPr id="3" name="Subtitle 2"/>
          <p:cNvSpPr>
            <a:spLocks noGrp="1"/>
          </p:cNvSpPr>
          <p:nvPr>
            <p:ph type="subTitle" idx="1"/>
          </p:nvPr>
        </p:nvSpPr>
        <p:spPr>
          <a:xfrm>
            <a:off x="457200" y="3872377"/>
            <a:ext cx="8229600" cy="2274655"/>
          </a:xfrm>
        </p:spPr>
        <p:txBody>
          <a:bodyPr>
            <a:normAutofit fontScale="92500" lnSpcReduction="10000"/>
          </a:bodyPr>
          <a:lstStyle/>
          <a:p>
            <a:pPr algn="l" eaLnBrk="1" hangingPunct="1"/>
            <a:r>
              <a:rPr lang="en-US" altLang="en-US" sz="2800" dirty="0">
                <a:latin typeface="Trebuchet MS" panose="020B0603020202020204" pitchFamily="34" charset="0"/>
                <a:ea typeface="Trebuchet MS" panose="020B0603020202020204" pitchFamily="34" charset="0"/>
                <a:cs typeface="Trebuchet MS" panose="020B0603020202020204" pitchFamily="34" charset="0"/>
              </a:rPr>
              <a:t>Team members:</a:t>
            </a:r>
          </a:p>
          <a:p>
            <a:pPr algn="l" eaLnBrk="1" hangingPunct="1"/>
            <a:endParaRPr lang="en-US" altLang="en-US" sz="2800" dirty="0">
              <a:ea typeface="Trebuchet MS" panose="020B0603020202020204" pitchFamily="34" charset="0"/>
              <a:cs typeface="Trebuchet MS" panose="020B0603020202020204" pitchFamily="34" charset="0"/>
            </a:endParaRPr>
          </a:p>
          <a:p>
            <a:pPr algn="l" eaLnBrk="1" hangingPunct="1"/>
            <a:r>
              <a:rPr lang="en-US" altLang="en-US" sz="2800" dirty="0">
                <a:latin typeface="Trebuchet MS" panose="020B0603020202020204" pitchFamily="34" charset="0"/>
                <a:ea typeface="Trebuchet MS" panose="020B0603020202020204" pitchFamily="34" charset="0"/>
                <a:cs typeface="Trebuchet MS" panose="020B0603020202020204" pitchFamily="34" charset="0"/>
              </a:rPr>
              <a:t>Sai Divya Sree    2303233</a:t>
            </a:r>
          </a:p>
          <a:p>
            <a:pPr algn="l"/>
            <a:r>
              <a:rPr lang="en-US" altLang="en-US" sz="2800" dirty="0">
                <a:ea typeface="Trebuchet MS" panose="020B0603020202020204" pitchFamily="34" charset="0"/>
                <a:cs typeface="Trebuchet MS" panose="020B0603020202020204" pitchFamily="34" charset="0"/>
              </a:rPr>
              <a:t>Sheema Anush    2303265</a:t>
            </a:r>
          </a:p>
          <a:p>
            <a:pPr algn="l" eaLnBrk="1" hangingPunct="1"/>
            <a:r>
              <a:rPr lang="en-US" altLang="en-US" sz="2800" dirty="0" err="1">
                <a:ea typeface="Trebuchet MS" panose="020B0603020202020204" pitchFamily="34" charset="0"/>
                <a:cs typeface="Trebuchet MS" panose="020B0603020202020204" pitchFamily="34" charset="0"/>
              </a:rPr>
              <a:t>Somaia</a:t>
            </a:r>
            <a:r>
              <a:rPr lang="en-US" altLang="en-US" sz="2800" dirty="0">
                <a:ea typeface="Trebuchet MS" panose="020B0603020202020204" pitchFamily="34" charset="0"/>
                <a:cs typeface="Trebuchet MS" panose="020B0603020202020204" pitchFamily="34" charset="0"/>
              </a:rPr>
              <a:t> </a:t>
            </a:r>
            <a:r>
              <a:rPr lang="en-US" altLang="en-US" sz="2800" dirty="0" err="1">
                <a:ea typeface="Trebuchet MS" panose="020B0603020202020204" pitchFamily="34" charset="0"/>
                <a:cs typeface="Trebuchet MS" panose="020B0603020202020204" pitchFamily="34" charset="0"/>
              </a:rPr>
              <a:t>Alhazmi</a:t>
            </a:r>
            <a:r>
              <a:rPr lang="en-US" altLang="en-US" sz="2800">
                <a:ea typeface="Trebuchet MS" panose="020B0603020202020204" pitchFamily="34" charset="0"/>
                <a:cs typeface="Trebuchet MS" panose="020B0603020202020204" pitchFamily="34" charset="0"/>
              </a:rPr>
              <a:t>  2138336</a:t>
            </a:r>
            <a:endParaRPr lang="en-US" altLang="en-US" sz="2800" dirty="0">
              <a:latin typeface="Trebuchet MS" panose="020B0603020202020204" pitchFamily="34" charset="0"/>
              <a:ea typeface="Trebuchet MS" panose="020B0603020202020204" pitchFamily="34" charset="0"/>
              <a:cs typeface="Trebuchet MS" panose="020B0603020202020204" pitchFamily="34" charset="0"/>
            </a:endParaRPr>
          </a:p>
        </p:txBody>
      </p:sp>
      <p:sp>
        <p:nvSpPr>
          <p:cNvPr id="5" name="Rectangle 4"/>
          <p:cNvSpPr/>
          <p:nvPr/>
        </p:nvSpPr>
        <p:spPr>
          <a:xfrm>
            <a:off x="0" y="0"/>
            <a:ext cx="9144000" cy="822325"/>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3316" name="Picture 6"/>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085975" y="73025"/>
            <a:ext cx="497205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5"/>
          <p:cNvSpPr>
            <a:spLocks noGrp="1"/>
          </p:cNvSpPr>
          <p:nvPr>
            <p:ph type="title"/>
          </p:nvPr>
        </p:nvSpPr>
        <p:spPr>
          <a:xfrm>
            <a:off x="457200" y="182563"/>
            <a:ext cx="8229600" cy="914400"/>
          </a:xfrm>
        </p:spPr>
        <p:txBody>
          <a:bodyPr/>
          <a:lstStyle/>
          <a:p>
            <a:pPr algn="ctr"/>
            <a:r>
              <a:rPr lang="en-US" altLang="en-US" dirty="0">
                <a:latin typeface="Trebuchet MS" panose="020B0603020202020204" pitchFamily="34" charset="0"/>
                <a:ea typeface="Trebuchet MS" panose="020B0603020202020204" pitchFamily="34" charset="0"/>
                <a:cs typeface="Trebuchet MS" panose="020B0603020202020204" pitchFamily="34" charset="0"/>
              </a:rPr>
              <a:t>PROJECT DESCRIPTION</a:t>
            </a:r>
          </a:p>
        </p:txBody>
      </p:sp>
      <p:sp>
        <p:nvSpPr>
          <p:cNvPr id="14338" name="Content Placeholder 7"/>
          <p:cNvSpPr>
            <a:spLocks noGrp="1"/>
          </p:cNvSpPr>
          <p:nvPr>
            <p:ph idx="1"/>
          </p:nvPr>
        </p:nvSpPr>
        <p:spPr>
          <a:xfrm>
            <a:off x="457200" y="1189037"/>
            <a:ext cx="8229600" cy="5138737"/>
          </a:xfrm>
        </p:spPr>
        <p:txBody>
          <a:bodyPr/>
          <a:lstStyle/>
          <a:p>
            <a:pPr eaLnBrk="1" hangingPunct="1"/>
            <a:r>
              <a:rPr lang="en-US" sz="2000" dirty="0"/>
              <a:t>The Virtual Healthcare Assistant is an innovative chatbot developed to enhance patient experience by facilitating consistent interactions with healthcare services.</a:t>
            </a:r>
          </a:p>
          <a:p>
            <a:pPr eaLnBrk="1" hangingPunct="1"/>
            <a:r>
              <a:rPr lang="en-US" sz="2000" dirty="0"/>
              <a:t> This intelligent chatbot is specifically designed to assist users in scheduling medical appointments, retrieving pertinent health information, delivering timely medication reminders, and offering real-time responses to fundamental health-related inquiries.</a:t>
            </a:r>
          </a:p>
          <a:p>
            <a:pPr eaLnBrk="1" hangingPunct="1"/>
            <a:r>
              <a:rPr lang="en-US" sz="2000" dirty="0"/>
              <a:t> Leveraging the power of Amazon Web Services (AWS), the chatbot is integrated with various AWS services, ensuring efficient data processing, scalability to accommodate varying workloads, and reliable storage of sensitive health information.</a:t>
            </a:r>
          </a:p>
          <a:p>
            <a:pPr eaLnBrk="1" hangingPunct="1"/>
            <a:r>
              <a:rPr lang="en-US" sz="2000" dirty="0"/>
              <a:t> This project’s goal is to establish a robust, scalable, and efficient chatbot system that seamlessly integrates into healthcare operations, ultimately contributing to an improved and streamlined healthcare communication ecosystem. </a:t>
            </a:r>
            <a:endParaRPr lang="en-US" altLang="en-US" sz="2000" dirty="0">
              <a:latin typeface="Trebuchet MS" panose="020B0603020202020204" pitchFamily="34" charset="0"/>
              <a:ea typeface="Trebuchet MS" panose="020B0603020202020204" pitchFamily="34" charset="0"/>
              <a:cs typeface="Trebuchet MS" panose="020B0603020202020204" pitchFamily="34" charset="0"/>
            </a:endParaRPr>
          </a:p>
        </p:txBody>
      </p:sp>
      <p:sp>
        <p:nvSpPr>
          <p:cNvPr id="5" name="Rectangle 4"/>
          <p:cNvSpPr/>
          <p:nvPr/>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4340"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E6748-E5C6-4E53-A8BD-5E410774C4D4}"/>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xmlns="" id="{E37F06F3-2EE7-42D3-B83D-BFBD34E92EF0}"/>
              </a:ext>
            </a:extLst>
          </p:cNvPr>
          <p:cNvSpPr>
            <a:spLocks noGrp="1"/>
          </p:cNvSpPr>
          <p:nvPr>
            <p:ph idx="1"/>
          </p:nvPr>
        </p:nvSpPr>
        <p:spPr>
          <a:xfrm>
            <a:off x="628650" y="1515979"/>
            <a:ext cx="7886700" cy="4660984"/>
          </a:xfrm>
        </p:spPr>
        <p:txBody>
          <a:bodyPr/>
          <a:lstStyle/>
          <a:p>
            <a:r>
              <a:rPr lang="en-US" sz="2000" dirty="0">
                <a:solidFill>
                  <a:srgbClr val="FF0000"/>
                </a:solidFill>
                <a:effectLst/>
                <a:latin typeface="+mn-lt"/>
              </a:rPr>
              <a:t>The main objective of this project is to create an efficient process, scalability, and reliable storage using AWS technologies. </a:t>
            </a:r>
            <a:r>
              <a:rPr lang="en-US" sz="2000" b="1" u="sng" dirty="0">
                <a:effectLst/>
                <a:latin typeface="+mn-lt"/>
              </a:rPr>
              <a:t>Some objectives are: </a:t>
            </a:r>
            <a:endParaRPr lang="en-US" sz="2000" u="sng" dirty="0">
              <a:solidFill>
                <a:srgbClr val="FF0000"/>
              </a:solidFill>
              <a:effectLst/>
              <a:latin typeface="+mn-lt"/>
            </a:endParaRPr>
          </a:p>
          <a:p>
            <a:r>
              <a:rPr lang="en-US" sz="2000" u="sng" dirty="0">
                <a:effectLst/>
                <a:latin typeface="+mn-lt"/>
              </a:rPr>
              <a:t>Modernized Medical Appointments</a:t>
            </a:r>
            <a:r>
              <a:rPr lang="en-US" sz="2000" dirty="0">
                <a:effectLst/>
                <a:latin typeface="+mn-lt"/>
              </a:rPr>
              <a:t>: Facilitate quick and efficient scheduling, rescheduling, and cancellation of medical appointments, thereby reducing patient waiting time. </a:t>
            </a:r>
          </a:p>
          <a:p>
            <a:r>
              <a:rPr lang="en-US" sz="2000" u="sng" dirty="0">
                <a:effectLst/>
                <a:latin typeface="+mn-lt"/>
              </a:rPr>
              <a:t>Accessible Health Information</a:t>
            </a:r>
            <a:r>
              <a:rPr lang="en-US" sz="2000" dirty="0">
                <a:effectLst/>
                <a:latin typeface="+mn-lt"/>
              </a:rPr>
              <a:t>: Offer continuous access to reliable health information, ensuring patients can seek guidance anytime, reducing the dependency on medical professionals’ availability. </a:t>
            </a:r>
            <a:endParaRPr lang="en-US" sz="1400" dirty="0">
              <a:latin typeface="+mn-lt"/>
            </a:endParaRPr>
          </a:p>
          <a:p>
            <a:r>
              <a:rPr lang="en-US" sz="2000" u="sng" dirty="0">
                <a:effectLst/>
                <a:latin typeface="+mn-lt"/>
              </a:rPr>
              <a:t>Expand Healthcare Access: </a:t>
            </a:r>
            <a:r>
              <a:rPr lang="en-US" sz="2000" dirty="0">
                <a:effectLst/>
                <a:latin typeface="+mn-lt"/>
              </a:rPr>
              <a:t>Bridge the gap for patients in remote locations or those unable to visit healthcare centers, ensuring they can still access primary care services digitally. </a:t>
            </a:r>
            <a:endParaRPr lang="en-US" sz="1400" dirty="0">
              <a:latin typeface="+mn-lt"/>
            </a:endParaRPr>
          </a:p>
          <a:p>
            <a:endParaRPr lang="en-US" sz="2000" dirty="0">
              <a:effectLst/>
              <a:latin typeface="+mn-lt"/>
            </a:endParaRPr>
          </a:p>
        </p:txBody>
      </p:sp>
    </p:spTree>
    <p:extLst>
      <p:ext uri="{BB962C8B-B14F-4D97-AF65-F5344CB8AC3E}">
        <p14:creationId xmlns:p14="http://schemas.microsoft.com/office/powerpoint/2010/main" xmlns="" val="475344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B5D76-2044-4541-A76C-377ECC7CBF1D}"/>
              </a:ext>
            </a:extLst>
          </p:cNvPr>
          <p:cNvSpPr>
            <a:spLocks noGrp="1"/>
          </p:cNvSpPr>
          <p:nvPr>
            <p:ph type="title"/>
          </p:nvPr>
        </p:nvSpPr>
        <p:spPr>
          <a:xfrm>
            <a:off x="484962" y="0"/>
            <a:ext cx="8010853" cy="792963"/>
          </a:xfrm>
        </p:spPr>
        <p:txBody>
          <a:bodyPr/>
          <a:lstStyle/>
          <a:p>
            <a:pPr algn="ctr"/>
            <a:r>
              <a:rPr lang="en-US" dirty="0">
                <a:effectLst/>
                <a:latin typeface="Calibri" pitchFamily="34" charset="0"/>
              </a:rPr>
              <a:t>FUNCTIONALITIES</a:t>
            </a:r>
            <a:r>
              <a:rPr lang="en-US" sz="1800" dirty="0">
                <a:effectLst/>
                <a:latin typeface="Calibri" pitchFamily="34" charset="0"/>
              </a:rPr>
              <a:t> </a:t>
            </a:r>
            <a:endParaRPr lang="en-US" dirty="0">
              <a:latin typeface="Calibri" pitchFamily="34" charset="0"/>
            </a:endParaRPr>
          </a:p>
        </p:txBody>
      </p:sp>
      <p:sp>
        <p:nvSpPr>
          <p:cNvPr id="7" name="TextBox 6">
            <a:extLst>
              <a:ext uri="{FF2B5EF4-FFF2-40B4-BE49-F238E27FC236}">
                <a16:creationId xmlns:a16="http://schemas.microsoft.com/office/drawing/2014/main" xmlns="" id="{869A7077-8F66-0B82-705E-49F5B721D459}"/>
              </a:ext>
            </a:extLst>
          </p:cNvPr>
          <p:cNvSpPr txBox="1"/>
          <p:nvPr/>
        </p:nvSpPr>
        <p:spPr>
          <a:xfrm>
            <a:off x="484962" y="612844"/>
            <a:ext cx="8238624" cy="5909310"/>
          </a:xfrm>
          <a:prstGeom prst="rect">
            <a:avLst/>
          </a:prstGeom>
          <a:noFill/>
        </p:spPr>
        <p:txBody>
          <a:bodyPr wrap="square">
            <a:spAutoFit/>
          </a:bodyPr>
          <a:lstStyle/>
          <a:p>
            <a:endParaRPr lang="en-US" sz="1800" dirty="0">
              <a:effectLst/>
              <a:latin typeface="CMR12"/>
            </a:endParaRPr>
          </a:p>
          <a:p>
            <a:pPr marL="342900" indent="-342900">
              <a:buFont typeface="+mj-lt"/>
              <a:buAutoNum type="arabicPeriod"/>
            </a:pPr>
            <a:r>
              <a:rPr lang="en-US" sz="1800" b="1" u="sng" dirty="0">
                <a:effectLst/>
                <a:latin typeface="+mn-lt"/>
              </a:rPr>
              <a:t>Platform Development</a:t>
            </a:r>
            <a:r>
              <a:rPr lang="en-US" sz="1800" b="1" dirty="0">
                <a:effectLst/>
                <a:latin typeface="+mn-lt"/>
              </a:rPr>
              <a:t>: </a:t>
            </a:r>
            <a:r>
              <a:rPr lang="en-US" sz="1800" dirty="0">
                <a:effectLst/>
                <a:latin typeface="+mn-lt"/>
              </a:rPr>
              <a:t>Design and development of the chatbot interface, integrated with AWS services like Amazon Lex, Lambda, and DynamoDB. </a:t>
            </a:r>
          </a:p>
          <a:p>
            <a:pPr marL="342900" indent="-342900">
              <a:buFont typeface="+mj-lt"/>
              <a:buAutoNum type="arabicPeriod"/>
            </a:pPr>
            <a:endParaRPr lang="en-US" dirty="0">
              <a:latin typeface="+mn-lt"/>
            </a:endParaRPr>
          </a:p>
          <a:p>
            <a:pPr marL="342900" indent="-342900">
              <a:buFont typeface="+mj-lt"/>
              <a:buAutoNum type="arabicPeriod"/>
            </a:pPr>
            <a:r>
              <a:rPr lang="en-US" sz="1800" b="1" u="sng" dirty="0">
                <a:effectLst/>
                <a:latin typeface="+mn-lt"/>
              </a:rPr>
              <a:t>Appointment Management</a:t>
            </a:r>
            <a:r>
              <a:rPr lang="en-US" sz="1800" b="1" dirty="0">
                <a:effectLst/>
                <a:latin typeface="+mn-lt"/>
              </a:rPr>
              <a:t>: </a:t>
            </a:r>
            <a:r>
              <a:rPr lang="en-US" sz="1800" dirty="0">
                <a:effectLst/>
                <a:latin typeface="+mn-lt"/>
              </a:rPr>
              <a:t>Scheduling, rescheduling, and cancellation functionalities for medical appointments. </a:t>
            </a:r>
          </a:p>
          <a:p>
            <a:pPr marL="342900" indent="-342900">
              <a:buFont typeface="+mj-lt"/>
              <a:buAutoNum type="arabicPeriod"/>
            </a:pPr>
            <a:endParaRPr lang="en-US" dirty="0">
              <a:latin typeface="+mn-lt"/>
            </a:endParaRPr>
          </a:p>
          <a:p>
            <a:pPr marL="342900" indent="-342900">
              <a:buFont typeface="+mj-lt"/>
              <a:buAutoNum type="arabicPeriod"/>
            </a:pPr>
            <a:r>
              <a:rPr lang="en-US" sz="1800" b="1" u="sng" dirty="0">
                <a:effectLst/>
                <a:latin typeface="+mn-lt"/>
              </a:rPr>
              <a:t>Health Information Retrieval: </a:t>
            </a:r>
            <a:r>
              <a:rPr lang="en-US" sz="1800" dirty="0">
                <a:effectLst/>
                <a:latin typeface="+mn-lt"/>
              </a:rPr>
              <a:t>A database or integration with trusted medical sources to provide accurate health information based on user queries. </a:t>
            </a:r>
          </a:p>
          <a:p>
            <a:pPr marL="342900" indent="-342900">
              <a:buFont typeface="+mj-lt"/>
              <a:buAutoNum type="arabicPeriod"/>
            </a:pPr>
            <a:endParaRPr lang="en-US" sz="1800" dirty="0">
              <a:effectLst/>
              <a:latin typeface="+mn-lt"/>
            </a:endParaRPr>
          </a:p>
          <a:p>
            <a:pPr marL="342900" indent="-342900">
              <a:buFont typeface="+mj-lt"/>
              <a:buAutoNum type="arabicPeriod"/>
            </a:pPr>
            <a:r>
              <a:rPr lang="en-US" b="1" u="sng" dirty="0">
                <a:latin typeface="+mn-lt"/>
              </a:rPr>
              <a:t>Patient Interface: </a:t>
            </a:r>
            <a:r>
              <a:rPr lang="en-US" dirty="0">
                <a:latin typeface="+mn-lt"/>
              </a:rPr>
              <a:t>Implemented a user-friendly interface allowing patients to input personal details such as name, contact information, and address effortlessly. Secondly, employed a straightforward form layout for capturing essential information and optimizing the user experience.</a:t>
            </a:r>
          </a:p>
          <a:p>
            <a:pPr marL="342900" indent="-342900">
              <a:buFont typeface="+mj-lt"/>
              <a:buAutoNum type="arabicPeriod"/>
            </a:pPr>
            <a:endParaRPr lang="en-US" dirty="0">
              <a:latin typeface="+mn-lt"/>
            </a:endParaRPr>
          </a:p>
          <a:p>
            <a:pPr marL="342900" indent="-342900">
              <a:buFont typeface="+mj-lt"/>
              <a:buAutoNum type="arabicPeriod"/>
            </a:pPr>
            <a:r>
              <a:rPr lang="en-US" b="1" u="sng" dirty="0">
                <a:latin typeface="+mn-lt"/>
              </a:rPr>
              <a:t>Doctor Interface: </a:t>
            </a:r>
            <a:r>
              <a:rPr lang="en-US" dirty="0">
                <a:latin typeface="+mn-lt"/>
              </a:rPr>
              <a:t>The doctor interface is designed to authorize healthcare professionals with efficient and secure access to a patient’s comprehensive health profile. This can be achieved by combining intuitive data retrieval functionalities with robust security measures, the system ensures that doctors can make well-informed decisions while maintaining the confidentiality and integrity of patient data.</a:t>
            </a:r>
          </a:p>
        </p:txBody>
      </p:sp>
    </p:spTree>
    <p:extLst>
      <p:ext uri="{BB962C8B-B14F-4D97-AF65-F5344CB8AC3E}">
        <p14:creationId xmlns:p14="http://schemas.microsoft.com/office/powerpoint/2010/main" xmlns="" val="417571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C011E8-325C-40D3-A1CB-B0642B4C9FC4}"/>
              </a:ext>
            </a:extLst>
          </p:cNvPr>
          <p:cNvSpPr>
            <a:spLocks noGrp="1"/>
          </p:cNvSpPr>
          <p:nvPr>
            <p:ph type="title"/>
          </p:nvPr>
        </p:nvSpPr>
        <p:spPr>
          <a:xfrm>
            <a:off x="418443" y="796049"/>
            <a:ext cx="7886700" cy="1325563"/>
          </a:xfrm>
        </p:spPr>
        <p:txBody>
          <a:bodyPr/>
          <a:lstStyle/>
          <a:p>
            <a:pPr algn="ctr"/>
            <a:r>
              <a:rPr lang="en-US" dirty="0"/>
              <a:t>TOOLS USED</a:t>
            </a:r>
            <a:br>
              <a:rPr lang="en-US" dirty="0"/>
            </a:br>
            <a:endParaRPr lang="en-US" dirty="0"/>
          </a:p>
        </p:txBody>
      </p:sp>
      <p:sp>
        <p:nvSpPr>
          <p:cNvPr id="3" name="Content Placeholder 2">
            <a:extLst>
              <a:ext uri="{FF2B5EF4-FFF2-40B4-BE49-F238E27FC236}">
                <a16:creationId xmlns:a16="http://schemas.microsoft.com/office/drawing/2014/main" xmlns="" id="{4F7A61EF-4C5C-4748-AC34-31E5CF808AFD}"/>
              </a:ext>
            </a:extLst>
          </p:cNvPr>
          <p:cNvSpPr>
            <a:spLocks noGrp="1"/>
          </p:cNvSpPr>
          <p:nvPr>
            <p:ph idx="1"/>
          </p:nvPr>
        </p:nvSpPr>
        <p:spPr>
          <a:xfrm>
            <a:off x="628650" y="1825624"/>
            <a:ext cx="7886700" cy="4563143"/>
          </a:xfrm>
        </p:spPr>
        <p:txBody>
          <a:bodyPr/>
          <a:lstStyle/>
          <a:p>
            <a:r>
              <a:rPr lang="en-US" sz="2000" u="sng" dirty="0">
                <a:effectLst/>
                <a:latin typeface="+mn-lt"/>
              </a:rPr>
              <a:t>Amazon Lex: </a:t>
            </a:r>
            <a:r>
              <a:rPr lang="en-US" sz="2000" dirty="0">
                <a:effectLst/>
                <a:latin typeface="+mn-lt"/>
              </a:rPr>
              <a:t>This tool to build conversational interfaces for the chatbot. It allows for creating advanced, natural language chatbots </a:t>
            </a:r>
            <a:endParaRPr lang="en-US" sz="3200" dirty="0">
              <a:latin typeface="+mn-lt"/>
            </a:endParaRPr>
          </a:p>
          <a:p>
            <a:r>
              <a:rPr lang="en-US" sz="2000" u="sng" dirty="0">
                <a:effectLst/>
                <a:latin typeface="+mn-lt"/>
              </a:rPr>
              <a:t>Amazon Lambda</a:t>
            </a:r>
            <a:r>
              <a:rPr lang="en-US" sz="2000" dirty="0">
                <a:effectLst/>
                <a:latin typeface="+mn-lt"/>
              </a:rPr>
              <a:t>: Serverless computing service to execute backend functions, like querying databases, processing user input, or interacting with other AWS services. </a:t>
            </a:r>
            <a:endParaRPr lang="en-US" sz="3200" dirty="0">
              <a:latin typeface="+mn-lt"/>
            </a:endParaRPr>
          </a:p>
          <a:p>
            <a:r>
              <a:rPr lang="en-US" sz="2000" u="sng" dirty="0">
                <a:effectLst/>
                <a:latin typeface="+mn-lt"/>
              </a:rPr>
              <a:t>Amazon DynamoDB</a:t>
            </a:r>
            <a:r>
              <a:rPr lang="en-US" sz="2000" dirty="0">
                <a:effectLst/>
                <a:latin typeface="+mn-lt"/>
              </a:rPr>
              <a:t>: for managing the NoSQL database to store user profiles, appointment details, feedback, and other relevant data. Enables quick data retrieval and storage. </a:t>
            </a:r>
            <a:endParaRPr lang="en-US" sz="3200" dirty="0">
              <a:latin typeface="+mn-lt"/>
            </a:endParaRPr>
          </a:p>
          <a:p>
            <a:r>
              <a:rPr lang="en-US" sz="2000" u="sng" dirty="0" smtClean="0">
                <a:solidFill>
                  <a:prstClr val="black"/>
                </a:solidFill>
                <a:latin typeface="Calibri"/>
              </a:rPr>
              <a:t>Amazon </a:t>
            </a:r>
            <a:r>
              <a:rPr lang="en-US" sz="2000" u="sng" dirty="0" smtClean="0">
                <a:solidFill>
                  <a:prstClr val="black"/>
                </a:solidFill>
                <a:latin typeface="Calibri"/>
              </a:rPr>
              <a:t>S3:</a:t>
            </a:r>
            <a:r>
              <a:rPr lang="en-US" sz="2000" dirty="0" smtClean="0">
                <a:solidFill>
                  <a:prstClr val="black"/>
                </a:solidFill>
                <a:latin typeface="Calibri"/>
              </a:rPr>
              <a:t> </a:t>
            </a:r>
            <a:r>
              <a:rPr lang="en-US" sz="2000" dirty="0" smtClean="0">
                <a:solidFill>
                  <a:prstClr val="black"/>
                </a:solidFill>
                <a:latin typeface="Calibri"/>
              </a:rPr>
              <a:t>It is commonly used for backup, data archiving, static website hosting, and as a central repository for cloud-native applications. With high durability, availability, and seamless integration with other AWS services, S3 serves as a fundamental component for storing and managing diverse types of data in the cloud.</a:t>
            </a:r>
            <a:endParaRPr lang="en-US" sz="3200" dirty="0">
              <a:latin typeface="+mn-lt"/>
            </a:endParaRPr>
          </a:p>
        </p:txBody>
      </p:sp>
    </p:spTree>
    <p:extLst>
      <p:ext uri="{BB962C8B-B14F-4D97-AF65-F5344CB8AC3E}">
        <p14:creationId xmlns:p14="http://schemas.microsoft.com/office/powerpoint/2010/main" xmlns="" val="205965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9539F-12AD-F694-6218-A09D75AF87B2}"/>
              </a:ext>
            </a:extLst>
          </p:cNvPr>
          <p:cNvSpPr>
            <a:spLocks noGrp="1"/>
          </p:cNvSpPr>
          <p:nvPr>
            <p:ph type="ctrTitle"/>
          </p:nvPr>
        </p:nvSpPr>
        <p:spPr/>
        <p:txBody>
          <a:bodyPr/>
          <a:lstStyle/>
          <a:p>
            <a:r>
              <a:rPr lang="en-US" dirty="0"/>
              <a:t>DEMO</a:t>
            </a:r>
            <a:endParaRPr lang="x-none" dirty="0"/>
          </a:p>
        </p:txBody>
      </p:sp>
    </p:spTree>
    <p:extLst>
      <p:ext uri="{BB962C8B-B14F-4D97-AF65-F5344CB8AC3E}">
        <p14:creationId xmlns:p14="http://schemas.microsoft.com/office/powerpoint/2010/main" xmlns="" val="3413781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2544C4-54CC-9095-1A87-6DD56360DBDF}"/>
              </a:ext>
            </a:extLst>
          </p:cNvPr>
          <p:cNvSpPr>
            <a:spLocks noGrp="1"/>
          </p:cNvSpPr>
          <p:nvPr>
            <p:ph idx="1"/>
          </p:nvPr>
        </p:nvSpPr>
        <p:spPr>
          <a:xfrm>
            <a:off x="628650" y="420414"/>
            <a:ext cx="7886700" cy="5756549"/>
          </a:xfrm>
        </p:spPr>
        <p:txBody>
          <a:bodyPr/>
          <a:lstStyle/>
          <a:p>
            <a:pPr marL="0" indent="0" algn="ctr">
              <a:buNone/>
            </a:pPr>
            <a:endParaRPr lang="en-US" sz="7200" dirty="0"/>
          </a:p>
          <a:p>
            <a:pPr marL="0" indent="0" algn="ctr">
              <a:buNone/>
            </a:pPr>
            <a:endParaRPr lang="en-US" sz="7200" dirty="0"/>
          </a:p>
          <a:p>
            <a:pPr marL="0" indent="0" algn="ctr">
              <a:buNone/>
            </a:pPr>
            <a:r>
              <a:rPr lang="en-US" sz="7200" dirty="0"/>
              <a:t>THANK YOU!</a:t>
            </a:r>
          </a:p>
          <a:p>
            <a:pPr marL="0" indent="0" algn="ctr">
              <a:buNone/>
            </a:pPr>
            <a:endParaRPr lang="x-none" sz="7200" dirty="0"/>
          </a:p>
        </p:txBody>
      </p:sp>
    </p:spTree>
    <p:extLst>
      <p:ext uri="{BB962C8B-B14F-4D97-AF65-F5344CB8AC3E}">
        <p14:creationId xmlns:p14="http://schemas.microsoft.com/office/powerpoint/2010/main" xmlns="" val="389451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nsmTemplate-redLine.ppt [Compatibility Mode]" id="{1948B611-2CF8-4E6A-ACDE-9502A001A554}" vid="{D274577E-D529-41C6-BE47-339FC4523E3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51E67A0B29E434F955E5C82E8586119" ma:contentTypeVersion="11" ma:contentTypeDescription="Create a new document." ma:contentTypeScope="" ma:versionID="bfed3a8ea28fd2bfd9aa668cdd138d37">
  <xsd:schema xmlns:xsd="http://www.w3.org/2001/XMLSchema" xmlns:xs="http://www.w3.org/2001/XMLSchema" xmlns:p="http://schemas.microsoft.com/office/2006/metadata/properties" xmlns:ns2="fb320878-27a6-452b-992b-3bcd304f4d91" xmlns:ns3="b7147070-7ff2-4590-8887-0c2472c68be0" targetNamespace="http://schemas.microsoft.com/office/2006/metadata/properties" ma:root="true" ma:fieldsID="9745f14c73a2287fe53eb8f554605ca0" ns2:_="" ns3:_="">
    <xsd:import namespace="fb320878-27a6-452b-992b-3bcd304f4d91"/>
    <xsd:import namespace="b7147070-7ff2-4590-8887-0c2472c68be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320878-27a6-452b-992b-3bcd304f4d9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147070-7ff2-4590-8887-0c2472c68be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4ed0ae1-2f8a-4e51-b394-6a2fa529a7a1}" ma:internalName="TaxCatchAll" ma:showField="CatchAllData" ma:web="b7147070-7ff2-4590-8887-0c2472c68b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7147070-7ff2-4590-8887-0c2472c68be0" xsi:nil="true"/>
    <lcf76f155ced4ddcb4097134ff3c332f xmlns="fb320878-27a6-452b-992b-3bcd304f4d91">
      <Terms xmlns="http://schemas.microsoft.com/office/infopath/2007/PartnerControls"/>
    </lcf76f155ced4ddcb4097134ff3c332f>
    <ReferenceId xmlns="fb320878-27a6-452b-992b-3bcd304f4d91" xsi:nil="true"/>
  </documentManagement>
</p:properties>
</file>

<file path=customXml/itemProps1.xml><?xml version="1.0" encoding="utf-8"?>
<ds:datastoreItem xmlns:ds="http://schemas.openxmlformats.org/officeDocument/2006/customXml" ds:itemID="{1DFD2DEB-C0DF-40F5-A058-70064C568069}">
  <ds:schemaRefs>
    <ds:schemaRef ds:uri="http://schemas.microsoft.com/sharepoint/v3/contenttype/forms"/>
  </ds:schemaRefs>
</ds:datastoreItem>
</file>

<file path=customXml/itemProps2.xml><?xml version="1.0" encoding="utf-8"?>
<ds:datastoreItem xmlns:ds="http://schemas.openxmlformats.org/officeDocument/2006/customXml" ds:itemID="{782F5F6A-02D3-4945-A63E-4D464EDA5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320878-27a6-452b-992b-3bcd304f4d91"/>
    <ds:schemaRef ds:uri="b7147070-7ff2-4590-8887-0c2472c68b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B97E85-03AD-4AD3-A0BF-60D007998AB9}">
  <ds:schemaRefs>
    <ds:schemaRef ds:uri="b7147070-7ff2-4590-8887-0c2472c68be0"/>
    <ds:schemaRef ds:uri="http://purl.org/dc/dcmitype/"/>
    <ds:schemaRef ds:uri="http://schemas.microsoft.com/office/2006/documentManagement/types"/>
    <ds:schemaRef ds:uri="http://purl.org/dc/elements/1.1/"/>
    <ds:schemaRef ds:uri="http://schemas.microsoft.com/office/2006/metadata/properties"/>
    <ds:schemaRef ds:uri="ac34667b-89d9-4def-a594-f89021ec20bb"/>
    <ds:schemaRef ds:uri="http://www.w3.org/XML/1998/namespace"/>
    <ds:schemaRef ds:uri="http://purl.org/dc/terms/"/>
    <ds:schemaRef ds:uri="http://schemas.microsoft.com/office/infopath/2007/PartnerControls"/>
    <ds:schemaRef ds:uri="http://schemas.openxmlformats.org/package/2006/metadata/core-properties"/>
    <ds:schemaRef ds:uri="fb320878-27a6-452b-992b-3bcd304f4d91"/>
  </ds:schemaRefs>
</ds:datastoreItem>
</file>

<file path=docProps/app.xml><?xml version="1.0" encoding="utf-8"?>
<Properties xmlns="http://schemas.openxmlformats.org/officeDocument/2006/extended-properties" xmlns:vt="http://schemas.openxmlformats.org/officeDocument/2006/docPropsVTypes">
  <Template>CubicleOS Presentation</Template>
  <TotalTime>1032</TotalTime>
  <Words>567</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Virtual Healthcare Assistant: A Chatbot Integrated with AWS for Medical Information Retrieval </vt:lpstr>
      <vt:lpstr>PROJECT DESCRIPTION</vt:lpstr>
      <vt:lpstr>OBJECTIVES</vt:lpstr>
      <vt:lpstr>FUNCTIONALITIES </vt:lpstr>
      <vt:lpstr>TOOLS USED </vt:lpstr>
      <vt:lpstr>DEMO</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AIdle: An Inference-as-a-Service Application of a Deep Learning Text-to-Image Model</dc:title>
  <dc:creator>Amirpanahi, Keyon C</dc:creator>
  <cp:lastModifiedBy>lenovo</cp:lastModifiedBy>
  <cp:revision>20</cp:revision>
  <dcterms:created xsi:type="dcterms:W3CDTF">2022-04-09T21:19:23Z</dcterms:created>
  <dcterms:modified xsi:type="dcterms:W3CDTF">2023-12-12T22:24:18Z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0x010100851E67A0B29E434F955E5C82E8586119</vt:lpwstr>
  </property>
  <property fmtid="{D5CDD505-2E9C-101B-9397-08002B2CF9AE}" pid="3" name="MediaServiceImageTags">
    <vt:lpwstr/>
  </property>
</Properties>
</file>