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5" r:id="rId10"/>
    <p:sldId id="266" r:id="rId11"/>
    <p:sldId id="267" r:id="rId12"/>
    <p:sldId id="268" r:id="rId13"/>
    <p:sldId id="264" r:id="rId14"/>
    <p:sldId id="269" r:id="rId15"/>
    <p:sldId id="270" r:id="rId16"/>
    <p:sldId id="271" r:id="rId17"/>
    <p:sldId id="274" r:id="rId18"/>
    <p:sldId id="273" r:id="rId19"/>
    <p:sldId id="276" r:id="rId20"/>
    <p:sldId id="277" r:id="rId21"/>
    <p:sldId id="279" r:id="rId22"/>
    <p:sldId id="278" r:id="rId23"/>
    <p:sldId id="281" r:id="rId24"/>
    <p:sldId id="275" r:id="rId25"/>
    <p:sldId id="280"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0219"/>
    <a:srgbClr val="0707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44000-4B10-4B54-B75F-76726D16916C}"/>
              </a:ext>
            </a:extLst>
          </p:cNvPr>
          <p:cNvPicPr>
            <a:picLocks noChangeAspect="1"/>
          </p:cNvPicPr>
          <p:nvPr/>
        </p:nvPicPr>
        <p:blipFill>
          <a:blip r:embed="rId2"/>
          <a:stretch>
            <a:fillRect/>
          </a:stretch>
        </p:blipFill>
        <p:spPr>
          <a:xfrm>
            <a:off x="0" y="0"/>
            <a:ext cx="12192000" cy="6868732"/>
          </a:xfrm>
          <a:prstGeom prst="rect">
            <a:avLst/>
          </a:prstGeom>
        </p:spPr>
      </p:pic>
      <p:sp>
        <p:nvSpPr>
          <p:cNvPr id="6" name="TextBox 5">
            <a:extLst>
              <a:ext uri="{FF2B5EF4-FFF2-40B4-BE49-F238E27FC236}">
                <a16:creationId xmlns:a16="http://schemas.microsoft.com/office/drawing/2014/main" id="{68228B12-C3D8-4A24-AD7B-A30D7C7DE98B}"/>
              </a:ext>
            </a:extLst>
          </p:cNvPr>
          <p:cNvSpPr txBox="1"/>
          <p:nvPr/>
        </p:nvSpPr>
        <p:spPr>
          <a:xfrm>
            <a:off x="3337278" y="4655065"/>
            <a:ext cx="5517444" cy="1107996"/>
          </a:xfrm>
          <a:prstGeom prst="rect">
            <a:avLst/>
          </a:prstGeom>
          <a:noFill/>
        </p:spPr>
        <p:txBody>
          <a:bodyPr wrap="square" rtlCol="0">
            <a:spAutoFit/>
          </a:bodyPr>
          <a:lstStyle/>
          <a:p>
            <a:pPr algn="ctr"/>
            <a:r>
              <a:rPr lang="en-US" sz="6600" b="1" dirty="0">
                <a:solidFill>
                  <a:srgbClr val="E70219"/>
                </a:solidFill>
                <a:effectLst>
                  <a:outerShdw blurRad="38100" dist="38100" dir="2700000" algn="tl">
                    <a:srgbClr val="000000">
                      <a:alpha val="43137"/>
                    </a:srgbClr>
                  </a:outerShdw>
                </a:effectLst>
              </a:rPr>
              <a:t>PREDICTION</a:t>
            </a:r>
          </a:p>
        </p:txBody>
      </p:sp>
      <p:sp>
        <p:nvSpPr>
          <p:cNvPr id="7" name="TextBox 6">
            <a:extLst>
              <a:ext uri="{FF2B5EF4-FFF2-40B4-BE49-F238E27FC236}">
                <a16:creationId xmlns:a16="http://schemas.microsoft.com/office/drawing/2014/main" id="{F81B0AE4-2F76-4843-98DE-A053C9FEE797}"/>
              </a:ext>
            </a:extLst>
          </p:cNvPr>
          <p:cNvSpPr txBox="1"/>
          <p:nvPr/>
        </p:nvSpPr>
        <p:spPr>
          <a:xfrm>
            <a:off x="8161869" y="5757078"/>
            <a:ext cx="4346223" cy="954107"/>
          </a:xfrm>
          <a:prstGeom prst="rect">
            <a:avLst/>
          </a:prstGeom>
          <a:noFill/>
        </p:spPr>
        <p:txBody>
          <a:bodyPr wrap="square" rtlCol="0">
            <a:spAutoFit/>
          </a:bodyPr>
          <a:lstStyle/>
          <a:p>
            <a:r>
              <a:rPr lang="en-US" sz="2800" dirty="0">
                <a:solidFill>
                  <a:schemeClr val="bg1"/>
                </a:solidFill>
                <a:latin typeface="Calibri" panose="020F0502020204030204" pitchFamily="34" charset="0"/>
                <a:cs typeface="Calibri" panose="020F0502020204030204" pitchFamily="34" charset="0"/>
              </a:rPr>
              <a:t>By,</a:t>
            </a:r>
          </a:p>
          <a:p>
            <a:r>
              <a:rPr lang="en-US" sz="2800" dirty="0">
                <a:solidFill>
                  <a:schemeClr val="bg1"/>
                </a:solidFill>
                <a:latin typeface="Calibri" panose="020F0502020204030204" pitchFamily="34" charset="0"/>
                <a:cs typeface="Calibri" panose="020F0502020204030204" pitchFamily="34" charset="0"/>
              </a:rPr>
              <a:t>Sheema Murugesh Babu</a:t>
            </a:r>
          </a:p>
        </p:txBody>
      </p:sp>
      <p:sp>
        <p:nvSpPr>
          <p:cNvPr id="8" name="TextBox 7">
            <a:extLst>
              <a:ext uri="{FF2B5EF4-FFF2-40B4-BE49-F238E27FC236}">
                <a16:creationId xmlns:a16="http://schemas.microsoft.com/office/drawing/2014/main" id="{99C24F52-5041-45A4-A570-DD097F041CB5}"/>
              </a:ext>
            </a:extLst>
          </p:cNvPr>
          <p:cNvSpPr txBox="1"/>
          <p:nvPr/>
        </p:nvSpPr>
        <p:spPr>
          <a:xfrm>
            <a:off x="304799" y="5702570"/>
            <a:ext cx="3725334" cy="954107"/>
          </a:xfrm>
          <a:prstGeom prst="rect">
            <a:avLst/>
          </a:prstGeom>
          <a:noFill/>
        </p:spPr>
        <p:txBody>
          <a:bodyPr wrap="square" rtlCol="0">
            <a:spAutoFit/>
          </a:bodyPr>
          <a:lstStyle/>
          <a:p>
            <a:r>
              <a:rPr lang="en-US" sz="2800" dirty="0">
                <a:solidFill>
                  <a:schemeClr val="bg1"/>
                </a:solidFill>
                <a:latin typeface="Calibri" panose="020F0502020204030204" pitchFamily="34" charset="0"/>
                <a:cs typeface="Calibri" panose="020F0502020204030204" pitchFamily="34" charset="0"/>
              </a:rPr>
              <a:t>Thanks to Mentor.</a:t>
            </a:r>
          </a:p>
          <a:p>
            <a:r>
              <a:rPr lang="en-US" sz="2800" dirty="0">
                <a:solidFill>
                  <a:schemeClr val="bg1"/>
                </a:solidFill>
                <a:latin typeface="Calibri" panose="020F0502020204030204" pitchFamily="34" charset="0"/>
                <a:cs typeface="Calibri" panose="020F0502020204030204" pitchFamily="34" charset="0"/>
              </a:rPr>
              <a:t>Mr. A J Sanchez</a:t>
            </a:r>
          </a:p>
        </p:txBody>
      </p:sp>
    </p:spTree>
    <p:extLst>
      <p:ext uri="{BB962C8B-B14F-4D97-AF65-F5344CB8AC3E}">
        <p14:creationId xmlns:p14="http://schemas.microsoft.com/office/powerpoint/2010/main" val="68095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0AB0CE-6301-44F5-A715-FD0F66B4211F}"/>
              </a:ext>
            </a:extLst>
          </p:cNvPr>
          <p:cNvSpPr txBox="1"/>
          <p:nvPr/>
        </p:nvSpPr>
        <p:spPr>
          <a:xfrm>
            <a:off x="424992" y="406400"/>
            <a:ext cx="11720324" cy="646331"/>
          </a:xfrm>
          <a:prstGeom prst="rect">
            <a:avLst/>
          </a:prstGeom>
          <a:noFill/>
        </p:spPr>
        <p:txBody>
          <a:bodyPr wrap="none" rtlCol="0">
            <a:spAutoFit/>
          </a:bodyPr>
          <a:lstStyle/>
          <a:p>
            <a:r>
              <a:rPr lang="en-US" sz="3600" dirty="0">
                <a:solidFill>
                  <a:schemeClr val="bg1"/>
                </a:solidFill>
                <a:latin typeface="Calibri" panose="020F0502020204030204" pitchFamily="34" charset="0"/>
                <a:cs typeface="Calibri" panose="020F0502020204030204" pitchFamily="34" charset="0"/>
              </a:rPr>
              <a:t>Transactions for Product Category 2 and Product Category 3</a:t>
            </a:r>
            <a:endParaRPr lang="en-US" sz="3600" dirty="0"/>
          </a:p>
        </p:txBody>
      </p:sp>
      <p:pic>
        <p:nvPicPr>
          <p:cNvPr id="10" name="image17.png">
            <a:extLst>
              <a:ext uri="{FF2B5EF4-FFF2-40B4-BE49-F238E27FC236}">
                <a16:creationId xmlns:a16="http://schemas.microsoft.com/office/drawing/2014/main" id="{2968825A-3878-4726-B874-92D1083BAAE2}"/>
              </a:ext>
            </a:extLst>
          </p:cNvPr>
          <p:cNvPicPr/>
          <p:nvPr/>
        </p:nvPicPr>
        <p:blipFill>
          <a:blip r:embed="rId2"/>
          <a:srcRect/>
          <a:stretch>
            <a:fillRect/>
          </a:stretch>
        </p:blipFill>
        <p:spPr>
          <a:xfrm>
            <a:off x="642584" y="1336145"/>
            <a:ext cx="5453416" cy="4319588"/>
          </a:xfrm>
          <a:prstGeom prst="rect">
            <a:avLst/>
          </a:prstGeom>
          <a:ln/>
        </p:spPr>
      </p:pic>
      <p:pic>
        <p:nvPicPr>
          <p:cNvPr id="11" name="image4.png">
            <a:extLst>
              <a:ext uri="{FF2B5EF4-FFF2-40B4-BE49-F238E27FC236}">
                <a16:creationId xmlns:a16="http://schemas.microsoft.com/office/drawing/2014/main" id="{CB586341-DAA5-48F6-9AF1-39C42E228EE0}"/>
              </a:ext>
            </a:extLst>
          </p:cNvPr>
          <p:cNvPicPr/>
          <p:nvPr/>
        </p:nvPicPr>
        <p:blipFill>
          <a:blip r:embed="rId3"/>
          <a:srcRect/>
          <a:stretch>
            <a:fillRect/>
          </a:stretch>
        </p:blipFill>
        <p:spPr>
          <a:xfrm>
            <a:off x="6096000" y="1336145"/>
            <a:ext cx="5588000" cy="4319588"/>
          </a:xfrm>
          <a:prstGeom prst="rect">
            <a:avLst/>
          </a:prstGeom>
          <a:ln/>
        </p:spPr>
      </p:pic>
    </p:spTree>
    <p:extLst>
      <p:ext uri="{BB962C8B-B14F-4D97-AF65-F5344CB8AC3E}">
        <p14:creationId xmlns:p14="http://schemas.microsoft.com/office/powerpoint/2010/main" val="2222040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0AB0CE-6301-44F5-A715-FD0F66B4211F}"/>
              </a:ext>
            </a:extLst>
          </p:cNvPr>
          <p:cNvSpPr txBox="1"/>
          <p:nvPr/>
        </p:nvSpPr>
        <p:spPr>
          <a:xfrm>
            <a:off x="1589477" y="496711"/>
            <a:ext cx="9013045" cy="646331"/>
          </a:xfrm>
          <a:prstGeom prst="rect">
            <a:avLst/>
          </a:prstGeom>
          <a:noFill/>
        </p:spPr>
        <p:txBody>
          <a:bodyPr wrap="none" rtlCol="0">
            <a:spAutoFit/>
          </a:bodyPr>
          <a:lstStyle/>
          <a:p>
            <a:r>
              <a:rPr lang="en-US" sz="3600" dirty="0">
                <a:solidFill>
                  <a:schemeClr val="bg1"/>
                </a:solidFill>
                <a:latin typeface="Calibri" panose="020F0502020204030204" pitchFamily="34" charset="0"/>
                <a:cs typeface="Calibri" panose="020F0502020204030204" pitchFamily="34" charset="0"/>
              </a:rPr>
              <a:t>Transactions for the Stay in current city in years</a:t>
            </a:r>
            <a:endParaRPr lang="en-US" sz="3600" dirty="0"/>
          </a:p>
        </p:txBody>
      </p:sp>
      <p:pic>
        <p:nvPicPr>
          <p:cNvPr id="5" name="image5.png">
            <a:extLst>
              <a:ext uri="{FF2B5EF4-FFF2-40B4-BE49-F238E27FC236}">
                <a16:creationId xmlns:a16="http://schemas.microsoft.com/office/drawing/2014/main" id="{E5CE968B-DAA7-4B1D-86BC-4F0EDCC97FCD}"/>
              </a:ext>
            </a:extLst>
          </p:cNvPr>
          <p:cNvPicPr/>
          <p:nvPr/>
        </p:nvPicPr>
        <p:blipFill>
          <a:blip r:embed="rId2"/>
          <a:srcRect/>
          <a:stretch>
            <a:fillRect/>
          </a:stretch>
        </p:blipFill>
        <p:spPr>
          <a:xfrm>
            <a:off x="529343" y="1382006"/>
            <a:ext cx="11133314" cy="4979283"/>
          </a:xfrm>
          <a:prstGeom prst="rect">
            <a:avLst/>
          </a:prstGeom>
          <a:ln/>
        </p:spPr>
      </p:pic>
    </p:spTree>
    <p:extLst>
      <p:ext uri="{BB962C8B-B14F-4D97-AF65-F5344CB8AC3E}">
        <p14:creationId xmlns:p14="http://schemas.microsoft.com/office/powerpoint/2010/main" val="243821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0AB0CE-6301-44F5-A715-FD0F66B4211F}"/>
              </a:ext>
            </a:extLst>
          </p:cNvPr>
          <p:cNvSpPr txBox="1"/>
          <p:nvPr/>
        </p:nvSpPr>
        <p:spPr>
          <a:xfrm>
            <a:off x="750663" y="5894656"/>
            <a:ext cx="4532844" cy="646331"/>
          </a:xfrm>
          <a:prstGeom prst="rect">
            <a:avLst/>
          </a:prstGeom>
          <a:noFill/>
        </p:spPr>
        <p:txBody>
          <a:bodyPr wrap="none" rtlCol="0">
            <a:spAutoFit/>
          </a:bodyPr>
          <a:lstStyle/>
          <a:p>
            <a:r>
              <a:rPr lang="en-US" sz="3600" dirty="0">
                <a:solidFill>
                  <a:schemeClr val="bg1"/>
                </a:solidFill>
                <a:latin typeface="Calibri" panose="020F0502020204030204" pitchFamily="34" charset="0"/>
                <a:cs typeface="Calibri" panose="020F0502020204030204" pitchFamily="34" charset="0"/>
              </a:rPr>
              <a:t>Occupation breakdown</a:t>
            </a:r>
            <a:endParaRPr lang="en-US" sz="3600" dirty="0"/>
          </a:p>
        </p:txBody>
      </p:sp>
      <p:sp>
        <p:nvSpPr>
          <p:cNvPr id="8" name="TextBox 7">
            <a:extLst>
              <a:ext uri="{FF2B5EF4-FFF2-40B4-BE49-F238E27FC236}">
                <a16:creationId xmlns:a16="http://schemas.microsoft.com/office/drawing/2014/main" id="{78F3EB1E-056D-4E34-8A78-36983A3AAE08}"/>
              </a:ext>
            </a:extLst>
          </p:cNvPr>
          <p:cNvSpPr txBox="1"/>
          <p:nvPr/>
        </p:nvSpPr>
        <p:spPr>
          <a:xfrm>
            <a:off x="4216034" y="297720"/>
            <a:ext cx="7975966" cy="646331"/>
          </a:xfrm>
          <a:prstGeom prst="rect">
            <a:avLst/>
          </a:prstGeom>
          <a:noFill/>
        </p:spPr>
        <p:txBody>
          <a:bodyPr wrap="none" rtlCol="0">
            <a:spAutoFit/>
          </a:bodyPr>
          <a:lstStyle/>
          <a:p>
            <a:r>
              <a:rPr lang="en-US" sz="3600" dirty="0">
                <a:solidFill>
                  <a:schemeClr val="bg1"/>
                </a:solidFill>
                <a:latin typeface="Calibri" panose="020F0502020204030204" pitchFamily="34" charset="0"/>
                <a:cs typeface="Calibri" panose="020F0502020204030204" pitchFamily="34" charset="0"/>
              </a:rPr>
              <a:t>Purchases made in each product category</a:t>
            </a:r>
            <a:endParaRPr lang="en-US" sz="3600" dirty="0"/>
          </a:p>
        </p:txBody>
      </p:sp>
      <p:pic>
        <p:nvPicPr>
          <p:cNvPr id="10" name="image7.png">
            <a:extLst>
              <a:ext uri="{FF2B5EF4-FFF2-40B4-BE49-F238E27FC236}">
                <a16:creationId xmlns:a16="http://schemas.microsoft.com/office/drawing/2014/main" id="{5683185E-26EF-4BA4-9C7A-A262925AD8AE}"/>
              </a:ext>
            </a:extLst>
          </p:cNvPr>
          <p:cNvPicPr/>
          <p:nvPr/>
        </p:nvPicPr>
        <p:blipFill>
          <a:blip r:embed="rId2"/>
          <a:srcRect/>
          <a:stretch>
            <a:fillRect/>
          </a:stretch>
        </p:blipFill>
        <p:spPr>
          <a:xfrm>
            <a:off x="258363" y="1895929"/>
            <a:ext cx="5517444" cy="3853216"/>
          </a:xfrm>
          <a:prstGeom prst="rect">
            <a:avLst/>
          </a:prstGeom>
          <a:ln/>
        </p:spPr>
      </p:pic>
      <p:pic>
        <p:nvPicPr>
          <p:cNvPr id="11" name="image6.png">
            <a:extLst>
              <a:ext uri="{FF2B5EF4-FFF2-40B4-BE49-F238E27FC236}">
                <a16:creationId xmlns:a16="http://schemas.microsoft.com/office/drawing/2014/main" id="{DC6B7B8F-2B5F-4023-89E2-E69D5349D1C5}"/>
              </a:ext>
            </a:extLst>
          </p:cNvPr>
          <p:cNvPicPr/>
          <p:nvPr/>
        </p:nvPicPr>
        <p:blipFill>
          <a:blip r:embed="rId3"/>
          <a:srcRect/>
          <a:stretch>
            <a:fillRect/>
          </a:stretch>
        </p:blipFill>
        <p:spPr>
          <a:xfrm>
            <a:off x="6096000" y="1155378"/>
            <a:ext cx="5837637" cy="4030080"/>
          </a:xfrm>
          <a:prstGeom prst="rect">
            <a:avLst/>
          </a:prstGeom>
          <a:ln/>
        </p:spPr>
      </p:pic>
    </p:spTree>
    <p:extLst>
      <p:ext uri="{BB962C8B-B14F-4D97-AF65-F5344CB8AC3E}">
        <p14:creationId xmlns:p14="http://schemas.microsoft.com/office/powerpoint/2010/main" val="58128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6C0432-B700-4E9F-A5E9-49FAD733AC1E}"/>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Hypothesis Testing</a:t>
            </a:r>
          </a:p>
        </p:txBody>
      </p:sp>
      <p:sp>
        <p:nvSpPr>
          <p:cNvPr id="5" name="Content Placeholder 4">
            <a:extLst>
              <a:ext uri="{FF2B5EF4-FFF2-40B4-BE49-F238E27FC236}">
                <a16:creationId xmlns:a16="http://schemas.microsoft.com/office/drawing/2014/main" id="{9C8CC976-CFC3-462B-8B00-467ED050F706}"/>
              </a:ext>
            </a:extLst>
          </p:cNvPr>
          <p:cNvSpPr>
            <a:spLocks noGrp="1"/>
          </p:cNvSpPr>
          <p:nvPr>
            <p:ph idx="1"/>
          </p:nvPr>
        </p:nvSpPr>
        <p:spPr/>
        <p:txBody>
          <a:bodyPr/>
          <a:lstStyle/>
          <a:p>
            <a:pPr algn="just"/>
            <a:r>
              <a:rPr lang="en-US" dirty="0">
                <a:solidFill>
                  <a:schemeClr val="bg1"/>
                </a:solidFill>
                <a:latin typeface="Calibri" panose="020F0502020204030204" pitchFamily="34" charset="0"/>
                <a:cs typeface="Calibri" panose="020F0502020204030204" pitchFamily="34" charset="0"/>
              </a:rPr>
              <a:t>Interpretation</a:t>
            </a:r>
          </a:p>
          <a:p>
            <a:pPr lvl="1" algn="just"/>
            <a:r>
              <a:rPr lang="en-US" dirty="0">
                <a:solidFill>
                  <a:schemeClr val="bg1"/>
                </a:solidFill>
                <a:latin typeface="Calibri" panose="020F0502020204030204" pitchFamily="34" charset="0"/>
                <a:cs typeface="Calibri" panose="020F0502020204030204" pitchFamily="34" charset="0"/>
              </a:rPr>
              <a:t>The null hypothesis is that the means of the samples are equal. Rejecting the null hypothesis would imply that at least one of the means is different. The decision to reject the null hypothesis and accept the alternative hypothesis is based on the significance level of the test (α) and the probability of observing the effect given that the null hypothesis is true (p-value). If p-value ≤ α the null hypothesis is ruled out. We typically use a value of α=0.05, which corresponds to 95% confidence.</a:t>
            </a:r>
          </a:p>
        </p:txBody>
      </p:sp>
    </p:spTree>
    <p:extLst>
      <p:ext uri="{BB962C8B-B14F-4D97-AF65-F5344CB8AC3E}">
        <p14:creationId xmlns:p14="http://schemas.microsoft.com/office/powerpoint/2010/main" val="4260012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7DF4939-1368-47F5-934F-AD17B6A5331E}"/>
              </a:ext>
            </a:extLst>
          </p:cNvPr>
          <p:cNvSpPr>
            <a:spLocks noGrp="1"/>
          </p:cNvSpPr>
          <p:nvPr>
            <p:ph idx="1"/>
          </p:nvPr>
        </p:nvSpPr>
        <p:spPr>
          <a:xfrm>
            <a:off x="1143000" y="2154853"/>
            <a:ext cx="9905999" cy="3726657"/>
          </a:xfrm>
        </p:spPr>
        <p:txBody>
          <a:bodyPr>
            <a:normAutofit lnSpcReduction="10000"/>
          </a:bodyPr>
          <a:lstStyle/>
          <a:p>
            <a:pPr algn="just"/>
            <a:r>
              <a:rPr lang="en-US" dirty="0">
                <a:solidFill>
                  <a:schemeClr val="bg1"/>
                </a:solidFill>
                <a:latin typeface="Calibri" panose="020F0502020204030204" pitchFamily="34" charset="0"/>
                <a:cs typeface="Calibri" panose="020F0502020204030204" pitchFamily="34" charset="0"/>
              </a:rPr>
              <a:t>One-way ANOVA test using statsmodels is used. Also, Tukey’s HSD Post-Hoc Comparison is performed, with the construction of ANOVA tables.</a:t>
            </a:r>
          </a:p>
          <a:p>
            <a:pPr algn="just"/>
            <a:r>
              <a:rPr lang="en-US" dirty="0">
                <a:solidFill>
                  <a:schemeClr val="bg1"/>
                </a:solidFill>
                <a:latin typeface="Calibri" panose="020F0502020204030204" pitchFamily="34" charset="0"/>
                <a:cs typeface="Calibri" panose="020F0502020204030204" pitchFamily="34" charset="0"/>
              </a:rPr>
              <a:t>For categorical variables, the R-squared and the Adj. R-squared is low i.e. 0.009, p-value &lt; 0.05.</a:t>
            </a:r>
          </a:p>
          <a:p>
            <a:pPr lvl="1" algn="just"/>
            <a:r>
              <a:rPr lang="en-US" dirty="0">
                <a:solidFill>
                  <a:schemeClr val="bg1"/>
                </a:solidFill>
                <a:latin typeface="Calibri" panose="020F0502020204030204" pitchFamily="34" charset="0"/>
                <a:cs typeface="Calibri" panose="020F0502020204030204" pitchFamily="34" charset="0"/>
              </a:rPr>
              <a:t>The p-value &lt; </a:t>
            </a:r>
            <a:r>
              <a:rPr lang="el-GR" dirty="0">
                <a:solidFill>
                  <a:schemeClr val="bg1"/>
                </a:solidFill>
                <a:latin typeface="Calibri" panose="020F0502020204030204" pitchFamily="34" charset="0"/>
                <a:cs typeface="Calibri" panose="020F0502020204030204" pitchFamily="34" charset="0"/>
              </a:rPr>
              <a:t>α</a:t>
            </a:r>
            <a:r>
              <a:rPr lang="en-US" dirty="0">
                <a:solidFill>
                  <a:schemeClr val="bg1"/>
                </a:solidFill>
                <a:latin typeface="Calibri" panose="020F0502020204030204" pitchFamily="34" charset="0"/>
                <a:cs typeface="Calibri" panose="020F0502020204030204" pitchFamily="34" charset="0"/>
              </a:rPr>
              <a:t>. i.e., &lt; 0.05. Hence we reject the null hypothesis.</a:t>
            </a:r>
          </a:p>
          <a:p>
            <a:pPr algn="just"/>
            <a:r>
              <a:rPr lang="en-US" dirty="0">
                <a:solidFill>
                  <a:schemeClr val="bg1"/>
                </a:solidFill>
                <a:latin typeface="Calibri" panose="020F0502020204030204" pitchFamily="34" charset="0"/>
                <a:cs typeface="Calibri" panose="020F0502020204030204" pitchFamily="34" charset="0"/>
              </a:rPr>
              <a:t>For numerical variables, the R-squared and the Adj. R-squared is high i.e. 0.130, p-value &lt; 0.05.</a:t>
            </a:r>
          </a:p>
          <a:p>
            <a:pPr lvl="1" algn="just"/>
            <a:r>
              <a:rPr lang="en-US" dirty="0">
                <a:solidFill>
                  <a:schemeClr val="bg1"/>
                </a:solidFill>
                <a:latin typeface="Calibri" panose="020F0502020204030204" pitchFamily="34" charset="0"/>
                <a:cs typeface="Calibri" panose="020F0502020204030204" pitchFamily="34" charset="0"/>
              </a:rPr>
              <a:t>The p-value &lt; </a:t>
            </a:r>
            <a:r>
              <a:rPr lang="el-GR" dirty="0">
                <a:solidFill>
                  <a:schemeClr val="bg1"/>
                </a:solidFill>
                <a:latin typeface="Calibri" panose="020F0502020204030204" pitchFamily="34" charset="0"/>
                <a:cs typeface="Calibri" panose="020F0502020204030204" pitchFamily="34" charset="0"/>
              </a:rPr>
              <a:t>α</a:t>
            </a:r>
            <a:r>
              <a:rPr lang="en-US" dirty="0">
                <a:solidFill>
                  <a:schemeClr val="bg1"/>
                </a:solidFill>
                <a:latin typeface="Calibri" panose="020F0502020204030204" pitchFamily="34" charset="0"/>
                <a:cs typeface="Calibri" panose="020F0502020204030204" pitchFamily="34" charset="0"/>
              </a:rPr>
              <a:t>. i.e., Hence we reject the null hypothesis.</a:t>
            </a:r>
          </a:p>
        </p:txBody>
      </p:sp>
      <p:sp>
        <p:nvSpPr>
          <p:cNvPr id="10" name="TextBox 9">
            <a:extLst>
              <a:ext uri="{FF2B5EF4-FFF2-40B4-BE49-F238E27FC236}">
                <a16:creationId xmlns:a16="http://schemas.microsoft.com/office/drawing/2014/main" id="{D347F184-7CDF-4FD1-AC11-8F79554BD819}"/>
              </a:ext>
            </a:extLst>
          </p:cNvPr>
          <p:cNvSpPr txBox="1"/>
          <p:nvPr/>
        </p:nvSpPr>
        <p:spPr>
          <a:xfrm>
            <a:off x="1143000" y="838266"/>
            <a:ext cx="487680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Inferential Statistics</a:t>
            </a:r>
          </a:p>
        </p:txBody>
      </p:sp>
    </p:spTree>
    <p:extLst>
      <p:ext uri="{BB962C8B-B14F-4D97-AF65-F5344CB8AC3E}">
        <p14:creationId xmlns:p14="http://schemas.microsoft.com/office/powerpoint/2010/main" val="912911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Baseline modelling</a:t>
            </a:r>
          </a:p>
        </p:txBody>
      </p:sp>
      <p:sp>
        <p:nvSpPr>
          <p:cNvPr id="7" name="Content Placeholder 6">
            <a:extLst>
              <a:ext uri="{FF2B5EF4-FFF2-40B4-BE49-F238E27FC236}">
                <a16:creationId xmlns:a16="http://schemas.microsoft.com/office/drawing/2014/main" id="{47DF4939-1368-47F5-934F-AD17B6A5331E}"/>
              </a:ext>
            </a:extLst>
          </p:cNvPr>
          <p:cNvSpPr>
            <a:spLocks noGrp="1"/>
          </p:cNvSpPr>
          <p:nvPr>
            <p:ph idx="1"/>
          </p:nvPr>
        </p:nvSpPr>
        <p:spPr/>
        <p:txBody>
          <a:bodyPr>
            <a:normAutofit/>
          </a:bodyPr>
          <a:lstStyle/>
          <a:p>
            <a:pPr algn="just"/>
            <a:r>
              <a:rPr lang="en-US" dirty="0">
                <a:solidFill>
                  <a:schemeClr val="bg1"/>
                </a:solidFill>
                <a:latin typeface="Calibri" panose="020F0502020204030204" pitchFamily="34" charset="0"/>
                <a:cs typeface="Calibri" panose="020F0502020204030204" pitchFamily="34" charset="0"/>
              </a:rPr>
              <a:t>Used one-hot encoding using the </a:t>
            </a:r>
            <a:r>
              <a:rPr lang="en-US" dirty="0" err="1">
                <a:solidFill>
                  <a:schemeClr val="bg1"/>
                </a:solidFill>
                <a:latin typeface="Calibri" panose="020F0502020204030204" pitchFamily="34" charset="0"/>
                <a:cs typeface="Calibri" panose="020F0502020204030204" pitchFamily="34" charset="0"/>
              </a:rPr>
              <a:t>get_dummies</a:t>
            </a:r>
            <a:r>
              <a:rPr lang="en-US" dirty="0">
                <a:solidFill>
                  <a:schemeClr val="bg1"/>
                </a:solidFill>
                <a:latin typeface="Calibri" panose="020F0502020204030204" pitchFamily="34" charset="0"/>
                <a:cs typeface="Calibri" panose="020F0502020204030204" pitchFamily="34" charset="0"/>
              </a:rPr>
              <a:t> method of pandas to create dummy features for all the categorical data.</a:t>
            </a:r>
          </a:p>
          <a:p>
            <a:pPr algn="just"/>
            <a:r>
              <a:rPr lang="en-US" dirty="0">
                <a:solidFill>
                  <a:schemeClr val="bg1"/>
                </a:solidFill>
                <a:latin typeface="Calibri" panose="020F0502020204030204" pitchFamily="34" charset="0"/>
                <a:cs typeface="Calibri" panose="020F0502020204030204" pitchFamily="34" charset="0"/>
              </a:rPr>
              <a:t>Used Train Test Split method to split my data set into “X”, “y”.</a:t>
            </a:r>
          </a:p>
          <a:p>
            <a:pPr algn="just"/>
            <a:r>
              <a:rPr lang="en-US" dirty="0">
                <a:solidFill>
                  <a:schemeClr val="bg1"/>
                </a:solidFill>
                <a:latin typeface="Calibri" panose="020F0502020204030204" pitchFamily="34" charset="0"/>
                <a:cs typeface="Calibri" panose="020F0502020204030204" pitchFamily="34" charset="0"/>
              </a:rPr>
              <a:t>The variable ‘X’ contains all columns except the target variable and the variable ‘y’ contains only the target variable.</a:t>
            </a:r>
          </a:p>
          <a:p>
            <a:pPr algn="just"/>
            <a:r>
              <a:rPr lang="en-US" dirty="0">
                <a:solidFill>
                  <a:schemeClr val="bg1"/>
                </a:solidFill>
                <a:latin typeface="Calibri" panose="020F0502020204030204" pitchFamily="34" charset="0"/>
                <a:cs typeface="Calibri" panose="020F0502020204030204" pitchFamily="34" charset="0"/>
              </a:rPr>
              <a:t>The training set is 75% of our total data and training set is 25% of the data.</a:t>
            </a:r>
          </a:p>
          <a:p>
            <a:pPr algn="just"/>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1829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a:xfrm>
            <a:off x="1141413" y="-205571"/>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Baseline modelling – Linear Regression</a:t>
            </a:r>
          </a:p>
        </p:txBody>
      </p:sp>
      <p:sp>
        <p:nvSpPr>
          <p:cNvPr id="7" name="Content Placeholder 6">
            <a:extLst>
              <a:ext uri="{FF2B5EF4-FFF2-40B4-BE49-F238E27FC236}">
                <a16:creationId xmlns:a16="http://schemas.microsoft.com/office/drawing/2014/main" id="{47DF4939-1368-47F5-934F-AD17B6A5331E}"/>
              </a:ext>
            </a:extLst>
          </p:cNvPr>
          <p:cNvSpPr>
            <a:spLocks noGrp="1"/>
          </p:cNvSpPr>
          <p:nvPr>
            <p:ph idx="1"/>
          </p:nvPr>
        </p:nvSpPr>
        <p:spPr>
          <a:xfrm>
            <a:off x="1141413" y="1272999"/>
            <a:ext cx="9905999" cy="2156001"/>
          </a:xfrm>
        </p:spPr>
        <p:txBody>
          <a:bodyPr/>
          <a:lstStyle/>
          <a:p>
            <a:pPr algn="just"/>
            <a:r>
              <a:rPr lang="en-US" dirty="0">
                <a:solidFill>
                  <a:schemeClr val="bg1"/>
                </a:solidFill>
                <a:latin typeface="Calibri" panose="020F0502020204030204" pitchFamily="34" charset="0"/>
                <a:cs typeface="Calibri" panose="020F0502020204030204" pitchFamily="34" charset="0"/>
              </a:rPr>
              <a:t>Instantiated a Linear Regression object, fitted on the Training set, predicted on the test set and calculated different scoring metrics to measure the performance of the model.</a:t>
            </a:r>
          </a:p>
          <a:p>
            <a:pPr algn="just"/>
            <a:r>
              <a:rPr lang="en-US" dirty="0">
                <a:solidFill>
                  <a:schemeClr val="bg1"/>
                </a:solidFill>
                <a:latin typeface="Calibri" panose="020F0502020204030204" pitchFamily="34" charset="0"/>
                <a:cs typeface="Calibri" panose="020F0502020204030204" pitchFamily="34" charset="0"/>
              </a:rPr>
              <a:t>The Linear regression’s R2 score for the test set was 63.69%.</a:t>
            </a:r>
          </a:p>
        </p:txBody>
      </p:sp>
      <p:pic>
        <p:nvPicPr>
          <p:cNvPr id="4" name="image18.png">
            <a:extLst>
              <a:ext uri="{FF2B5EF4-FFF2-40B4-BE49-F238E27FC236}">
                <a16:creationId xmlns:a16="http://schemas.microsoft.com/office/drawing/2014/main" id="{8AAB1412-0788-4F98-9838-602FB8BDE55C}"/>
              </a:ext>
            </a:extLst>
          </p:cNvPr>
          <p:cNvPicPr/>
          <p:nvPr/>
        </p:nvPicPr>
        <p:blipFill>
          <a:blip r:embed="rId2"/>
          <a:srcRect/>
          <a:stretch>
            <a:fillRect/>
          </a:stretch>
        </p:blipFill>
        <p:spPr>
          <a:xfrm>
            <a:off x="1553897" y="3327400"/>
            <a:ext cx="6420027" cy="3403600"/>
          </a:xfrm>
          <a:prstGeom prst="rect">
            <a:avLst/>
          </a:prstGeom>
          <a:ln/>
        </p:spPr>
      </p:pic>
      <p:sp>
        <p:nvSpPr>
          <p:cNvPr id="2" name="TextBox 1">
            <a:extLst>
              <a:ext uri="{FF2B5EF4-FFF2-40B4-BE49-F238E27FC236}">
                <a16:creationId xmlns:a16="http://schemas.microsoft.com/office/drawing/2014/main" id="{10041EF6-79B7-489F-84DE-BB6E822A7ECC}"/>
              </a:ext>
            </a:extLst>
          </p:cNvPr>
          <p:cNvSpPr txBox="1"/>
          <p:nvPr/>
        </p:nvSpPr>
        <p:spPr>
          <a:xfrm>
            <a:off x="7973924" y="4990958"/>
            <a:ext cx="3501343" cy="492443"/>
          </a:xfrm>
          <a:prstGeom prst="rect">
            <a:avLst/>
          </a:prstGeom>
          <a:noFill/>
        </p:spPr>
        <p:txBody>
          <a:bodyPr wrap="none" rtlCol="0">
            <a:spAutoFit/>
          </a:bodyPr>
          <a:lstStyle/>
          <a:p>
            <a:r>
              <a:rPr lang="en-US" sz="2600" dirty="0">
                <a:solidFill>
                  <a:schemeClr val="bg1"/>
                </a:solidFill>
                <a:latin typeface="Calibri" panose="020F0502020204030204" pitchFamily="34" charset="0"/>
                <a:cs typeface="Calibri" panose="020F0502020204030204" pitchFamily="34" charset="0"/>
              </a:rPr>
              <a:t>Predicted v/s Actual plot</a:t>
            </a:r>
          </a:p>
        </p:txBody>
      </p:sp>
    </p:spTree>
    <p:extLst>
      <p:ext uri="{BB962C8B-B14F-4D97-AF65-F5344CB8AC3E}">
        <p14:creationId xmlns:p14="http://schemas.microsoft.com/office/powerpoint/2010/main" val="1065264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0AB0CE-6301-44F5-A715-FD0F66B4211F}"/>
              </a:ext>
            </a:extLst>
          </p:cNvPr>
          <p:cNvSpPr txBox="1"/>
          <p:nvPr/>
        </p:nvSpPr>
        <p:spPr>
          <a:xfrm>
            <a:off x="694395" y="575731"/>
            <a:ext cx="4442050" cy="646331"/>
          </a:xfrm>
          <a:prstGeom prst="rect">
            <a:avLst/>
          </a:prstGeom>
          <a:noFill/>
        </p:spPr>
        <p:txBody>
          <a:bodyPr wrap="none" rtlCol="0">
            <a:spAutoFit/>
          </a:bodyPr>
          <a:lstStyle/>
          <a:p>
            <a:r>
              <a:rPr lang="en-US" sz="3600" dirty="0">
                <a:solidFill>
                  <a:schemeClr val="bg1"/>
                </a:solidFill>
                <a:latin typeface="Calibri" panose="020F0502020204030204" pitchFamily="34" charset="0"/>
                <a:cs typeface="Calibri" panose="020F0502020204030204" pitchFamily="34" charset="0"/>
              </a:rPr>
              <a:t>Residuals for LR Model</a:t>
            </a:r>
            <a:endParaRPr lang="en-US" sz="3600" dirty="0"/>
          </a:p>
        </p:txBody>
      </p:sp>
      <p:sp>
        <p:nvSpPr>
          <p:cNvPr id="8" name="TextBox 7">
            <a:extLst>
              <a:ext uri="{FF2B5EF4-FFF2-40B4-BE49-F238E27FC236}">
                <a16:creationId xmlns:a16="http://schemas.microsoft.com/office/drawing/2014/main" id="{78F3EB1E-056D-4E34-8A78-36983A3AAE08}"/>
              </a:ext>
            </a:extLst>
          </p:cNvPr>
          <p:cNvSpPr txBox="1"/>
          <p:nvPr/>
        </p:nvSpPr>
        <p:spPr>
          <a:xfrm>
            <a:off x="6939757" y="575731"/>
            <a:ext cx="4448590" cy="646331"/>
          </a:xfrm>
          <a:prstGeom prst="rect">
            <a:avLst/>
          </a:prstGeom>
          <a:noFill/>
        </p:spPr>
        <p:txBody>
          <a:bodyPr wrap="none" rtlCol="0">
            <a:spAutoFit/>
          </a:bodyPr>
          <a:lstStyle/>
          <a:p>
            <a:r>
              <a:rPr lang="en-US" sz="3600" dirty="0">
                <a:solidFill>
                  <a:schemeClr val="bg1"/>
                </a:solidFill>
                <a:latin typeface="Calibri" panose="020F0502020204030204" pitchFamily="34" charset="0"/>
                <a:cs typeface="Calibri" panose="020F0502020204030204" pitchFamily="34" charset="0"/>
              </a:rPr>
              <a:t>Histogram of Residuals</a:t>
            </a:r>
            <a:endParaRPr lang="en-US" sz="3600" dirty="0"/>
          </a:p>
        </p:txBody>
      </p:sp>
      <p:pic>
        <p:nvPicPr>
          <p:cNvPr id="10" name="image9.png">
            <a:extLst>
              <a:ext uri="{FF2B5EF4-FFF2-40B4-BE49-F238E27FC236}">
                <a16:creationId xmlns:a16="http://schemas.microsoft.com/office/drawing/2014/main" id="{FE3AE54E-2083-4F0A-9018-843BA0E6FE1A}"/>
              </a:ext>
            </a:extLst>
          </p:cNvPr>
          <p:cNvPicPr/>
          <p:nvPr/>
        </p:nvPicPr>
        <p:blipFill>
          <a:blip r:embed="rId2"/>
          <a:srcRect/>
          <a:stretch>
            <a:fillRect/>
          </a:stretch>
        </p:blipFill>
        <p:spPr>
          <a:xfrm>
            <a:off x="275696" y="1409699"/>
            <a:ext cx="5820304" cy="3918656"/>
          </a:xfrm>
          <a:prstGeom prst="rect">
            <a:avLst/>
          </a:prstGeom>
          <a:ln/>
        </p:spPr>
      </p:pic>
      <p:pic>
        <p:nvPicPr>
          <p:cNvPr id="11" name="image14.png">
            <a:extLst>
              <a:ext uri="{FF2B5EF4-FFF2-40B4-BE49-F238E27FC236}">
                <a16:creationId xmlns:a16="http://schemas.microsoft.com/office/drawing/2014/main" id="{42333462-AA62-4BE1-ADA7-EDEDF387204B}"/>
              </a:ext>
            </a:extLst>
          </p:cNvPr>
          <p:cNvPicPr/>
          <p:nvPr/>
        </p:nvPicPr>
        <p:blipFill>
          <a:blip r:embed="rId3"/>
          <a:srcRect/>
          <a:stretch>
            <a:fillRect/>
          </a:stretch>
        </p:blipFill>
        <p:spPr>
          <a:xfrm>
            <a:off x="6349470" y="1409699"/>
            <a:ext cx="5629165" cy="3918655"/>
          </a:xfrm>
          <a:prstGeom prst="rect">
            <a:avLst/>
          </a:prstGeom>
          <a:ln/>
        </p:spPr>
      </p:pic>
    </p:spTree>
    <p:extLst>
      <p:ext uri="{BB962C8B-B14F-4D97-AF65-F5344CB8AC3E}">
        <p14:creationId xmlns:p14="http://schemas.microsoft.com/office/powerpoint/2010/main" val="306800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Extended modelling</a:t>
            </a:r>
          </a:p>
        </p:txBody>
      </p:sp>
      <p:sp>
        <p:nvSpPr>
          <p:cNvPr id="7" name="Content Placeholder 6">
            <a:extLst>
              <a:ext uri="{FF2B5EF4-FFF2-40B4-BE49-F238E27FC236}">
                <a16:creationId xmlns:a16="http://schemas.microsoft.com/office/drawing/2014/main" id="{47DF4939-1368-47F5-934F-AD17B6A5331E}"/>
              </a:ext>
            </a:extLst>
          </p:cNvPr>
          <p:cNvSpPr>
            <a:spLocks noGrp="1"/>
          </p:cNvSpPr>
          <p:nvPr>
            <p:ph idx="1"/>
          </p:nvPr>
        </p:nvSpPr>
        <p:spPr/>
        <p:txBody>
          <a:bodyPr/>
          <a:lstStyle/>
          <a:p>
            <a:pPr algn="just"/>
            <a:r>
              <a:rPr lang="en-US" dirty="0">
                <a:solidFill>
                  <a:schemeClr val="bg1"/>
                </a:solidFill>
                <a:latin typeface="Calibri" panose="020F0502020204030204" pitchFamily="34" charset="0"/>
                <a:cs typeface="Calibri" panose="020F0502020204030204" pitchFamily="34" charset="0"/>
              </a:rPr>
              <a:t>Performed Ridge, Lasso and Random Forest regression.</a:t>
            </a:r>
          </a:p>
          <a:p>
            <a:pPr algn="just"/>
            <a:r>
              <a:rPr lang="en-US" dirty="0">
                <a:solidFill>
                  <a:schemeClr val="bg1"/>
                </a:solidFill>
                <a:latin typeface="Calibri" panose="020F0502020204030204" pitchFamily="34" charset="0"/>
                <a:cs typeface="Calibri" panose="020F0502020204030204" pitchFamily="34" charset="0"/>
              </a:rPr>
              <a:t>Carried out the same initial steps as the linear regression model.</a:t>
            </a:r>
          </a:p>
          <a:p>
            <a:pPr algn="just"/>
            <a:endParaRPr lang="en-US" dirty="0">
              <a:solidFill>
                <a:schemeClr val="bg1"/>
              </a:solidFill>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5EBB3492-F9E3-4051-A7E2-380753E2FC1E}"/>
              </a:ext>
            </a:extLst>
          </p:cNvPr>
          <p:cNvGraphicFramePr>
            <a:graphicFrameLocks noGrp="1"/>
          </p:cNvGraphicFramePr>
          <p:nvPr>
            <p:extLst>
              <p:ext uri="{D42A27DB-BD31-4B8C-83A1-F6EECF244321}">
                <p14:modId xmlns:p14="http://schemas.microsoft.com/office/powerpoint/2010/main" val="1006165633"/>
              </p:ext>
            </p:extLst>
          </p:nvPr>
        </p:nvGraphicFramePr>
        <p:xfrm>
          <a:off x="1433689" y="3429000"/>
          <a:ext cx="9613722" cy="2710083"/>
        </p:xfrm>
        <a:graphic>
          <a:graphicData uri="http://schemas.openxmlformats.org/drawingml/2006/table">
            <a:tbl>
              <a:tblPr firstRow="1" firstCol="1" bandRow="1">
                <a:tableStyleId>{7DF18680-E054-41AD-8BC1-D1AEF772440D}</a:tableStyleId>
              </a:tblPr>
              <a:tblGrid>
                <a:gridCol w="3343903">
                  <a:extLst>
                    <a:ext uri="{9D8B030D-6E8A-4147-A177-3AD203B41FA5}">
                      <a16:colId xmlns:a16="http://schemas.microsoft.com/office/drawing/2014/main" val="1667904601"/>
                    </a:ext>
                  </a:extLst>
                </a:gridCol>
                <a:gridCol w="3270141">
                  <a:extLst>
                    <a:ext uri="{9D8B030D-6E8A-4147-A177-3AD203B41FA5}">
                      <a16:colId xmlns:a16="http://schemas.microsoft.com/office/drawing/2014/main" val="3579821259"/>
                    </a:ext>
                  </a:extLst>
                </a:gridCol>
                <a:gridCol w="2999678">
                  <a:extLst>
                    <a:ext uri="{9D8B030D-6E8A-4147-A177-3AD203B41FA5}">
                      <a16:colId xmlns:a16="http://schemas.microsoft.com/office/drawing/2014/main" val="3769023683"/>
                    </a:ext>
                  </a:extLst>
                </a:gridCol>
              </a:tblGrid>
              <a:tr h="547952">
                <a:tc>
                  <a:txBody>
                    <a:bodyPr/>
                    <a:lstStyle/>
                    <a:p>
                      <a:pPr marL="0" marR="0" algn="ctr">
                        <a:spcBef>
                          <a:spcPts val="0"/>
                        </a:spcBef>
                        <a:spcAft>
                          <a:spcPts val="0"/>
                        </a:spcAft>
                      </a:pPr>
                      <a:r>
                        <a:rPr lang="en-US" sz="2000" dirty="0">
                          <a:effectLst/>
                        </a:rPr>
                        <a:t>Algorithms</a:t>
                      </a:r>
                      <a:endParaRPr lang="en-US" sz="2000" dirty="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Root mean squared error</a:t>
                      </a:r>
                      <a:endParaRPr lang="en-US" sz="20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effectLst/>
                        </a:rPr>
                        <a:t>R2 score (Test Set)</a:t>
                      </a:r>
                      <a:endParaRPr lang="en-US" sz="20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040283531"/>
                  </a:ext>
                </a:extLst>
              </a:tr>
              <a:tr h="561271">
                <a:tc>
                  <a:txBody>
                    <a:bodyPr/>
                    <a:lstStyle/>
                    <a:p>
                      <a:pPr marL="0" marR="0">
                        <a:spcBef>
                          <a:spcPts val="0"/>
                        </a:spcBef>
                        <a:spcAft>
                          <a:spcPts val="0"/>
                        </a:spcAft>
                      </a:pPr>
                      <a:r>
                        <a:rPr lang="en-US" sz="2000" dirty="0">
                          <a:effectLst/>
                        </a:rPr>
                        <a:t>Ridge Regression</a:t>
                      </a:r>
                      <a:endParaRPr lang="en-US" sz="2000" dirty="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000">
                          <a:effectLst/>
                        </a:rPr>
                        <a:t>NIL</a:t>
                      </a:r>
                      <a:endParaRPr lang="en-US" sz="20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000" dirty="0">
                          <a:effectLst/>
                        </a:rPr>
                        <a:t>Low alpha = 63.69% </a:t>
                      </a:r>
                      <a:br>
                        <a:rPr lang="en-US" sz="2000" dirty="0">
                          <a:effectLst/>
                        </a:rPr>
                      </a:br>
                      <a:r>
                        <a:rPr lang="en-US" sz="2000" dirty="0">
                          <a:effectLst/>
                        </a:rPr>
                        <a:t>High alpha = 63.67% </a:t>
                      </a:r>
                      <a:endParaRPr lang="en-US" sz="2000" dirty="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273511869"/>
                  </a:ext>
                </a:extLst>
              </a:tr>
              <a:tr h="1004579">
                <a:tc>
                  <a:txBody>
                    <a:bodyPr/>
                    <a:lstStyle/>
                    <a:p>
                      <a:pPr marL="0" marR="0">
                        <a:spcBef>
                          <a:spcPts val="0"/>
                        </a:spcBef>
                        <a:spcAft>
                          <a:spcPts val="0"/>
                        </a:spcAft>
                      </a:pPr>
                      <a:r>
                        <a:rPr lang="en-US" sz="2000">
                          <a:effectLst/>
                        </a:rPr>
                        <a:t>Lasso Regression </a:t>
                      </a:r>
                      <a:endParaRPr lang="en-US" sz="20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000">
                          <a:effectLst/>
                        </a:rPr>
                        <a:t>NIL</a:t>
                      </a:r>
                      <a:endParaRPr lang="en-US" sz="20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000">
                          <a:effectLst/>
                        </a:rPr>
                        <a:t>alpha=1 - 63.65%</a:t>
                      </a:r>
                      <a:br>
                        <a:rPr lang="en-US" sz="2000">
                          <a:effectLst/>
                        </a:rPr>
                      </a:br>
                      <a:r>
                        <a:rPr lang="en-US" sz="2000">
                          <a:effectLst/>
                        </a:rPr>
                        <a:t>alpha=0.01 - 63.69%</a:t>
                      </a:r>
                      <a:br>
                        <a:rPr lang="en-US" sz="2000">
                          <a:effectLst/>
                        </a:rPr>
                      </a:br>
                      <a:r>
                        <a:rPr lang="en-US" sz="2000">
                          <a:effectLst/>
                        </a:rPr>
                        <a:t>alpha=0.0001 - 63.69%</a:t>
                      </a:r>
                      <a:endParaRPr lang="en-US" sz="20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610625733"/>
                  </a:ext>
                </a:extLst>
              </a:tr>
              <a:tr h="547952">
                <a:tc>
                  <a:txBody>
                    <a:bodyPr/>
                    <a:lstStyle/>
                    <a:p>
                      <a:pPr marL="0" marR="0">
                        <a:spcBef>
                          <a:spcPts val="0"/>
                        </a:spcBef>
                        <a:spcAft>
                          <a:spcPts val="0"/>
                        </a:spcAft>
                      </a:pPr>
                      <a:r>
                        <a:rPr lang="en-US" sz="2000">
                          <a:effectLst/>
                        </a:rPr>
                        <a:t>Random Forest Regression</a:t>
                      </a:r>
                      <a:endParaRPr lang="en-US" sz="20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000">
                          <a:effectLst/>
                        </a:rPr>
                        <a:t>3048.62</a:t>
                      </a:r>
                      <a:endParaRPr lang="en-US" sz="20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000" dirty="0">
                          <a:effectLst/>
                        </a:rPr>
                        <a:t>62.64%</a:t>
                      </a:r>
                      <a:endParaRPr lang="en-US" sz="2000" dirty="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465957748"/>
                  </a:ext>
                </a:extLst>
              </a:tr>
            </a:tbl>
          </a:graphicData>
        </a:graphic>
      </p:graphicFrame>
    </p:spTree>
    <p:extLst>
      <p:ext uri="{BB962C8B-B14F-4D97-AF65-F5344CB8AC3E}">
        <p14:creationId xmlns:p14="http://schemas.microsoft.com/office/powerpoint/2010/main" val="206107911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0AB0CE-6301-44F5-A715-FD0F66B4211F}"/>
              </a:ext>
            </a:extLst>
          </p:cNvPr>
          <p:cNvSpPr txBox="1"/>
          <p:nvPr/>
        </p:nvSpPr>
        <p:spPr>
          <a:xfrm>
            <a:off x="914400" y="587020"/>
            <a:ext cx="10363199" cy="1200329"/>
          </a:xfrm>
          <a:prstGeom prst="rect">
            <a:avLst/>
          </a:prstGeom>
          <a:noFill/>
        </p:spPr>
        <p:txBody>
          <a:bodyPr wrap="square" rtlCol="0">
            <a:spAutoFit/>
          </a:bodyPr>
          <a:lstStyle/>
          <a:p>
            <a:pPr algn="ctr"/>
            <a:r>
              <a:rPr lang="en-US" sz="3600" dirty="0">
                <a:solidFill>
                  <a:schemeClr val="bg1"/>
                </a:solidFill>
                <a:latin typeface="Calibri" panose="020F0502020204030204" pitchFamily="34" charset="0"/>
                <a:cs typeface="Calibri" panose="020F0502020204030204" pitchFamily="34" charset="0"/>
              </a:rPr>
              <a:t>Coefficient index vs the coefficient magnitude</a:t>
            </a:r>
          </a:p>
          <a:p>
            <a:pPr algn="ctr"/>
            <a:r>
              <a:rPr lang="en-US" sz="3600" dirty="0">
                <a:solidFill>
                  <a:schemeClr val="bg1"/>
                </a:solidFill>
                <a:latin typeface="Calibri" panose="020F0502020204030204" pitchFamily="34" charset="0"/>
                <a:cs typeface="Calibri" panose="020F0502020204030204" pitchFamily="34" charset="0"/>
              </a:rPr>
              <a:t>Ridge Regression</a:t>
            </a:r>
            <a:endParaRPr lang="en-US" sz="3600" dirty="0"/>
          </a:p>
        </p:txBody>
      </p:sp>
      <p:pic>
        <p:nvPicPr>
          <p:cNvPr id="6" name="image16.png">
            <a:extLst>
              <a:ext uri="{FF2B5EF4-FFF2-40B4-BE49-F238E27FC236}">
                <a16:creationId xmlns:a16="http://schemas.microsoft.com/office/drawing/2014/main" id="{632B545E-0B15-47A9-8A90-668DEF1229A2}"/>
              </a:ext>
            </a:extLst>
          </p:cNvPr>
          <p:cNvPicPr/>
          <p:nvPr/>
        </p:nvPicPr>
        <p:blipFill>
          <a:blip r:embed="rId2"/>
          <a:srcRect/>
          <a:stretch>
            <a:fillRect/>
          </a:stretch>
        </p:blipFill>
        <p:spPr>
          <a:xfrm>
            <a:off x="1786200" y="2011715"/>
            <a:ext cx="8619597" cy="4163307"/>
          </a:xfrm>
          <a:prstGeom prst="rect">
            <a:avLst/>
          </a:prstGeom>
          <a:ln/>
        </p:spPr>
      </p:pic>
    </p:spTree>
    <p:extLst>
      <p:ext uri="{BB962C8B-B14F-4D97-AF65-F5344CB8AC3E}">
        <p14:creationId xmlns:p14="http://schemas.microsoft.com/office/powerpoint/2010/main" val="275811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p:txBody>
          <a:bodyPr>
            <a:normAutofit/>
          </a:bodyPr>
          <a:lstStyle/>
          <a:p>
            <a:pPr algn="just"/>
            <a:r>
              <a:rPr lang="en-US" sz="2000" dirty="0">
                <a:solidFill>
                  <a:schemeClr val="bg1"/>
                </a:solidFill>
                <a:latin typeface="Calibri" panose="020F0502020204030204" pitchFamily="34" charset="0"/>
                <a:cs typeface="Calibri" panose="020F0502020204030204" pitchFamily="34" charset="0"/>
              </a:rPr>
              <a:t>A retail company ABC Private Limited wants to understand the customer purchase behavior (specifically, purchase amount) against various products of different categories. They have shared purchase summary of various customers for selected high-volume products from the last month. </a:t>
            </a:r>
          </a:p>
          <a:p>
            <a:pPr algn="just"/>
            <a:r>
              <a:rPr lang="en-US" sz="2000" dirty="0">
                <a:solidFill>
                  <a:schemeClr val="bg1"/>
                </a:solidFill>
                <a:latin typeface="Calibri" panose="020F0502020204030204" pitchFamily="34" charset="0"/>
                <a:cs typeface="Calibri" panose="020F0502020204030204" pitchFamily="34" charset="0"/>
              </a:rPr>
              <a:t>They want to build a model to predict the purchase amount of customer against various products which will help them to create personalized offers for customers against different products.</a:t>
            </a:r>
          </a:p>
        </p:txBody>
      </p:sp>
    </p:spTree>
    <p:extLst>
      <p:ext uri="{BB962C8B-B14F-4D97-AF65-F5344CB8AC3E}">
        <p14:creationId xmlns:p14="http://schemas.microsoft.com/office/powerpoint/2010/main" val="326161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0AB0CE-6301-44F5-A715-FD0F66B4211F}"/>
              </a:ext>
            </a:extLst>
          </p:cNvPr>
          <p:cNvSpPr txBox="1"/>
          <p:nvPr/>
        </p:nvSpPr>
        <p:spPr>
          <a:xfrm>
            <a:off x="914400" y="587020"/>
            <a:ext cx="10363199" cy="1200329"/>
          </a:xfrm>
          <a:prstGeom prst="rect">
            <a:avLst/>
          </a:prstGeom>
          <a:noFill/>
        </p:spPr>
        <p:txBody>
          <a:bodyPr wrap="square" rtlCol="0">
            <a:spAutoFit/>
          </a:bodyPr>
          <a:lstStyle/>
          <a:p>
            <a:pPr algn="ctr"/>
            <a:r>
              <a:rPr lang="en-US" sz="3600" dirty="0">
                <a:solidFill>
                  <a:schemeClr val="bg1"/>
                </a:solidFill>
                <a:latin typeface="Calibri" panose="020F0502020204030204" pitchFamily="34" charset="0"/>
                <a:cs typeface="Calibri" panose="020F0502020204030204" pitchFamily="34" charset="0"/>
              </a:rPr>
              <a:t>Coefficient index vs the coefficient magnitude</a:t>
            </a:r>
          </a:p>
          <a:p>
            <a:pPr algn="ctr"/>
            <a:r>
              <a:rPr lang="en-US" sz="3600" dirty="0">
                <a:solidFill>
                  <a:schemeClr val="bg1"/>
                </a:solidFill>
                <a:latin typeface="Calibri" panose="020F0502020204030204" pitchFamily="34" charset="0"/>
                <a:cs typeface="Calibri" panose="020F0502020204030204" pitchFamily="34" charset="0"/>
              </a:rPr>
              <a:t>Lasso Regression</a:t>
            </a:r>
            <a:endParaRPr lang="en-US" sz="3600" dirty="0"/>
          </a:p>
        </p:txBody>
      </p:sp>
      <p:pic>
        <p:nvPicPr>
          <p:cNvPr id="4" name="image8.png">
            <a:extLst>
              <a:ext uri="{FF2B5EF4-FFF2-40B4-BE49-F238E27FC236}">
                <a16:creationId xmlns:a16="http://schemas.microsoft.com/office/drawing/2014/main" id="{C3EC2156-DA19-4033-8F9A-DE38CB983E68}"/>
              </a:ext>
            </a:extLst>
          </p:cNvPr>
          <p:cNvPicPr/>
          <p:nvPr/>
        </p:nvPicPr>
        <p:blipFill>
          <a:blip r:embed="rId2"/>
          <a:srcRect/>
          <a:stretch>
            <a:fillRect/>
          </a:stretch>
        </p:blipFill>
        <p:spPr>
          <a:xfrm>
            <a:off x="1870251" y="2043288"/>
            <a:ext cx="8921927" cy="4504267"/>
          </a:xfrm>
          <a:prstGeom prst="rect">
            <a:avLst/>
          </a:prstGeom>
          <a:ln/>
        </p:spPr>
      </p:pic>
    </p:spTree>
    <p:extLst>
      <p:ext uri="{BB962C8B-B14F-4D97-AF65-F5344CB8AC3E}">
        <p14:creationId xmlns:p14="http://schemas.microsoft.com/office/powerpoint/2010/main" val="544099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a:xfrm>
            <a:off x="1141413" y="-205571"/>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Random forest Regression</a:t>
            </a:r>
          </a:p>
        </p:txBody>
      </p:sp>
      <p:sp>
        <p:nvSpPr>
          <p:cNvPr id="7" name="Content Placeholder 6">
            <a:extLst>
              <a:ext uri="{FF2B5EF4-FFF2-40B4-BE49-F238E27FC236}">
                <a16:creationId xmlns:a16="http://schemas.microsoft.com/office/drawing/2014/main" id="{47DF4939-1368-47F5-934F-AD17B6A5331E}"/>
              </a:ext>
            </a:extLst>
          </p:cNvPr>
          <p:cNvSpPr>
            <a:spLocks noGrp="1"/>
          </p:cNvSpPr>
          <p:nvPr>
            <p:ph idx="1"/>
          </p:nvPr>
        </p:nvSpPr>
        <p:spPr>
          <a:xfrm>
            <a:off x="1141413" y="1272999"/>
            <a:ext cx="9905999" cy="984779"/>
          </a:xfrm>
        </p:spPr>
        <p:txBody>
          <a:bodyPr/>
          <a:lstStyle/>
          <a:p>
            <a:pPr algn="just"/>
            <a:r>
              <a:rPr lang="en-US" dirty="0">
                <a:solidFill>
                  <a:schemeClr val="bg1"/>
                </a:solidFill>
                <a:latin typeface="Calibri" panose="020F0502020204030204" pitchFamily="34" charset="0"/>
                <a:cs typeface="Calibri" panose="020F0502020204030204" pitchFamily="34" charset="0"/>
              </a:rPr>
              <a:t>Calculated the best max feature and the n-estimators using a plot of OOB error rate vs n-estimators.</a:t>
            </a:r>
          </a:p>
        </p:txBody>
      </p:sp>
      <p:pic>
        <p:nvPicPr>
          <p:cNvPr id="6" name="image19.png">
            <a:extLst>
              <a:ext uri="{FF2B5EF4-FFF2-40B4-BE49-F238E27FC236}">
                <a16:creationId xmlns:a16="http://schemas.microsoft.com/office/drawing/2014/main" id="{859F5D23-B015-4418-BAFA-A1A6ADFBB7E2}"/>
              </a:ext>
            </a:extLst>
          </p:cNvPr>
          <p:cNvPicPr/>
          <p:nvPr/>
        </p:nvPicPr>
        <p:blipFill>
          <a:blip r:embed="rId2"/>
          <a:srcRect/>
          <a:stretch>
            <a:fillRect/>
          </a:stretch>
        </p:blipFill>
        <p:spPr>
          <a:xfrm>
            <a:off x="1451945" y="2350999"/>
            <a:ext cx="6420732" cy="4309445"/>
          </a:xfrm>
          <a:prstGeom prst="rect">
            <a:avLst/>
          </a:prstGeom>
          <a:ln/>
        </p:spPr>
      </p:pic>
      <p:sp>
        <p:nvSpPr>
          <p:cNvPr id="8" name="Content Placeholder 6">
            <a:extLst>
              <a:ext uri="{FF2B5EF4-FFF2-40B4-BE49-F238E27FC236}">
                <a16:creationId xmlns:a16="http://schemas.microsoft.com/office/drawing/2014/main" id="{AF5A7B86-B6B4-4B1D-9793-1B4CED7749F5}"/>
              </a:ext>
            </a:extLst>
          </p:cNvPr>
          <p:cNvSpPr txBox="1">
            <a:spLocks/>
          </p:cNvSpPr>
          <p:nvPr/>
        </p:nvSpPr>
        <p:spPr>
          <a:xfrm>
            <a:off x="7872677" y="2751569"/>
            <a:ext cx="3887201" cy="34573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dirty="0" err="1">
                <a:solidFill>
                  <a:schemeClr val="bg1"/>
                </a:solidFill>
                <a:latin typeface="Calibri" panose="020F0502020204030204" pitchFamily="34" charset="0"/>
                <a:cs typeface="Calibri" panose="020F0502020204030204" pitchFamily="34" charset="0"/>
              </a:rPr>
              <a:t>max_features</a:t>
            </a:r>
            <a:r>
              <a:rPr lang="en-US" dirty="0">
                <a:solidFill>
                  <a:schemeClr val="bg1"/>
                </a:solidFill>
                <a:latin typeface="Calibri" panose="020F0502020204030204" pitchFamily="34" charset="0"/>
                <a:cs typeface="Calibri" panose="020F0502020204030204" pitchFamily="34" charset="0"/>
              </a:rPr>
              <a:t> = ‘sqrt’</a:t>
            </a:r>
          </a:p>
          <a:p>
            <a:pPr algn="just"/>
            <a:r>
              <a:rPr lang="en-US" dirty="0" err="1">
                <a:solidFill>
                  <a:schemeClr val="bg1"/>
                </a:solidFill>
                <a:latin typeface="Calibri" panose="020F0502020204030204" pitchFamily="34" charset="0"/>
                <a:cs typeface="Calibri" panose="020F0502020204030204" pitchFamily="34" charset="0"/>
              </a:rPr>
              <a:t>n_estimators</a:t>
            </a:r>
            <a:r>
              <a:rPr lang="en-US" dirty="0">
                <a:solidFill>
                  <a:schemeClr val="bg1"/>
                </a:solidFill>
                <a:latin typeface="Calibri" panose="020F0502020204030204" pitchFamily="34" charset="0"/>
                <a:cs typeface="Calibri" panose="020F0502020204030204" pitchFamily="34" charset="0"/>
              </a:rPr>
              <a:t>=160</a:t>
            </a:r>
          </a:p>
          <a:p>
            <a:pPr algn="just"/>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997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82262A80-E7B4-427A-8D8E-F532BFB52FBE}"/>
              </a:ext>
            </a:extLst>
          </p:cNvPr>
          <p:cNvSpPr>
            <a:spLocks noGrp="1"/>
          </p:cNvSpPr>
          <p:nvPr>
            <p:ph type="title"/>
          </p:nvPr>
        </p:nvSpPr>
        <p:spPr>
          <a:xfrm>
            <a:off x="622124" y="-152265"/>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Random forest Regression – Contd.</a:t>
            </a:r>
          </a:p>
        </p:txBody>
      </p:sp>
      <p:sp>
        <p:nvSpPr>
          <p:cNvPr id="6" name="Content Placeholder 6">
            <a:extLst>
              <a:ext uri="{FF2B5EF4-FFF2-40B4-BE49-F238E27FC236}">
                <a16:creationId xmlns:a16="http://schemas.microsoft.com/office/drawing/2014/main" id="{01F9B979-540A-4171-A570-BA2EF03CE6E6}"/>
              </a:ext>
            </a:extLst>
          </p:cNvPr>
          <p:cNvSpPr>
            <a:spLocks noGrp="1"/>
          </p:cNvSpPr>
          <p:nvPr>
            <p:ph idx="1"/>
          </p:nvPr>
        </p:nvSpPr>
        <p:spPr>
          <a:xfrm>
            <a:off x="622124" y="1185056"/>
            <a:ext cx="9905999" cy="2754765"/>
          </a:xfrm>
        </p:spPr>
        <p:txBody>
          <a:bodyPr/>
          <a:lstStyle/>
          <a:p>
            <a:pPr algn="just"/>
            <a:r>
              <a:rPr lang="en-US" dirty="0">
                <a:solidFill>
                  <a:schemeClr val="bg1"/>
                </a:solidFill>
                <a:latin typeface="Calibri" panose="020F0502020204030204" pitchFamily="34" charset="0"/>
                <a:cs typeface="Calibri" panose="020F0502020204030204" pitchFamily="34" charset="0"/>
              </a:rPr>
              <a:t>Using the </a:t>
            </a:r>
            <a:r>
              <a:rPr lang="en-US" dirty="0" err="1">
                <a:solidFill>
                  <a:schemeClr val="bg1"/>
                </a:solidFill>
                <a:latin typeface="Calibri" panose="020F0502020204030204" pitchFamily="34" charset="0"/>
                <a:cs typeface="Calibri" panose="020F0502020204030204" pitchFamily="34" charset="0"/>
              </a:rPr>
              <a:t>max_features</a:t>
            </a:r>
            <a:r>
              <a:rPr lang="en-US" dirty="0">
                <a:solidFill>
                  <a:schemeClr val="bg1"/>
                </a:solidFill>
                <a:latin typeface="Calibri" panose="020F0502020204030204" pitchFamily="34" charset="0"/>
                <a:cs typeface="Calibri" panose="020F0502020204030204" pitchFamily="34" charset="0"/>
              </a:rPr>
              <a:t> and n-estimators, fitted it on the train set, predicted on the test set and calculated different scoring metrics to measure the performance of the model.</a:t>
            </a:r>
          </a:p>
          <a:p>
            <a:pPr algn="just"/>
            <a:r>
              <a:rPr lang="en-US" dirty="0">
                <a:solidFill>
                  <a:schemeClr val="bg1"/>
                </a:solidFill>
                <a:latin typeface="Calibri" panose="020F0502020204030204" pitchFamily="34" charset="0"/>
                <a:cs typeface="Calibri" panose="020F0502020204030204" pitchFamily="34" charset="0"/>
              </a:rPr>
              <a:t>The Random Forest Regression’s R2 score for the test set was 62.64% which is less than the Linear Regression’s score of 63.69%.</a:t>
            </a:r>
          </a:p>
          <a:p>
            <a:pPr algn="just"/>
            <a:endParaRPr lang="en-US" dirty="0">
              <a:solidFill>
                <a:schemeClr val="bg1"/>
              </a:solidFill>
              <a:latin typeface="Calibri" panose="020F0502020204030204" pitchFamily="34" charset="0"/>
              <a:cs typeface="Calibri" panose="020F0502020204030204" pitchFamily="34" charset="0"/>
            </a:endParaRPr>
          </a:p>
        </p:txBody>
      </p:sp>
      <p:pic>
        <p:nvPicPr>
          <p:cNvPr id="8" name="image12.png">
            <a:extLst>
              <a:ext uri="{FF2B5EF4-FFF2-40B4-BE49-F238E27FC236}">
                <a16:creationId xmlns:a16="http://schemas.microsoft.com/office/drawing/2014/main" id="{0CA52601-E83C-4A01-B6FF-3BCB2C8A3405}"/>
              </a:ext>
            </a:extLst>
          </p:cNvPr>
          <p:cNvPicPr/>
          <p:nvPr/>
        </p:nvPicPr>
        <p:blipFill>
          <a:blip r:embed="rId2"/>
          <a:srcRect/>
          <a:stretch>
            <a:fillRect/>
          </a:stretch>
        </p:blipFill>
        <p:spPr>
          <a:xfrm>
            <a:off x="1395235" y="3692249"/>
            <a:ext cx="5468409" cy="3024717"/>
          </a:xfrm>
          <a:prstGeom prst="rect">
            <a:avLst/>
          </a:prstGeom>
          <a:ln/>
        </p:spPr>
      </p:pic>
      <p:sp>
        <p:nvSpPr>
          <p:cNvPr id="9" name="TextBox 8">
            <a:extLst>
              <a:ext uri="{FF2B5EF4-FFF2-40B4-BE49-F238E27FC236}">
                <a16:creationId xmlns:a16="http://schemas.microsoft.com/office/drawing/2014/main" id="{400540B2-B80C-484F-844E-2043901C072A}"/>
              </a:ext>
            </a:extLst>
          </p:cNvPr>
          <p:cNvSpPr txBox="1"/>
          <p:nvPr/>
        </p:nvSpPr>
        <p:spPr>
          <a:xfrm>
            <a:off x="6863644" y="4712164"/>
            <a:ext cx="3501343" cy="492443"/>
          </a:xfrm>
          <a:prstGeom prst="rect">
            <a:avLst/>
          </a:prstGeom>
          <a:noFill/>
        </p:spPr>
        <p:txBody>
          <a:bodyPr wrap="none" rtlCol="0">
            <a:spAutoFit/>
          </a:bodyPr>
          <a:lstStyle/>
          <a:p>
            <a:r>
              <a:rPr lang="en-US" sz="2600" dirty="0">
                <a:solidFill>
                  <a:schemeClr val="bg1"/>
                </a:solidFill>
                <a:latin typeface="Calibri" panose="020F0502020204030204" pitchFamily="34" charset="0"/>
                <a:cs typeface="Calibri" panose="020F0502020204030204" pitchFamily="34" charset="0"/>
              </a:rPr>
              <a:t>Predicted v/s Actual plot</a:t>
            </a:r>
          </a:p>
        </p:txBody>
      </p:sp>
    </p:spTree>
    <p:extLst>
      <p:ext uri="{BB962C8B-B14F-4D97-AF65-F5344CB8AC3E}">
        <p14:creationId xmlns:p14="http://schemas.microsoft.com/office/powerpoint/2010/main" val="3765824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0AB0CE-6301-44F5-A715-FD0F66B4211F}"/>
              </a:ext>
            </a:extLst>
          </p:cNvPr>
          <p:cNvSpPr txBox="1"/>
          <p:nvPr/>
        </p:nvSpPr>
        <p:spPr>
          <a:xfrm>
            <a:off x="694395" y="575731"/>
            <a:ext cx="4709751" cy="646331"/>
          </a:xfrm>
          <a:prstGeom prst="rect">
            <a:avLst/>
          </a:prstGeom>
          <a:noFill/>
        </p:spPr>
        <p:txBody>
          <a:bodyPr wrap="none" rtlCol="0">
            <a:spAutoFit/>
          </a:bodyPr>
          <a:lstStyle/>
          <a:p>
            <a:r>
              <a:rPr lang="en-US" sz="3600" dirty="0">
                <a:solidFill>
                  <a:schemeClr val="bg1"/>
                </a:solidFill>
                <a:latin typeface="Calibri" panose="020F0502020204030204" pitchFamily="34" charset="0"/>
                <a:cs typeface="Calibri" panose="020F0502020204030204" pitchFamily="34" charset="0"/>
              </a:rPr>
              <a:t>Residuals for RFR Model</a:t>
            </a:r>
            <a:endParaRPr lang="en-US" sz="3600" dirty="0"/>
          </a:p>
        </p:txBody>
      </p:sp>
      <p:sp>
        <p:nvSpPr>
          <p:cNvPr id="8" name="TextBox 7">
            <a:extLst>
              <a:ext uri="{FF2B5EF4-FFF2-40B4-BE49-F238E27FC236}">
                <a16:creationId xmlns:a16="http://schemas.microsoft.com/office/drawing/2014/main" id="{78F3EB1E-056D-4E34-8A78-36983A3AAE08}"/>
              </a:ext>
            </a:extLst>
          </p:cNvPr>
          <p:cNvSpPr txBox="1"/>
          <p:nvPr/>
        </p:nvSpPr>
        <p:spPr>
          <a:xfrm>
            <a:off x="6939757" y="575731"/>
            <a:ext cx="4448590" cy="646331"/>
          </a:xfrm>
          <a:prstGeom prst="rect">
            <a:avLst/>
          </a:prstGeom>
          <a:noFill/>
        </p:spPr>
        <p:txBody>
          <a:bodyPr wrap="none" rtlCol="0">
            <a:spAutoFit/>
          </a:bodyPr>
          <a:lstStyle/>
          <a:p>
            <a:r>
              <a:rPr lang="en-US" sz="3600" dirty="0">
                <a:solidFill>
                  <a:schemeClr val="bg1"/>
                </a:solidFill>
                <a:latin typeface="Calibri" panose="020F0502020204030204" pitchFamily="34" charset="0"/>
                <a:cs typeface="Calibri" panose="020F0502020204030204" pitchFamily="34" charset="0"/>
              </a:rPr>
              <a:t>Histogram of Residuals</a:t>
            </a:r>
            <a:endParaRPr lang="en-US" sz="3600" dirty="0"/>
          </a:p>
        </p:txBody>
      </p:sp>
      <p:pic>
        <p:nvPicPr>
          <p:cNvPr id="6" name="image2.png">
            <a:extLst>
              <a:ext uri="{FF2B5EF4-FFF2-40B4-BE49-F238E27FC236}">
                <a16:creationId xmlns:a16="http://schemas.microsoft.com/office/drawing/2014/main" id="{B13592F8-0D4B-4583-BED9-A0CFB8B36440}"/>
              </a:ext>
            </a:extLst>
          </p:cNvPr>
          <p:cNvPicPr/>
          <p:nvPr/>
        </p:nvPicPr>
        <p:blipFill>
          <a:blip r:embed="rId2"/>
          <a:srcRect/>
          <a:stretch>
            <a:fillRect/>
          </a:stretch>
        </p:blipFill>
        <p:spPr>
          <a:xfrm>
            <a:off x="558927" y="1656644"/>
            <a:ext cx="5401605" cy="3953933"/>
          </a:xfrm>
          <a:prstGeom prst="rect">
            <a:avLst/>
          </a:prstGeom>
          <a:ln/>
        </p:spPr>
      </p:pic>
      <p:pic>
        <p:nvPicPr>
          <p:cNvPr id="9" name="image3.png">
            <a:extLst>
              <a:ext uri="{FF2B5EF4-FFF2-40B4-BE49-F238E27FC236}">
                <a16:creationId xmlns:a16="http://schemas.microsoft.com/office/drawing/2014/main" id="{BEC04830-8496-4A9A-ACCE-C3448CC6DC96}"/>
              </a:ext>
            </a:extLst>
          </p:cNvPr>
          <p:cNvPicPr/>
          <p:nvPr/>
        </p:nvPicPr>
        <p:blipFill>
          <a:blip r:embed="rId3"/>
          <a:srcRect/>
          <a:stretch>
            <a:fillRect/>
          </a:stretch>
        </p:blipFill>
        <p:spPr>
          <a:xfrm>
            <a:off x="6310490" y="1656644"/>
            <a:ext cx="5401605" cy="3953933"/>
          </a:xfrm>
          <a:prstGeom prst="rect">
            <a:avLst/>
          </a:prstGeom>
          <a:ln/>
        </p:spPr>
      </p:pic>
    </p:spTree>
    <p:extLst>
      <p:ext uri="{BB962C8B-B14F-4D97-AF65-F5344CB8AC3E}">
        <p14:creationId xmlns:p14="http://schemas.microsoft.com/office/powerpoint/2010/main" val="287654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Findings</a:t>
            </a:r>
          </a:p>
        </p:txBody>
      </p:sp>
      <p:graphicFrame>
        <p:nvGraphicFramePr>
          <p:cNvPr id="2" name="Table 1">
            <a:extLst>
              <a:ext uri="{FF2B5EF4-FFF2-40B4-BE49-F238E27FC236}">
                <a16:creationId xmlns:a16="http://schemas.microsoft.com/office/drawing/2014/main" id="{DE8A33BF-504D-4078-B7A8-447FF1CE38A9}"/>
              </a:ext>
            </a:extLst>
          </p:cNvPr>
          <p:cNvGraphicFramePr>
            <a:graphicFrameLocks noGrp="1"/>
          </p:cNvGraphicFramePr>
          <p:nvPr>
            <p:extLst>
              <p:ext uri="{D42A27DB-BD31-4B8C-83A1-F6EECF244321}">
                <p14:modId xmlns:p14="http://schemas.microsoft.com/office/powerpoint/2010/main" val="3325977697"/>
              </p:ext>
            </p:extLst>
          </p:nvPr>
        </p:nvGraphicFramePr>
        <p:xfrm>
          <a:off x="1141413" y="2097088"/>
          <a:ext cx="10305520" cy="3962400"/>
        </p:xfrm>
        <a:graphic>
          <a:graphicData uri="http://schemas.openxmlformats.org/drawingml/2006/table">
            <a:tbl>
              <a:tblPr firstRow="1" firstCol="1" bandRow="1">
                <a:tableStyleId>{7DF18680-E054-41AD-8BC1-D1AEF772440D}</a:tableStyleId>
              </a:tblPr>
              <a:tblGrid>
                <a:gridCol w="3584529">
                  <a:extLst>
                    <a:ext uri="{9D8B030D-6E8A-4147-A177-3AD203B41FA5}">
                      <a16:colId xmlns:a16="http://schemas.microsoft.com/office/drawing/2014/main" val="3960768628"/>
                    </a:ext>
                  </a:extLst>
                </a:gridCol>
                <a:gridCol w="3505458">
                  <a:extLst>
                    <a:ext uri="{9D8B030D-6E8A-4147-A177-3AD203B41FA5}">
                      <a16:colId xmlns:a16="http://schemas.microsoft.com/office/drawing/2014/main" val="3285670612"/>
                    </a:ext>
                  </a:extLst>
                </a:gridCol>
                <a:gridCol w="3215533">
                  <a:extLst>
                    <a:ext uri="{9D8B030D-6E8A-4147-A177-3AD203B41FA5}">
                      <a16:colId xmlns:a16="http://schemas.microsoft.com/office/drawing/2014/main" val="341403450"/>
                    </a:ext>
                  </a:extLst>
                </a:gridCol>
              </a:tblGrid>
              <a:tr h="203200">
                <a:tc>
                  <a:txBody>
                    <a:bodyPr/>
                    <a:lstStyle/>
                    <a:p>
                      <a:pPr marL="0" marR="0" algn="ctr">
                        <a:spcBef>
                          <a:spcPts val="0"/>
                        </a:spcBef>
                        <a:spcAft>
                          <a:spcPts val="0"/>
                        </a:spcAft>
                      </a:pPr>
                      <a:r>
                        <a:rPr lang="en-US" sz="2600">
                          <a:effectLst/>
                          <a:latin typeface="Calibri" panose="020F0502020204030204" pitchFamily="34" charset="0"/>
                          <a:cs typeface="Calibri" panose="020F0502020204030204" pitchFamily="34" charset="0"/>
                        </a:rPr>
                        <a:t>Algorithms</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a:effectLst/>
                          <a:latin typeface="Calibri" panose="020F0502020204030204" pitchFamily="34" charset="0"/>
                          <a:cs typeface="Calibri" panose="020F0502020204030204" pitchFamily="34" charset="0"/>
                        </a:rPr>
                        <a:t>Root mean squared error</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a:effectLst/>
                          <a:latin typeface="Calibri" panose="020F0502020204030204" pitchFamily="34" charset="0"/>
                          <a:cs typeface="Calibri" panose="020F0502020204030204" pitchFamily="34" charset="0"/>
                        </a:rPr>
                        <a:t>R2 score (Test Set)</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882067171"/>
                  </a:ext>
                </a:extLst>
              </a:tr>
              <a:tr h="203200">
                <a:tc>
                  <a:txBody>
                    <a:bodyPr/>
                    <a:lstStyle/>
                    <a:p>
                      <a:pPr marL="0" marR="0">
                        <a:spcBef>
                          <a:spcPts val="0"/>
                        </a:spcBef>
                        <a:spcAft>
                          <a:spcPts val="0"/>
                        </a:spcAft>
                      </a:pPr>
                      <a:r>
                        <a:rPr lang="en-US" sz="2600">
                          <a:effectLst/>
                          <a:latin typeface="Calibri" panose="020F0502020204030204" pitchFamily="34" charset="0"/>
                          <a:cs typeface="Calibri" panose="020F0502020204030204" pitchFamily="34" charset="0"/>
                        </a:rPr>
                        <a:t>Linear Regression </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600">
                          <a:effectLst/>
                          <a:latin typeface="Calibri" panose="020F0502020204030204" pitchFamily="34" charset="0"/>
                          <a:cs typeface="Calibri" panose="020F0502020204030204" pitchFamily="34" charset="0"/>
                        </a:rPr>
                        <a:t>3005.25</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600">
                          <a:effectLst/>
                          <a:latin typeface="Calibri" panose="020F0502020204030204" pitchFamily="34" charset="0"/>
                          <a:cs typeface="Calibri" panose="020F0502020204030204" pitchFamily="34" charset="0"/>
                        </a:rPr>
                        <a:t>63.69%</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868448288"/>
                  </a:ext>
                </a:extLst>
              </a:tr>
              <a:tr h="374650">
                <a:tc>
                  <a:txBody>
                    <a:bodyPr/>
                    <a:lstStyle/>
                    <a:p>
                      <a:pPr marL="0" marR="0">
                        <a:spcBef>
                          <a:spcPts val="0"/>
                        </a:spcBef>
                        <a:spcAft>
                          <a:spcPts val="0"/>
                        </a:spcAft>
                      </a:pPr>
                      <a:r>
                        <a:rPr lang="en-US" sz="2600">
                          <a:effectLst/>
                          <a:latin typeface="Calibri" panose="020F0502020204030204" pitchFamily="34" charset="0"/>
                          <a:cs typeface="Calibri" panose="020F0502020204030204" pitchFamily="34" charset="0"/>
                        </a:rPr>
                        <a:t>Ridge Regression</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600">
                          <a:effectLst/>
                          <a:latin typeface="Calibri" panose="020F0502020204030204" pitchFamily="34" charset="0"/>
                          <a:cs typeface="Calibri" panose="020F0502020204030204" pitchFamily="34" charset="0"/>
                        </a:rPr>
                        <a:t>NIL</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600">
                          <a:effectLst/>
                          <a:latin typeface="Calibri" panose="020F0502020204030204" pitchFamily="34" charset="0"/>
                          <a:cs typeface="Calibri" panose="020F0502020204030204" pitchFamily="34" charset="0"/>
                        </a:rPr>
                        <a:t>Low alpha = 63.69% </a:t>
                      </a:r>
                      <a:br>
                        <a:rPr lang="en-US" sz="2600">
                          <a:effectLst/>
                          <a:latin typeface="Calibri" panose="020F0502020204030204" pitchFamily="34" charset="0"/>
                          <a:cs typeface="Calibri" panose="020F0502020204030204" pitchFamily="34" charset="0"/>
                        </a:rPr>
                      </a:br>
                      <a:r>
                        <a:rPr lang="en-US" sz="2600">
                          <a:effectLst/>
                          <a:latin typeface="Calibri" panose="020F0502020204030204" pitchFamily="34" charset="0"/>
                          <a:cs typeface="Calibri" panose="020F0502020204030204" pitchFamily="34" charset="0"/>
                        </a:rPr>
                        <a:t>High alpha = 63.67% </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276023830"/>
                  </a:ext>
                </a:extLst>
              </a:tr>
              <a:tr h="561975">
                <a:tc>
                  <a:txBody>
                    <a:bodyPr/>
                    <a:lstStyle/>
                    <a:p>
                      <a:pPr marL="0" marR="0">
                        <a:spcBef>
                          <a:spcPts val="0"/>
                        </a:spcBef>
                        <a:spcAft>
                          <a:spcPts val="0"/>
                        </a:spcAft>
                      </a:pPr>
                      <a:r>
                        <a:rPr lang="en-US" sz="2600">
                          <a:effectLst/>
                          <a:latin typeface="Calibri" panose="020F0502020204030204" pitchFamily="34" charset="0"/>
                          <a:cs typeface="Calibri" panose="020F0502020204030204" pitchFamily="34" charset="0"/>
                        </a:rPr>
                        <a:t>Lasso Regression </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600">
                          <a:effectLst/>
                          <a:latin typeface="Calibri" panose="020F0502020204030204" pitchFamily="34" charset="0"/>
                          <a:cs typeface="Calibri" panose="020F0502020204030204" pitchFamily="34" charset="0"/>
                        </a:rPr>
                        <a:t>NIL</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600">
                          <a:effectLst/>
                          <a:latin typeface="Calibri" panose="020F0502020204030204" pitchFamily="34" charset="0"/>
                          <a:cs typeface="Calibri" panose="020F0502020204030204" pitchFamily="34" charset="0"/>
                        </a:rPr>
                        <a:t>alpha=1 - 63.65%</a:t>
                      </a:r>
                      <a:br>
                        <a:rPr lang="en-US" sz="2600">
                          <a:effectLst/>
                          <a:latin typeface="Calibri" panose="020F0502020204030204" pitchFamily="34" charset="0"/>
                          <a:cs typeface="Calibri" panose="020F0502020204030204" pitchFamily="34" charset="0"/>
                        </a:rPr>
                      </a:br>
                      <a:r>
                        <a:rPr lang="en-US" sz="2600">
                          <a:effectLst/>
                          <a:latin typeface="Calibri" panose="020F0502020204030204" pitchFamily="34" charset="0"/>
                          <a:cs typeface="Calibri" panose="020F0502020204030204" pitchFamily="34" charset="0"/>
                        </a:rPr>
                        <a:t>alpha=0.01 - 63.69%</a:t>
                      </a:r>
                      <a:br>
                        <a:rPr lang="en-US" sz="2600">
                          <a:effectLst/>
                          <a:latin typeface="Calibri" panose="020F0502020204030204" pitchFamily="34" charset="0"/>
                          <a:cs typeface="Calibri" panose="020F0502020204030204" pitchFamily="34" charset="0"/>
                        </a:rPr>
                      </a:br>
                      <a:r>
                        <a:rPr lang="en-US" sz="2600">
                          <a:effectLst/>
                          <a:latin typeface="Calibri" panose="020F0502020204030204" pitchFamily="34" charset="0"/>
                          <a:cs typeface="Calibri" panose="020F0502020204030204" pitchFamily="34" charset="0"/>
                        </a:rPr>
                        <a:t>alpha=0.0001 - 63.69%</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296768310"/>
                  </a:ext>
                </a:extLst>
              </a:tr>
              <a:tr h="203200">
                <a:tc>
                  <a:txBody>
                    <a:bodyPr/>
                    <a:lstStyle/>
                    <a:p>
                      <a:pPr marL="0" marR="0">
                        <a:spcBef>
                          <a:spcPts val="0"/>
                        </a:spcBef>
                        <a:spcAft>
                          <a:spcPts val="0"/>
                        </a:spcAft>
                      </a:pPr>
                      <a:r>
                        <a:rPr lang="en-US" sz="2600">
                          <a:effectLst/>
                          <a:latin typeface="Calibri" panose="020F0502020204030204" pitchFamily="34" charset="0"/>
                          <a:cs typeface="Calibri" panose="020F0502020204030204" pitchFamily="34" charset="0"/>
                        </a:rPr>
                        <a:t>Random Forest Regression</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600">
                          <a:effectLst/>
                          <a:latin typeface="Calibri" panose="020F0502020204030204" pitchFamily="34" charset="0"/>
                          <a:cs typeface="Calibri" panose="020F0502020204030204" pitchFamily="34" charset="0"/>
                        </a:rPr>
                        <a:t>3048.62</a:t>
                      </a:r>
                      <a:endParaRPr lang="en-US" sz="260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2600" dirty="0">
                          <a:effectLst/>
                          <a:latin typeface="Calibri" panose="020F0502020204030204" pitchFamily="34" charset="0"/>
                          <a:cs typeface="Calibri" panose="020F0502020204030204" pitchFamily="34" charset="0"/>
                        </a:rPr>
                        <a:t>62.64%</a:t>
                      </a:r>
                      <a:endParaRPr lang="en-US" sz="2600" dirty="0">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240368836"/>
                  </a:ext>
                </a:extLst>
              </a:tr>
            </a:tbl>
          </a:graphicData>
        </a:graphic>
      </p:graphicFrame>
    </p:spTree>
    <p:extLst>
      <p:ext uri="{BB962C8B-B14F-4D97-AF65-F5344CB8AC3E}">
        <p14:creationId xmlns:p14="http://schemas.microsoft.com/office/powerpoint/2010/main" val="366592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Conclusions and Future Work</a:t>
            </a:r>
          </a:p>
        </p:txBody>
      </p:sp>
      <p:sp>
        <p:nvSpPr>
          <p:cNvPr id="7" name="Content Placeholder 6">
            <a:extLst>
              <a:ext uri="{FF2B5EF4-FFF2-40B4-BE49-F238E27FC236}">
                <a16:creationId xmlns:a16="http://schemas.microsoft.com/office/drawing/2014/main" id="{47DF4939-1368-47F5-934F-AD17B6A5331E}"/>
              </a:ext>
            </a:extLst>
          </p:cNvPr>
          <p:cNvSpPr>
            <a:spLocks noGrp="1"/>
          </p:cNvSpPr>
          <p:nvPr>
            <p:ph idx="1"/>
          </p:nvPr>
        </p:nvSpPr>
        <p:spPr/>
        <p:txBody>
          <a:bodyPr>
            <a:normAutofit/>
          </a:bodyPr>
          <a:lstStyle/>
          <a:p>
            <a:pPr algn="just"/>
            <a:r>
              <a:rPr lang="en-US" dirty="0">
                <a:solidFill>
                  <a:schemeClr val="bg1"/>
                </a:solidFill>
                <a:latin typeface="Calibri" panose="020F0502020204030204" pitchFamily="34" charset="0"/>
                <a:cs typeface="Calibri" panose="020F0502020204030204" pitchFamily="34" charset="0"/>
              </a:rPr>
              <a:t>Previously, we jotted down the R2 scores of all the four machine learning models. We can conclude that </a:t>
            </a:r>
            <a:r>
              <a:rPr lang="en-US" b="1" dirty="0">
                <a:solidFill>
                  <a:schemeClr val="bg1"/>
                </a:solidFill>
                <a:latin typeface="Calibri" panose="020F0502020204030204" pitchFamily="34" charset="0"/>
                <a:cs typeface="Calibri" panose="020F0502020204030204" pitchFamily="34" charset="0"/>
              </a:rPr>
              <a:t>Linear Regression</a:t>
            </a:r>
            <a:r>
              <a:rPr lang="en-US" dirty="0">
                <a:solidFill>
                  <a:schemeClr val="bg1"/>
                </a:solidFill>
                <a:latin typeface="Calibri" panose="020F0502020204030204" pitchFamily="34" charset="0"/>
                <a:cs typeface="Calibri" panose="020F0502020204030204" pitchFamily="34" charset="0"/>
              </a:rPr>
              <a:t> Model performed better. </a:t>
            </a:r>
          </a:p>
          <a:p>
            <a:pPr algn="just"/>
            <a:r>
              <a:rPr lang="en-US" dirty="0">
                <a:solidFill>
                  <a:schemeClr val="bg1"/>
                </a:solidFill>
                <a:latin typeface="Calibri" panose="020F0502020204030204" pitchFamily="34" charset="0"/>
                <a:cs typeface="Calibri" panose="020F0502020204030204" pitchFamily="34" charset="0"/>
              </a:rPr>
              <a:t>Many different approaches than the ones above can also be used in the Black Friday sales prediction. Going forward I would like to try out some different algorithms. One such algorithm which come to my mind is the                   </a:t>
            </a:r>
            <a:r>
              <a:rPr lang="en-US" dirty="0" err="1">
                <a:solidFill>
                  <a:schemeClr val="bg1"/>
                </a:solidFill>
                <a:latin typeface="Calibri" panose="020F0502020204030204" pitchFamily="34" charset="0"/>
                <a:cs typeface="Calibri" panose="020F0502020204030204" pitchFamily="34" charset="0"/>
              </a:rPr>
              <a:t>XGBoost</a:t>
            </a:r>
            <a:r>
              <a:rPr lang="en-US" dirty="0">
                <a:solidFill>
                  <a:schemeClr val="bg1"/>
                </a:solidFill>
                <a:latin typeface="Calibri" panose="020F0502020204030204" pitchFamily="34" charset="0"/>
                <a:cs typeface="Calibri" panose="020F0502020204030204" pitchFamily="34" charset="0"/>
              </a:rPr>
              <a:t> model.</a:t>
            </a:r>
          </a:p>
          <a:p>
            <a:pPr algn="just"/>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967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a:xfrm>
            <a:off x="667280" y="-372535"/>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Recommendation for the Client</a:t>
            </a:r>
          </a:p>
        </p:txBody>
      </p:sp>
      <p:pic>
        <p:nvPicPr>
          <p:cNvPr id="4" name="image15.png">
            <a:extLst>
              <a:ext uri="{FF2B5EF4-FFF2-40B4-BE49-F238E27FC236}">
                <a16:creationId xmlns:a16="http://schemas.microsoft.com/office/drawing/2014/main" id="{5C55A1AC-F91D-47D9-97EF-FC6C21AD8135}"/>
              </a:ext>
            </a:extLst>
          </p:cNvPr>
          <p:cNvPicPr/>
          <p:nvPr/>
        </p:nvPicPr>
        <p:blipFill>
          <a:blip r:embed="rId2"/>
          <a:srcRect/>
          <a:stretch>
            <a:fillRect/>
          </a:stretch>
        </p:blipFill>
        <p:spPr>
          <a:xfrm>
            <a:off x="225778" y="771384"/>
            <a:ext cx="11763022" cy="5956794"/>
          </a:xfrm>
          <a:prstGeom prst="rect">
            <a:avLst/>
          </a:prstGeom>
          <a:ln/>
        </p:spPr>
      </p:pic>
      <p:sp>
        <p:nvSpPr>
          <p:cNvPr id="2" name="Rectangle 1">
            <a:extLst>
              <a:ext uri="{FF2B5EF4-FFF2-40B4-BE49-F238E27FC236}">
                <a16:creationId xmlns:a16="http://schemas.microsoft.com/office/drawing/2014/main" id="{2CECCE50-05CB-4D0F-966E-51F50965986B}"/>
              </a:ext>
            </a:extLst>
          </p:cNvPr>
          <p:cNvSpPr/>
          <p:nvPr/>
        </p:nvSpPr>
        <p:spPr>
          <a:xfrm>
            <a:off x="2957689" y="4603045"/>
            <a:ext cx="8873067" cy="1200329"/>
          </a:xfrm>
          <a:prstGeom prst="rect">
            <a:avLst/>
          </a:prstGeom>
        </p:spPr>
        <p:txBody>
          <a:bodyPr wrap="square">
            <a:spAutoFit/>
          </a:bodyPr>
          <a:lstStyle/>
          <a:p>
            <a:r>
              <a:rPr lang="en-US" sz="2400" dirty="0">
                <a:solidFill>
                  <a:srgbClr val="000000"/>
                </a:solidFill>
                <a:latin typeface="Calibri" panose="020F0502020204030204" pitchFamily="34" charset="0"/>
                <a:ea typeface="Calibri" panose="020F0502020204030204" pitchFamily="34" charset="0"/>
              </a:rPr>
              <a:t>In the figure, ‘Product_Category_1_5’ has higher importance. ‘Product_Category_1_8’, ‘Product_Category_1_11’, ‘Product_Category_1_4’ could also be recommended. </a:t>
            </a:r>
            <a:endParaRPr lang="en-US" sz="2400" dirty="0"/>
          </a:p>
        </p:txBody>
      </p:sp>
    </p:spTree>
    <p:extLst>
      <p:ext uri="{BB962C8B-B14F-4D97-AF65-F5344CB8AC3E}">
        <p14:creationId xmlns:p14="http://schemas.microsoft.com/office/powerpoint/2010/main" val="129934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3" y="618518"/>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p:txBody>
          <a:bodyPr>
            <a:normAutofit/>
          </a:bodyPr>
          <a:lstStyle/>
          <a:p>
            <a:pPr algn="just"/>
            <a:r>
              <a:rPr lang="en-US" sz="2000" dirty="0">
                <a:solidFill>
                  <a:schemeClr val="bg1"/>
                </a:solidFill>
                <a:latin typeface="Calibri" panose="020F0502020204030204" pitchFamily="34" charset="0"/>
                <a:cs typeface="Calibri" panose="020F0502020204030204" pitchFamily="34" charset="0"/>
              </a:rPr>
              <a:t>Setting the optimum price of a product is often a challenging problem for retailers, especially during a sale like the ‘Black Friday’.</a:t>
            </a:r>
          </a:p>
          <a:p>
            <a:pPr algn="just"/>
            <a:r>
              <a:rPr lang="en-US" sz="2000" dirty="0">
                <a:solidFill>
                  <a:schemeClr val="bg1"/>
                </a:solidFill>
                <a:latin typeface="Calibri" panose="020F0502020204030204" pitchFamily="34" charset="0"/>
                <a:cs typeface="Calibri" panose="020F0502020204030204" pitchFamily="34" charset="0"/>
              </a:rPr>
              <a:t>The challenge here is to predict purchase prices of various products purchased by customers based on historical purchase patterns.</a:t>
            </a:r>
          </a:p>
          <a:p>
            <a:pPr algn="just"/>
            <a:r>
              <a:rPr lang="en-US" sz="2000" dirty="0">
                <a:solidFill>
                  <a:schemeClr val="bg1"/>
                </a:solidFill>
                <a:latin typeface="Calibri" panose="020F0502020204030204" pitchFamily="34" charset="0"/>
                <a:cs typeface="Calibri" panose="020F0502020204030204" pitchFamily="34" charset="0"/>
              </a:rPr>
              <a:t>The data contains features like age, gender, marital status, categories of products purchased, city demographics etc.</a:t>
            </a:r>
          </a:p>
        </p:txBody>
      </p:sp>
    </p:spTree>
    <p:extLst>
      <p:ext uri="{BB962C8B-B14F-4D97-AF65-F5344CB8AC3E}">
        <p14:creationId xmlns:p14="http://schemas.microsoft.com/office/powerpoint/2010/main" val="62290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2" y="-203202"/>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Dataset information</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a:xfrm>
            <a:off x="1141412" y="928685"/>
            <a:ext cx="9905999" cy="3541714"/>
          </a:xfrm>
        </p:spPr>
        <p:txBody>
          <a:bodyPr>
            <a:normAutofit/>
          </a:bodyPr>
          <a:lstStyle/>
          <a:p>
            <a:pPr algn="just"/>
            <a:r>
              <a:rPr lang="en-US" sz="2000" dirty="0">
                <a:solidFill>
                  <a:schemeClr val="bg1"/>
                </a:solidFill>
                <a:latin typeface="Calibri" panose="020F0502020204030204" pitchFamily="34" charset="0"/>
                <a:cs typeface="Calibri" panose="020F0502020204030204" pitchFamily="34" charset="0"/>
              </a:rPr>
              <a:t>Dataset was available in Kaggle’s website and was saved into local as ‘BlackFriday.csv’</a:t>
            </a:r>
          </a:p>
          <a:p>
            <a:pPr algn="just"/>
            <a:r>
              <a:rPr lang="en-US" sz="2000" dirty="0">
                <a:solidFill>
                  <a:schemeClr val="bg1"/>
                </a:solidFill>
                <a:latin typeface="Calibri" panose="020F0502020204030204" pitchFamily="34" charset="0"/>
                <a:cs typeface="Calibri" panose="020F0502020204030204" pitchFamily="34" charset="0"/>
              </a:rPr>
              <a:t>The data available in the data set has below columns</a:t>
            </a:r>
          </a:p>
          <a:p>
            <a:pPr marL="0" indent="0" algn="just">
              <a:buNone/>
            </a:pPr>
            <a:endParaRPr lang="en-US" sz="2000" dirty="0">
              <a:solidFill>
                <a:schemeClr val="bg1"/>
              </a:solidFill>
              <a:latin typeface="Calibri" panose="020F0502020204030204" pitchFamily="34" charset="0"/>
              <a:cs typeface="Calibri" panose="020F0502020204030204" pitchFamily="34" charset="0"/>
            </a:endParaRPr>
          </a:p>
          <a:p>
            <a:pPr algn="just"/>
            <a:endParaRPr lang="en-US" sz="2000" dirty="0">
              <a:solidFill>
                <a:schemeClr val="bg1"/>
              </a:solidFill>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6FD59FE5-C53C-416D-B7C1-D4D33C87CE4C}"/>
              </a:ext>
            </a:extLst>
          </p:cNvPr>
          <p:cNvGraphicFramePr>
            <a:graphicFrameLocks noGrp="1"/>
          </p:cNvGraphicFramePr>
          <p:nvPr>
            <p:extLst>
              <p:ext uri="{D42A27DB-BD31-4B8C-83A1-F6EECF244321}">
                <p14:modId xmlns:p14="http://schemas.microsoft.com/office/powerpoint/2010/main" val="4028806209"/>
              </p:ext>
            </p:extLst>
          </p:nvPr>
        </p:nvGraphicFramePr>
        <p:xfrm>
          <a:off x="1422401" y="2015064"/>
          <a:ext cx="10255772" cy="4572000"/>
        </p:xfrm>
        <a:graphic>
          <a:graphicData uri="http://schemas.openxmlformats.org/drawingml/2006/table">
            <a:tbl>
              <a:tblPr bandRow="1">
                <a:tableStyleId>{5FD0F851-EC5A-4D38-B0AD-8093EC10F338}</a:tableStyleId>
              </a:tblPr>
              <a:tblGrid>
                <a:gridCol w="4548281">
                  <a:extLst>
                    <a:ext uri="{9D8B030D-6E8A-4147-A177-3AD203B41FA5}">
                      <a16:colId xmlns:a16="http://schemas.microsoft.com/office/drawing/2014/main" val="3306269272"/>
                    </a:ext>
                  </a:extLst>
                </a:gridCol>
                <a:gridCol w="5707491">
                  <a:extLst>
                    <a:ext uri="{9D8B030D-6E8A-4147-A177-3AD203B41FA5}">
                      <a16:colId xmlns:a16="http://schemas.microsoft.com/office/drawing/2014/main" val="2497022702"/>
                    </a:ext>
                  </a:extLst>
                </a:gridCol>
              </a:tblGrid>
              <a:tr h="279588">
                <a:tc>
                  <a:txBody>
                    <a:bodyPr/>
                    <a:lstStyle/>
                    <a:p>
                      <a:pPr marL="0" marR="0" algn="just">
                        <a:spcBef>
                          <a:spcPts val="0"/>
                        </a:spcBef>
                        <a:spcAft>
                          <a:spcPts val="0"/>
                        </a:spcAft>
                      </a:pPr>
                      <a:r>
                        <a:rPr lang="en-US" sz="2000" b="1" u="sng" dirty="0">
                          <a:solidFill>
                            <a:schemeClr val="bg1"/>
                          </a:solidFill>
                          <a:effectLst/>
                        </a:rPr>
                        <a:t>Variable</a:t>
                      </a:r>
                      <a:endParaRPr lang="en-US" sz="2000" b="1" u="sng"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b="1" u="sng" dirty="0">
                          <a:solidFill>
                            <a:schemeClr val="bg1"/>
                          </a:solidFill>
                          <a:effectLst/>
                        </a:rPr>
                        <a:t>Definition</a:t>
                      </a:r>
                      <a:endParaRPr lang="en-US" sz="2000" b="1" u="sng"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108255"/>
                  </a:ext>
                </a:extLst>
              </a:tr>
              <a:tr h="279588">
                <a:tc>
                  <a:txBody>
                    <a:bodyPr/>
                    <a:lstStyle/>
                    <a:p>
                      <a:pPr marL="0" marR="0" algn="just">
                        <a:spcBef>
                          <a:spcPts val="0"/>
                        </a:spcBef>
                        <a:spcAft>
                          <a:spcPts val="0"/>
                        </a:spcAft>
                      </a:pPr>
                      <a:r>
                        <a:rPr lang="en-US" sz="2000" dirty="0">
                          <a:solidFill>
                            <a:schemeClr val="bg1"/>
                          </a:solidFill>
                          <a:effectLst/>
                        </a:rPr>
                        <a:t>User_ID</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User ID</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9752842"/>
                  </a:ext>
                </a:extLst>
              </a:tr>
              <a:tr h="279588">
                <a:tc>
                  <a:txBody>
                    <a:bodyPr/>
                    <a:lstStyle/>
                    <a:p>
                      <a:pPr marL="0" marR="0" algn="just">
                        <a:spcBef>
                          <a:spcPts val="0"/>
                        </a:spcBef>
                        <a:spcAft>
                          <a:spcPts val="0"/>
                        </a:spcAft>
                      </a:pPr>
                      <a:r>
                        <a:rPr lang="en-US" sz="2000" dirty="0">
                          <a:solidFill>
                            <a:schemeClr val="bg1"/>
                          </a:solidFill>
                          <a:effectLst/>
                        </a:rPr>
                        <a:t>Product_ID</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Product ID</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9259690"/>
                  </a:ext>
                </a:extLst>
              </a:tr>
              <a:tr h="279588">
                <a:tc>
                  <a:txBody>
                    <a:bodyPr/>
                    <a:lstStyle/>
                    <a:p>
                      <a:pPr marL="0" marR="0" algn="just">
                        <a:spcBef>
                          <a:spcPts val="0"/>
                        </a:spcBef>
                        <a:spcAft>
                          <a:spcPts val="0"/>
                        </a:spcAft>
                      </a:pPr>
                      <a:r>
                        <a:rPr lang="en-US" sz="2000" dirty="0">
                          <a:solidFill>
                            <a:schemeClr val="bg1"/>
                          </a:solidFill>
                          <a:effectLst/>
                        </a:rPr>
                        <a:t>Gender</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Sex of User</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9953728"/>
                  </a:ext>
                </a:extLst>
              </a:tr>
              <a:tr h="279588">
                <a:tc>
                  <a:txBody>
                    <a:bodyPr/>
                    <a:lstStyle/>
                    <a:p>
                      <a:pPr marL="0" marR="0" algn="just">
                        <a:spcBef>
                          <a:spcPts val="0"/>
                        </a:spcBef>
                        <a:spcAft>
                          <a:spcPts val="0"/>
                        </a:spcAft>
                      </a:pPr>
                      <a:r>
                        <a:rPr lang="en-US" sz="2000" dirty="0">
                          <a:solidFill>
                            <a:schemeClr val="bg1"/>
                          </a:solidFill>
                          <a:effectLst/>
                        </a:rPr>
                        <a:t>Age</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Age in bins</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572884"/>
                  </a:ext>
                </a:extLst>
              </a:tr>
              <a:tr h="279588">
                <a:tc>
                  <a:txBody>
                    <a:bodyPr/>
                    <a:lstStyle/>
                    <a:p>
                      <a:pPr marL="0" marR="0" algn="just">
                        <a:spcBef>
                          <a:spcPts val="0"/>
                        </a:spcBef>
                        <a:spcAft>
                          <a:spcPts val="0"/>
                        </a:spcAft>
                      </a:pPr>
                      <a:r>
                        <a:rPr lang="en-US" sz="2000" dirty="0">
                          <a:solidFill>
                            <a:schemeClr val="bg1"/>
                          </a:solidFill>
                          <a:effectLst/>
                        </a:rPr>
                        <a:t>Occupation</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Occupation (Masked)</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1351708"/>
                  </a:ext>
                </a:extLst>
              </a:tr>
              <a:tr h="279588">
                <a:tc>
                  <a:txBody>
                    <a:bodyPr/>
                    <a:lstStyle/>
                    <a:p>
                      <a:pPr marL="0" marR="0" algn="just">
                        <a:spcBef>
                          <a:spcPts val="0"/>
                        </a:spcBef>
                        <a:spcAft>
                          <a:spcPts val="0"/>
                        </a:spcAft>
                      </a:pPr>
                      <a:r>
                        <a:rPr lang="en-US" sz="2000" dirty="0">
                          <a:solidFill>
                            <a:schemeClr val="bg1"/>
                          </a:solidFill>
                          <a:effectLst/>
                        </a:rPr>
                        <a:t>City_Category</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Category of the City (A, B, C)</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414997"/>
                  </a:ext>
                </a:extLst>
              </a:tr>
              <a:tr h="279588">
                <a:tc>
                  <a:txBody>
                    <a:bodyPr/>
                    <a:lstStyle/>
                    <a:p>
                      <a:pPr marL="0" marR="0" algn="just">
                        <a:spcBef>
                          <a:spcPts val="0"/>
                        </a:spcBef>
                        <a:spcAft>
                          <a:spcPts val="0"/>
                        </a:spcAft>
                      </a:pPr>
                      <a:r>
                        <a:rPr lang="en-US" sz="2000" dirty="0">
                          <a:solidFill>
                            <a:schemeClr val="bg1"/>
                          </a:solidFill>
                          <a:effectLst/>
                        </a:rPr>
                        <a:t>Stay_In_Current_City_Years</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Number of years stay in current city</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1685991"/>
                  </a:ext>
                </a:extLst>
              </a:tr>
              <a:tr h="279588">
                <a:tc>
                  <a:txBody>
                    <a:bodyPr/>
                    <a:lstStyle/>
                    <a:p>
                      <a:pPr marL="0" marR="0" algn="just">
                        <a:spcBef>
                          <a:spcPts val="0"/>
                        </a:spcBef>
                        <a:spcAft>
                          <a:spcPts val="0"/>
                        </a:spcAft>
                      </a:pPr>
                      <a:r>
                        <a:rPr lang="en-US" sz="2000" dirty="0">
                          <a:solidFill>
                            <a:schemeClr val="bg1"/>
                          </a:solidFill>
                          <a:effectLst/>
                        </a:rPr>
                        <a:t>Marital_Status</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Marital Status</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606410"/>
                  </a:ext>
                </a:extLst>
              </a:tr>
              <a:tr h="279588">
                <a:tc>
                  <a:txBody>
                    <a:bodyPr/>
                    <a:lstStyle/>
                    <a:p>
                      <a:pPr marL="0" marR="0" algn="just">
                        <a:spcBef>
                          <a:spcPts val="0"/>
                        </a:spcBef>
                        <a:spcAft>
                          <a:spcPts val="0"/>
                        </a:spcAft>
                      </a:pPr>
                      <a:r>
                        <a:rPr lang="en-US" sz="2000" dirty="0">
                          <a:solidFill>
                            <a:schemeClr val="bg1"/>
                          </a:solidFill>
                          <a:effectLst/>
                        </a:rPr>
                        <a:t>Product_Category_1</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Product Category (Masked)</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2665541"/>
                  </a:ext>
                </a:extLst>
              </a:tr>
              <a:tr h="559176">
                <a:tc>
                  <a:txBody>
                    <a:bodyPr/>
                    <a:lstStyle/>
                    <a:p>
                      <a:pPr marL="0" marR="0" algn="just">
                        <a:spcBef>
                          <a:spcPts val="0"/>
                        </a:spcBef>
                        <a:spcAft>
                          <a:spcPts val="0"/>
                        </a:spcAft>
                      </a:pPr>
                      <a:r>
                        <a:rPr lang="en-US" sz="2000" dirty="0">
                          <a:solidFill>
                            <a:schemeClr val="bg1"/>
                          </a:solidFill>
                          <a:effectLst/>
                        </a:rPr>
                        <a:t>Product_Category_2</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Product may belong to another category (Also Masked)</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1368109"/>
                  </a:ext>
                </a:extLst>
              </a:tr>
              <a:tr h="559176">
                <a:tc>
                  <a:txBody>
                    <a:bodyPr/>
                    <a:lstStyle/>
                    <a:p>
                      <a:pPr marL="0" marR="0" algn="just">
                        <a:spcBef>
                          <a:spcPts val="0"/>
                        </a:spcBef>
                        <a:spcAft>
                          <a:spcPts val="0"/>
                        </a:spcAft>
                      </a:pPr>
                      <a:r>
                        <a:rPr lang="en-US" sz="2000" dirty="0">
                          <a:solidFill>
                            <a:schemeClr val="bg1"/>
                          </a:solidFill>
                          <a:effectLst/>
                        </a:rPr>
                        <a:t>Product_Category_3</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Product may belong to another category (Also Masked)</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4792102"/>
                  </a:ext>
                </a:extLst>
              </a:tr>
              <a:tr h="279588">
                <a:tc>
                  <a:txBody>
                    <a:bodyPr/>
                    <a:lstStyle/>
                    <a:p>
                      <a:pPr marL="0" marR="0" algn="just">
                        <a:spcBef>
                          <a:spcPts val="0"/>
                        </a:spcBef>
                        <a:spcAft>
                          <a:spcPts val="0"/>
                        </a:spcAft>
                      </a:pPr>
                      <a:r>
                        <a:rPr lang="en-US" sz="2000" dirty="0">
                          <a:solidFill>
                            <a:schemeClr val="bg1"/>
                          </a:solidFill>
                          <a:effectLst/>
                        </a:rPr>
                        <a:t>Purchase</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bg1"/>
                          </a:solidFill>
                          <a:effectLst/>
                        </a:rPr>
                        <a:t>Purchase Amount</a:t>
                      </a:r>
                      <a:endParaRPr lang="en-US" sz="2000" dirty="0">
                        <a:solidFill>
                          <a:schemeClr val="bg1"/>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677049"/>
                  </a:ext>
                </a:extLst>
              </a:tr>
            </a:tbl>
          </a:graphicData>
        </a:graphic>
      </p:graphicFrame>
    </p:spTree>
    <p:extLst>
      <p:ext uri="{BB962C8B-B14F-4D97-AF65-F5344CB8AC3E}">
        <p14:creationId xmlns:p14="http://schemas.microsoft.com/office/powerpoint/2010/main" val="300279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6C0432-B700-4E9F-A5E9-49FAD733AC1E}"/>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Data wrangling steps</a:t>
            </a:r>
          </a:p>
        </p:txBody>
      </p:sp>
      <p:sp>
        <p:nvSpPr>
          <p:cNvPr id="5" name="Content Placeholder 4">
            <a:extLst>
              <a:ext uri="{FF2B5EF4-FFF2-40B4-BE49-F238E27FC236}">
                <a16:creationId xmlns:a16="http://schemas.microsoft.com/office/drawing/2014/main" id="{9C8CC976-CFC3-462B-8B00-467ED050F706}"/>
              </a:ext>
            </a:extLst>
          </p:cNvPr>
          <p:cNvSpPr>
            <a:spLocks noGrp="1"/>
          </p:cNvSpPr>
          <p:nvPr>
            <p:ph idx="1"/>
          </p:nvPr>
        </p:nvSpPr>
        <p:spPr/>
        <p:txBody>
          <a:bodyPr/>
          <a:lstStyle/>
          <a:p>
            <a:r>
              <a:rPr lang="en-US" dirty="0">
                <a:solidFill>
                  <a:schemeClr val="bg1"/>
                </a:solidFill>
                <a:latin typeface="Calibri" panose="020F0502020204030204" pitchFamily="34" charset="0"/>
                <a:cs typeface="Calibri" panose="020F0502020204030204" pitchFamily="34" charset="0"/>
              </a:rPr>
              <a:t>Used pandas read_csv module to import the data set.</a:t>
            </a:r>
          </a:p>
          <a:p>
            <a:r>
              <a:rPr lang="en-US" dirty="0">
                <a:solidFill>
                  <a:schemeClr val="bg1"/>
                </a:solidFill>
                <a:latin typeface="Calibri" panose="020F0502020204030204" pitchFamily="34" charset="0"/>
                <a:cs typeface="Calibri" panose="020F0502020204030204" pitchFamily="34" charset="0"/>
              </a:rPr>
              <a:t>Upon executing the read_csv function using the info() method, the csv file has 537577 entries and 12 columns with different formats of data.</a:t>
            </a:r>
          </a:p>
          <a:p>
            <a:r>
              <a:rPr lang="en-US" dirty="0">
                <a:solidFill>
                  <a:schemeClr val="bg1"/>
                </a:solidFill>
                <a:latin typeface="Calibri" panose="020F0502020204030204" pitchFamily="34" charset="0"/>
                <a:cs typeface="Calibri" panose="020F0502020204030204" pitchFamily="34" charset="0"/>
              </a:rPr>
              <a:t>Product categories 2 and 3 had missing values (or NaN’s) which were replaced with ‘0’.</a:t>
            </a:r>
          </a:p>
          <a:p>
            <a:r>
              <a:rPr lang="en-US" dirty="0">
                <a:solidFill>
                  <a:schemeClr val="bg1"/>
                </a:solidFill>
                <a:latin typeface="Calibri" panose="020F0502020204030204" pitchFamily="34" charset="0"/>
                <a:cs typeface="Calibri" panose="020F0502020204030204" pitchFamily="34" charset="0"/>
              </a:rPr>
              <a:t>Pickled the notebook (dw_bf.pickle) for future reference.</a:t>
            </a:r>
          </a:p>
        </p:txBody>
      </p:sp>
    </p:spTree>
    <p:extLst>
      <p:ext uri="{BB962C8B-B14F-4D97-AF65-F5344CB8AC3E}">
        <p14:creationId xmlns:p14="http://schemas.microsoft.com/office/powerpoint/2010/main" val="16818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6C0432-B700-4E9F-A5E9-49FAD733AC1E}"/>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Data Storytelling</a:t>
            </a:r>
          </a:p>
        </p:txBody>
      </p:sp>
      <p:sp>
        <p:nvSpPr>
          <p:cNvPr id="5" name="Content Placeholder 4">
            <a:extLst>
              <a:ext uri="{FF2B5EF4-FFF2-40B4-BE49-F238E27FC236}">
                <a16:creationId xmlns:a16="http://schemas.microsoft.com/office/drawing/2014/main" id="{9C8CC976-CFC3-462B-8B00-467ED050F706}"/>
              </a:ext>
            </a:extLst>
          </p:cNvPr>
          <p:cNvSpPr>
            <a:spLocks noGrp="1"/>
          </p:cNvSpPr>
          <p:nvPr>
            <p:ph idx="1"/>
          </p:nvPr>
        </p:nvSpPr>
        <p:spPr/>
        <p:txBody>
          <a:bodyPr>
            <a:normAutofit fontScale="92500" lnSpcReduction="10000"/>
          </a:bodyPr>
          <a:lstStyle/>
          <a:p>
            <a:pPr marL="0" indent="0">
              <a:buNone/>
            </a:pPr>
            <a:r>
              <a:rPr lang="en-US" dirty="0">
                <a:solidFill>
                  <a:schemeClr val="bg1"/>
                </a:solidFill>
                <a:latin typeface="Calibri" panose="020F0502020204030204" pitchFamily="34" charset="0"/>
                <a:cs typeface="Calibri" panose="020F0502020204030204" pitchFamily="34" charset="0"/>
              </a:rPr>
              <a:t>The questions I considered are as follows.</a:t>
            </a:r>
          </a:p>
          <a:p>
            <a:pPr marL="0" indent="0">
              <a:buNone/>
            </a:pPr>
            <a:r>
              <a:rPr lang="en-US" dirty="0">
                <a:solidFill>
                  <a:schemeClr val="bg1"/>
                </a:solidFill>
                <a:latin typeface="Calibri" panose="020F0502020204030204" pitchFamily="34" charset="0"/>
                <a:cs typeface="Calibri" panose="020F0502020204030204" pitchFamily="34" charset="0"/>
              </a:rPr>
              <a:t>Q) Who is more likely to spend more in a black Friday sale?</a:t>
            </a:r>
          </a:p>
          <a:p>
            <a:pPr marL="0" indent="0">
              <a:buNone/>
            </a:pPr>
            <a:r>
              <a:rPr lang="en-US" dirty="0">
                <a:solidFill>
                  <a:schemeClr val="bg1"/>
                </a:solidFill>
                <a:latin typeface="Calibri" panose="020F0502020204030204" pitchFamily="34" charset="0"/>
                <a:cs typeface="Calibri" panose="020F0502020204030204" pitchFamily="34" charset="0"/>
              </a:rPr>
              <a:t>	1) Men or Women.</a:t>
            </a:r>
          </a:p>
          <a:p>
            <a:pPr marL="0" indent="0">
              <a:buNone/>
            </a:pPr>
            <a:r>
              <a:rPr lang="en-US" dirty="0">
                <a:solidFill>
                  <a:schemeClr val="bg1"/>
                </a:solidFill>
                <a:latin typeface="Calibri" panose="020F0502020204030204" pitchFamily="34" charset="0"/>
                <a:cs typeface="Calibri" panose="020F0502020204030204" pitchFamily="34" charset="0"/>
              </a:rPr>
              <a:t>	2) Married or Un-Married individuals</a:t>
            </a:r>
          </a:p>
          <a:p>
            <a:pPr marL="0" indent="0">
              <a:buNone/>
            </a:pPr>
            <a:r>
              <a:rPr lang="en-US" dirty="0">
                <a:solidFill>
                  <a:schemeClr val="bg1"/>
                </a:solidFill>
                <a:latin typeface="Calibri" panose="020F0502020204030204" pitchFamily="34" charset="0"/>
                <a:cs typeface="Calibri" panose="020F0502020204030204" pitchFamily="34" charset="0"/>
              </a:rPr>
              <a:t>	3) Old Residents or new residents/visitors</a:t>
            </a:r>
          </a:p>
          <a:p>
            <a:pPr marL="0" indent="0">
              <a:buNone/>
            </a:pPr>
            <a:r>
              <a:rPr lang="en-US" dirty="0">
                <a:solidFill>
                  <a:schemeClr val="bg1"/>
                </a:solidFill>
                <a:latin typeface="Calibri" panose="020F0502020204030204" pitchFamily="34" charset="0"/>
                <a:cs typeface="Calibri" panose="020F0502020204030204" pitchFamily="34" charset="0"/>
              </a:rPr>
              <a:t>Q) Which type of products are more likely to be sold in a sale like black Friday?</a:t>
            </a:r>
          </a:p>
          <a:p>
            <a:pPr marL="0" indent="0">
              <a:buNone/>
            </a:pPr>
            <a:r>
              <a:rPr lang="en-US" dirty="0">
                <a:solidFill>
                  <a:schemeClr val="bg1"/>
                </a:solidFill>
                <a:latin typeface="Calibri" panose="020F0502020204030204" pitchFamily="34" charset="0"/>
                <a:cs typeface="Calibri" panose="020F0502020204030204" pitchFamily="34" charset="0"/>
              </a:rPr>
              <a:t>Q) Which type of products are more frequently purchased among men and women?</a:t>
            </a:r>
          </a:p>
          <a:p>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9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png">
            <a:extLst>
              <a:ext uri="{FF2B5EF4-FFF2-40B4-BE49-F238E27FC236}">
                <a16:creationId xmlns:a16="http://schemas.microsoft.com/office/drawing/2014/main" id="{47D81602-F511-4749-B3F9-6E72E1955B4C}"/>
              </a:ext>
            </a:extLst>
          </p:cNvPr>
          <p:cNvPicPr>
            <a:picLocks noGrp="1"/>
          </p:cNvPicPr>
          <p:nvPr>
            <p:ph idx="1"/>
          </p:nvPr>
        </p:nvPicPr>
        <p:blipFill>
          <a:blip r:embed="rId2"/>
          <a:srcRect/>
          <a:stretch>
            <a:fillRect/>
          </a:stretch>
        </p:blipFill>
        <p:spPr>
          <a:xfrm>
            <a:off x="566209" y="1386858"/>
            <a:ext cx="5529791" cy="3941498"/>
          </a:xfrm>
          <a:prstGeom prst="rect">
            <a:avLst/>
          </a:prstGeom>
          <a:ln/>
        </p:spPr>
      </p:pic>
      <p:sp>
        <p:nvSpPr>
          <p:cNvPr id="7" name="TextBox 6">
            <a:extLst>
              <a:ext uri="{FF2B5EF4-FFF2-40B4-BE49-F238E27FC236}">
                <a16:creationId xmlns:a16="http://schemas.microsoft.com/office/drawing/2014/main" id="{0E0AB0CE-6301-44F5-A715-FD0F66B4211F}"/>
              </a:ext>
            </a:extLst>
          </p:cNvPr>
          <p:cNvSpPr txBox="1"/>
          <p:nvPr/>
        </p:nvSpPr>
        <p:spPr>
          <a:xfrm>
            <a:off x="172948" y="575733"/>
            <a:ext cx="6017866" cy="646331"/>
          </a:xfrm>
          <a:prstGeom prst="rect">
            <a:avLst/>
          </a:prstGeom>
          <a:noFill/>
        </p:spPr>
        <p:txBody>
          <a:bodyPr wrap="none" rtlCol="0">
            <a:spAutoFit/>
          </a:bodyPr>
          <a:lstStyle/>
          <a:p>
            <a:r>
              <a:rPr lang="en-US" sz="3600" dirty="0">
                <a:solidFill>
                  <a:schemeClr val="bg1"/>
                </a:solidFill>
                <a:latin typeface="Calibri" panose="020F0502020204030204" pitchFamily="34" charset="0"/>
                <a:cs typeface="Calibri" panose="020F0502020204030204" pitchFamily="34" charset="0"/>
              </a:rPr>
              <a:t>Transactions made by “gender”</a:t>
            </a:r>
            <a:endParaRPr lang="en-US" sz="3600" dirty="0"/>
          </a:p>
        </p:txBody>
      </p:sp>
      <p:sp>
        <p:nvSpPr>
          <p:cNvPr id="8" name="TextBox 7">
            <a:extLst>
              <a:ext uri="{FF2B5EF4-FFF2-40B4-BE49-F238E27FC236}">
                <a16:creationId xmlns:a16="http://schemas.microsoft.com/office/drawing/2014/main" id="{78F3EB1E-056D-4E34-8A78-36983A3AAE08}"/>
              </a:ext>
            </a:extLst>
          </p:cNvPr>
          <p:cNvSpPr txBox="1"/>
          <p:nvPr/>
        </p:nvSpPr>
        <p:spPr>
          <a:xfrm>
            <a:off x="7055556" y="575732"/>
            <a:ext cx="4923079" cy="646331"/>
          </a:xfrm>
          <a:prstGeom prst="rect">
            <a:avLst/>
          </a:prstGeom>
          <a:noFill/>
        </p:spPr>
        <p:txBody>
          <a:bodyPr wrap="none" rtlCol="0">
            <a:spAutoFit/>
          </a:bodyPr>
          <a:lstStyle/>
          <a:p>
            <a:r>
              <a:rPr lang="en-US" sz="3600" dirty="0">
                <a:solidFill>
                  <a:schemeClr val="bg1"/>
                </a:solidFill>
                <a:latin typeface="Calibri" panose="020F0502020204030204" pitchFamily="34" charset="0"/>
                <a:cs typeface="Calibri" panose="020F0502020204030204" pitchFamily="34" charset="0"/>
              </a:rPr>
              <a:t>Purchases made by “age”</a:t>
            </a:r>
            <a:endParaRPr lang="en-US" sz="3600" dirty="0"/>
          </a:p>
        </p:txBody>
      </p:sp>
      <p:pic>
        <p:nvPicPr>
          <p:cNvPr id="9" name="image11.png">
            <a:extLst>
              <a:ext uri="{FF2B5EF4-FFF2-40B4-BE49-F238E27FC236}">
                <a16:creationId xmlns:a16="http://schemas.microsoft.com/office/drawing/2014/main" id="{E3F5229F-14AC-438B-871B-DD8CC392D548}"/>
              </a:ext>
            </a:extLst>
          </p:cNvPr>
          <p:cNvPicPr/>
          <p:nvPr/>
        </p:nvPicPr>
        <p:blipFill>
          <a:blip r:embed="rId3"/>
          <a:srcRect/>
          <a:stretch>
            <a:fillRect/>
          </a:stretch>
        </p:blipFill>
        <p:spPr>
          <a:xfrm>
            <a:off x="6464687" y="1386858"/>
            <a:ext cx="5529791" cy="3941498"/>
          </a:xfrm>
          <a:prstGeom prst="rect">
            <a:avLst/>
          </a:prstGeom>
          <a:ln/>
        </p:spPr>
      </p:pic>
    </p:spTree>
    <p:extLst>
      <p:ext uri="{BB962C8B-B14F-4D97-AF65-F5344CB8AC3E}">
        <p14:creationId xmlns:p14="http://schemas.microsoft.com/office/powerpoint/2010/main" val="100421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1D91A-B6FB-4CAF-ADAC-F9D0E2F4CDAF}"/>
              </a:ext>
            </a:extLst>
          </p:cNvPr>
          <p:cNvSpPr txBox="1"/>
          <p:nvPr/>
        </p:nvSpPr>
        <p:spPr>
          <a:xfrm>
            <a:off x="3010956" y="620888"/>
            <a:ext cx="6170087" cy="646331"/>
          </a:xfrm>
          <a:prstGeom prst="rect">
            <a:avLst/>
          </a:prstGeom>
          <a:noFill/>
        </p:spPr>
        <p:txBody>
          <a:bodyPr wrap="none" rtlCol="0">
            <a:spAutoFit/>
          </a:bodyPr>
          <a:lstStyle/>
          <a:p>
            <a:pPr algn="ctr"/>
            <a:r>
              <a:rPr lang="en-US" sz="3600" dirty="0">
                <a:solidFill>
                  <a:schemeClr val="bg1"/>
                </a:solidFill>
                <a:latin typeface="Calibri" panose="020F0502020204030204" pitchFamily="34" charset="0"/>
                <a:cs typeface="Calibri" panose="020F0502020204030204" pitchFamily="34" charset="0"/>
              </a:rPr>
              <a:t>Money spent by “Male/Female”</a:t>
            </a:r>
            <a:endParaRPr lang="en-US" sz="3600" dirty="0"/>
          </a:p>
        </p:txBody>
      </p:sp>
      <p:pic>
        <p:nvPicPr>
          <p:cNvPr id="7" name="image10.png">
            <a:extLst>
              <a:ext uri="{FF2B5EF4-FFF2-40B4-BE49-F238E27FC236}">
                <a16:creationId xmlns:a16="http://schemas.microsoft.com/office/drawing/2014/main" id="{08ECECE0-9D3E-47B6-B843-24E4F9C12790}"/>
              </a:ext>
            </a:extLst>
          </p:cNvPr>
          <p:cNvPicPr/>
          <p:nvPr/>
        </p:nvPicPr>
        <p:blipFill>
          <a:blip r:embed="rId2"/>
          <a:srcRect/>
          <a:stretch>
            <a:fillRect/>
          </a:stretch>
        </p:blipFill>
        <p:spPr>
          <a:xfrm>
            <a:off x="1193093" y="1549444"/>
            <a:ext cx="10253839" cy="5065848"/>
          </a:xfrm>
          <a:prstGeom prst="rect">
            <a:avLst/>
          </a:prstGeom>
          <a:ln/>
        </p:spPr>
      </p:pic>
    </p:spTree>
    <p:extLst>
      <p:ext uri="{BB962C8B-B14F-4D97-AF65-F5344CB8AC3E}">
        <p14:creationId xmlns:p14="http://schemas.microsoft.com/office/powerpoint/2010/main" val="166602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1D91A-B6FB-4CAF-ADAC-F9D0E2F4CDAF}"/>
              </a:ext>
            </a:extLst>
          </p:cNvPr>
          <p:cNvSpPr txBox="1"/>
          <p:nvPr/>
        </p:nvSpPr>
        <p:spPr>
          <a:xfrm>
            <a:off x="1644653" y="620888"/>
            <a:ext cx="8902694" cy="646331"/>
          </a:xfrm>
          <a:prstGeom prst="rect">
            <a:avLst/>
          </a:prstGeom>
          <a:noFill/>
        </p:spPr>
        <p:txBody>
          <a:bodyPr wrap="none" rtlCol="0">
            <a:spAutoFit/>
          </a:bodyPr>
          <a:lstStyle/>
          <a:p>
            <a:pPr algn="ctr"/>
            <a:r>
              <a:rPr lang="en-US" sz="3600" dirty="0">
                <a:solidFill>
                  <a:schemeClr val="bg1"/>
                </a:solidFill>
                <a:latin typeface="Calibri" panose="020F0502020204030204" pitchFamily="34" charset="0"/>
                <a:cs typeface="Calibri" panose="020F0502020204030204" pitchFamily="34" charset="0"/>
              </a:rPr>
              <a:t>Transactions made by single vs married people</a:t>
            </a:r>
            <a:endParaRPr lang="en-US" sz="3600" dirty="0"/>
          </a:p>
        </p:txBody>
      </p:sp>
      <p:pic>
        <p:nvPicPr>
          <p:cNvPr id="4" name="image13.png">
            <a:extLst>
              <a:ext uri="{FF2B5EF4-FFF2-40B4-BE49-F238E27FC236}">
                <a16:creationId xmlns:a16="http://schemas.microsoft.com/office/drawing/2014/main" id="{70FFC355-90D5-4BD3-BF17-B10F7BBB6310}"/>
              </a:ext>
            </a:extLst>
          </p:cNvPr>
          <p:cNvPicPr/>
          <p:nvPr/>
        </p:nvPicPr>
        <p:blipFill>
          <a:blip r:embed="rId2"/>
          <a:srcRect/>
          <a:stretch>
            <a:fillRect/>
          </a:stretch>
        </p:blipFill>
        <p:spPr>
          <a:xfrm>
            <a:off x="1921051" y="1508124"/>
            <a:ext cx="8284105" cy="4728987"/>
          </a:xfrm>
          <a:prstGeom prst="rect">
            <a:avLst/>
          </a:prstGeom>
          <a:ln/>
        </p:spPr>
      </p:pic>
    </p:spTree>
    <p:extLst>
      <p:ext uri="{BB962C8B-B14F-4D97-AF65-F5344CB8AC3E}">
        <p14:creationId xmlns:p14="http://schemas.microsoft.com/office/powerpoint/2010/main" val="579264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1527</TotalTime>
  <Words>1135</Words>
  <Application>Microsoft Office PowerPoint</Application>
  <PresentationFormat>Widescreen</PresentationFormat>
  <Paragraphs>132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Tw Cen MT</vt:lpstr>
      <vt:lpstr>Circuit</vt:lpstr>
      <vt:lpstr>PowerPoint Presentation</vt:lpstr>
      <vt:lpstr>Introduction</vt:lpstr>
      <vt:lpstr>Problem statement</vt:lpstr>
      <vt:lpstr>Dataset information</vt:lpstr>
      <vt:lpstr>Data wrangling steps</vt:lpstr>
      <vt:lpstr>Data Storytelling</vt:lpstr>
      <vt:lpstr>PowerPoint Presentation</vt:lpstr>
      <vt:lpstr>PowerPoint Presentation</vt:lpstr>
      <vt:lpstr>PowerPoint Presentation</vt:lpstr>
      <vt:lpstr>PowerPoint Presentation</vt:lpstr>
      <vt:lpstr>PowerPoint Presentation</vt:lpstr>
      <vt:lpstr>PowerPoint Presentation</vt:lpstr>
      <vt:lpstr>Hypothesis Testing</vt:lpstr>
      <vt:lpstr>PowerPoint Presentation</vt:lpstr>
      <vt:lpstr>Baseline modelling</vt:lpstr>
      <vt:lpstr>Baseline modelling – Linear Regression</vt:lpstr>
      <vt:lpstr>PowerPoint Presentation</vt:lpstr>
      <vt:lpstr>Extended modelling</vt:lpstr>
      <vt:lpstr>PowerPoint Presentation</vt:lpstr>
      <vt:lpstr>PowerPoint Presentation</vt:lpstr>
      <vt:lpstr>Random forest Regression</vt:lpstr>
      <vt:lpstr>Random forest Regression – Contd.</vt:lpstr>
      <vt:lpstr>PowerPoint Presentation</vt:lpstr>
      <vt:lpstr>Findings</vt:lpstr>
      <vt:lpstr>Conclusions and Future Work</vt:lpstr>
      <vt:lpstr>Recommendation for the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Karekannapla</dc:creator>
  <cp:lastModifiedBy>Vikas Karekannapla</cp:lastModifiedBy>
  <cp:revision>27</cp:revision>
  <dcterms:created xsi:type="dcterms:W3CDTF">2019-09-18T01:15:24Z</dcterms:created>
  <dcterms:modified xsi:type="dcterms:W3CDTF">2019-09-19T02:43:07Z</dcterms:modified>
</cp:coreProperties>
</file>