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6" r:id="rId10"/>
    <p:sldId id="265" r:id="rId11"/>
    <p:sldId id="267" r:id="rId12"/>
    <p:sldId id="270" r:id="rId13"/>
    <p:sldId id="268"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E70219"/>
    <a:srgbClr val="0707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5" d="100"/>
          <a:sy n="85" d="100"/>
        </p:scale>
        <p:origin x="7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9/20/2019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9/20/2019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8228B12-C3D8-4A24-AD7B-A30D7C7DE98B}"/>
              </a:ext>
            </a:extLst>
          </p:cNvPr>
          <p:cNvSpPr txBox="1"/>
          <p:nvPr/>
        </p:nvSpPr>
        <p:spPr>
          <a:xfrm>
            <a:off x="3337278" y="1651590"/>
            <a:ext cx="5517444" cy="3554819"/>
          </a:xfrm>
          <a:prstGeom prst="rect">
            <a:avLst/>
          </a:prstGeom>
          <a:noFill/>
        </p:spPr>
        <p:txBody>
          <a:bodyPr wrap="square" rtlCol="0">
            <a:spAutoFit/>
          </a:bodyPr>
          <a:lstStyle/>
          <a:p>
            <a:pPr algn="ctr"/>
            <a:r>
              <a:rPr lang="en-US" sz="7500" dirty="0">
                <a:ln w="0"/>
                <a:solidFill>
                  <a:srgbClr val="0000FF"/>
                </a:solidFill>
                <a:effectLst>
                  <a:outerShdw blurRad="50800" dist="38100" dir="18900000" algn="bl" rotWithShape="0">
                    <a:prstClr val="black">
                      <a:alpha val="40000"/>
                    </a:prstClr>
                  </a:outerShdw>
                </a:effectLst>
                <a:latin typeface="Calibri" panose="020F0502020204030204" pitchFamily="34" charset="0"/>
                <a:cs typeface="Calibri" panose="020F0502020204030204" pitchFamily="34" charset="0"/>
              </a:rPr>
              <a:t>PREDICTING</a:t>
            </a:r>
          </a:p>
          <a:p>
            <a:pPr algn="ctr"/>
            <a:r>
              <a:rPr lang="en-US" sz="7500" dirty="0">
                <a:ln w="0"/>
                <a:solidFill>
                  <a:srgbClr val="0000FF"/>
                </a:solidFill>
                <a:effectLst>
                  <a:outerShdw blurRad="50800" dist="38100" dir="18900000" algn="bl" rotWithShape="0">
                    <a:prstClr val="black">
                      <a:alpha val="40000"/>
                    </a:prstClr>
                  </a:outerShdw>
                </a:effectLst>
                <a:latin typeface="Calibri" panose="020F0502020204030204" pitchFamily="34" charset="0"/>
                <a:cs typeface="Calibri" panose="020F0502020204030204" pitchFamily="34" charset="0"/>
              </a:rPr>
              <a:t>CUSTOMER</a:t>
            </a:r>
          </a:p>
          <a:p>
            <a:pPr algn="ctr"/>
            <a:r>
              <a:rPr lang="en-US" sz="7500" dirty="0">
                <a:ln w="0"/>
                <a:solidFill>
                  <a:srgbClr val="0000FF"/>
                </a:solidFill>
                <a:effectLst>
                  <a:outerShdw blurRad="50800" dist="38100" dir="18900000" algn="bl" rotWithShape="0">
                    <a:prstClr val="black">
                      <a:alpha val="40000"/>
                    </a:prstClr>
                  </a:outerShdw>
                </a:effectLst>
                <a:latin typeface="Calibri" panose="020F0502020204030204" pitchFamily="34" charset="0"/>
                <a:cs typeface="Calibri" panose="020F0502020204030204" pitchFamily="34" charset="0"/>
              </a:rPr>
              <a:t>CHURN</a:t>
            </a:r>
          </a:p>
        </p:txBody>
      </p:sp>
      <p:sp>
        <p:nvSpPr>
          <p:cNvPr id="7" name="TextBox 6">
            <a:extLst>
              <a:ext uri="{FF2B5EF4-FFF2-40B4-BE49-F238E27FC236}">
                <a16:creationId xmlns:a16="http://schemas.microsoft.com/office/drawing/2014/main" id="{F81B0AE4-2F76-4843-98DE-A053C9FEE797}"/>
              </a:ext>
            </a:extLst>
          </p:cNvPr>
          <p:cNvSpPr txBox="1"/>
          <p:nvPr/>
        </p:nvSpPr>
        <p:spPr>
          <a:xfrm>
            <a:off x="8161869" y="5757078"/>
            <a:ext cx="4346223" cy="954107"/>
          </a:xfrm>
          <a:prstGeom prst="rect">
            <a:avLst/>
          </a:prstGeom>
          <a:noFill/>
        </p:spPr>
        <p:txBody>
          <a:bodyPr wrap="square" rtlCol="0">
            <a:spAutoFit/>
          </a:bodyPr>
          <a:lstStyle/>
          <a:p>
            <a:r>
              <a:rPr lang="en-US" sz="2800" dirty="0">
                <a:solidFill>
                  <a:schemeClr val="bg1"/>
                </a:solidFill>
                <a:latin typeface="Calibri" panose="020F0502020204030204" pitchFamily="34" charset="0"/>
                <a:cs typeface="Calibri" panose="020F0502020204030204" pitchFamily="34" charset="0"/>
              </a:rPr>
              <a:t>By,</a:t>
            </a:r>
          </a:p>
          <a:p>
            <a:r>
              <a:rPr lang="en-US" sz="2800" dirty="0">
                <a:solidFill>
                  <a:schemeClr val="bg1"/>
                </a:solidFill>
                <a:latin typeface="Calibri" panose="020F0502020204030204" pitchFamily="34" charset="0"/>
                <a:cs typeface="Calibri" panose="020F0502020204030204" pitchFamily="34" charset="0"/>
              </a:rPr>
              <a:t>Sheema Murugesh Babu</a:t>
            </a:r>
          </a:p>
        </p:txBody>
      </p:sp>
      <p:sp>
        <p:nvSpPr>
          <p:cNvPr id="8" name="TextBox 7">
            <a:extLst>
              <a:ext uri="{FF2B5EF4-FFF2-40B4-BE49-F238E27FC236}">
                <a16:creationId xmlns:a16="http://schemas.microsoft.com/office/drawing/2014/main" id="{99C24F52-5041-45A4-A570-DD097F041CB5}"/>
              </a:ext>
            </a:extLst>
          </p:cNvPr>
          <p:cNvSpPr txBox="1"/>
          <p:nvPr/>
        </p:nvSpPr>
        <p:spPr>
          <a:xfrm>
            <a:off x="304799" y="5702570"/>
            <a:ext cx="3725334" cy="954107"/>
          </a:xfrm>
          <a:prstGeom prst="rect">
            <a:avLst/>
          </a:prstGeom>
          <a:noFill/>
        </p:spPr>
        <p:txBody>
          <a:bodyPr wrap="square" rtlCol="0">
            <a:spAutoFit/>
          </a:bodyPr>
          <a:lstStyle/>
          <a:p>
            <a:r>
              <a:rPr lang="en-US" sz="2800" dirty="0">
                <a:solidFill>
                  <a:schemeClr val="bg1"/>
                </a:solidFill>
                <a:latin typeface="Calibri" panose="020F0502020204030204" pitchFamily="34" charset="0"/>
                <a:cs typeface="Calibri" panose="020F0502020204030204" pitchFamily="34" charset="0"/>
              </a:rPr>
              <a:t>Thanks to Mentor.</a:t>
            </a:r>
          </a:p>
          <a:p>
            <a:r>
              <a:rPr lang="en-US" sz="2800" dirty="0">
                <a:solidFill>
                  <a:schemeClr val="bg1"/>
                </a:solidFill>
                <a:latin typeface="Calibri" panose="020F0502020204030204" pitchFamily="34" charset="0"/>
                <a:cs typeface="Calibri" panose="020F0502020204030204" pitchFamily="34" charset="0"/>
              </a:rPr>
              <a:t>Mr. A J Sanchez</a:t>
            </a:r>
          </a:p>
        </p:txBody>
      </p:sp>
    </p:spTree>
    <p:extLst>
      <p:ext uri="{BB962C8B-B14F-4D97-AF65-F5344CB8AC3E}">
        <p14:creationId xmlns:p14="http://schemas.microsoft.com/office/powerpoint/2010/main" val="680955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BBAC76-7B4E-4765-913B-EB72142C0253}"/>
              </a:ext>
            </a:extLst>
          </p:cNvPr>
          <p:cNvSpPr/>
          <p:nvPr/>
        </p:nvSpPr>
        <p:spPr>
          <a:xfrm>
            <a:off x="2867776" y="0"/>
            <a:ext cx="6456447" cy="646331"/>
          </a:xfrm>
          <a:prstGeom prst="rect">
            <a:avLst/>
          </a:prstGeom>
        </p:spPr>
        <p:txBody>
          <a:bodyPr wrap="none">
            <a:spAutoFit/>
          </a:bodyPr>
          <a:lstStyle/>
          <a:p>
            <a:r>
              <a:rPr lang="en-US" sz="3600" dirty="0">
                <a:solidFill>
                  <a:srgbClr val="000000"/>
                </a:solidFill>
                <a:latin typeface="Calibri" panose="020F0502020204030204" pitchFamily="34" charset="0"/>
                <a:ea typeface="Calibri" panose="020F0502020204030204" pitchFamily="34" charset="0"/>
              </a:rPr>
              <a:t>Customer Churn in Tenure groups</a:t>
            </a:r>
            <a:endParaRPr lang="en-US" sz="3600" dirty="0"/>
          </a:p>
        </p:txBody>
      </p:sp>
      <p:pic>
        <p:nvPicPr>
          <p:cNvPr id="5" name="Picture 4">
            <a:extLst>
              <a:ext uri="{FF2B5EF4-FFF2-40B4-BE49-F238E27FC236}">
                <a16:creationId xmlns:a16="http://schemas.microsoft.com/office/drawing/2014/main" id="{D69414B9-4A45-42B8-9CE1-3336CE85ACD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56349" y="736248"/>
            <a:ext cx="9079302" cy="5890330"/>
          </a:xfrm>
          <a:prstGeom prst="rect">
            <a:avLst/>
          </a:prstGeom>
          <a:noFill/>
          <a:ln>
            <a:noFill/>
          </a:ln>
        </p:spPr>
      </p:pic>
    </p:spTree>
    <p:extLst>
      <p:ext uri="{BB962C8B-B14F-4D97-AF65-F5344CB8AC3E}">
        <p14:creationId xmlns:p14="http://schemas.microsoft.com/office/powerpoint/2010/main" val="1359192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834AF9-216F-4A89-A099-E176BDE24600}"/>
              </a:ext>
            </a:extLst>
          </p:cNvPr>
          <p:cNvSpPr/>
          <p:nvPr/>
        </p:nvSpPr>
        <p:spPr>
          <a:xfrm>
            <a:off x="2444044" y="146757"/>
            <a:ext cx="7303911" cy="1200329"/>
          </a:xfrm>
          <a:prstGeom prst="rect">
            <a:avLst/>
          </a:prstGeom>
        </p:spPr>
        <p:txBody>
          <a:bodyPr wrap="square">
            <a:spAutoFit/>
          </a:bodyPr>
          <a:lstStyle/>
          <a:p>
            <a:pPr algn="ctr"/>
            <a:r>
              <a:rPr lang="en-US" sz="3600" dirty="0">
                <a:solidFill>
                  <a:srgbClr val="000000"/>
                </a:solidFill>
                <a:latin typeface="Calibri" panose="020F0502020204030204" pitchFamily="34" charset="0"/>
                <a:ea typeface="Calibri" panose="020F0502020204030204" pitchFamily="34" charset="0"/>
              </a:rPr>
              <a:t>Monthly Charges and Total Charges by </a:t>
            </a:r>
          </a:p>
          <a:p>
            <a:pPr algn="ctr"/>
            <a:r>
              <a:rPr lang="en-US" sz="3600" dirty="0">
                <a:solidFill>
                  <a:srgbClr val="000000"/>
                </a:solidFill>
                <a:latin typeface="Calibri" panose="020F0502020204030204" pitchFamily="34" charset="0"/>
                <a:ea typeface="Calibri" panose="020F0502020204030204" pitchFamily="34" charset="0"/>
              </a:rPr>
              <a:t>Tenure group and Churn group</a:t>
            </a:r>
            <a:endParaRPr lang="en-US" sz="3600" dirty="0"/>
          </a:p>
        </p:txBody>
      </p:sp>
      <p:pic>
        <p:nvPicPr>
          <p:cNvPr id="6" name="Picture 5">
            <a:extLst>
              <a:ext uri="{FF2B5EF4-FFF2-40B4-BE49-F238E27FC236}">
                <a16:creationId xmlns:a16="http://schemas.microsoft.com/office/drawing/2014/main" id="{C4B538E6-6212-40A4-9DC3-837EBF639F8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4338" y="1910643"/>
            <a:ext cx="5659084" cy="4072468"/>
          </a:xfrm>
          <a:prstGeom prst="rect">
            <a:avLst/>
          </a:prstGeom>
          <a:noFill/>
          <a:ln>
            <a:noFill/>
          </a:ln>
        </p:spPr>
      </p:pic>
      <p:pic>
        <p:nvPicPr>
          <p:cNvPr id="7" name="Picture 6">
            <a:extLst>
              <a:ext uri="{FF2B5EF4-FFF2-40B4-BE49-F238E27FC236}">
                <a16:creationId xmlns:a16="http://schemas.microsoft.com/office/drawing/2014/main" id="{C5270745-48BC-465A-87A9-3666EC7658B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18579" y="1910642"/>
            <a:ext cx="5659084" cy="4072467"/>
          </a:xfrm>
          <a:prstGeom prst="rect">
            <a:avLst/>
          </a:prstGeom>
          <a:noFill/>
          <a:ln>
            <a:noFill/>
          </a:ln>
        </p:spPr>
      </p:pic>
    </p:spTree>
    <p:extLst>
      <p:ext uri="{BB962C8B-B14F-4D97-AF65-F5344CB8AC3E}">
        <p14:creationId xmlns:p14="http://schemas.microsoft.com/office/powerpoint/2010/main" val="977621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834AF9-216F-4A89-A099-E176BDE24600}"/>
              </a:ext>
            </a:extLst>
          </p:cNvPr>
          <p:cNvSpPr/>
          <p:nvPr/>
        </p:nvSpPr>
        <p:spPr>
          <a:xfrm>
            <a:off x="2444044" y="146757"/>
            <a:ext cx="7303911" cy="646331"/>
          </a:xfrm>
          <a:prstGeom prst="rect">
            <a:avLst/>
          </a:prstGeom>
        </p:spPr>
        <p:txBody>
          <a:bodyPr wrap="square">
            <a:spAutoFit/>
          </a:bodyPr>
          <a:lstStyle/>
          <a:p>
            <a:pPr algn="ctr"/>
            <a:r>
              <a:rPr lang="en-US" sz="3600" dirty="0">
                <a:solidFill>
                  <a:srgbClr val="000000"/>
                </a:solidFill>
                <a:latin typeface="Calibri" panose="020F0502020204030204" pitchFamily="34" charset="0"/>
                <a:ea typeface="Calibri" panose="020F0502020204030204" pitchFamily="34" charset="0"/>
              </a:rPr>
              <a:t>Average charges by Tenure Groups</a:t>
            </a:r>
            <a:endParaRPr lang="en-US" sz="3600" dirty="0"/>
          </a:p>
        </p:txBody>
      </p:sp>
      <p:pic>
        <p:nvPicPr>
          <p:cNvPr id="8" name="Picture 7">
            <a:extLst>
              <a:ext uri="{FF2B5EF4-FFF2-40B4-BE49-F238E27FC236}">
                <a16:creationId xmlns:a16="http://schemas.microsoft.com/office/drawing/2014/main" id="{A89B0B9D-BA22-48D5-83CE-9DF87B6D90A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6780" y="1201420"/>
            <a:ext cx="5715353" cy="4488180"/>
          </a:xfrm>
          <a:prstGeom prst="rect">
            <a:avLst/>
          </a:prstGeom>
          <a:noFill/>
          <a:ln>
            <a:noFill/>
          </a:ln>
        </p:spPr>
      </p:pic>
      <p:pic>
        <p:nvPicPr>
          <p:cNvPr id="9" name="Picture 8">
            <a:extLst>
              <a:ext uri="{FF2B5EF4-FFF2-40B4-BE49-F238E27FC236}">
                <a16:creationId xmlns:a16="http://schemas.microsoft.com/office/drawing/2014/main" id="{C566EC2A-F02D-46D4-9658-EE1B91C9397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29867" y="1201420"/>
            <a:ext cx="5715353" cy="4488180"/>
          </a:xfrm>
          <a:prstGeom prst="rect">
            <a:avLst/>
          </a:prstGeom>
          <a:noFill/>
          <a:ln>
            <a:noFill/>
          </a:ln>
        </p:spPr>
      </p:pic>
    </p:spTree>
    <p:extLst>
      <p:ext uri="{BB962C8B-B14F-4D97-AF65-F5344CB8AC3E}">
        <p14:creationId xmlns:p14="http://schemas.microsoft.com/office/powerpoint/2010/main" val="2739641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0945-5090-4F2F-8627-F09EB0AA82E2}"/>
              </a:ext>
            </a:extLst>
          </p:cNvPr>
          <p:cNvSpPr>
            <a:spLocks noGrp="1"/>
          </p:cNvSpPr>
          <p:nvPr>
            <p:ph type="title"/>
          </p:nvPr>
        </p:nvSpPr>
        <p:spPr>
          <a:xfrm>
            <a:off x="1141413" y="618518"/>
            <a:ext cx="9905998" cy="1478570"/>
          </a:xfrm>
        </p:spPr>
        <p:txBody>
          <a:bodyPr/>
          <a:lstStyle/>
          <a:p>
            <a:r>
              <a:rPr lang="en-US" dirty="0">
                <a:solidFill>
                  <a:schemeClr val="bg1"/>
                </a:solidFill>
                <a:latin typeface="Calibri" panose="020F0502020204030204" pitchFamily="34" charset="0"/>
                <a:cs typeface="Calibri" panose="020F0502020204030204" pitchFamily="34" charset="0"/>
              </a:rPr>
              <a:t>Hypothesis Testing - Chi-Square Test</a:t>
            </a:r>
          </a:p>
        </p:txBody>
      </p:sp>
      <p:sp>
        <p:nvSpPr>
          <p:cNvPr id="3" name="Content Placeholder 2">
            <a:extLst>
              <a:ext uri="{FF2B5EF4-FFF2-40B4-BE49-F238E27FC236}">
                <a16:creationId xmlns:a16="http://schemas.microsoft.com/office/drawing/2014/main" id="{8FB6CC6A-53D1-446C-A77C-7BC863CEB170}"/>
              </a:ext>
            </a:extLst>
          </p:cNvPr>
          <p:cNvSpPr>
            <a:spLocks noGrp="1"/>
          </p:cNvSpPr>
          <p:nvPr>
            <p:ph idx="1"/>
          </p:nvPr>
        </p:nvSpPr>
        <p:spPr>
          <a:xfrm>
            <a:off x="1141412" y="2249487"/>
            <a:ext cx="9905999" cy="4388380"/>
          </a:xfrm>
        </p:spPr>
        <p:txBody>
          <a:bodyPr>
            <a:normAutofit/>
          </a:bodyPr>
          <a:lstStyle/>
          <a:p>
            <a:r>
              <a:rPr lang="en-US" sz="2000" dirty="0">
                <a:solidFill>
                  <a:schemeClr val="bg1"/>
                </a:solidFill>
                <a:latin typeface="Calibri" panose="020F0502020204030204" pitchFamily="34" charset="0"/>
                <a:cs typeface="Calibri" panose="020F0502020204030204" pitchFamily="34" charset="0"/>
              </a:rPr>
              <a:t>The Pearson’s Chi-Squared test, or just Chi-Squared test is a statistical hypothesis test that assumes (the null hypothesis) that the observed frequencies for a categorical variable match the expected frequencies for the categorical variable. The test calculates a statistic that has a chi-squared distribution, named for the Greek capital letter Chi (X) pronounced “</a:t>
            </a:r>
            <a:r>
              <a:rPr lang="en-US" sz="2000" dirty="0" err="1">
                <a:solidFill>
                  <a:schemeClr val="bg1"/>
                </a:solidFill>
                <a:latin typeface="Calibri" panose="020F0502020204030204" pitchFamily="34" charset="0"/>
                <a:cs typeface="Calibri" panose="020F0502020204030204" pitchFamily="34" charset="0"/>
              </a:rPr>
              <a:t>ki</a:t>
            </a:r>
            <a:r>
              <a:rPr lang="en-US" sz="2000" dirty="0">
                <a:solidFill>
                  <a:schemeClr val="bg1"/>
                </a:solidFill>
                <a:latin typeface="Calibri" panose="020F0502020204030204" pitchFamily="34" charset="0"/>
                <a:cs typeface="Calibri" panose="020F0502020204030204" pitchFamily="34" charset="0"/>
              </a:rPr>
              <a:t>” as in kite.</a:t>
            </a:r>
          </a:p>
          <a:p>
            <a:r>
              <a:rPr lang="en-US" sz="2000" dirty="0">
                <a:solidFill>
                  <a:schemeClr val="bg1"/>
                </a:solidFill>
                <a:latin typeface="Calibri" panose="020F0502020204030204" pitchFamily="34" charset="0"/>
                <a:cs typeface="Calibri" panose="020F0502020204030204" pitchFamily="34" charset="0"/>
              </a:rPr>
              <a:t>The Chi-Squared test uses something called a contingency table, by first calculating the expected frequencies for the groups, then determining whether the division of the groups, called the observed frequencies, matches the expected frequencies. The result of the test is a test statistic that has a chi-squared distribution and can be interpreted to reject or fail to reject the assumption or null hypothesis that the observed and expected frequencies are the same.</a:t>
            </a:r>
          </a:p>
          <a:p>
            <a:endParaRPr lang="en-US" sz="20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45680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B6CC6A-53D1-446C-A77C-7BC863CEB170}"/>
              </a:ext>
            </a:extLst>
          </p:cNvPr>
          <p:cNvSpPr>
            <a:spLocks noGrp="1"/>
          </p:cNvSpPr>
          <p:nvPr>
            <p:ph idx="1"/>
          </p:nvPr>
        </p:nvSpPr>
        <p:spPr>
          <a:xfrm>
            <a:off x="1141412" y="2249487"/>
            <a:ext cx="9905999" cy="4388380"/>
          </a:xfrm>
        </p:spPr>
        <p:txBody>
          <a:bodyPr>
            <a:normAutofit/>
          </a:bodyPr>
          <a:lstStyle/>
          <a:p>
            <a:r>
              <a:rPr lang="en-US" sz="2000" dirty="0">
                <a:solidFill>
                  <a:schemeClr val="bg1"/>
                </a:solidFill>
                <a:latin typeface="Calibri" panose="020F0502020204030204" pitchFamily="34" charset="0"/>
                <a:cs typeface="Calibri" panose="020F0502020204030204" pitchFamily="34" charset="0"/>
              </a:rPr>
              <a:t>Imported the ‘chi2’ and the ‘chi2_contingency’ from the </a:t>
            </a:r>
            <a:r>
              <a:rPr lang="en-US" sz="2000" dirty="0" err="1">
                <a:solidFill>
                  <a:schemeClr val="bg1"/>
                </a:solidFill>
                <a:latin typeface="Calibri" panose="020F0502020204030204" pitchFamily="34" charset="0"/>
                <a:cs typeface="Calibri" panose="020F0502020204030204" pitchFamily="34" charset="0"/>
              </a:rPr>
              <a:t>scipy.stats</a:t>
            </a:r>
            <a:r>
              <a:rPr lang="en-US" sz="2000" dirty="0">
                <a:solidFill>
                  <a:schemeClr val="bg1"/>
                </a:solidFill>
                <a:latin typeface="Calibri" panose="020F0502020204030204" pitchFamily="34" charset="0"/>
                <a:cs typeface="Calibri" panose="020F0502020204030204" pitchFamily="34" charset="0"/>
              </a:rPr>
              <a:t> library and wrote a function for Contingency table for all the categorical columns and the numerical columns. </a:t>
            </a:r>
          </a:p>
          <a:p>
            <a:r>
              <a:rPr lang="en-US" sz="2000" dirty="0">
                <a:solidFill>
                  <a:schemeClr val="bg1"/>
                </a:solidFill>
                <a:latin typeface="Calibri" panose="020F0502020204030204" pitchFamily="34" charset="0"/>
                <a:cs typeface="Calibri" panose="020F0502020204030204" pitchFamily="34" charset="0"/>
              </a:rPr>
              <a:t>The function returned a Contingency table for each categorical/numerical column against the target variable i.e. Churn, degrees of freedom, expected values, the test statistics such as Probability, Critical values, Chi-square statistic, significance and the p-value. </a:t>
            </a:r>
          </a:p>
          <a:p>
            <a:r>
              <a:rPr lang="en-US" sz="2000" dirty="0">
                <a:solidFill>
                  <a:schemeClr val="bg1"/>
                </a:solidFill>
                <a:latin typeface="Calibri" panose="020F0502020204030204" pitchFamily="34" charset="0"/>
                <a:cs typeface="Calibri" panose="020F0502020204030204" pitchFamily="34" charset="0"/>
              </a:rPr>
              <a:t>If the p-value &lt; 0.05, it would mean there is a relationship between the 2 categorical variables. </a:t>
            </a:r>
          </a:p>
        </p:txBody>
      </p:sp>
      <p:sp>
        <p:nvSpPr>
          <p:cNvPr id="4" name="TextBox 3">
            <a:extLst>
              <a:ext uri="{FF2B5EF4-FFF2-40B4-BE49-F238E27FC236}">
                <a16:creationId xmlns:a16="http://schemas.microsoft.com/office/drawing/2014/main" id="{31F74A13-C866-4D23-A521-6D055472475F}"/>
              </a:ext>
            </a:extLst>
          </p:cNvPr>
          <p:cNvSpPr txBox="1"/>
          <p:nvPr/>
        </p:nvSpPr>
        <p:spPr>
          <a:xfrm>
            <a:off x="1143000" y="838266"/>
            <a:ext cx="4876800" cy="646331"/>
          </a:xfrm>
          <a:prstGeom prst="rect">
            <a:avLst/>
          </a:prstGeom>
          <a:noFill/>
        </p:spPr>
        <p:txBody>
          <a:bodyPr wrap="square" rtlCol="0">
            <a:spAutoFit/>
          </a:bodyPr>
          <a:lstStyle/>
          <a:p>
            <a:r>
              <a:rPr lang="en-US" sz="3600" dirty="0">
                <a:solidFill>
                  <a:schemeClr val="bg1"/>
                </a:solidFill>
                <a:latin typeface="Calibri" panose="020F0502020204030204" pitchFamily="34" charset="0"/>
                <a:cs typeface="Calibri" panose="020F0502020204030204" pitchFamily="34" charset="0"/>
              </a:rPr>
              <a:t>Inferential Statistics</a:t>
            </a:r>
          </a:p>
        </p:txBody>
      </p:sp>
    </p:spTree>
    <p:extLst>
      <p:ext uri="{BB962C8B-B14F-4D97-AF65-F5344CB8AC3E}">
        <p14:creationId xmlns:p14="http://schemas.microsoft.com/office/powerpoint/2010/main" val="3316120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FBCC179-F2CF-486C-A5B1-9EA360D7B131}"/>
              </a:ext>
            </a:extLst>
          </p:cNvPr>
          <p:cNvPicPr>
            <a:picLocks noChangeAspect="1"/>
          </p:cNvPicPr>
          <p:nvPr/>
        </p:nvPicPr>
        <p:blipFill>
          <a:blip r:embed="rId2"/>
          <a:stretch>
            <a:fillRect/>
          </a:stretch>
        </p:blipFill>
        <p:spPr>
          <a:xfrm>
            <a:off x="2901508" y="587145"/>
            <a:ext cx="6388983" cy="6225582"/>
          </a:xfrm>
          <a:prstGeom prst="rect">
            <a:avLst/>
          </a:prstGeom>
        </p:spPr>
      </p:pic>
      <p:sp>
        <p:nvSpPr>
          <p:cNvPr id="10" name="Rectangle 9">
            <a:extLst>
              <a:ext uri="{FF2B5EF4-FFF2-40B4-BE49-F238E27FC236}">
                <a16:creationId xmlns:a16="http://schemas.microsoft.com/office/drawing/2014/main" id="{42960435-043D-419F-ACE3-42C39CBF82BE}"/>
              </a:ext>
            </a:extLst>
          </p:cNvPr>
          <p:cNvSpPr/>
          <p:nvPr/>
        </p:nvSpPr>
        <p:spPr>
          <a:xfrm>
            <a:off x="2449688" y="79140"/>
            <a:ext cx="7292622" cy="369332"/>
          </a:xfrm>
          <a:prstGeom prst="rect">
            <a:avLst/>
          </a:prstGeom>
        </p:spPr>
        <p:txBody>
          <a:bodyPr wrap="square">
            <a:spAutoFit/>
          </a:bodyPr>
          <a:lstStyle/>
          <a:p>
            <a:r>
              <a:rPr lang="en-US" dirty="0">
                <a:solidFill>
                  <a:srgbClr val="000000"/>
                </a:solidFill>
                <a:latin typeface="Calibri" panose="020F0502020204030204" pitchFamily="34" charset="0"/>
                <a:ea typeface="Calibri" panose="020F0502020204030204" pitchFamily="34" charset="0"/>
              </a:rPr>
              <a:t>Table shows the significance of all the Categorical and Numerical Columns.</a:t>
            </a:r>
            <a:endParaRPr lang="en-US" dirty="0"/>
          </a:p>
        </p:txBody>
      </p:sp>
    </p:spTree>
    <p:extLst>
      <p:ext uri="{BB962C8B-B14F-4D97-AF65-F5344CB8AC3E}">
        <p14:creationId xmlns:p14="http://schemas.microsoft.com/office/powerpoint/2010/main" val="3134685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0945-5090-4F2F-8627-F09EB0AA82E2}"/>
              </a:ext>
            </a:extLst>
          </p:cNvPr>
          <p:cNvSpPr>
            <a:spLocks noGrp="1"/>
          </p:cNvSpPr>
          <p:nvPr>
            <p:ph type="title"/>
          </p:nvPr>
        </p:nvSpPr>
        <p:spPr>
          <a:xfrm>
            <a:off x="1141413" y="618518"/>
            <a:ext cx="9905998" cy="1478570"/>
          </a:xfrm>
        </p:spPr>
        <p:txBody>
          <a:bodyPr/>
          <a:lstStyle/>
          <a:p>
            <a:r>
              <a:rPr lang="en-US" dirty="0">
                <a:solidFill>
                  <a:schemeClr val="bg1"/>
                </a:solidFill>
                <a:latin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8FB6CC6A-53D1-446C-A77C-7BC863CEB170}"/>
              </a:ext>
            </a:extLst>
          </p:cNvPr>
          <p:cNvSpPr>
            <a:spLocks noGrp="1"/>
          </p:cNvSpPr>
          <p:nvPr>
            <p:ph idx="1"/>
          </p:nvPr>
        </p:nvSpPr>
        <p:spPr/>
        <p:txBody>
          <a:bodyPr>
            <a:normAutofit/>
          </a:bodyPr>
          <a:lstStyle/>
          <a:p>
            <a:pPr algn="just"/>
            <a:r>
              <a:rPr lang="en-US" sz="2000" dirty="0">
                <a:solidFill>
                  <a:schemeClr val="bg1"/>
                </a:solidFill>
                <a:latin typeface="Calibri" panose="020F0502020204030204" pitchFamily="34" charset="0"/>
                <a:cs typeface="Calibri" panose="020F0502020204030204" pitchFamily="34" charset="0"/>
              </a:rPr>
              <a:t>Churn quantifies the number of customers who have unsubscribed or canceled their service contract. Customers turning their back to a service or product are no fun for any business. It is very expensive to win them back once lost. </a:t>
            </a:r>
          </a:p>
          <a:p>
            <a:pPr algn="just"/>
            <a:r>
              <a:rPr lang="en-US" sz="2000" dirty="0">
                <a:solidFill>
                  <a:schemeClr val="bg1"/>
                </a:solidFill>
                <a:latin typeface="Calibri" panose="020F0502020204030204" pitchFamily="34" charset="0"/>
                <a:cs typeface="Calibri" panose="020F0502020204030204" pitchFamily="34" charset="0"/>
              </a:rPr>
              <a:t>Keeping the right customers can be quite valuable for a company. Not only because customer acquisition is much more expensive, but as more and more business models are shifting towards subscription plans, a customer can be worth thousands of dollars in future. </a:t>
            </a:r>
          </a:p>
          <a:p>
            <a:pPr algn="just"/>
            <a:r>
              <a:rPr lang="en-US" sz="2000" dirty="0">
                <a:solidFill>
                  <a:schemeClr val="bg1"/>
                </a:solidFill>
                <a:latin typeface="Calibri" panose="020F0502020204030204" pitchFamily="34" charset="0"/>
                <a:cs typeface="Calibri" panose="020F0502020204030204" pitchFamily="34" charset="0"/>
              </a:rPr>
              <a:t>Reducing churn ultimately leads to a sustainable growing business.</a:t>
            </a:r>
          </a:p>
        </p:txBody>
      </p:sp>
    </p:spTree>
    <p:extLst>
      <p:ext uri="{BB962C8B-B14F-4D97-AF65-F5344CB8AC3E}">
        <p14:creationId xmlns:p14="http://schemas.microsoft.com/office/powerpoint/2010/main" val="622906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0945-5090-4F2F-8627-F09EB0AA82E2}"/>
              </a:ext>
            </a:extLst>
          </p:cNvPr>
          <p:cNvSpPr>
            <a:spLocks noGrp="1"/>
          </p:cNvSpPr>
          <p:nvPr>
            <p:ph type="title"/>
          </p:nvPr>
        </p:nvSpPr>
        <p:spPr>
          <a:xfrm>
            <a:off x="1141413" y="618518"/>
            <a:ext cx="9905998" cy="1478570"/>
          </a:xfrm>
        </p:spPr>
        <p:txBody>
          <a:bodyPr/>
          <a:lstStyle/>
          <a:p>
            <a:r>
              <a:rPr lang="en-US" dirty="0">
                <a:solidFill>
                  <a:schemeClr val="bg1"/>
                </a:solidFill>
                <a:latin typeface="Calibri" panose="020F0502020204030204" pitchFamily="34" charset="0"/>
                <a:cs typeface="Calibri" panose="020F0502020204030204" pitchFamily="34" charset="0"/>
              </a:rPr>
              <a:t>Problem statement</a:t>
            </a:r>
          </a:p>
        </p:txBody>
      </p:sp>
      <p:sp>
        <p:nvSpPr>
          <p:cNvPr id="3" name="Content Placeholder 2">
            <a:extLst>
              <a:ext uri="{FF2B5EF4-FFF2-40B4-BE49-F238E27FC236}">
                <a16:creationId xmlns:a16="http://schemas.microsoft.com/office/drawing/2014/main" id="{8FB6CC6A-53D1-446C-A77C-7BC863CEB170}"/>
              </a:ext>
            </a:extLst>
          </p:cNvPr>
          <p:cNvSpPr>
            <a:spLocks noGrp="1"/>
          </p:cNvSpPr>
          <p:nvPr>
            <p:ph idx="1"/>
          </p:nvPr>
        </p:nvSpPr>
        <p:spPr/>
        <p:txBody>
          <a:bodyPr>
            <a:normAutofit lnSpcReduction="10000"/>
          </a:bodyPr>
          <a:lstStyle/>
          <a:p>
            <a:pPr algn="just"/>
            <a:r>
              <a:rPr lang="en-US" sz="2000" dirty="0">
                <a:solidFill>
                  <a:schemeClr val="bg1"/>
                </a:solidFill>
                <a:latin typeface="Calibri" panose="020F0502020204030204" pitchFamily="34" charset="0"/>
                <a:cs typeface="Calibri" panose="020F0502020204030204" pitchFamily="34" charset="0"/>
              </a:rPr>
              <a:t>The challenge here is to build a model that identifies customers with the intention to leave a service in the near future. </a:t>
            </a:r>
          </a:p>
          <a:p>
            <a:pPr algn="just"/>
            <a:r>
              <a:rPr lang="en-US" sz="2000" dirty="0">
                <a:solidFill>
                  <a:schemeClr val="bg1"/>
                </a:solidFill>
                <a:latin typeface="Calibri" panose="020F0502020204030204" pitchFamily="34" charset="0"/>
                <a:cs typeface="Calibri" panose="020F0502020204030204" pitchFamily="34" charset="0"/>
              </a:rPr>
              <a:t>The data contains Demographic information like gender, age range, and whether they have partners and dependents, contains customer account information, services that each customer has signed up for and lastly customers who left within the last month – the column is called Churn.</a:t>
            </a:r>
          </a:p>
          <a:p>
            <a:pPr algn="just"/>
            <a:r>
              <a:rPr lang="en-US" sz="2000" dirty="0">
                <a:solidFill>
                  <a:schemeClr val="bg1"/>
                </a:solidFill>
                <a:latin typeface="Calibri" panose="020F0502020204030204" pitchFamily="34" charset="0"/>
                <a:cs typeface="Calibri" panose="020F0502020204030204" pitchFamily="34" charset="0"/>
              </a:rPr>
              <a:t>My solution looks into building machine learning models to predict customer churn. Given the dataset, the model could estimate whether a customer may or may not be unsubscribed to a service.</a:t>
            </a:r>
          </a:p>
        </p:txBody>
      </p:sp>
    </p:spTree>
    <p:extLst>
      <p:ext uri="{BB962C8B-B14F-4D97-AF65-F5344CB8AC3E}">
        <p14:creationId xmlns:p14="http://schemas.microsoft.com/office/powerpoint/2010/main" val="118835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0945-5090-4F2F-8627-F09EB0AA82E2}"/>
              </a:ext>
            </a:extLst>
          </p:cNvPr>
          <p:cNvSpPr>
            <a:spLocks noGrp="1"/>
          </p:cNvSpPr>
          <p:nvPr>
            <p:ph type="title"/>
          </p:nvPr>
        </p:nvSpPr>
        <p:spPr>
          <a:xfrm>
            <a:off x="1141412" y="-307171"/>
            <a:ext cx="9905998" cy="1478570"/>
          </a:xfrm>
        </p:spPr>
        <p:txBody>
          <a:bodyPr/>
          <a:lstStyle/>
          <a:p>
            <a:r>
              <a:rPr lang="en-US" dirty="0">
                <a:solidFill>
                  <a:schemeClr val="bg1"/>
                </a:solidFill>
                <a:latin typeface="Calibri" panose="020F0502020204030204" pitchFamily="34" charset="0"/>
                <a:cs typeface="Calibri" panose="020F0502020204030204" pitchFamily="34" charset="0"/>
              </a:rPr>
              <a:t>Dataset information</a:t>
            </a:r>
          </a:p>
        </p:txBody>
      </p:sp>
      <p:sp>
        <p:nvSpPr>
          <p:cNvPr id="3" name="Content Placeholder 2">
            <a:extLst>
              <a:ext uri="{FF2B5EF4-FFF2-40B4-BE49-F238E27FC236}">
                <a16:creationId xmlns:a16="http://schemas.microsoft.com/office/drawing/2014/main" id="{8FB6CC6A-53D1-446C-A77C-7BC863CEB170}"/>
              </a:ext>
            </a:extLst>
          </p:cNvPr>
          <p:cNvSpPr>
            <a:spLocks noGrp="1"/>
          </p:cNvSpPr>
          <p:nvPr>
            <p:ph idx="1"/>
          </p:nvPr>
        </p:nvSpPr>
        <p:spPr>
          <a:xfrm>
            <a:off x="1141411" y="749565"/>
            <a:ext cx="9905999" cy="1024291"/>
          </a:xfrm>
        </p:spPr>
        <p:txBody>
          <a:bodyPr>
            <a:normAutofit/>
          </a:bodyPr>
          <a:lstStyle/>
          <a:p>
            <a:pPr algn="just"/>
            <a:r>
              <a:rPr lang="en-US" sz="2000" dirty="0">
                <a:solidFill>
                  <a:schemeClr val="bg1"/>
                </a:solidFill>
                <a:latin typeface="Calibri" panose="020F0502020204030204" pitchFamily="34" charset="0"/>
                <a:cs typeface="Calibri" panose="020F0502020204030204" pitchFamily="34" charset="0"/>
              </a:rPr>
              <a:t>Dataset was available in Kaggle’s website and was saved into local as ‘BlackFriday.csv’</a:t>
            </a:r>
          </a:p>
          <a:p>
            <a:pPr algn="just"/>
            <a:r>
              <a:rPr lang="en-US" sz="2000" dirty="0">
                <a:solidFill>
                  <a:schemeClr val="bg1"/>
                </a:solidFill>
                <a:latin typeface="Calibri" panose="020F0502020204030204" pitchFamily="34" charset="0"/>
                <a:cs typeface="Calibri" panose="020F0502020204030204" pitchFamily="34" charset="0"/>
              </a:rPr>
              <a:t>The data available in the data set has below columns.</a:t>
            </a:r>
          </a:p>
        </p:txBody>
      </p:sp>
      <p:graphicFrame>
        <p:nvGraphicFramePr>
          <p:cNvPr id="4" name="Table 3">
            <a:extLst>
              <a:ext uri="{FF2B5EF4-FFF2-40B4-BE49-F238E27FC236}">
                <a16:creationId xmlns:a16="http://schemas.microsoft.com/office/drawing/2014/main" id="{2DD63491-0355-4EFF-BFBC-9FF61F371E81}"/>
              </a:ext>
            </a:extLst>
          </p:cNvPr>
          <p:cNvGraphicFramePr>
            <a:graphicFrameLocks noGrp="1"/>
          </p:cNvGraphicFramePr>
          <p:nvPr>
            <p:extLst>
              <p:ext uri="{D42A27DB-BD31-4B8C-83A1-F6EECF244321}">
                <p14:modId xmlns:p14="http://schemas.microsoft.com/office/powerpoint/2010/main" val="1788612248"/>
              </p:ext>
            </p:extLst>
          </p:nvPr>
        </p:nvGraphicFramePr>
        <p:xfrm>
          <a:off x="1491365" y="1764068"/>
          <a:ext cx="7742947" cy="5029200"/>
        </p:xfrm>
        <a:graphic>
          <a:graphicData uri="http://schemas.openxmlformats.org/drawingml/2006/table">
            <a:tbl>
              <a:tblPr bandRow="1">
                <a:tableStyleId>{5C22544A-7EE6-4342-B048-85BDC9FD1C3A}</a:tableStyleId>
              </a:tblPr>
              <a:tblGrid>
                <a:gridCol w="3433881">
                  <a:extLst>
                    <a:ext uri="{9D8B030D-6E8A-4147-A177-3AD203B41FA5}">
                      <a16:colId xmlns:a16="http://schemas.microsoft.com/office/drawing/2014/main" val="4117950892"/>
                    </a:ext>
                  </a:extLst>
                </a:gridCol>
                <a:gridCol w="4309066">
                  <a:extLst>
                    <a:ext uri="{9D8B030D-6E8A-4147-A177-3AD203B41FA5}">
                      <a16:colId xmlns:a16="http://schemas.microsoft.com/office/drawing/2014/main" val="1985035583"/>
                    </a:ext>
                  </a:extLst>
                </a:gridCol>
              </a:tblGrid>
              <a:tr h="223465">
                <a:tc>
                  <a:txBody>
                    <a:bodyPr/>
                    <a:lstStyle/>
                    <a:p>
                      <a:pPr marL="0" marR="0" algn="just">
                        <a:spcBef>
                          <a:spcPts val="0"/>
                        </a:spcBef>
                        <a:spcAft>
                          <a:spcPts val="0"/>
                        </a:spcAft>
                      </a:pPr>
                      <a:r>
                        <a:rPr lang="en-US" sz="1500" b="1">
                          <a:effectLst/>
                          <a:latin typeface="Calibri" panose="020F0502020204030204" pitchFamily="34" charset="0"/>
                          <a:cs typeface="Calibri" panose="020F0502020204030204" pitchFamily="34" charset="0"/>
                        </a:rPr>
                        <a:t>Variable</a:t>
                      </a:r>
                      <a:endParaRPr lang="en-US" sz="1500" b="1">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nchor="b"/>
                </a:tc>
                <a:tc>
                  <a:txBody>
                    <a:bodyPr/>
                    <a:lstStyle/>
                    <a:p>
                      <a:pPr marL="0" marR="0" algn="just">
                        <a:spcBef>
                          <a:spcPts val="0"/>
                        </a:spcBef>
                        <a:spcAft>
                          <a:spcPts val="0"/>
                        </a:spcAft>
                      </a:pPr>
                      <a:r>
                        <a:rPr lang="en-US" sz="1500" b="1" dirty="0">
                          <a:effectLst/>
                          <a:latin typeface="Calibri" panose="020F0502020204030204" pitchFamily="34" charset="0"/>
                          <a:cs typeface="Calibri" panose="020F0502020204030204" pitchFamily="34" charset="0"/>
                        </a:rPr>
                        <a:t>Definition</a:t>
                      </a:r>
                      <a:endParaRPr lang="en-US" sz="1500" b="1" dirty="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nchor="b"/>
                </a:tc>
                <a:extLst>
                  <a:ext uri="{0D108BD9-81ED-4DB2-BD59-A6C34878D82A}">
                    <a16:rowId xmlns:a16="http://schemas.microsoft.com/office/drawing/2014/main" val="2980060022"/>
                  </a:ext>
                </a:extLst>
              </a:tr>
              <a:tr h="223465">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customerID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Customer ID</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extLst>
                  <a:ext uri="{0D108BD9-81ED-4DB2-BD59-A6C34878D82A}">
                    <a16:rowId xmlns:a16="http://schemas.microsoft.com/office/drawing/2014/main" val="4182852312"/>
                  </a:ext>
                </a:extLst>
              </a:tr>
              <a:tr h="223465">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gender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Sex of User</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extLst>
                  <a:ext uri="{0D108BD9-81ED-4DB2-BD59-A6C34878D82A}">
                    <a16:rowId xmlns:a16="http://schemas.microsoft.com/office/drawing/2014/main" val="1948357720"/>
                  </a:ext>
                </a:extLst>
              </a:tr>
              <a:tr h="223465">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SeniorCitizen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Senior Citizen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extLst>
                  <a:ext uri="{0D108BD9-81ED-4DB2-BD59-A6C34878D82A}">
                    <a16:rowId xmlns:a16="http://schemas.microsoft.com/office/drawing/2014/main" val="2210113536"/>
                  </a:ext>
                </a:extLst>
              </a:tr>
              <a:tr h="223465">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Partner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Partner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extLst>
                  <a:ext uri="{0D108BD9-81ED-4DB2-BD59-A6C34878D82A}">
                    <a16:rowId xmlns:a16="http://schemas.microsoft.com/office/drawing/2014/main" val="1777657174"/>
                  </a:ext>
                </a:extLst>
              </a:tr>
              <a:tr h="223465">
                <a:tc>
                  <a:txBody>
                    <a:bodyPr/>
                    <a:lstStyle/>
                    <a:p>
                      <a:pPr marL="0" marR="0" algn="just">
                        <a:spcBef>
                          <a:spcPts val="0"/>
                        </a:spcBef>
                        <a:spcAft>
                          <a:spcPts val="0"/>
                        </a:spcAft>
                      </a:pPr>
                      <a:r>
                        <a:rPr lang="en-US" sz="1500" dirty="0">
                          <a:effectLst/>
                          <a:latin typeface="Calibri" panose="020F0502020204030204" pitchFamily="34" charset="0"/>
                          <a:cs typeface="Calibri" panose="020F0502020204030204" pitchFamily="34" charset="0"/>
                        </a:rPr>
                        <a:t>Dependents          </a:t>
                      </a:r>
                      <a:endParaRPr lang="en-US" sz="1500" dirty="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tc>
                  <a:txBody>
                    <a:bodyPr/>
                    <a:lstStyle/>
                    <a:p>
                      <a:pPr marL="0" marR="0" algn="just">
                        <a:spcBef>
                          <a:spcPts val="0"/>
                        </a:spcBef>
                        <a:spcAft>
                          <a:spcPts val="0"/>
                        </a:spcAft>
                      </a:pPr>
                      <a:r>
                        <a:rPr lang="en-US" sz="1500" dirty="0">
                          <a:effectLst/>
                          <a:latin typeface="Calibri" panose="020F0502020204030204" pitchFamily="34" charset="0"/>
                          <a:cs typeface="Calibri" panose="020F0502020204030204" pitchFamily="34" charset="0"/>
                        </a:rPr>
                        <a:t>Dependents          </a:t>
                      </a:r>
                      <a:endParaRPr lang="en-US" sz="1500" dirty="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extLst>
                  <a:ext uri="{0D108BD9-81ED-4DB2-BD59-A6C34878D82A}">
                    <a16:rowId xmlns:a16="http://schemas.microsoft.com/office/drawing/2014/main" val="537203132"/>
                  </a:ext>
                </a:extLst>
              </a:tr>
              <a:tr h="223465">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tenure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Tenure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extLst>
                  <a:ext uri="{0D108BD9-81ED-4DB2-BD59-A6C34878D82A}">
                    <a16:rowId xmlns:a16="http://schemas.microsoft.com/office/drawing/2014/main" val="2586468194"/>
                  </a:ext>
                </a:extLst>
              </a:tr>
              <a:tr h="223465">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PhoneService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Phone Service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extLst>
                  <a:ext uri="{0D108BD9-81ED-4DB2-BD59-A6C34878D82A}">
                    <a16:rowId xmlns:a16="http://schemas.microsoft.com/office/drawing/2014/main" val="560059356"/>
                  </a:ext>
                </a:extLst>
              </a:tr>
              <a:tr h="223465">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MultipleLines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Multiple Lines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extLst>
                  <a:ext uri="{0D108BD9-81ED-4DB2-BD59-A6C34878D82A}">
                    <a16:rowId xmlns:a16="http://schemas.microsoft.com/office/drawing/2014/main" val="2558249748"/>
                  </a:ext>
                </a:extLst>
              </a:tr>
              <a:tr h="223465">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InternetService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Internet Service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extLst>
                  <a:ext uri="{0D108BD9-81ED-4DB2-BD59-A6C34878D82A}">
                    <a16:rowId xmlns:a16="http://schemas.microsoft.com/office/drawing/2014/main" val="1304948724"/>
                  </a:ext>
                </a:extLst>
              </a:tr>
              <a:tr h="223465">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OnlineSecurity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nchor="b"/>
                </a:tc>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Online Security</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nchor="b"/>
                </a:tc>
                <a:extLst>
                  <a:ext uri="{0D108BD9-81ED-4DB2-BD59-A6C34878D82A}">
                    <a16:rowId xmlns:a16="http://schemas.microsoft.com/office/drawing/2014/main" val="4293143502"/>
                  </a:ext>
                </a:extLst>
              </a:tr>
              <a:tr h="223465">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OnlineBackup</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nchor="b"/>
                </a:tc>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Online Backup</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nchor="b"/>
                </a:tc>
                <a:extLst>
                  <a:ext uri="{0D108BD9-81ED-4DB2-BD59-A6C34878D82A}">
                    <a16:rowId xmlns:a16="http://schemas.microsoft.com/office/drawing/2014/main" val="615752895"/>
                  </a:ext>
                </a:extLst>
              </a:tr>
              <a:tr h="223465">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DeviceProtection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Device Protection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extLst>
                  <a:ext uri="{0D108BD9-81ED-4DB2-BD59-A6C34878D82A}">
                    <a16:rowId xmlns:a16="http://schemas.microsoft.com/office/drawing/2014/main" val="3048391523"/>
                  </a:ext>
                </a:extLst>
              </a:tr>
              <a:tr h="223465">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TechSupport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Tech Support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extLst>
                  <a:ext uri="{0D108BD9-81ED-4DB2-BD59-A6C34878D82A}">
                    <a16:rowId xmlns:a16="http://schemas.microsoft.com/office/drawing/2014/main" val="3317739074"/>
                  </a:ext>
                </a:extLst>
              </a:tr>
              <a:tr h="223465">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StreamingTV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Streaming TV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extLst>
                  <a:ext uri="{0D108BD9-81ED-4DB2-BD59-A6C34878D82A}">
                    <a16:rowId xmlns:a16="http://schemas.microsoft.com/office/drawing/2014/main" val="252851167"/>
                  </a:ext>
                </a:extLst>
              </a:tr>
              <a:tr h="223465">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StreamingMovies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Streaming Movies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extLst>
                  <a:ext uri="{0D108BD9-81ED-4DB2-BD59-A6C34878D82A}">
                    <a16:rowId xmlns:a16="http://schemas.microsoft.com/office/drawing/2014/main" val="2730944629"/>
                  </a:ext>
                </a:extLst>
              </a:tr>
              <a:tr h="223465">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Contract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Contract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extLst>
                  <a:ext uri="{0D108BD9-81ED-4DB2-BD59-A6C34878D82A}">
                    <a16:rowId xmlns:a16="http://schemas.microsoft.com/office/drawing/2014/main" val="276447035"/>
                  </a:ext>
                </a:extLst>
              </a:tr>
              <a:tr h="223465">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PaperlessBilling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Paperless Billing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extLst>
                  <a:ext uri="{0D108BD9-81ED-4DB2-BD59-A6C34878D82A}">
                    <a16:rowId xmlns:a16="http://schemas.microsoft.com/office/drawing/2014/main" val="2626005071"/>
                  </a:ext>
                </a:extLst>
              </a:tr>
              <a:tr h="223465">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PaymentMethod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Payment Method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extLst>
                  <a:ext uri="{0D108BD9-81ED-4DB2-BD59-A6C34878D82A}">
                    <a16:rowId xmlns:a16="http://schemas.microsoft.com/office/drawing/2014/main" val="1021815919"/>
                  </a:ext>
                </a:extLst>
              </a:tr>
              <a:tr h="223465">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MonthlyCharges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Monthly Charges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extLst>
                  <a:ext uri="{0D108BD9-81ED-4DB2-BD59-A6C34878D82A}">
                    <a16:rowId xmlns:a16="http://schemas.microsoft.com/office/drawing/2014/main" val="1519539596"/>
                  </a:ext>
                </a:extLst>
              </a:tr>
              <a:tr h="223465">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TotalCharges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Total Charges        </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extLst>
                  <a:ext uri="{0D108BD9-81ED-4DB2-BD59-A6C34878D82A}">
                    <a16:rowId xmlns:a16="http://schemas.microsoft.com/office/drawing/2014/main" val="1773978642"/>
                  </a:ext>
                </a:extLst>
              </a:tr>
              <a:tr h="223465">
                <a:tc>
                  <a:txBody>
                    <a:bodyPr/>
                    <a:lstStyle/>
                    <a:p>
                      <a:pPr marL="0" marR="0" algn="just">
                        <a:spcBef>
                          <a:spcPts val="0"/>
                        </a:spcBef>
                        <a:spcAft>
                          <a:spcPts val="0"/>
                        </a:spcAft>
                      </a:pPr>
                      <a:r>
                        <a:rPr lang="en-US" sz="1500">
                          <a:effectLst/>
                          <a:latin typeface="Calibri" panose="020F0502020204030204" pitchFamily="34" charset="0"/>
                          <a:cs typeface="Calibri" panose="020F0502020204030204" pitchFamily="34" charset="0"/>
                        </a:rPr>
                        <a:t>Churn</a:t>
                      </a:r>
                      <a:endParaRPr lang="en-US" sz="150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tc>
                  <a:txBody>
                    <a:bodyPr/>
                    <a:lstStyle/>
                    <a:p>
                      <a:pPr marL="0" marR="0" algn="just">
                        <a:spcBef>
                          <a:spcPts val="0"/>
                        </a:spcBef>
                        <a:spcAft>
                          <a:spcPts val="0"/>
                        </a:spcAft>
                      </a:pPr>
                      <a:r>
                        <a:rPr lang="en-US" sz="1500" dirty="0">
                          <a:effectLst/>
                          <a:latin typeface="Calibri" panose="020F0502020204030204" pitchFamily="34" charset="0"/>
                          <a:cs typeface="Calibri" panose="020F0502020204030204" pitchFamily="34" charset="0"/>
                        </a:rPr>
                        <a:t>Churn</a:t>
                      </a:r>
                      <a:endParaRPr lang="en-US" sz="1500" dirty="0">
                        <a:effectLst/>
                        <a:latin typeface="Calibri" panose="020F0502020204030204" pitchFamily="34" charset="0"/>
                        <a:ea typeface="Georgia" panose="02040502050405020303" pitchFamily="18" charset="0"/>
                        <a:cs typeface="Calibri" panose="020F0502020204030204" pitchFamily="34" charset="0"/>
                      </a:endParaRPr>
                    </a:p>
                  </a:txBody>
                  <a:tcPr marL="62095" marR="62095" marT="0" marB="0"/>
                </a:tc>
                <a:extLst>
                  <a:ext uri="{0D108BD9-81ED-4DB2-BD59-A6C34878D82A}">
                    <a16:rowId xmlns:a16="http://schemas.microsoft.com/office/drawing/2014/main" val="1265501022"/>
                  </a:ext>
                </a:extLst>
              </a:tr>
            </a:tbl>
          </a:graphicData>
        </a:graphic>
      </p:graphicFrame>
    </p:spTree>
    <p:extLst>
      <p:ext uri="{BB962C8B-B14F-4D97-AF65-F5344CB8AC3E}">
        <p14:creationId xmlns:p14="http://schemas.microsoft.com/office/powerpoint/2010/main" val="1198027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0945-5090-4F2F-8627-F09EB0AA82E2}"/>
              </a:ext>
            </a:extLst>
          </p:cNvPr>
          <p:cNvSpPr>
            <a:spLocks noGrp="1"/>
          </p:cNvSpPr>
          <p:nvPr>
            <p:ph type="title"/>
          </p:nvPr>
        </p:nvSpPr>
        <p:spPr>
          <a:xfrm>
            <a:off x="1141413" y="618518"/>
            <a:ext cx="9905998" cy="1478570"/>
          </a:xfrm>
        </p:spPr>
        <p:txBody>
          <a:bodyPr/>
          <a:lstStyle/>
          <a:p>
            <a:r>
              <a:rPr lang="en-US" dirty="0">
                <a:solidFill>
                  <a:schemeClr val="bg1"/>
                </a:solidFill>
                <a:latin typeface="Calibri" panose="020F0502020204030204" pitchFamily="34" charset="0"/>
                <a:cs typeface="Calibri" panose="020F0502020204030204" pitchFamily="34" charset="0"/>
              </a:rPr>
              <a:t>Data wrangling steps</a:t>
            </a:r>
          </a:p>
        </p:txBody>
      </p:sp>
      <p:sp>
        <p:nvSpPr>
          <p:cNvPr id="3" name="Content Placeholder 2">
            <a:extLst>
              <a:ext uri="{FF2B5EF4-FFF2-40B4-BE49-F238E27FC236}">
                <a16:creationId xmlns:a16="http://schemas.microsoft.com/office/drawing/2014/main" id="{8FB6CC6A-53D1-446C-A77C-7BC863CEB170}"/>
              </a:ext>
            </a:extLst>
          </p:cNvPr>
          <p:cNvSpPr>
            <a:spLocks noGrp="1"/>
          </p:cNvSpPr>
          <p:nvPr>
            <p:ph idx="1"/>
          </p:nvPr>
        </p:nvSpPr>
        <p:spPr>
          <a:xfrm>
            <a:off x="1141412" y="2249487"/>
            <a:ext cx="9905999" cy="4388380"/>
          </a:xfrm>
        </p:spPr>
        <p:txBody>
          <a:bodyPr>
            <a:normAutofit/>
          </a:bodyPr>
          <a:lstStyle/>
          <a:p>
            <a:r>
              <a:rPr lang="en-US" sz="2000" dirty="0">
                <a:solidFill>
                  <a:schemeClr val="bg1"/>
                </a:solidFill>
                <a:latin typeface="Calibri" panose="020F0502020204030204" pitchFamily="34" charset="0"/>
                <a:cs typeface="Calibri" panose="020F0502020204030204" pitchFamily="34" charset="0"/>
              </a:rPr>
              <a:t>Used pandas </a:t>
            </a:r>
            <a:r>
              <a:rPr lang="en-US" sz="2000" dirty="0" err="1">
                <a:solidFill>
                  <a:schemeClr val="bg1"/>
                </a:solidFill>
                <a:latin typeface="Calibri" panose="020F0502020204030204" pitchFamily="34" charset="0"/>
                <a:cs typeface="Calibri" panose="020F0502020204030204" pitchFamily="34" charset="0"/>
              </a:rPr>
              <a:t>read_csv</a:t>
            </a:r>
            <a:r>
              <a:rPr lang="en-US" sz="2000" dirty="0">
                <a:solidFill>
                  <a:schemeClr val="bg1"/>
                </a:solidFill>
                <a:latin typeface="Calibri" panose="020F0502020204030204" pitchFamily="34" charset="0"/>
                <a:cs typeface="Calibri" panose="020F0502020204030204" pitchFamily="34" charset="0"/>
              </a:rPr>
              <a:t> module to import the data set.</a:t>
            </a:r>
          </a:p>
          <a:p>
            <a:r>
              <a:rPr lang="en-US" sz="2000" dirty="0">
                <a:solidFill>
                  <a:schemeClr val="bg1"/>
                </a:solidFill>
                <a:latin typeface="Calibri" panose="020F0502020204030204" pitchFamily="34" charset="0"/>
                <a:cs typeface="Calibri" panose="020F0502020204030204" pitchFamily="34" charset="0"/>
              </a:rPr>
              <a:t>Upon executing the </a:t>
            </a:r>
            <a:r>
              <a:rPr lang="en-US" sz="2000" dirty="0" err="1">
                <a:solidFill>
                  <a:schemeClr val="bg1"/>
                </a:solidFill>
                <a:latin typeface="Calibri" panose="020F0502020204030204" pitchFamily="34" charset="0"/>
                <a:cs typeface="Calibri" panose="020F0502020204030204" pitchFamily="34" charset="0"/>
              </a:rPr>
              <a:t>read_csv</a:t>
            </a:r>
            <a:r>
              <a:rPr lang="en-US" sz="2000" dirty="0">
                <a:solidFill>
                  <a:schemeClr val="bg1"/>
                </a:solidFill>
                <a:latin typeface="Calibri" panose="020F0502020204030204" pitchFamily="34" charset="0"/>
                <a:cs typeface="Calibri" panose="020F0502020204030204" pitchFamily="34" charset="0"/>
              </a:rPr>
              <a:t> function using the info() method, the csv file has 7043 entries and 21 columns with different formats of data. There were no missing values.</a:t>
            </a:r>
          </a:p>
          <a:p>
            <a:pPr algn="just"/>
            <a:r>
              <a:rPr lang="en-US" sz="2000" dirty="0">
                <a:solidFill>
                  <a:schemeClr val="bg1"/>
                </a:solidFill>
                <a:latin typeface="Calibri" panose="020F0502020204030204" pitchFamily="34" charset="0"/>
                <a:cs typeface="Calibri" panose="020F0502020204030204" pitchFamily="34" charset="0"/>
              </a:rPr>
              <a:t>Changing the data type of </a:t>
            </a:r>
            <a:r>
              <a:rPr lang="en-US" sz="2000" dirty="0" err="1">
                <a:solidFill>
                  <a:schemeClr val="bg1"/>
                </a:solidFill>
                <a:latin typeface="Calibri" panose="020F0502020204030204" pitchFamily="34" charset="0"/>
                <a:cs typeface="Calibri" panose="020F0502020204030204" pitchFamily="34" charset="0"/>
              </a:rPr>
              <a:t>TotalCharges</a:t>
            </a:r>
            <a:r>
              <a:rPr lang="en-US" sz="2000" dirty="0">
                <a:solidFill>
                  <a:schemeClr val="bg1"/>
                </a:solidFill>
                <a:latin typeface="Calibri" panose="020F0502020204030204" pitchFamily="34" charset="0"/>
                <a:cs typeface="Calibri" panose="020F0502020204030204" pitchFamily="34" charset="0"/>
              </a:rPr>
              <a:t> column resulted in error as there were blank spaces in the column. Rectified these errors by replacing them with the mean values of the column.</a:t>
            </a:r>
          </a:p>
          <a:p>
            <a:pPr algn="just"/>
            <a:r>
              <a:rPr lang="en-US" sz="2000" dirty="0">
                <a:solidFill>
                  <a:schemeClr val="bg1"/>
                </a:solidFill>
                <a:latin typeface="Calibri" panose="020F0502020204030204" pitchFamily="34" charset="0"/>
                <a:cs typeface="Calibri" panose="020F0502020204030204" pitchFamily="34" charset="0"/>
              </a:rPr>
              <a:t>Changed the data in few other columns like ‘</a:t>
            </a:r>
            <a:r>
              <a:rPr lang="en-US" sz="2000" dirty="0" err="1">
                <a:solidFill>
                  <a:schemeClr val="bg1"/>
                </a:solidFill>
                <a:latin typeface="Calibri" panose="020F0502020204030204" pitchFamily="34" charset="0"/>
                <a:cs typeface="Calibri" panose="020F0502020204030204" pitchFamily="34" charset="0"/>
              </a:rPr>
              <a:t>OnlineSecurity</a:t>
            </a:r>
            <a:r>
              <a:rPr lang="en-US" sz="2000" dirty="0">
                <a:solidFill>
                  <a:schemeClr val="bg1"/>
                </a:solidFill>
                <a:latin typeface="Calibri" panose="020F0502020204030204" pitchFamily="34" charset="0"/>
                <a:cs typeface="Calibri" panose="020F0502020204030204" pitchFamily="34" charset="0"/>
              </a:rPr>
              <a:t>’, ‘</a:t>
            </a:r>
            <a:r>
              <a:rPr lang="en-US" sz="2000" dirty="0" err="1">
                <a:solidFill>
                  <a:schemeClr val="bg1"/>
                </a:solidFill>
                <a:latin typeface="Calibri" panose="020F0502020204030204" pitchFamily="34" charset="0"/>
                <a:cs typeface="Calibri" panose="020F0502020204030204" pitchFamily="34" charset="0"/>
              </a:rPr>
              <a:t>OnlineBackup</a:t>
            </a:r>
            <a:r>
              <a:rPr lang="en-US" sz="2000" dirty="0">
                <a:solidFill>
                  <a:schemeClr val="bg1"/>
                </a:solidFill>
                <a:latin typeface="Calibri" panose="020F0502020204030204" pitchFamily="34" charset="0"/>
                <a:cs typeface="Calibri" panose="020F0502020204030204" pitchFamily="34" charset="0"/>
              </a:rPr>
              <a:t>’, ‘</a:t>
            </a:r>
            <a:r>
              <a:rPr lang="en-US" sz="2000" dirty="0" err="1">
                <a:solidFill>
                  <a:schemeClr val="bg1"/>
                </a:solidFill>
                <a:latin typeface="Calibri" panose="020F0502020204030204" pitchFamily="34" charset="0"/>
                <a:cs typeface="Calibri" panose="020F0502020204030204" pitchFamily="34" charset="0"/>
              </a:rPr>
              <a:t>DeviceProtection</a:t>
            </a:r>
            <a:r>
              <a:rPr lang="en-US" sz="2000" dirty="0">
                <a:solidFill>
                  <a:schemeClr val="bg1"/>
                </a:solidFill>
                <a:latin typeface="Calibri" panose="020F0502020204030204" pitchFamily="34" charset="0"/>
                <a:cs typeface="Calibri" panose="020F0502020204030204" pitchFamily="34" charset="0"/>
              </a:rPr>
              <a:t>’, ‘</a:t>
            </a:r>
            <a:r>
              <a:rPr lang="en-US" sz="2000" dirty="0" err="1">
                <a:solidFill>
                  <a:schemeClr val="bg1"/>
                </a:solidFill>
                <a:latin typeface="Calibri" panose="020F0502020204030204" pitchFamily="34" charset="0"/>
                <a:cs typeface="Calibri" panose="020F0502020204030204" pitchFamily="34" charset="0"/>
              </a:rPr>
              <a:t>TechSupport</a:t>
            </a:r>
            <a:r>
              <a:rPr lang="en-US" sz="2000" dirty="0">
                <a:solidFill>
                  <a:schemeClr val="bg1"/>
                </a:solidFill>
                <a:latin typeface="Calibri" panose="020F0502020204030204" pitchFamily="34" charset="0"/>
                <a:cs typeface="Calibri" panose="020F0502020204030204" pitchFamily="34" charset="0"/>
              </a:rPr>
              <a:t>’, ‘</a:t>
            </a:r>
            <a:r>
              <a:rPr lang="en-US" sz="2000" dirty="0" err="1">
                <a:solidFill>
                  <a:schemeClr val="bg1"/>
                </a:solidFill>
                <a:latin typeface="Calibri" panose="020F0502020204030204" pitchFamily="34" charset="0"/>
                <a:cs typeface="Calibri" panose="020F0502020204030204" pitchFamily="34" charset="0"/>
              </a:rPr>
              <a:t>StreamingTV</a:t>
            </a:r>
            <a:r>
              <a:rPr lang="en-US" sz="2000" dirty="0">
                <a:solidFill>
                  <a:schemeClr val="bg1"/>
                </a:solidFill>
                <a:latin typeface="Calibri" panose="020F0502020204030204" pitchFamily="34" charset="0"/>
                <a:cs typeface="Calibri" panose="020F0502020204030204" pitchFamily="34" charset="0"/>
              </a:rPr>
              <a:t>’, ‘</a:t>
            </a:r>
            <a:r>
              <a:rPr lang="en-US" sz="2000" dirty="0" err="1">
                <a:solidFill>
                  <a:schemeClr val="bg1"/>
                </a:solidFill>
                <a:latin typeface="Calibri" panose="020F0502020204030204" pitchFamily="34" charset="0"/>
                <a:cs typeface="Calibri" panose="020F0502020204030204" pitchFamily="34" charset="0"/>
              </a:rPr>
              <a:t>StreamingMovies</a:t>
            </a:r>
            <a:r>
              <a:rPr lang="en-US" sz="2000" dirty="0">
                <a:solidFill>
                  <a:schemeClr val="bg1"/>
                </a:solidFill>
                <a:latin typeface="Calibri" panose="020F0502020204030204" pitchFamily="34" charset="0"/>
                <a:cs typeface="Calibri" panose="020F0502020204030204" pitchFamily="34" charset="0"/>
              </a:rPr>
              <a:t>’, ‘</a:t>
            </a:r>
            <a:r>
              <a:rPr lang="en-US" sz="2000" dirty="0" err="1">
                <a:solidFill>
                  <a:schemeClr val="bg1"/>
                </a:solidFill>
                <a:latin typeface="Calibri" panose="020F0502020204030204" pitchFamily="34" charset="0"/>
                <a:cs typeface="Calibri" panose="020F0502020204030204" pitchFamily="34" charset="0"/>
              </a:rPr>
              <a:t>MultipleLines</a:t>
            </a:r>
            <a:r>
              <a:rPr lang="en-US" sz="2000" dirty="0">
                <a:solidFill>
                  <a:schemeClr val="bg1"/>
                </a:solidFill>
                <a:latin typeface="Calibri" panose="020F0502020204030204" pitchFamily="34" charset="0"/>
                <a:cs typeface="Calibri" panose="020F0502020204030204" pitchFamily="34" charset="0"/>
              </a:rPr>
              <a:t>’ and ‘</a:t>
            </a:r>
            <a:r>
              <a:rPr lang="en-US" sz="2000" dirty="0" err="1">
                <a:solidFill>
                  <a:schemeClr val="bg1"/>
                </a:solidFill>
                <a:latin typeface="Calibri" panose="020F0502020204030204" pitchFamily="34" charset="0"/>
                <a:cs typeface="Calibri" panose="020F0502020204030204" pitchFamily="34" charset="0"/>
              </a:rPr>
              <a:t>SeniorCitizen</a:t>
            </a:r>
            <a:r>
              <a:rPr lang="en-US" sz="2000" dirty="0">
                <a:solidFill>
                  <a:schemeClr val="bg1"/>
                </a:solidFill>
                <a:latin typeface="Calibri" panose="020F0502020204030204" pitchFamily="34" charset="0"/>
                <a:cs typeface="Calibri" panose="020F0502020204030204" pitchFamily="34" charset="0"/>
              </a:rPr>
              <a:t>’. Also added an extra column called </a:t>
            </a:r>
            <a:r>
              <a:rPr lang="en-US" sz="2000" dirty="0" err="1">
                <a:solidFill>
                  <a:schemeClr val="bg1"/>
                </a:solidFill>
                <a:latin typeface="Calibri" panose="020F0502020204030204" pitchFamily="34" charset="0"/>
                <a:cs typeface="Calibri" panose="020F0502020204030204" pitchFamily="34" charset="0"/>
              </a:rPr>
              <a:t>TenureGroup</a:t>
            </a:r>
            <a:r>
              <a:rPr lang="en-US" sz="2000" dirty="0">
                <a:solidFill>
                  <a:schemeClr val="bg1"/>
                </a:solidFill>
                <a:latin typeface="Calibri" panose="020F0502020204030204" pitchFamily="34" charset="0"/>
                <a:cs typeface="Calibri" panose="020F0502020204030204" pitchFamily="34" charset="0"/>
              </a:rPr>
              <a:t> to group the data from Tenure column.</a:t>
            </a:r>
          </a:p>
        </p:txBody>
      </p:sp>
    </p:spTree>
    <p:extLst>
      <p:ext uri="{BB962C8B-B14F-4D97-AF65-F5344CB8AC3E}">
        <p14:creationId xmlns:p14="http://schemas.microsoft.com/office/powerpoint/2010/main" val="2928561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0945-5090-4F2F-8627-F09EB0AA82E2}"/>
              </a:ext>
            </a:extLst>
          </p:cNvPr>
          <p:cNvSpPr>
            <a:spLocks noGrp="1"/>
          </p:cNvSpPr>
          <p:nvPr>
            <p:ph type="title"/>
          </p:nvPr>
        </p:nvSpPr>
        <p:spPr>
          <a:xfrm>
            <a:off x="1141413" y="0"/>
            <a:ext cx="9905998" cy="956557"/>
          </a:xfrm>
        </p:spPr>
        <p:txBody>
          <a:bodyPr/>
          <a:lstStyle/>
          <a:p>
            <a:r>
              <a:rPr lang="en-US" dirty="0">
                <a:solidFill>
                  <a:schemeClr val="bg1"/>
                </a:solidFill>
                <a:latin typeface="Calibri" panose="020F0502020204030204" pitchFamily="34" charset="0"/>
                <a:cs typeface="Calibri" panose="020F0502020204030204" pitchFamily="34" charset="0"/>
              </a:rPr>
              <a:t>Data Storytelling</a:t>
            </a:r>
          </a:p>
        </p:txBody>
      </p:sp>
      <p:sp>
        <p:nvSpPr>
          <p:cNvPr id="3" name="Content Placeholder 2">
            <a:extLst>
              <a:ext uri="{FF2B5EF4-FFF2-40B4-BE49-F238E27FC236}">
                <a16:creationId xmlns:a16="http://schemas.microsoft.com/office/drawing/2014/main" id="{8FB6CC6A-53D1-446C-A77C-7BC863CEB170}"/>
              </a:ext>
            </a:extLst>
          </p:cNvPr>
          <p:cNvSpPr>
            <a:spLocks noGrp="1"/>
          </p:cNvSpPr>
          <p:nvPr>
            <p:ph idx="1"/>
          </p:nvPr>
        </p:nvSpPr>
        <p:spPr>
          <a:xfrm>
            <a:off x="1141412" y="956557"/>
            <a:ext cx="9905999" cy="956557"/>
          </a:xfrm>
        </p:spPr>
        <p:txBody>
          <a:bodyPr>
            <a:normAutofit/>
          </a:bodyPr>
          <a:lstStyle/>
          <a:p>
            <a:r>
              <a:rPr lang="en-US" sz="2000" dirty="0">
                <a:solidFill>
                  <a:schemeClr val="bg1"/>
                </a:solidFill>
                <a:latin typeface="Calibri" panose="020F0502020204030204" pitchFamily="34" charset="0"/>
                <a:cs typeface="Calibri" panose="020F0502020204030204" pitchFamily="34" charset="0"/>
              </a:rPr>
              <a:t>After I wrangled and cleaned the dataset, I started to explore the data in detail. To put great visualizations, I used ‘</a:t>
            </a:r>
            <a:r>
              <a:rPr lang="en-US" sz="2000" dirty="0" err="1">
                <a:solidFill>
                  <a:schemeClr val="bg1"/>
                </a:solidFill>
                <a:latin typeface="Calibri" panose="020F0502020204030204" pitchFamily="34" charset="0"/>
                <a:cs typeface="Calibri" panose="020F0502020204030204" pitchFamily="34" charset="0"/>
              </a:rPr>
              <a:t>Plotly</a:t>
            </a:r>
            <a:r>
              <a:rPr lang="en-US" sz="2000" dirty="0">
                <a:solidFill>
                  <a:schemeClr val="bg1"/>
                </a:solidFill>
                <a:latin typeface="Calibri" panose="020F0502020204030204" pitchFamily="34" charset="0"/>
                <a:cs typeface="Calibri" panose="020F0502020204030204" pitchFamily="34" charset="0"/>
              </a:rPr>
              <a:t>’ library.</a:t>
            </a:r>
          </a:p>
        </p:txBody>
      </p:sp>
      <p:pic>
        <p:nvPicPr>
          <p:cNvPr id="4" name="Picture 3">
            <a:extLst>
              <a:ext uri="{FF2B5EF4-FFF2-40B4-BE49-F238E27FC236}">
                <a16:creationId xmlns:a16="http://schemas.microsoft.com/office/drawing/2014/main" id="{CB4DAE11-905C-4B8B-82CA-D1187789810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45236" y="1751013"/>
            <a:ext cx="6781164" cy="4503031"/>
          </a:xfrm>
          <a:prstGeom prst="rect">
            <a:avLst/>
          </a:prstGeom>
          <a:noFill/>
          <a:ln>
            <a:noFill/>
          </a:ln>
        </p:spPr>
      </p:pic>
      <p:sp>
        <p:nvSpPr>
          <p:cNvPr id="7" name="Content Placeholder 2">
            <a:extLst>
              <a:ext uri="{FF2B5EF4-FFF2-40B4-BE49-F238E27FC236}">
                <a16:creationId xmlns:a16="http://schemas.microsoft.com/office/drawing/2014/main" id="{8FA49DDE-9964-4231-8497-8D0D0D973C77}"/>
              </a:ext>
            </a:extLst>
          </p:cNvPr>
          <p:cNvSpPr txBox="1">
            <a:spLocks/>
          </p:cNvSpPr>
          <p:nvPr/>
        </p:nvSpPr>
        <p:spPr>
          <a:xfrm>
            <a:off x="8026400" y="2586963"/>
            <a:ext cx="4165600" cy="283112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000" dirty="0">
                <a:solidFill>
                  <a:schemeClr val="bg1"/>
                </a:solidFill>
                <a:latin typeface="Calibri" panose="020F0502020204030204" pitchFamily="34" charset="0"/>
                <a:cs typeface="Calibri" panose="020F0502020204030204" pitchFamily="34" charset="0"/>
              </a:rPr>
              <a:t>Only 26.6% of the data represents churn customers and the majority are the non-churn customers.</a:t>
            </a:r>
          </a:p>
          <a:p>
            <a:r>
              <a:rPr lang="en-US" sz="2000" dirty="0">
                <a:solidFill>
                  <a:schemeClr val="bg1"/>
                </a:solidFill>
                <a:latin typeface="Calibri" panose="020F0502020204030204" pitchFamily="34" charset="0"/>
                <a:cs typeface="Calibri" panose="020F0502020204030204" pitchFamily="34" charset="0"/>
              </a:rPr>
              <a:t>We might be dealing with a class imbalance problem as there are more non-churned customers than the churned ones.</a:t>
            </a:r>
          </a:p>
        </p:txBody>
      </p:sp>
    </p:spTree>
    <p:extLst>
      <p:ext uri="{BB962C8B-B14F-4D97-AF65-F5344CB8AC3E}">
        <p14:creationId xmlns:p14="http://schemas.microsoft.com/office/powerpoint/2010/main" val="3714609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1B72E88-AC02-4380-A013-1053F20E9FCB}"/>
              </a:ext>
            </a:extLst>
          </p:cNvPr>
          <p:cNvGrpSpPr/>
          <p:nvPr/>
        </p:nvGrpSpPr>
        <p:grpSpPr>
          <a:xfrm>
            <a:off x="112889" y="812800"/>
            <a:ext cx="12000089" cy="5825067"/>
            <a:chOff x="859374" y="1084083"/>
            <a:chExt cx="10648951" cy="5268385"/>
          </a:xfrm>
        </p:grpSpPr>
        <p:pic>
          <p:nvPicPr>
            <p:cNvPr id="4" name="Picture 3">
              <a:extLst>
                <a:ext uri="{FF2B5EF4-FFF2-40B4-BE49-F238E27FC236}">
                  <a16:creationId xmlns:a16="http://schemas.microsoft.com/office/drawing/2014/main" id="{111007AA-F336-4942-AA3A-0F44A985C7E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9375" y="1097392"/>
              <a:ext cx="3549650" cy="2503763"/>
            </a:xfrm>
            <a:prstGeom prst="rect">
              <a:avLst/>
            </a:prstGeom>
            <a:noFill/>
            <a:ln>
              <a:noFill/>
            </a:ln>
          </p:spPr>
        </p:pic>
        <p:pic>
          <p:nvPicPr>
            <p:cNvPr id="5" name="Picture 4">
              <a:extLst>
                <a:ext uri="{FF2B5EF4-FFF2-40B4-BE49-F238E27FC236}">
                  <a16:creationId xmlns:a16="http://schemas.microsoft.com/office/drawing/2014/main" id="{C3030B57-9C6E-40AF-948F-4A1C6A6F6DA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09025" y="1084083"/>
              <a:ext cx="3549650" cy="2517071"/>
            </a:xfrm>
            <a:prstGeom prst="rect">
              <a:avLst/>
            </a:prstGeom>
            <a:noFill/>
            <a:ln>
              <a:noFill/>
            </a:ln>
          </p:spPr>
        </p:pic>
        <p:pic>
          <p:nvPicPr>
            <p:cNvPr id="6" name="Picture 5">
              <a:extLst>
                <a:ext uri="{FF2B5EF4-FFF2-40B4-BE49-F238E27FC236}">
                  <a16:creationId xmlns:a16="http://schemas.microsoft.com/office/drawing/2014/main" id="{271358A9-1091-4871-ADC8-494A0989EC25}"/>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58675" y="1097392"/>
              <a:ext cx="3549650" cy="2517070"/>
            </a:xfrm>
            <a:prstGeom prst="rect">
              <a:avLst/>
            </a:prstGeom>
            <a:noFill/>
            <a:ln>
              <a:noFill/>
            </a:ln>
          </p:spPr>
        </p:pic>
        <p:pic>
          <p:nvPicPr>
            <p:cNvPr id="7" name="Picture 6">
              <a:extLst>
                <a:ext uri="{FF2B5EF4-FFF2-40B4-BE49-F238E27FC236}">
                  <a16:creationId xmlns:a16="http://schemas.microsoft.com/office/drawing/2014/main" id="{60BEC7E6-4EF3-4201-9C4A-A36F9D6462C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9374" y="3828953"/>
              <a:ext cx="3549649" cy="2517070"/>
            </a:xfrm>
            <a:prstGeom prst="rect">
              <a:avLst/>
            </a:prstGeom>
            <a:noFill/>
            <a:ln>
              <a:noFill/>
            </a:ln>
          </p:spPr>
        </p:pic>
        <p:pic>
          <p:nvPicPr>
            <p:cNvPr id="8" name="Picture 7">
              <a:extLst>
                <a:ext uri="{FF2B5EF4-FFF2-40B4-BE49-F238E27FC236}">
                  <a16:creationId xmlns:a16="http://schemas.microsoft.com/office/drawing/2014/main" id="{BDCAEE40-1204-4D53-AF54-9BA2ACA9FF06}"/>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91376" y="3828951"/>
              <a:ext cx="3549648" cy="2517069"/>
            </a:xfrm>
            <a:prstGeom prst="rect">
              <a:avLst/>
            </a:prstGeom>
            <a:noFill/>
            <a:ln>
              <a:noFill/>
            </a:ln>
          </p:spPr>
        </p:pic>
        <p:pic>
          <p:nvPicPr>
            <p:cNvPr id="9" name="Picture 8">
              <a:extLst>
                <a:ext uri="{FF2B5EF4-FFF2-40B4-BE49-F238E27FC236}">
                  <a16:creationId xmlns:a16="http://schemas.microsoft.com/office/drawing/2014/main" id="{7A5DF363-95F9-4852-BDE6-E95BA6E4FCA9}"/>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41023" y="3835400"/>
              <a:ext cx="3549647" cy="2517068"/>
            </a:xfrm>
            <a:prstGeom prst="rect">
              <a:avLst/>
            </a:prstGeom>
            <a:noFill/>
            <a:ln>
              <a:noFill/>
            </a:ln>
          </p:spPr>
        </p:pic>
      </p:grpSp>
      <p:sp>
        <p:nvSpPr>
          <p:cNvPr id="13" name="Rectangle 12">
            <a:extLst>
              <a:ext uri="{FF2B5EF4-FFF2-40B4-BE49-F238E27FC236}">
                <a16:creationId xmlns:a16="http://schemas.microsoft.com/office/drawing/2014/main" id="{ACF47DB8-F52F-4470-B64E-18B6735928A7}"/>
              </a:ext>
            </a:extLst>
          </p:cNvPr>
          <p:cNvSpPr/>
          <p:nvPr/>
        </p:nvSpPr>
        <p:spPr>
          <a:xfrm>
            <a:off x="2139846" y="59042"/>
            <a:ext cx="7906395" cy="646331"/>
          </a:xfrm>
          <a:prstGeom prst="rect">
            <a:avLst/>
          </a:prstGeom>
        </p:spPr>
        <p:txBody>
          <a:bodyPr wrap="none">
            <a:spAutoFit/>
          </a:bodyPr>
          <a:lstStyle/>
          <a:p>
            <a:r>
              <a:rPr lang="en-US" sz="3600" dirty="0">
                <a:solidFill>
                  <a:schemeClr val="bg1"/>
                </a:solidFill>
                <a:latin typeface="Calibri" panose="020F0502020204030204" pitchFamily="34" charset="0"/>
                <a:cs typeface="Calibri" panose="020F0502020204030204" pitchFamily="34" charset="0"/>
              </a:rPr>
              <a:t>Plots for some of the categorical columns</a:t>
            </a:r>
            <a:endParaRPr lang="en-US" sz="3600" dirty="0"/>
          </a:p>
        </p:txBody>
      </p:sp>
    </p:spTree>
    <p:extLst>
      <p:ext uri="{BB962C8B-B14F-4D97-AF65-F5344CB8AC3E}">
        <p14:creationId xmlns:p14="http://schemas.microsoft.com/office/powerpoint/2010/main" val="767177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B165FE-7568-4C74-9888-CB574EAB830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861" y="547158"/>
            <a:ext cx="4814006" cy="2881842"/>
          </a:xfrm>
          <a:prstGeom prst="rect">
            <a:avLst/>
          </a:prstGeom>
          <a:noFill/>
          <a:ln>
            <a:noFill/>
          </a:ln>
        </p:spPr>
      </p:pic>
      <p:pic>
        <p:nvPicPr>
          <p:cNvPr id="5" name="Picture 4">
            <a:extLst>
              <a:ext uri="{FF2B5EF4-FFF2-40B4-BE49-F238E27FC236}">
                <a16:creationId xmlns:a16="http://schemas.microsoft.com/office/drawing/2014/main" id="{37F11DC5-E59C-4703-9B7A-5F19CF053C5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0135" y="547158"/>
            <a:ext cx="4814004" cy="2881842"/>
          </a:xfrm>
          <a:prstGeom prst="rect">
            <a:avLst/>
          </a:prstGeom>
          <a:noFill/>
          <a:ln>
            <a:noFill/>
          </a:ln>
        </p:spPr>
      </p:pic>
      <p:pic>
        <p:nvPicPr>
          <p:cNvPr id="6" name="Picture 5">
            <a:extLst>
              <a:ext uri="{FF2B5EF4-FFF2-40B4-BE49-F238E27FC236}">
                <a16:creationId xmlns:a16="http://schemas.microsoft.com/office/drawing/2014/main" id="{B621735B-323A-493D-B292-F26B7E87807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88997" y="3719337"/>
            <a:ext cx="4814005" cy="2881842"/>
          </a:xfrm>
          <a:prstGeom prst="rect">
            <a:avLst/>
          </a:prstGeom>
          <a:noFill/>
          <a:ln>
            <a:noFill/>
          </a:ln>
        </p:spPr>
      </p:pic>
    </p:spTree>
    <p:extLst>
      <p:ext uri="{BB962C8B-B14F-4D97-AF65-F5344CB8AC3E}">
        <p14:creationId xmlns:p14="http://schemas.microsoft.com/office/powerpoint/2010/main" val="2487592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F0DCE24-145E-4653-98A2-D03FEF961D26}"/>
              </a:ext>
            </a:extLst>
          </p:cNvPr>
          <p:cNvSpPr/>
          <p:nvPr/>
        </p:nvSpPr>
        <p:spPr>
          <a:xfrm>
            <a:off x="2174734" y="0"/>
            <a:ext cx="7842532" cy="646331"/>
          </a:xfrm>
          <a:prstGeom prst="rect">
            <a:avLst/>
          </a:prstGeom>
        </p:spPr>
        <p:txBody>
          <a:bodyPr wrap="none">
            <a:spAutoFit/>
          </a:bodyPr>
          <a:lstStyle/>
          <a:p>
            <a:r>
              <a:rPr lang="en-US" sz="3600" dirty="0">
                <a:solidFill>
                  <a:schemeClr val="bg1"/>
                </a:solidFill>
                <a:latin typeface="Calibri" panose="020F0502020204030204" pitchFamily="34" charset="0"/>
                <a:cs typeface="Calibri" panose="020F0502020204030204" pitchFamily="34" charset="0"/>
              </a:rPr>
              <a:t>Histograms for all the numerical columns</a:t>
            </a:r>
            <a:endParaRPr lang="en-US" sz="3600" dirty="0"/>
          </a:p>
        </p:txBody>
      </p:sp>
      <p:pic>
        <p:nvPicPr>
          <p:cNvPr id="7" name="Picture 6">
            <a:extLst>
              <a:ext uri="{FF2B5EF4-FFF2-40B4-BE49-F238E27FC236}">
                <a16:creationId xmlns:a16="http://schemas.microsoft.com/office/drawing/2014/main" id="{5B3FF824-2B4C-48A5-A06D-8A2B1EAC5F9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821" y="890059"/>
            <a:ext cx="5273890" cy="2851643"/>
          </a:xfrm>
          <a:prstGeom prst="rect">
            <a:avLst/>
          </a:prstGeom>
          <a:noFill/>
          <a:ln>
            <a:noFill/>
          </a:ln>
        </p:spPr>
      </p:pic>
      <p:pic>
        <p:nvPicPr>
          <p:cNvPr id="8" name="Picture 7">
            <a:extLst>
              <a:ext uri="{FF2B5EF4-FFF2-40B4-BE49-F238E27FC236}">
                <a16:creationId xmlns:a16="http://schemas.microsoft.com/office/drawing/2014/main" id="{78DC6557-C31D-4449-B0F3-CDE9842C8D4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7290" y="890059"/>
            <a:ext cx="5273890" cy="2846562"/>
          </a:xfrm>
          <a:prstGeom prst="rect">
            <a:avLst/>
          </a:prstGeom>
          <a:noFill/>
          <a:ln>
            <a:noFill/>
          </a:ln>
        </p:spPr>
      </p:pic>
      <p:pic>
        <p:nvPicPr>
          <p:cNvPr id="9" name="Picture 8">
            <a:extLst>
              <a:ext uri="{FF2B5EF4-FFF2-40B4-BE49-F238E27FC236}">
                <a16:creationId xmlns:a16="http://schemas.microsoft.com/office/drawing/2014/main" id="{50AF1350-4459-46D0-BC25-AA1AA3773B87}"/>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9055" y="3747910"/>
            <a:ext cx="5273889" cy="3110090"/>
          </a:xfrm>
          <a:prstGeom prst="rect">
            <a:avLst/>
          </a:prstGeom>
          <a:noFill/>
          <a:ln>
            <a:noFill/>
          </a:ln>
        </p:spPr>
      </p:pic>
    </p:spTree>
    <p:extLst>
      <p:ext uri="{BB962C8B-B14F-4D97-AF65-F5344CB8AC3E}">
        <p14:creationId xmlns:p14="http://schemas.microsoft.com/office/powerpoint/2010/main" val="27733285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
  <TotalTime>1582</TotalTime>
  <Words>811</Words>
  <Application>Microsoft Office PowerPoint</Application>
  <PresentationFormat>Widescreen</PresentationFormat>
  <Paragraphs>85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Tw Cen MT</vt:lpstr>
      <vt:lpstr>Circuit</vt:lpstr>
      <vt:lpstr>PowerPoint Presentation</vt:lpstr>
      <vt:lpstr>introduction</vt:lpstr>
      <vt:lpstr>Problem statement</vt:lpstr>
      <vt:lpstr>Dataset information</vt:lpstr>
      <vt:lpstr>Data wrangling steps</vt:lpstr>
      <vt:lpstr>Data Storytelling</vt:lpstr>
      <vt:lpstr>PowerPoint Presentation</vt:lpstr>
      <vt:lpstr>PowerPoint Presentation</vt:lpstr>
      <vt:lpstr>PowerPoint Presentation</vt:lpstr>
      <vt:lpstr>PowerPoint Presentation</vt:lpstr>
      <vt:lpstr>PowerPoint Presentation</vt:lpstr>
      <vt:lpstr>PowerPoint Presentation</vt:lpstr>
      <vt:lpstr>Hypothesis Testing - Chi-Square Test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Karekannapla</dc:creator>
  <cp:lastModifiedBy>Vikas Karekannapla</cp:lastModifiedBy>
  <cp:revision>38</cp:revision>
  <dcterms:created xsi:type="dcterms:W3CDTF">2019-09-18T01:15:24Z</dcterms:created>
  <dcterms:modified xsi:type="dcterms:W3CDTF">2019-09-21T02:54:25Z</dcterms:modified>
</cp:coreProperties>
</file>