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70" r:id="rId13"/>
    <p:sldId id="268" r:id="rId14"/>
    <p:sldId id="269" r:id="rId15"/>
    <p:sldId id="271" r:id="rId16"/>
    <p:sldId id="272" r:id="rId17"/>
    <p:sldId id="274" r:id="rId18"/>
    <p:sldId id="273" r:id="rId19"/>
    <p:sldId id="275" r:id="rId20"/>
    <p:sldId id="276" r:id="rId21"/>
    <p:sldId id="278" r:id="rId22"/>
    <p:sldId id="279" r:id="rId23"/>
    <p:sldId id="280"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707"/>
    <a:srgbClr val="0000FF"/>
    <a:srgbClr val="E702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228B12-C3D8-4A24-AD7B-A30D7C7DE98B}"/>
              </a:ext>
            </a:extLst>
          </p:cNvPr>
          <p:cNvSpPr txBox="1"/>
          <p:nvPr/>
        </p:nvSpPr>
        <p:spPr>
          <a:xfrm>
            <a:off x="3337278" y="1651590"/>
            <a:ext cx="5517444" cy="3554819"/>
          </a:xfrm>
          <a:prstGeom prst="rect">
            <a:avLst/>
          </a:prstGeom>
          <a:noFill/>
        </p:spPr>
        <p:txBody>
          <a:bodyPr wrap="square" rtlCol="0">
            <a:spAutoFit/>
          </a:bodyPr>
          <a:lstStyle/>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PREDICTING</a:t>
            </a:r>
          </a:p>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CUSTOMER</a:t>
            </a:r>
          </a:p>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CHURN</a:t>
            </a:r>
          </a:p>
        </p:txBody>
      </p:sp>
      <p:sp>
        <p:nvSpPr>
          <p:cNvPr id="7" name="TextBox 6">
            <a:extLst>
              <a:ext uri="{FF2B5EF4-FFF2-40B4-BE49-F238E27FC236}">
                <a16:creationId xmlns:a16="http://schemas.microsoft.com/office/drawing/2014/main" id="{F81B0AE4-2F76-4843-98DE-A053C9FEE797}"/>
              </a:ext>
            </a:extLst>
          </p:cNvPr>
          <p:cNvSpPr txBox="1"/>
          <p:nvPr/>
        </p:nvSpPr>
        <p:spPr>
          <a:xfrm>
            <a:off x="8161869" y="5757078"/>
            <a:ext cx="4346223"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By,</a:t>
            </a:r>
          </a:p>
          <a:p>
            <a:r>
              <a:rPr lang="en-US" sz="2800" dirty="0">
                <a:solidFill>
                  <a:schemeClr val="bg1"/>
                </a:solidFill>
                <a:latin typeface="Calibri" panose="020F0502020204030204" pitchFamily="34" charset="0"/>
                <a:cs typeface="Calibri" panose="020F0502020204030204" pitchFamily="34" charset="0"/>
              </a:rPr>
              <a:t>Sheema Murugesh Babu</a:t>
            </a:r>
          </a:p>
        </p:txBody>
      </p:sp>
      <p:sp>
        <p:nvSpPr>
          <p:cNvPr id="8" name="TextBox 7">
            <a:extLst>
              <a:ext uri="{FF2B5EF4-FFF2-40B4-BE49-F238E27FC236}">
                <a16:creationId xmlns:a16="http://schemas.microsoft.com/office/drawing/2014/main" id="{99C24F52-5041-45A4-A570-DD097F041CB5}"/>
              </a:ext>
            </a:extLst>
          </p:cNvPr>
          <p:cNvSpPr txBox="1"/>
          <p:nvPr/>
        </p:nvSpPr>
        <p:spPr>
          <a:xfrm>
            <a:off x="304799" y="5702570"/>
            <a:ext cx="3725334"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Thanks to Mentor.</a:t>
            </a:r>
          </a:p>
          <a:p>
            <a:r>
              <a:rPr lang="en-US" sz="2800" dirty="0">
                <a:solidFill>
                  <a:schemeClr val="bg1"/>
                </a:solidFill>
                <a:latin typeface="Calibri" panose="020F0502020204030204" pitchFamily="34" charset="0"/>
                <a:cs typeface="Calibri" panose="020F0502020204030204" pitchFamily="34" charset="0"/>
              </a:rPr>
              <a:t>Mr. A J Sanchez</a:t>
            </a:r>
          </a:p>
        </p:txBody>
      </p:sp>
    </p:spTree>
    <p:extLst>
      <p:ext uri="{BB962C8B-B14F-4D97-AF65-F5344CB8AC3E}">
        <p14:creationId xmlns:p14="http://schemas.microsoft.com/office/powerpoint/2010/main" val="68095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BAC76-7B4E-4765-913B-EB72142C0253}"/>
              </a:ext>
            </a:extLst>
          </p:cNvPr>
          <p:cNvSpPr/>
          <p:nvPr/>
        </p:nvSpPr>
        <p:spPr>
          <a:xfrm>
            <a:off x="2867776" y="0"/>
            <a:ext cx="6456447" cy="646331"/>
          </a:xfrm>
          <a:prstGeom prst="rect">
            <a:avLst/>
          </a:prstGeom>
        </p:spPr>
        <p:txBody>
          <a:bodyPr wrap="none">
            <a:spAutoFit/>
          </a:bodyPr>
          <a:lstStyle/>
          <a:p>
            <a:r>
              <a:rPr lang="en-US" sz="3600" dirty="0">
                <a:solidFill>
                  <a:srgbClr val="000000"/>
                </a:solidFill>
                <a:latin typeface="Calibri" panose="020F0502020204030204" pitchFamily="34" charset="0"/>
                <a:ea typeface="Calibri" panose="020F0502020204030204" pitchFamily="34" charset="0"/>
              </a:rPr>
              <a:t>Customer Churn in Tenure groups</a:t>
            </a:r>
            <a:endParaRPr lang="en-US" sz="3600" dirty="0"/>
          </a:p>
        </p:txBody>
      </p:sp>
      <p:pic>
        <p:nvPicPr>
          <p:cNvPr id="5" name="Picture 4">
            <a:extLst>
              <a:ext uri="{FF2B5EF4-FFF2-40B4-BE49-F238E27FC236}">
                <a16:creationId xmlns:a16="http://schemas.microsoft.com/office/drawing/2014/main" id="{D69414B9-4A45-42B8-9CE1-3336CE85AC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6349" y="736248"/>
            <a:ext cx="9079302" cy="5890330"/>
          </a:xfrm>
          <a:prstGeom prst="rect">
            <a:avLst/>
          </a:prstGeom>
          <a:noFill/>
          <a:ln>
            <a:noFill/>
          </a:ln>
        </p:spPr>
      </p:pic>
    </p:spTree>
    <p:extLst>
      <p:ext uri="{BB962C8B-B14F-4D97-AF65-F5344CB8AC3E}">
        <p14:creationId xmlns:p14="http://schemas.microsoft.com/office/powerpoint/2010/main" val="13591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834AF9-216F-4A89-A099-E176BDE24600}"/>
              </a:ext>
            </a:extLst>
          </p:cNvPr>
          <p:cNvSpPr/>
          <p:nvPr/>
        </p:nvSpPr>
        <p:spPr>
          <a:xfrm>
            <a:off x="2444044" y="146757"/>
            <a:ext cx="7303911" cy="1200329"/>
          </a:xfrm>
          <a:prstGeom prst="rect">
            <a:avLst/>
          </a:prstGeom>
        </p:spPr>
        <p:txBody>
          <a:bodyPr wrap="square">
            <a:spAutoFit/>
          </a:bodyPr>
          <a:lstStyle/>
          <a:p>
            <a:pPr algn="ctr"/>
            <a:r>
              <a:rPr lang="en-US" sz="3600" dirty="0">
                <a:solidFill>
                  <a:srgbClr val="000000"/>
                </a:solidFill>
                <a:latin typeface="Calibri" panose="020F0502020204030204" pitchFamily="34" charset="0"/>
                <a:ea typeface="Calibri" panose="020F0502020204030204" pitchFamily="34" charset="0"/>
              </a:rPr>
              <a:t>Monthly Charges and Total Charges by </a:t>
            </a:r>
          </a:p>
          <a:p>
            <a:pPr algn="ctr"/>
            <a:r>
              <a:rPr lang="en-US" sz="3600" dirty="0">
                <a:solidFill>
                  <a:srgbClr val="000000"/>
                </a:solidFill>
                <a:latin typeface="Calibri" panose="020F0502020204030204" pitchFamily="34" charset="0"/>
                <a:ea typeface="Calibri" panose="020F0502020204030204" pitchFamily="34" charset="0"/>
              </a:rPr>
              <a:t>Tenure group and Churn group</a:t>
            </a:r>
            <a:endParaRPr lang="en-US" sz="3600" dirty="0"/>
          </a:p>
        </p:txBody>
      </p:sp>
      <p:pic>
        <p:nvPicPr>
          <p:cNvPr id="6" name="Picture 5">
            <a:extLst>
              <a:ext uri="{FF2B5EF4-FFF2-40B4-BE49-F238E27FC236}">
                <a16:creationId xmlns:a16="http://schemas.microsoft.com/office/drawing/2014/main" id="{C4B538E6-6212-40A4-9DC3-837EBF639F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4338" y="1910643"/>
            <a:ext cx="5659084" cy="4072468"/>
          </a:xfrm>
          <a:prstGeom prst="rect">
            <a:avLst/>
          </a:prstGeom>
          <a:noFill/>
          <a:ln>
            <a:noFill/>
          </a:ln>
        </p:spPr>
      </p:pic>
      <p:pic>
        <p:nvPicPr>
          <p:cNvPr id="7" name="Picture 6">
            <a:extLst>
              <a:ext uri="{FF2B5EF4-FFF2-40B4-BE49-F238E27FC236}">
                <a16:creationId xmlns:a16="http://schemas.microsoft.com/office/drawing/2014/main" id="{C5270745-48BC-465A-87A9-3666EC7658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8579" y="1910642"/>
            <a:ext cx="5659084" cy="4072467"/>
          </a:xfrm>
          <a:prstGeom prst="rect">
            <a:avLst/>
          </a:prstGeom>
          <a:noFill/>
          <a:ln>
            <a:noFill/>
          </a:ln>
        </p:spPr>
      </p:pic>
    </p:spTree>
    <p:extLst>
      <p:ext uri="{BB962C8B-B14F-4D97-AF65-F5344CB8AC3E}">
        <p14:creationId xmlns:p14="http://schemas.microsoft.com/office/powerpoint/2010/main" val="97762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834AF9-216F-4A89-A099-E176BDE24600}"/>
              </a:ext>
            </a:extLst>
          </p:cNvPr>
          <p:cNvSpPr/>
          <p:nvPr/>
        </p:nvSpPr>
        <p:spPr>
          <a:xfrm>
            <a:off x="2444044" y="146757"/>
            <a:ext cx="7303911" cy="646331"/>
          </a:xfrm>
          <a:prstGeom prst="rect">
            <a:avLst/>
          </a:prstGeom>
        </p:spPr>
        <p:txBody>
          <a:bodyPr wrap="square">
            <a:spAutoFit/>
          </a:bodyPr>
          <a:lstStyle/>
          <a:p>
            <a:pPr algn="ctr"/>
            <a:r>
              <a:rPr lang="en-US" sz="3600" dirty="0">
                <a:solidFill>
                  <a:srgbClr val="000000"/>
                </a:solidFill>
                <a:latin typeface="Calibri" panose="020F0502020204030204" pitchFamily="34" charset="0"/>
                <a:ea typeface="Calibri" panose="020F0502020204030204" pitchFamily="34" charset="0"/>
              </a:rPr>
              <a:t>Average charges by Tenure Groups</a:t>
            </a:r>
            <a:endParaRPr lang="en-US" sz="3600" dirty="0"/>
          </a:p>
        </p:txBody>
      </p:sp>
      <p:pic>
        <p:nvPicPr>
          <p:cNvPr id="8" name="Picture 7">
            <a:extLst>
              <a:ext uri="{FF2B5EF4-FFF2-40B4-BE49-F238E27FC236}">
                <a16:creationId xmlns:a16="http://schemas.microsoft.com/office/drawing/2014/main" id="{A89B0B9D-BA22-48D5-83CE-9DF87B6D90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780" y="1201420"/>
            <a:ext cx="5715353" cy="4488180"/>
          </a:xfrm>
          <a:prstGeom prst="rect">
            <a:avLst/>
          </a:prstGeom>
          <a:noFill/>
          <a:ln>
            <a:noFill/>
          </a:ln>
        </p:spPr>
      </p:pic>
      <p:pic>
        <p:nvPicPr>
          <p:cNvPr id="9" name="Picture 8">
            <a:extLst>
              <a:ext uri="{FF2B5EF4-FFF2-40B4-BE49-F238E27FC236}">
                <a16:creationId xmlns:a16="http://schemas.microsoft.com/office/drawing/2014/main" id="{C566EC2A-F02D-46D4-9658-EE1B91C939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29867" y="1201420"/>
            <a:ext cx="5715353" cy="4488180"/>
          </a:xfrm>
          <a:prstGeom prst="rect">
            <a:avLst/>
          </a:prstGeom>
          <a:noFill/>
          <a:ln>
            <a:noFill/>
          </a:ln>
        </p:spPr>
      </p:pic>
    </p:spTree>
    <p:extLst>
      <p:ext uri="{BB962C8B-B14F-4D97-AF65-F5344CB8AC3E}">
        <p14:creationId xmlns:p14="http://schemas.microsoft.com/office/powerpoint/2010/main" val="273964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Hypothesis Testing - Chi-Square Test</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The Pearson’s Chi-Squared test, or just Chi-Squared test is a statistical hypothesis test that assumes (the null hypothesis) that the observed frequencies for a categorical variable match the expected frequencies for the categorical variable. The test calculates a statistic that has a chi-squared distribution, named for the Greek capital letter Chi (X) pronounced “</a:t>
            </a:r>
            <a:r>
              <a:rPr lang="en-US" sz="2000" dirty="0" err="1">
                <a:solidFill>
                  <a:schemeClr val="bg1"/>
                </a:solidFill>
                <a:latin typeface="Calibri" panose="020F0502020204030204" pitchFamily="34" charset="0"/>
                <a:cs typeface="Calibri" panose="020F0502020204030204" pitchFamily="34" charset="0"/>
              </a:rPr>
              <a:t>ki</a:t>
            </a:r>
            <a:r>
              <a:rPr lang="en-US" sz="2000" dirty="0">
                <a:solidFill>
                  <a:schemeClr val="bg1"/>
                </a:solidFill>
                <a:latin typeface="Calibri" panose="020F0502020204030204" pitchFamily="34" charset="0"/>
                <a:cs typeface="Calibri" panose="020F0502020204030204" pitchFamily="34" charset="0"/>
              </a:rPr>
              <a:t>” as in kite.</a:t>
            </a:r>
          </a:p>
          <a:p>
            <a:r>
              <a:rPr lang="en-US" sz="2000" dirty="0">
                <a:solidFill>
                  <a:schemeClr val="bg1"/>
                </a:solidFill>
                <a:latin typeface="Calibri" panose="020F0502020204030204" pitchFamily="34" charset="0"/>
                <a:cs typeface="Calibri" panose="020F0502020204030204" pitchFamily="34" charset="0"/>
              </a:rPr>
              <a:t>The Chi-Squared test uses something called a contingency table, by first calculating the expected frequencies for the groups, then determining whether the division of the groups, called the observed frequencies, matches the expected frequencies. The result of the test is a test statistic that has a chi-squared distribution and can be interpreted to reject or fail to reject the assumption or null hypothesis that the observed and expected frequencies are the same.</a:t>
            </a:r>
          </a:p>
          <a:p>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68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Imported the ‘chi2’ and the ‘chi2_contingency’ from the </a:t>
            </a:r>
            <a:r>
              <a:rPr lang="en-US" sz="2000" dirty="0" err="1">
                <a:solidFill>
                  <a:schemeClr val="bg1"/>
                </a:solidFill>
                <a:latin typeface="Calibri" panose="020F0502020204030204" pitchFamily="34" charset="0"/>
                <a:cs typeface="Calibri" panose="020F0502020204030204" pitchFamily="34" charset="0"/>
              </a:rPr>
              <a:t>scipy.stats</a:t>
            </a:r>
            <a:r>
              <a:rPr lang="en-US" sz="2000" dirty="0">
                <a:solidFill>
                  <a:schemeClr val="bg1"/>
                </a:solidFill>
                <a:latin typeface="Calibri" panose="020F0502020204030204" pitchFamily="34" charset="0"/>
                <a:cs typeface="Calibri" panose="020F0502020204030204" pitchFamily="34" charset="0"/>
              </a:rPr>
              <a:t> library and wrote a function for Contingency table for all the categorical columns and the numerical columns. </a:t>
            </a:r>
          </a:p>
          <a:p>
            <a:r>
              <a:rPr lang="en-US" sz="2000" dirty="0">
                <a:solidFill>
                  <a:schemeClr val="bg1"/>
                </a:solidFill>
                <a:latin typeface="Calibri" panose="020F0502020204030204" pitchFamily="34" charset="0"/>
                <a:cs typeface="Calibri" panose="020F0502020204030204" pitchFamily="34" charset="0"/>
              </a:rPr>
              <a:t>The function returned a Contingency table for each categorical/numerical column against the target variable i.e. Churn, degrees of freedom, expected values, the test statistics such as Probability, Critical values, Chi-square statistic, significance and the p-value. </a:t>
            </a:r>
          </a:p>
          <a:p>
            <a:r>
              <a:rPr lang="en-US" sz="2000" dirty="0">
                <a:solidFill>
                  <a:schemeClr val="bg1"/>
                </a:solidFill>
                <a:latin typeface="Calibri" panose="020F0502020204030204" pitchFamily="34" charset="0"/>
                <a:cs typeface="Calibri" panose="020F0502020204030204" pitchFamily="34" charset="0"/>
              </a:rPr>
              <a:t>If the p-value &lt; 0.05, it would mean there is a relationship between the 2 categorical variables. </a:t>
            </a:r>
          </a:p>
        </p:txBody>
      </p:sp>
      <p:sp>
        <p:nvSpPr>
          <p:cNvPr id="4" name="TextBox 3">
            <a:extLst>
              <a:ext uri="{FF2B5EF4-FFF2-40B4-BE49-F238E27FC236}">
                <a16:creationId xmlns:a16="http://schemas.microsoft.com/office/drawing/2014/main" id="{31F74A13-C866-4D23-A521-6D055472475F}"/>
              </a:ext>
            </a:extLst>
          </p:cNvPr>
          <p:cNvSpPr txBox="1"/>
          <p:nvPr/>
        </p:nvSpPr>
        <p:spPr>
          <a:xfrm>
            <a:off x="1143000" y="838266"/>
            <a:ext cx="48768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Inferential Statistics</a:t>
            </a:r>
          </a:p>
        </p:txBody>
      </p:sp>
    </p:spTree>
    <p:extLst>
      <p:ext uri="{BB962C8B-B14F-4D97-AF65-F5344CB8AC3E}">
        <p14:creationId xmlns:p14="http://schemas.microsoft.com/office/powerpoint/2010/main" val="331612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BCC179-F2CF-486C-A5B1-9EA360D7B131}"/>
              </a:ext>
            </a:extLst>
          </p:cNvPr>
          <p:cNvPicPr>
            <a:picLocks noChangeAspect="1"/>
          </p:cNvPicPr>
          <p:nvPr/>
        </p:nvPicPr>
        <p:blipFill>
          <a:blip r:embed="rId2"/>
          <a:stretch>
            <a:fillRect/>
          </a:stretch>
        </p:blipFill>
        <p:spPr>
          <a:xfrm>
            <a:off x="2901507" y="632418"/>
            <a:ext cx="6388983" cy="6225582"/>
          </a:xfrm>
          <a:prstGeom prst="rect">
            <a:avLst/>
          </a:prstGeom>
        </p:spPr>
      </p:pic>
      <p:sp>
        <p:nvSpPr>
          <p:cNvPr id="10" name="Rectangle 9">
            <a:extLst>
              <a:ext uri="{FF2B5EF4-FFF2-40B4-BE49-F238E27FC236}">
                <a16:creationId xmlns:a16="http://schemas.microsoft.com/office/drawing/2014/main" id="{42960435-043D-419F-ACE3-42C39CBF82BE}"/>
              </a:ext>
            </a:extLst>
          </p:cNvPr>
          <p:cNvSpPr/>
          <p:nvPr/>
        </p:nvSpPr>
        <p:spPr>
          <a:xfrm>
            <a:off x="2449688" y="79140"/>
            <a:ext cx="7292622"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rPr>
              <a:t>Table shows the significance of all the Categorical and Numerical Columns.</a:t>
            </a:r>
            <a:endParaRPr lang="en-US" dirty="0"/>
          </a:p>
        </p:txBody>
      </p:sp>
    </p:spTree>
    <p:extLst>
      <p:ext uri="{BB962C8B-B14F-4D97-AF65-F5344CB8AC3E}">
        <p14:creationId xmlns:p14="http://schemas.microsoft.com/office/powerpoint/2010/main" val="313468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Baseline modelling</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p:txBody>
          <a:bodyPr>
            <a:normAutofit lnSpcReduction="10000"/>
          </a:bodyPr>
          <a:lstStyle/>
          <a:p>
            <a:pPr algn="just"/>
            <a:r>
              <a:rPr lang="en-US" dirty="0">
                <a:solidFill>
                  <a:schemeClr val="bg1"/>
                </a:solidFill>
                <a:latin typeface="Calibri" panose="020F0502020204030204" pitchFamily="34" charset="0"/>
                <a:cs typeface="Calibri" panose="020F0502020204030204" pitchFamily="34" charset="0"/>
              </a:rPr>
              <a:t>Used Label encoding for all the binary columns and created dummy variables for them using the </a:t>
            </a:r>
            <a:r>
              <a:rPr lang="en-US" dirty="0" err="1">
                <a:solidFill>
                  <a:schemeClr val="bg1"/>
                </a:solidFill>
                <a:latin typeface="Calibri" panose="020F0502020204030204" pitchFamily="34" charset="0"/>
                <a:cs typeface="Calibri" panose="020F0502020204030204" pitchFamily="34" charset="0"/>
              </a:rPr>
              <a:t>get_dummies</a:t>
            </a:r>
            <a:r>
              <a:rPr lang="en-US" dirty="0">
                <a:solidFill>
                  <a:schemeClr val="bg1"/>
                </a:solidFill>
                <a:latin typeface="Calibri" panose="020F0502020204030204" pitchFamily="34" charset="0"/>
                <a:cs typeface="Calibri" panose="020F0502020204030204" pitchFamily="34" charset="0"/>
              </a:rPr>
              <a:t> method of pandas to create dummy features for all the categorical data.</a:t>
            </a:r>
          </a:p>
          <a:p>
            <a:pPr algn="just"/>
            <a:r>
              <a:rPr lang="en-US" dirty="0">
                <a:solidFill>
                  <a:schemeClr val="bg1"/>
                </a:solidFill>
                <a:latin typeface="Calibri" panose="020F0502020204030204" pitchFamily="34" charset="0"/>
                <a:cs typeface="Calibri" panose="020F0502020204030204" pitchFamily="34" charset="0"/>
              </a:rPr>
              <a:t>Used Train Test Split method to split my data set into “X”, “y”.</a:t>
            </a:r>
          </a:p>
          <a:p>
            <a:pPr algn="just"/>
            <a:r>
              <a:rPr lang="en-US" dirty="0">
                <a:solidFill>
                  <a:schemeClr val="bg1"/>
                </a:solidFill>
                <a:latin typeface="Calibri" panose="020F0502020204030204" pitchFamily="34" charset="0"/>
                <a:cs typeface="Calibri" panose="020F0502020204030204" pitchFamily="34" charset="0"/>
              </a:rPr>
              <a:t>The variable ‘X’ contains all columns except the target variable and the variable ‘y’ contains only the target variable.</a:t>
            </a:r>
          </a:p>
          <a:p>
            <a:pPr algn="just"/>
            <a:r>
              <a:rPr lang="en-US" dirty="0">
                <a:solidFill>
                  <a:schemeClr val="bg1"/>
                </a:solidFill>
                <a:latin typeface="Calibri" panose="020F0502020204030204" pitchFamily="34" charset="0"/>
                <a:cs typeface="Calibri" panose="020F0502020204030204" pitchFamily="34" charset="0"/>
              </a:rPr>
              <a:t>The training set is 75% of our total data and training set is 25% of the data.</a:t>
            </a:r>
          </a:p>
          <a:p>
            <a:pPr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182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1141413" y="-2369"/>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Baseline modelling – logistic Regression</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a:xfrm>
            <a:off x="1141413" y="1476201"/>
            <a:ext cx="9905999" cy="3818288"/>
          </a:xfrm>
        </p:spPr>
        <p:txBody>
          <a:bodyPr/>
          <a:lstStyle/>
          <a:p>
            <a:pPr algn="just"/>
            <a:r>
              <a:rPr lang="en-US" dirty="0">
                <a:solidFill>
                  <a:schemeClr val="bg1"/>
                </a:solidFill>
                <a:latin typeface="Calibri" panose="020F0502020204030204" pitchFamily="34" charset="0"/>
                <a:cs typeface="Calibri" panose="020F0502020204030204" pitchFamily="34" charset="0"/>
              </a:rPr>
              <a:t>Instantiated a Logistic Regression object, fitted on the Training set, predicted on the test set and calculated different scoring metrics to measure the performance of the model.</a:t>
            </a:r>
          </a:p>
          <a:p>
            <a:pPr algn="just"/>
            <a:r>
              <a:rPr lang="en-US" dirty="0">
                <a:solidFill>
                  <a:schemeClr val="bg1"/>
                </a:solidFill>
                <a:latin typeface="Calibri" panose="020F0502020204030204" pitchFamily="34" charset="0"/>
                <a:cs typeface="Calibri" panose="020F0502020204030204" pitchFamily="34" charset="0"/>
              </a:rPr>
              <a:t>Classification Report Summary for Logistic Regression (LR):</a:t>
            </a:r>
          </a:p>
          <a:p>
            <a:pPr lvl="1" algn="just"/>
            <a:r>
              <a:rPr lang="en-US" dirty="0">
                <a:solidFill>
                  <a:schemeClr val="bg1"/>
                </a:solidFill>
                <a:latin typeface="Calibri" panose="020F0502020204030204" pitchFamily="34" charset="0"/>
                <a:cs typeface="Calibri" panose="020F0502020204030204" pitchFamily="34" charset="0"/>
              </a:rPr>
              <a:t>The class of interest (Churn class) for the training set has only 67% precision and 53% recall score and the test set has 68% precision and 51% recall score. </a:t>
            </a:r>
          </a:p>
          <a:p>
            <a:pPr lvl="1" algn="just"/>
            <a:r>
              <a:rPr lang="en-US" dirty="0">
                <a:solidFill>
                  <a:schemeClr val="bg1"/>
                </a:solidFill>
                <a:latin typeface="Calibri" panose="020F0502020204030204" pitchFamily="34" charset="0"/>
                <a:cs typeface="Calibri" panose="020F0502020204030204" pitchFamily="34" charset="0"/>
              </a:rPr>
              <a:t>Our model for the churn classes has not performed great. But the overall global accuracy scores were much higher than the individual scores for the churn class.</a:t>
            </a:r>
          </a:p>
        </p:txBody>
      </p:sp>
    </p:spTree>
    <p:extLst>
      <p:ext uri="{BB962C8B-B14F-4D97-AF65-F5344CB8AC3E}">
        <p14:creationId xmlns:p14="http://schemas.microsoft.com/office/powerpoint/2010/main" val="106526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FF0FD-A269-4010-9ECE-6262B5E2F891}"/>
              </a:ext>
            </a:extLst>
          </p:cNvPr>
          <p:cNvSpPr/>
          <p:nvPr/>
        </p:nvSpPr>
        <p:spPr>
          <a:xfrm>
            <a:off x="1513786" y="264068"/>
            <a:ext cx="9164427" cy="646331"/>
          </a:xfrm>
          <a:prstGeom prst="rect">
            <a:avLst/>
          </a:prstGeom>
        </p:spPr>
        <p:txBody>
          <a:bodyPr wrap="square">
            <a:spAutoFit/>
          </a:bodyPr>
          <a:lstStyle/>
          <a:p>
            <a:pPr algn="ctr"/>
            <a:r>
              <a:rPr lang="en-US" sz="3600" dirty="0">
                <a:solidFill>
                  <a:srgbClr val="000000"/>
                </a:solidFill>
                <a:latin typeface="Calibri" panose="020F0502020204030204" pitchFamily="34" charset="0"/>
                <a:ea typeface="Calibri" panose="020F0502020204030204" pitchFamily="34" charset="0"/>
              </a:rPr>
              <a:t>ROC curve for Logistic Regression</a:t>
            </a:r>
            <a:endParaRPr lang="en-US" sz="3600" dirty="0"/>
          </a:p>
        </p:txBody>
      </p:sp>
      <p:pic>
        <p:nvPicPr>
          <p:cNvPr id="5" name="Picture 4">
            <a:extLst>
              <a:ext uri="{FF2B5EF4-FFF2-40B4-BE49-F238E27FC236}">
                <a16:creationId xmlns:a16="http://schemas.microsoft.com/office/drawing/2014/main" id="{ED6F4AEC-D862-45C6-A551-65D20A02C9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5176" y="910399"/>
            <a:ext cx="6101646" cy="4632445"/>
          </a:xfrm>
          <a:prstGeom prst="rect">
            <a:avLst/>
          </a:prstGeom>
          <a:noFill/>
          <a:ln>
            <a:noFill/>
          </a:ln>
        </p:spPr>
      </p:pic>
      <p:sp>
        <p:nvSpPr>
          <p:cNvPr id="4" name="Rectangle 3">
            <a:extLst>
              <a:ext uri="{FF2B5EF4-FFF2-40B4-BE49-F238E27FC236}">
                <a16:creationId xmlns:a16="http://schemas.microsoft.com/office/drawing/2014/main" id="{327C3AF1-3ACA-43FB-B627-390E021BE1F2}"/>
              </a:ext>
            </a:extLst>
          </p:cNvPr>
          <p:cNvSpPr/>
          <p:nvPr/>
        </p:nvSpPr>
        <p:spPr>
          <a:xfrm>
            <a:off x="1888603" y="5789065"/>
            <a:ext cx="8414792" cy="400110"/>
          </a:xfrm>
          <a:prstGeom prst="rect">
            <a:avLst/>
          </a:prstGeom>
        </p:spPr>
        <p:txBody>
          <a:bodyPr wrap="square">
            <a:spAutoFit/>
          </a:bodyPr>
          <a:lstStyle/>
          <a:p>
            <a:pPr algn="ctr"/>
            <a:r>
              <a:rPr lang="en-US" sz="2000" dirty="0">
                <a:solidFill>
                  <a:srgbClr val="000000"/>
                </a:solidFill>
                <a:latin typeface="Calibri" panose="020F0502020204030204" pitchFamily="34" charset="0"/>
                <a:ea typeface="Calibri" panose="020F0502020204030204" pitchFamily="34" charset="0"/>
              </a:rPr>
              <a:t>The Area Under Curve for the Logistic Regression model is 0.706359628925045.</a:t>
            </a:r>
            <a:endParaRPr lang="en-US" sz="2000" dirty="0"/>
          </a:p>
        </p:txBody>
      </p:sp>
    </p:spTree>
    <p:extLst>
      <p:ext uri="{BB962C8B-B14F-4D97-AF65-F5344CB8AC3E}">
        <p14:creationId xmlns:p14="http://schemas.microsoft.com/office/powerpoint/2010/main" val="253527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1141413" y="212114"/>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Extended modelling</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a:xfrm>
            <a:off x="1141412" y="1617308"/>
            <a:ext cx="9905999" cy="5028578"/>
          </a:xfrm>
        </p:spPr>
        <p:txBody>
          <a:bodyPr>
            <a:normAutofit lnSpcReduction="10000"/>
          </a:bodyPr>
          <a:lstStyle/>
          <a:p>
            <a:pPr algn="just"/>
            <a:r>
              <a:rPr lang="en-US" dirty="0">
                <a:solidFill>
                  <a:schemeClr val="bg1"/>
                </a:solidFill>
                <a:latin typeface="Calibri" panose="020F0502020204030204" pitchFamily="34" charset="0"/>
                <a:cs typeface="Calibri" panose="020F0502020204030204" pitchFamily="34" charset="0"/>
              </a:rPr>
              <a:t>Performed below listed modelling</a:t>
            </a:r>
          </a:p>
          <a:p>
            <a:pPr lvl="1" algn="just"/>
            <a:r>
              <a:rPr lang="en-US" dirty="0">
                <a:solidFill>
                  <a:schemeClr val="bg1"/>
                </a:solidFill>
                <a:latin typeface="Calibri" panose="020F0502020204030204" pitchFamily="34" charset="0"/>
                <a:cs typeface="Calibri" panose="020F0502020204030204" pitchFamily="34" charset="0"/>
              </a:rPr>
              <a:t>Logistic Regression with </a:t>
            </a:r>
            <a:r>
              <a:rPr lang="en-US" dirty="0" err="1">
                <a:solidFill>
                  <a:schemeClr val="bg1"/>
                </a:solidFill>
                <a:latin typeface="Calibri" panose="020F0502020204030204" pitchFamily="34" charset="0"/>
                <a:cs typeface="Calibri" panose="020F0502020204030204" pitchFamily="34" charset="0"/>
              </a:rPr>
              <a:t>Undersampling</a:t>
            </a:r>
            <a:r>
              <a:rPr lang="en-US" dirty="0">
                <a:solidFill>
                  <a:schemeClr val="bg1"/>
                </a:solidFill>
                <a:latin typeface="Calibri" panose="020F0502020204030204" pitchFamily="34" charset="0"/>
                <a:cs typeface="Calibri" panose="020F0502020204030204" pitchFamily="34" charset="0"/>
              </a:rPr>
              <a:t>.</a:t>
            </a:r>
          </a:p>
          <a:p>
            <a:pPr lvl="2" algn="just"/>
            <a:r>
              <a:rPr lang="en-US" dirty="0">
                <a:solidFill>
                  <a:schemeClr val="bg1"/>
                </a:solidFill>
                <a:latin typeface="Calibri" panose="020F0502020204030204" pitchFamily="34" charset="0"/>
                <a:cs typeface="Calibri" panose="020F0502020204030204" pitchFamily="34" charset="0"/>
              </a:rPr>
              <a:t>The class of interest for the train set now has 69% precision and 64% recall score and that of the test set has 64% precision and 63% recall score.</a:t>
            </a:r>
          </a:p>
          <a:p>
            <a:pPr lvl="1" algn="just"/>
            <a:r>
              <a:rPr lang="en-US" dirty="0">
                <a:solidFill>
                  <a:schemeClr val="bg1"/>
                </a:solidFill>
                <a:latin typeface="Calibri" panose="020F0502020204030204" pitchFamily="34" charset="0"/>
                <a:cs typeface="Calibri" panose="020F0502020204030204" pitchFamily="34" charset="0"/>
              </a:rPr>
              <a:t>Logistic Regression with </a:t>
            </a:r>
            <a:r>
              <a:rPr lang="en-US" dirty="0" err="1">
                <a:solidFill>
                  <a:schemeClr val="bg1"/>
                </a:solidFill>
                <a:latin typeface="Calibri" panose="020F0502020204030204" pitchFamily="34" charset="0"/>
                <a:cs typeface="Calibri" panose="020F0502020204030204" pitchFamily="34" charset="0"/>
              </a:rPr>
              <a:t>GridSearchCV</a:t>
            </a:r>
            <a:r>
              <a:rPr lang="en-US" dirty="0">
                <a:solidFill>
                  <a:schemeClr val="bg1"/>
                </a:solidFill>
                <a:latin typeface="Calibri" panose="020F0502020204030204" pitchFamily="34" charset="0"/>
                <a:cs typeface="Calibri" panose="020F0502020204030204" pitchFamily="34" charset="0"/>
              </a:rPr>
              <a:t>.</a:t>
            </a:r>
          </a:p>
          <a:p>
            <a:pPr lvl="2" algn="just"/>
            <a:r>
              <a:rPr lang="en-US" dirty="0">
                <a:solidFill>
                  <a:schemeClr val="bg1"/>
                </a:solidFill>
                <a:latin typeface="Calibri" panose="020F0502020204030204" pitchFamily="34" charset="0"/>
                <a:cs typeface="Calibri" panose="020F0502020204030204" pitchFamily="34" charset="0"/>
              </a:rPr>
              <a:t>There wasn’t much of a difference in the recall scores for the two. Hence, we could say there is no overfitting.</a:t>
            </a:r>
          </a:p>
          <a:p>
            <a:pPr lvl="1" algn="just"/>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with SMOTE.</a:t>
            </a:r>
          </a:p>
          <a:p>
            <a:pPr lvl="2" algn="just"/>
            <a:r>
              <a:rPr lang="en-US" dirty="0">
                <a:solidFill>
                  <a:schemeClr val="bg1"/>
                </a:solidFill>
                <a:latin typeface="Calibri" panose="020F0502020204030204" pitchFamily="34" charset="0"/>
                <a:cs typeface="Calibri" panose="020F0502020204030204" pitchFamily="34" charset="0"/>
              </a:rPr>
              <a:t>The class of interest for the train set for </a:t>
            </a:r>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model has 88% precision and 87% recall score and that of the test set has 64% precision and 58% recall score.</a:t>
            </a:r>
          </a:p>
          <a:p>
            <a:pPr lvl="1" algn="just"/>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with </a:t>
            </a:r>
            <a:r>
              <a:rPr lang="en-US" dirty="0" err="1">
                <a:solidFill>
                  <a:schemeClr val="bg1"/>
                </a:solidFill>
                <a:latin typeface="Calibri" panose="020F0502020204030204" pitchFamily="34" charset="0"/>
                <a:cs typeface="Calibri" panose="020F0502020204030204" pitchFamily="34" charset="0"/>
              </a:rPr>
              <a:t>GridSearchCV</a:t>
            </a:r>
            <a:r>
              <a:rPr lang="en-US" dirty="0">
                <a:solidFill>
                  <a:schemeClr val="bg1"/>
                </a:solidFill>
                <a:latin typeface="Calibri" panose="020F0502020204030204" pitchFamily="34" charset="0"/>
                <a:cs typeface="Calibri" panose="020F0502020204030204" pitchFamily="34" charset="0"/>
              </a:rPr>
              <a:t>.</a:t>
            </a:r>
          </a:p>
          <a:p>
            <a:pPr lvl="2" algn="just"/>
            <a:r>
              <a:rPr lang="en-US" dirty="0">
                <a:solidFill>
                  <a:schemeClr val="bg1"/>
                </a:solidFill>
                <a:latin typeface="Calibri" panose="020F0502020204030204" pitchFamily="34" charset="0"/>
                <a:cs typeface="Calibri" panose="020F0502020204030204" pitchFamily="34" charset="0"/>
              </a:rPr>
              <a:t>The class of interest for the train set for </a:t>
            </a:r>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with </a:t>
            </a:r>
            <a:r>
              <a:rPr lang="en-US" dirty="0" err="1">
                <a:solidFill>
                  <a:schemeClr val="bg1"/>
                </a:solidFill>
                <a:latin typeface="Calibri" panose="020F0502020204030204" pitchFamily="34" charset="0"/>
                <a:cs typeface="Calibri" panose="020F0502020204030204" pitchFamily="34" charset="0"/>
              </a:rPr>
              <a:t>GridSearchCV</a:t>
            </a:r>
            <a:r>
              <a:rPr lang="en-US" dirty="0">
                <a:solidFill>
                  <a:schemeClr val="bg1"/>
                </a:solidFill>
                <a:latin typeface="Calibri" panose="020F0502020204030204" pitchFamily="34" charset="0"/>
                <a:cs typeface="Calibri" panose="020F0502020204030204" pitchFamily="34" charset="0"/>
              </a:rPr>
              <a:t> has 92% precision and 88% recall score and that of the test set has 65% precision and 55% recall score.</a:t>
            </a:r>
          </a:p>
          <a:p>
            <a:pPr lvl="1" algn="just"/>
            <a:endParaRPr lang="en-US" dirty="0">
              <a:solidFill>
                <a:schemeClr val="bg1"/>
              </a:solidFill>
              <a:latin typeface="Calibri" panose="020F0502020204030204" pitchFamily="34" charset="0"/>
              <a:cs typeface="Calibri" panose="020F0502020204030204" pitchFamily="34" charset="0"/>
            </a:endParaRPr>
          </a:p>
          <a:p>
            <a:pPr lvl="1" algn="just"/>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58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Churn quantifies the number of customers who have unsubscribed or canceled their service contract. Customers turning their back to a service or product are no fun for any business. It is very expensive to win them back once lost. </a:t>
            </a:r>
          </a:p>
          <a:p>
            <a:pPr algn="just"/>
            <a:r>
              <a:rPr lang="en-US" sz="2000" dirty="0">
                <a:solidFill>
                  <a:schemeClr val="bg1"/>
                </a:solidFill>
                <a:latin typeface="Calibri" panose="020F0502020204030204" pitchFamily="34" charset="0"/>
                <a:cs typeface="Calibri" panose="020F0502020204030204" pitchFamily="34" charset="0"/>
              </a:rPr>
              <a:t>Keeping the right customers can be quite valuable for a company. Not only because customer acquisition is much more expensive, but as more and more business models are shifting towards subscription plans, a customer can be worth thousands of dollars in future. </a:t>
            </a:r>
          </a:p>
          <a:p>
            <a:pPr algn="just"/>
            <a:r>
              <a:rPr lang="en-US" sz="2000" dirty="0">
                <a:solidFill>
                  <a:schemeClr val="bg1"/>
                </a:solidFill>
                <a:latin typeface="Calibri" panose="020F0502020204030204" pitchFamily="34" charset="0"/>
                <a:cs typeface="Calibri" panose="020F0502020204030204" pitchFamily="34" charset="0"/>
              </a:rPr>
              <a:t>Reducing churn ultimately leads to a sustainable growing business.</a:t>
            </a:r>
          </a:p>
        </p:txBody>
      </p:sp>
    </p:spTree>
    <p:extLst>
      <p:ext uri="{BB962C8B-B14F-4D97-AF65-F5344CB8AC3E}">
        <p14:creationId xmlns:p14="http://schemas.microsoft.com/office/powerpoint/2010/main" val="622906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604B5-C236-4AD1-ABCF-565F2F3B24C8}"/>
              </a:ext>
            </a:extLst>
          </p:cNvPr>
          <p:cNvSpPr/>
          <p:nvPr/>
        </p:nvSpPr>
        <p:spPr>
          <a:xfrm>
            <a:off x="275054" y="331801"/>
            <a:ext cx="5731757" cy="892552"/>
          </a:xfrm>
          <a:prstGeom prst="rect">
            <a:avLst/>
          </a:prstGeom>
        </p:spPr>
        <p:txBody>
          <a:bodyPr wrap="square">
            <a:spAutoFit/>
          </a:bodyPr>
          <a:lstStyle/>
          <a:p>
            <a:pPr algn="ctr"/>
            <a:r>
              <a:rPr lang="en-US" sz="2600" dirty="0">
                <a:solidFill>
                  <a:srgbClr val="000000"/>
                </a:solidFill>
                <a:latin typeface="Calibri" panose="020F0502020204030204" pitchFamily="34" charset="0"/>
                <a:ea typeface="Calibri" panose="020F0502020204030204" pitchFamily="34" charset="0"/>
              </a:rPr>
              <a:t>ROC curve for Logistic Regression with </a:t>
            </a:r>
            <a:r>
              <a:rPr lang="en-US" sz="2600" dirty="0" err="1">
                <a:solidFill>
                  <a:srgbClr val="000000"/>
                </a:solidFill>
                <a:latin typeface="Calibri" panose="020F0502020204030204" pitchFamily="34" charset="0"/>
                <a:ea typeface="Calibri" panose="020F0502020204030204" pitchFamily="34" charset="0"/>
              </a:rPr>
              <a:t>Undersampling</a:t>
            </a:r>
            <a:endParaRPr lang="en-US" sz="2600" dirty="0"/>
          </a:p>
        </p:txBody>
      </p:sp>
      <p:pic>
        <p:nvPicPr>
          <p:cNvPr id="6" name="Picture 5">
            <a:extLst>
              <a:ext uri="{FF2B5EF4-FFF2-40B4-BE49-F238E27FC236}">
                <a16:creationId xmlns:a16="http://schemas.microsoft.com/office/drawing/2014/main" id="{8668C5CC-768F-4BF1-AAD6-79E98F2092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665" y="1509008"/>
            <a:ext cx="5731757" cy="3887082"/>
          </a:xfrm>
          <a:prstGeom prst="rect">
            <a:avLst/>
          </a:prstGeom>
          <a:noFill/>
          <a:ln>
            <a:noFill/>
          </a:ln>
        </p:spPr>
      </p:pic>
      <p:sp>
        <p:nvSpPr>
          <p:cNvPr id="5" name="Rectangle 4">
            <a:extLst>
              <a:ext uri="{FF2B5EF4-FFF2-40B4-BE49-F238E27FC236}">
                <a16:creationId xmlns:a16="http://schemas.microsoft.com/office/drawing/2014/main" id="{69F0E26E-CB72-4093-8C99-D494DC7A6173}"/>
              </a:ext>
            </a:extLst>
          </p:cNvPr>
          <p:cNvSpPr/>
          <p:nvPr/>
        </p:nvSpPr>
        <p:spPr>
          <a:xfrm>
            <a:off x="6118578" y="347513"/>
            <a:ext cx="5731758" cy="892552"/>
          </a:xfrm>
          <a:prstGeom prst="rect">
            <a:avLst/>
          </a:prstGeom>
        </p:spPr>
        <p:txBody>
          <a:bodyPr wrap="square">
            <a:spAutoFit/>
          </a:bodyPr>
          <a:lstStyle/>
          <a:p>
            <a:pPr algn="ctr"/>
            <a:r>
              <a:rPr lang="en-US" sz="2600" dirty="0">
                <a:solidFill>
                  <a:srgbClr val="000000"/>
                </a:solidFill>
                <a:latin typeface="Calibri" panose="020F0502020204030204" pitchFamily="34" charset="0"/>
                <a:ea typeface="Calibri" panose="020F0502020204030204" pitchFamily="34" charset="0"/>
              </a:rPr>
              <a:t>ROC curve for Logistic Regression with </a:t>
            </a:r>
            <a:r>
              <a:rPr lang="en-US" sz="2600" dirty="0" err="1">
                <a:solidFill>
                  <a:srgbClr val="000000"/>
                </a:solidFill>
                <a:latin typeface="Calibri" panose="020F0502020204030204" pitchFamily="34" charset="0"/>
                <a:ea typeface="Calibri" panose="020F0502020204030204" pitchFamily="34" charset="0"/>
              </a:rPr>
              <a:t>GridSearchCV</a:t>
            </a:r>
            <a:r>
              <a:rPr lang="en-US" sz="2600" dirty="0">
                <a:solidFill>
                  <a:srgbClr val="000000"/>
                </a:solidFill>
                <a:latin typeface="Calibri" panose="020F0502020204030204" pitchFamily="34" charset="0"/>
                <a:ea typeface="Calibri" panose="020F0502020204030204" pitchFamily="34" charset="0"/>
              </a:rPr>
              <a:t> </a:t>
            </a:r>
            <a:endParaRPr lang="en-US" sz="2600" dirty="0"/>
          </a:p>
        </p:txBody>
      </p:sp>
      <p:pic>
        <p:nvPicPr>
          <p:cNvPr id="8" name="Picture 7">
            <a:extLst>
              <a:ext uri="{FF2B5EF4-FFF2-40B4-BE49-F238E27FC236}">
                <a16:creationId xmlns:a16="http://schemas.microsoft.com/office/drawing/2014/main" id="{90FF3125-19E0-4044-B352-A94F288391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8578" y="1509009"/>
            <a:ext cx="5731757" cy="3887081"/>
          </a:xfrm>
          <a:prstGeom prst="rect">
            <a:avLst/>
          </a:prstGeom>
          <a:noFill/>
          <a:ln>
            <a:noFill/>
          </a:ln>
        </p:spPr>
      </p:pic>
      <p:sp>
        <p:nvSpPr>
          <p:cNvPr id="9" name="Rectangle 8">
            <a:extLst>
              <a:ext uri="{FF2B5EF4-FFF2-40B4-BE49-F238E27FC236}">
                <a16:creationId xmlns:a16="http://schemas.microsoft.com/office/drawing/2014/main" id="{724C31C9-2B6D-4CD5-BC9D-47A72B828A49}"/>
              </a:ext>
            </a:extLst>
          </p:cNvPr>
          <p:cNvSpPr/>
          <p:nvPr/>
        </p:nvSpPr>
        <p:spPr>
          <a:xfrm>
            <a:off x="855463" y="5583073"/>
            <a:ext cx="4890581" cy="707886"/>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rPr>
              <a:t>Area Under Curve for the Logistic Regression with </a:t>
            </a:r>
            <a:r>
              <a:rPr lang="en-US" sz="2000" dirty="0" err="1">
                <a:solidFill>
                  <a:srgbClr val="000000"/>
                </a:solidFill>
                <a:latin typeface="Calibri" panose="020F0502020204030204" pitchFamily="34" charset="0"/>
                <a:ea typeface="Calibri" panose="020F0502020204030204" pitchFamily="34" charset="0"/>
              </a:rPr>
              <a:t>undersampling</a:t>
            </a:r>
            <a:r>
              <a:rPr lang="en-US" sz="2000" dirty="0">
                <a:solidFill>
                  <a:srgbClr val="000000"/>
                </a:solidFill>
                <a:latin typeface="Calibri" panose="020F0502020204030204" pitchFamily="34" charset="0"/>
                <a:ea typeface="Calibri" panose="020F0502020204030204" pitchFamily="34" charset="0"/>
              </a:rPr>
              <a:t> is 0.7424984676166914.</a:t>
            </a:r>
            <a:endParaRPr lang="en-US" sz="2000" dirty="0"/>
          </a:p>
        </p:txBody>
      </p:sp>
      <p:sp>
        <p:nvSpPr>
          <p:cNvPr id="10" name="Rectangle 9">
            <a:extLst>
              <a:ext uri="{FF2B5EF4-FFF2-40B4-BE49-F238E27FC236}">
                <a16:creationId xmlns:a16="http://schemas.microsoft.com/office/drawing/2014/main" id="{533B65F1-62CF-4235-B441-CF5182E93308}"/>
              </a:ext>
            </a:extLst>
          </p:cNvPr>
          <p:cNvSpPr/>
          <p:nvPr/>
        </p:nvSpPr>
        <p:spPr>
          <a:xfrm>
            <a:off x="6445958" y="5583075"/>
            <a:ext cx="4890579" cy="707886"/>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rPr>
              <a:t>Area Under Curve for the </a:t>
            </a:r>
            <a:r>
              <a:rPr lang="en-US" sz="2000" dirty="0" err="1">
                <a:solidFill>
                  <a:srgbClr val="000000"/>
                </a:solidFill>
                <a:latin typeface="Calibri" panose="020F0502020204030204" pitchFamily="34" charset="0"/>
                <a:ea typeface="Calibri" panose="020F0502020204030204" pitchFamily="34" charset="0"/>
              </a:rPr>
              <a:t>GridSearchCV</a:t>
            </a:r>
            <a:r>
              <a:rPr lang="en-US" sz="2000" dirty="0">
                <a:solidFill>
                  <a:srgbClr val="000000"/>
                </a:solidFill>
                <a:latin typeface="Calibri" panose="020F0502020204030204" pitchFamily="34" charset="0"/>
                <a:ea typeface="Calibri" panose="020F0502020204030204" pitchFamily="34" charset="0"/>
              </a:rPr>
              <a:t> model is 0.7414964636086754.</a:t>
            </a:r>
            <a:endParaRPr lang="en-US" sz="2000" dirty="0"/>
          </a:p>
        </p:txBody>
      </p:sp>
    </p:spTree>
    <p:extLst>
      <p:ext uri="{BB962C8B-B14F-4D97-AF65-F5344CB8AC3E}">
        <p14:creationId xmlns:p14="http://schemas.microsoft.com/office/powerpoint/2010/main" val="268835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604B5-C236-4AD1-ABCF-565F2F3B24C8}"/>
              </a:ext>
            </a:extLst>
          </p:cNvPr>
          <p:cNvSpPr/>
          <p:nvPr/>
        </p:nvSpPr>
        <p:spPr>
          <a:xfrm>
            <a:off x="275054" y="331801"/>
            <a:ext cx="5731757" cy="892552"/>
          </a:xfrm>
          <a:prstGeom prst="rect">
            <a:avLst/>
          </a:prstGeom>
        </p:spPr>
        <p:txBody>
          <a:bodyPr wrap="square">
            <a:spAutoFit/>
          </a:bodyPr>
          <a:lstStyle/>
          <a:p>
            <a:pPr algn="ctr"/>
            <a:r>
              <a:rPr lang="en-US" sz="2600" dirty="0">
                <a:solidFill>
                  <a:srgbClr val="000000"/>
                </a:solidFill>
                <a:latin typeface="Calibri" panose="020F0502020204030204" pitchFamily="34" charset="0"/>
                <a:ea typeface="Calibri" panose="020F0502020204030204" pitchFamily="34" charset="0"/>
              </a:rPr>
              <a:t>ROC curve for </a:t>
            </a:r>
            <a:r>
              <a:rPr lang="en-US" sz="2600" dirty="0" err="1">
                <a:solidFill>
                  <a:srgbClr val="000000"/>
                </a:solidFill>
                <a:latin typeface="Calibri" panose="020F0502020204030204" pitchFamily="34" charset="0"/>
                <a:ea typeface="Calibri" panose="020F0502020204030204" pitchFamily="34" charset="0"/>
              </a:rPr>
              <a:t>XGBoost</a:t>
            </a:r>
            <a:r>
              <a:rPr lang="en-US" sz="2600" dirty="0">
                <a:solidFill>
                  <a:srgbClr val="000000"/>
                </a:solidFill>
                <a:latin typeface="Calibri" panose="020F0502020204030204" pitchFamily="34" charset="0"/>
                <a:ea typeface="Calibri" panose="020F0502020204030204" pitchFamily="34" charset="0"/>
              </a:rPr>
              <a:t> with </a:t>
            </a:r>
          </a:p>
          <a:p>
            <a:pPr algn="ctr"/>
            <a:r>
              <a:rPr lang="en-US" sz="2600" dirty="0">
                <a:solidFill>
                  <a:srgbClr val="000000"/>
                </a:solidFill>
                <a:latin typeface="Calibri" panose="020F0502020204030204" pitchFamily="34" charset="0"/>
                <a:ea typeface="Calibri" panose="020F0502020204030204" pitchFamily="34" charset="0"/>
              </a:rPr>
              <a:t>SMOTE</a:t>
            </a:r>
            <a:endParaRPr lang="en-US" sz="2600" dirty="0"/>
          </a:p>
        </p:txBody>
      </p:sp>
      <p:sp>
        <p:nvSpPr>
          <p:cNvPr id="5" name="Rectangle 4">
            <a:extLst>
              <a:ext uri="{FF2B5EF4-FFF2-40B4-BE49-F238E27FC236}">
                <a16:creationId xmlns:a16="http://schemas.microsoft.com/office/drawing/2014/main" id="{69F0E26E-CB72-4093-8C99-D494DC7A6173}"/>
              </a:ext>
            </a:extLst>
          </p:cNvPr>
          <p:cNvSpPr/>
          <p:nvPr/>
        </p:nvSpPr>
        <p:spPr>
          <a:xfrm>
            <a:off x="6118578" y="347513"/>
            <a:ext cx="5731758" cy="892552"/>
          </a:xfrm>
          <a:prstGeom prst="rect">
            <a:avLst/>
          </a:prstGeom>
        </p:spPr>
        <p:txBody>
          <a:bodyPr wrap="square">
            <a:spAutoFit/>
          </a:bodyPr>
          <a:lstStyle/>
          <a:p>
            <a:pPr algn="ctr"/>
            <a:r>
              <a:rPr lang="en-US" sz="2600" dirty="0">
                <a:solidFill>
                  <a:srgbClr val="000000"/>
                </a:solidFill>
                <a:latin typeface="Calibri" panose="020F0502020204030204" pitchFamily="34" charset="0"/>
                <a:ea typeface="Calibri" panose="020F0502020204030204" pitchFamily="34" charset="0"/>
              </a:rPr>
              <a:t>ROC curve for </a:t>
            </a:r>
            <a:r>
              <a:rPr lang="en-US" sz="2600" dirty="0" err="1">
                <a:solidFill>
                  <a:srgbClr val="000000"/>
                </a:solidFill>
                <a:latin typeface="Calibri" panose="020F0502020204030204" pitchFamily="34" charset="0"/>
                <a:ea typeface="Calibri" panose="020F0502020204030204" pitchFamily="34" charset="0"/>
              </a:rPr>
              <a:t>XGBoost</a:t>
            </a:r>
            <a:r>
              <a:rPr lang="en-US" sz="2600" dirty="0">
                <a:solidFill>
                  <a:srgbClr val="000000"/>
                </a:solidFill>
                <a:latin typeface="Calibri" panose="020F0502020204030204" pitchFamily="34" charset="0"/>
                <a:ea typeface="Calibri" panose="020F0502020204030204" pitchFamily="34" charset="0"/>
              </a:rPr>
              <a:t> with </a:t>
            </a:r>
            <a:r>
              <a:rPr lang="en-US" sz="2600" dirty="0" err="1">
                <a:solidFill>
                  <a:srgbClr val="000000"/>
                </a:solidFill>
                <a:latin typeface="Calibri" panose="020F0502020204030204" pitchFamily="34" charset="0"/>
                <a:ea typeface="Calibri" panose="020F0502020204030204" pitchFamily="34" charset="0"/>
              </a:rPr>
              <a:t>GridSearchCV</a:t>
            </a:r>
            <a:endParaRPr lang="en-US" sz="2600" dirty="0"/>
          </a:p>
        </p:txBody>
      </p:sp>
      <p:sp>
        <p:nvSpPr>
          <p:cNvPr id="9" name="Rectangle 8">
            <a:extLst>
              <a:ext uri="{FF2B5EF4-FFF2-40B4-BE49-F238E27FC236}">
                <a16:creationId xmlns:a16="http://schemas.microsoft.com/office/drawing/2014/main" id="{724C31C9-2B6D-4CD5-BC9D-47A72B828A49}"/>
              </a:ext>
            </a:extLst>
          </p:cNvPr>
          <p:cNvSpPr/>
          <p:nvPr/>
        </p:nvSpPr>
        <p:spPr>
          <a:xfrm>
            <a:off x="855463" y="5583073"/>
            <a:ext cx="4890581" cy="707886"/>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rPr>
              <a:t>Area Under Curve for the </a:t>
            </a:r>
            <a:r>
              <a:rPr lang="en-US" sz="2000" dirty="0" err="1">
                <a:solidFill>
                  <a:srgbClr val="000000"/>
                </a:solidFill>
                <a:latin typeface="Calibri" panose="020F0502020204030204" pitchFamily="34" charset="0"/>
                <a:ea typeface="Calibri" panose="020F0502020204030204" pitchFamily="34" charset="0"/>
              </a:rPr>
              <a:t>XGBoost</a:t>
            </a:r>
            <a:r>
              <a:rPr lang="en-US" sz="2000" dirty="0">
                <a:solidFill>
                  <a:srgbClr val="000000"/>
                </a:solidFill>
                <a:latin typeface="Calibri" panose="020F0502020204030204" pitchFamily="34" charset="0"/>
                <a:ea typeface="Calibri" panose="020F0502020204030204" pitchFamily="34" charset="0"/>
              </a:rPr>
              <a:t> model is 0.7252087376019867.</a:t>
            </a:r>
            <a:endParaRPr lang="en-US" sz="2000" dirty="0"/>
          </a:p>
        </p:txBody>
      </p:sp>
      <p:sp>
        <p:nvSpPr>
          <p:cNvPr id="10" name="Rectangle 9">
            <a:extLst>
              <a:ext uri="{FF2B5EF4-FFF2-40B4-BE49-F238E27FC236}">
                <a16:creationId xmlns:a16="http://schemas.microsoft.com/office/drawing/2014/main" id="{533B65F1-62CF-4235-B441-CF5182E93308}"/>
              </a:ext>
            </a:extLst>
          </p:cNvPr>
          <p:cNvSpPr/>
          <p:nvPr/>
        </p:nvSpPr>
        <p:spPr>
          <a:xfrm>
            <a:off x="6445958" y="5583075"/>
            <a:ext cx="4890579" cy="707886"/>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rPr>
              <a:t>Area Under Curve for the </a:t>
            </a:r>
            <a:r>
              <a:rPr lang="en-US" sz="2000" dirty="0" err="1">
                <a:solidFill>
                  <a:srgbClr val="000000"/>
                </a:solidFill>
                <a:latin typeface="Calibri" panose="020F0502020204030204" pitchFamily="34" charset="0"/>
                <a:ea typeface="Calibri" panose="020F0502020204030204" pitchFamily="34" charset="0"/>
              </a:rPr>
              <a:t>XGBoost</a:t>
            </a:r>
            <a:r>
              <a:rPr lang="en-US" sz="2000" dirty="0">
                <a:solidFill>
                  <a:srgbClr val="000000"/>
                </a:solidFill>
                <a:latin typeface="Calibri" panose="020F0502020204030204" pitchFamily="34" charset="0"/>
                <a:ea typeface="Calibri" panose="020F0502020204030204" pitchFamily="34" charset="0"/>
              </a:rPr>
              <a:t> model with </a:t>
            </a:r>
            <a:r>
              <a:rPr lang="en-US" sz="2000" dirty="0" err="1">
                <a:solidFill>
                  <a:srgbClr val="000000"/>
                </a:solidFill>
                <a:latin typeface="Calibri" panose="020F0502020204030204" pitchFamily="34" charset="0"/>
                <a:ea typeface="Calibri" panose="020F0502020204030204" pitchFamily="34" charset="0"/>
              </a:rPr>
              <a:t>GridSearch</a:t>
            </a:r>
            <a:r>
              <a:rPr lang="en-US" sz="2000" dirty="0">
                <a:solidFill>
                  <a:srgbClr val="000000"/>
                </a:solidFill>
                <a:latin typeface="Calibri" panose="020F0502020204030204" pitchFamily="34" charset="0"/>
                <a:ea typeface="Calibri" panose="020F0502020204030204" pitchFamily="34" charset="0"/>
              </a:rPr>
              <a:t> is 0.7161216251838066.</a:t>
            </a:r>
            <a:endParaRPr lang="en-US" sz="2000" dirty="0"/>
          </a:p>
        </p:txBody>
      </p:sp>
      <p:pic>
        <p:nvPicPr>
          <p:cNvPr id="11" name="Picture 10">
            <a:extLst>
              <a:ext uri="{FF2B5EF4-FFF2-40B4-BE49-F238E27FC236}">
                <a16:creationId xmlns:a16="http://schemas.microsoft.com/office/drawing/2014/main" id="{FFD7650A-3F70-45BE-BFDB-7AF9BE1159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2476" y="1329019"/>
            <a:ext cx="5820946" cy="4134803"/>
          </a:xfrm>
          <a:prstGeom prst="rect">
            <a:avLst/>
          </a:prstGeom>
          <a:noFill/>
          <a:ln>
            <a:noFill/>
          </a:ln>
        </p:spPr>
      </p:pic>
      <p:pic>
        <p:nvPicPr>
          <p:cNvPr id="12" name="Picture 11">
            <a:extLst>
              <a:ext uri="{FF2B5EF4-FFF2-40B4-BE49-F238E27FC236}">
                <a16:creationId xmlns:a16="http://schemas.microsoft.com/office/drawing/2014/main" id="{3EA76A3A-11E4-4A8A-9BA5-E2849A8333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8578" y="1344731"/>
            <a:ext cx="5820946" cy="4119091"/>
          </a:xfrm>
          <a:prstGeom prst="rect">
            <a:avLst/>
          </a:prstGeom>
          <a:noFill/>
          <a:ln>
            <a:noFill/>
          </a:ln>
        </p:spPr>
      </p:pic>
    </p:spTree>
    <p:extLst>
      <p:ext uri="{BB962C8B-B14F-4D97-AF65-F5344CB8AC3E}">
        <p14:creationId xmlns:p14="http://schemas.microsoft.com/office/powerpoint/2010/main" val="65840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Findings</a:t>
            </a:r>
          </a:p>
        </p:txBody>
      </p:sp>
      <p:graphicFrame>
        <p:nvGraphicFramePr>
          <p:cNvPr id="4" name="Table 3">
            <a:extLst>
              <a:ext uri="{FF2B5EF4-FFF2-40B4-BE49-F238E27FC236}">
                <a16:creationId xmlns:a16="http://schemas.microsoft.com/office/drawing/2014/main" id="{245C10D9-2D84-4EA3-97A1-A8D600C3D169}"/>
              </a:ext>
            </a:extLst>
          </p:cNvPr>
          <p:cNvGraphicFramePr>
            <a:graphicFrameLocks noGrp="1"/>
          </p:cNvGraphicFramePr>
          <p:nvPr>
            <p:extLst>
              <p:ext uri="{D42A27DB-BD31-4B8C-83A1-F6EECF244321}">
                <p14:modId xmlns:p14="http://schemas.microsoft.com/office/powerpoint/2010/main" val="1528384801"/>
              </p:ext>
            </p:extLst>
          </p:nvPr>
        </p:nvGraphicFramePr>
        <p:xfrm>
          <a:off x="1432806" y="2097086"/>
          <a:ext cx="9905997" cy="2937758"/>
        </p:xfrm>
        <a:graphic>
          <a:graphicData uri="http://schemas.openxmlformats.org/drawingml/2006/table">
            <a:tbl>
              <a:tblPr firstRow="1" firstCol="1" bandRow="1">
                <a:tableStyleId>{7DF18680-E054-41AD-8BC1-D1AEF772440D}</a:tableStyleId>
              </a:tblPr>
              <a:tblGrid>
                <a:gridCol w="4143905">
                  <a:extLst>
                    <a:ext uri="{9D8B030D-6E8A-4147-A177-3AD203B41FA5}">
                      <a16:colId xmlns:a16="http://schemas.microsoft.com/office/drawing/2014/main" val="1352823605"/>
                    </a:ext>
                  </a:extLst>
                </a:gridCol>
                <a:gridCol w="2671218">
                  <a:extLst>
                    <a:ext uri="{9D8B030D-6E8A-4147-A177-3AD203B41FA5}">
                      <a16:colId xmlns:a16="http://schemas.microsoft.com/office/drawing/2014/main" val="4208469743"/>
                    </a:ext>
                  </a:extLst>
                </a:gridCol>
                <a:gridCol w="3090874">
                  <a:extLst>
                    <a:ext uri="{9D8B030D-6E8A-4147-A177-3AD203B41FA5}">
                      <a16:colId xmlns:a16="http://schemas.microsoft.com/office/drawing/2014/main" val="3436088899"/>
                    </a:ext>
                  </a:extLst>
                </a:gridCol>
              </a:tblGrid>
              <a:tr h="480962">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Algorithms</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Precision</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Recall</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47924122"/>
                  </a:ext>
                </a:extLst>
              </a:tr>
              <a:tr h="480962">
                <a:tc>
                  <a:txBody>
                    <a:bodyPr/>
                    <a:lstStyle/>
                    <a:p>
                      <a:pPr marL="0" marR="0">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Logistic Regression (LR)</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68%</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51%</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825901597"/>
                  </a:ext>
                </a:extLst>
              </a:tr>
              <a:tr h="480962">
                <a:tc>
                  <a:txBody>
                    <a:bodyPr/>
                    <a:lstStyle/>
                    <a:p>
                      <a:pPr marL="0" marR="0">
                        <a:spcBef>
                          <a:spcPts val="0"/>
                        </a:spcBef>
                        <a:spcAft>
                          <a:spcPts val="0"/>
                        </a:spcAft>
                      </a:pPr>
                      <a:r>
                        <a:rPr lang="en-US" sz="2600" dirty="0">
                          <a:solidFill>
                            <a:srgbClr val="070707"/>
                          </a:solidFill>
                          <a:effectLst/>
                          <a:latin typeface="Calibri" panose="020F0502020204030204" pitchFamily="34" charset="0"/>
                          <a:cs typeface="Calibri" panose="020F0502020204030204" pitchFamily="34" charset="0"/>
                        </a:rPr>
                        <a:t>LR with </a:t>
                      </a:r>
                      <a:r>
                        <a:rPr lang="en-US" sz="2600" dirty="0" err="1">
                          <a:solidFill>
                            <a:srgbClr val="070707"/>
                          </a:solidFill>
                          <a:effectLst/>
                          <a:latin typeface="Calibri" panose="020F0502020204030204" pitchFamily="34" charset="0"/>
                          <a:cs typeface="Calibri" panose="020F0502020204030204" pitchFamily="34" charset="0"/>
                        </a:rPr>
                        <a:t>Undersampling</a:t>
                      </a:r>
                      <a:endParaRPr lang="en-US" sz="2600" dirty="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b="1" dirty="0">
                          <a:solidFill>
                            <a:srgbClr val="070707"/>
                          </a:solidFill>
                          <a:effectLst/>
                          <a:latin typeface="Calibri" panose="020F0502020204030204" pitchFamily="34" charset="0"/>
                          <a:cs typeface="Calibri" panose="020F0502020204030204" pitchFamily="34" charset="0"/>
                        </a:rPr>
                        <a:t>64%</a:t>
                      </a:r>
                      <a:endParaRPr lang="en-US" sz="2600" b="1" dirty="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b="1" dirty="0">
                          <a:solidFill>
                            <a:srgbClr val="070707"/>
                          </a:solidFill>
                          <a:effectLst/>
                          <a:latin typeface="Calibri" panose="020F0502020204030204" pitchFamily="34" charset="0"/>
                          <a:cs typeface="Calibri" panose="020F0502020204030204" pitchFamily="34" charset="0"/>
                        </a:rPr>
                        <a:t>63%</a:t>
                      </a:r>
                      <a:endParaRPr lang="en-US" sz="2600" b="1" dirty="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577697807"/>
                  </a:ext>
                </a:extLst>
              </a:tr>
              <a:tr h="480962">
                <a:tc>
                  <a:txBody>
                    <a:bodyPr/>
                    <a:lstStyle/>
                    <a:p>
                      <a:pPr marL="0" marR="0">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LR with GridSearchCV </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64%</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62%</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697107403"/>
                  </a:ext>
                </a:extLst>
              </a:tr>
              <a:tr h="480962">
                <a:tc>
                  <a:txBody>
                    <a:bodyPr/>
                    <a:lstStyle/>
                    <a:p>
                      <a:pPr marL="0" marR="0">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XGBoost with SMOTE</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dirty="0">
                          <a:solidFill>
                            <a:srgbClr val="070707"/>
                          </a:solidFill>
                          <a:effectLst/>
                          <a:latin typeface="Calibri" panose="020F0502020204030204" pitchFamily="34" charset="0"/>
                          <a:cs typeface="Calibri" panose="020F0502020204030204" pitchFamily="34" charset="0"/>
                        </a:rPr>
                        <a:t>64%</a:t>
                      </a:r>
                      <a:endParaRPr lang="en-US" sz="2600" dirty="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58%</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318892718"/>
                  </a:ext>
                </a:extLst>
              </a:tr>
              <a:tr h="532948">
                <a:tc>
                  <a:txBody>
                    <a:bodyPr/>
                    <a:lstStyle/>
                    <a:p>
                      <a:pPr marL="0" marR="0">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XGBoost with GridSearchCV</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a:solidFill>
                            <a:srgbClr val="070707"/>
                          </a:solidFill>
                          <a:effectLst/>
                          <a:latin typeface="Calibri" panose="020F0502020204030204" pitchFamily="34" charset="0"/>
                          <a:cs typeface="Calibri" panose="020F0502020204030204" pitchFamily="34" charset="0"/>
                        </a:rPr>
                        <a:t>65%</a:t>
                      </a:r>
                      <a:endParaRPr lang="en-US" sz="260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600" dirty="0">
                          <a:solidFill>
                            <a:srgbClr val="070707"/>
                          </a:solidFill>
                          <a:effectLst/>
                          <a:latin typeface="Calibri" panose="020F0502020204030204" pitchFamily="34" charset="0"/>
                          <a:cs typeface="Calibri" panose="020F0502020204030204" pitchFamily="34" charset="0"/>
                        </a:rPr>
                        <a:t>55%</a:t>
                      </a:r>
                      <a:endParaRPr lang="en-US" sz="2600" dirty="0">
                        <a:solidFill>
                          <a:srgbClr val="070707"/>
                        </a:solidFill>
                        <a:effectLst/>
                        <a:latin typeface="Calibri" panose="020F0502020204030204" pitchFamily="34" charset="0"/>
                        <a:ea typeface="Georgia" panose="02040502050405020303"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969344959"/>
                  </a:ext>
                </a:extLst>
              </a:tr>
            </a:tbl>
          </a:graphicData>
        </a:graphic>
      </p:graphicFrame>
    </p:spTree>
    <p:extLst>
      <p:ext uri="{BB962C8B-B14F-4D97-AF65-F5344CB8AC3E}">
        <p14:creationId xmlns:p14="http://schemas.microsoft.com/office/powerpoint/2010/main" val="366592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Conclusions and Future Work</a:t>
            </a:r>
          </a:p>
        </p:txBody>
      </p:sp>
      <p:sp>
        <p:nvSpPr>
          <p:cNvPr id="7" name="Content Placeholder 6">
            <a:extLst>
              <a:ext uri="{FF2B5EF4-FFF2-40B4-BE49-F238E27FC236}">
                <a16:creationId xmlns:a16="http://schemas.microsoft.com/office/drawing/2014/main" id="{47DF4939-1368-47F5-934F-AD17B6A5331E}"/>
              </a:ext>
            </a:extLst>
          </p:cNvPr>
          <p:cNvSpPr>
            <a:spLocks noGrp="1"/>
          </p:cNvSpPr>
          <p:nvPr>
            <p:ph idx="1"/>
          </p:nvPr>
        </p:nvSpPr>
        <p:spPr/>
        <p:txBody>
          <a:bodyPr>
            <a:normAutofit/>
          </a:bodyPr>
          <a:lstStyle/>
          <a:p>
            <a:pPr algn="just"/>
            <a:r>
              <a:rPr lang="en-US" dirty="0">
                <a:solidFill>
                  <a:schemeClr val="bg1"/>
                </a:solidFill>
                <a:latin typeface="Calibri" panose="020F0502020204030204" pitchFamily="34" charset="0"/>
                <a:cs typeface="Calibri" panose="020F0502020204030204" pitchFamily="34" charset="0"/>
              </a:rPr>
              <a:t>Previously, we jotted down the metrics for all the machine learning models. </a:t>
            </a:r>
          </a:p>
          <a:p>
            <a:pPr algn="just"/>
            <a:r>
              <a:rPr lang="en-US" dirty="0">
                <a:solidFill>
                  <a:schemeClr val="bg1"/>
                </a:solidFill>
                <a:latin typeface="Calibri" panose="020F0502020204030204" pitchFamily="34" charset="0"/>
                <a:cs typeface="Calibri" panose="020F0502020204030204" pitchFamily="34" charset="0"/>
              </a:rPr>
              <a:t>We can conclude that Logistic Regression with </a:t>
            </a:r>
            <a:r>
              <a:rPr lang="en-US" dirty="0" err="1">
                <a:solidFill>
                  <a:schemeClr val="bg1"/>
                </a:solidFill>
                <a:latin typeface="Calibri" panose="020F0502020204030204" pitchFamily="34" charset="0"/>
                <a:cs typeface="Calibri" panose="020F0502020204030204" pitchFamily="34" charset="0"/>
              </a:rPr>
              <a:t>undersampling</a:t>
            </a:r>
            <a:r>
              <a:rPr lang="en-US" dirty="0">
                <a:solidFill>
                  <a:schemeClr val="bg1"/>
                </a:solidFill>
                <a:latin typeface="Calibri" panose="020F0502020204030204" pitchFamily="34" charset="0"/>
                <a:cs typeface="Calibri" panose="020F0502020204030204" pitchFamily="34" charset="0"/>
              </a:rPr>
              <a:t> performed better for the recall score which is our metric of interest. </a:t>
            </a:r>
          </a:p>
          <a:p>
            <a:pPr algn="just"/>
            <a:r>
              <a:rPr lang="en-US" dirty="0">
                <a:solidFill>
                  <a:schemeClr val="bg1"/>
                </a:solidFill>
                <a:latin typeface="Calibri" panose="020F0502020204030204" pitchFamily="34" charset="0"/>
                <a:cs typeface="Calibri" panose="020F0502020204030204" pitchFamily="34" charset="0"/>
              </a:rPr>
              <a:t>Going forward I would like to improve the performance of the </a:t>
            </a:r>
            <a:r>
              <a:rPr lang="en-US" dirty="0" err="1">
                <a:solidFill>
                  <a:schemeClr val="bg1"/>
                </a:solidFill>
                <a:latin typeface="Calibri" panose="020F0502020204030204" pitchFamily="34" charset="0"/>
                <a:cs typeface="Calibri" panose="020F0502020204030204" pitchFamily="34" charset="0"/>
              </a:rPr>
              <a:t>XGBoost</a:t>
            </a:r>
            <a:r>
              <a:rPr lang="en-US" dirty="0">
                <a:solidFill>
                  <a:schemeClr val="bg1"/>
                </a:solidFill>
                <a:latin typeface="Calibri" panose="020F0502020204030204" pitchFamily="34" charset="0"/>
                <a:cs typeface="Calibri" panose="020F0502020204030204" pitchFamily="34" charset="0"/>
              </a:rPr>
              <a:t> model by using more parameters and also by trying out different algorithms. </a:t>
            </a:r>
          </a:p>
        </p:txBody>
      </p:sp>
    </p:spTree>
    <p:extLst>
      <p:ext uri="{BB962C8B-B14F-4D97-AF65-F5344CB8AC3E}">
        <p14:creationId xmlns:p14="http://schemas.microsoft.com/office/powerpoint/2010/main" val="1419672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466131-9D06-4C8B-8E70-24D843232F21}"/>
              </a:ext>
            </a:extLst>
          </p:cNvPr>
          <p:cNvSpPr>
            <a:spLocks noGrp="1"/>
          </p:cNvSpPr>
          <p:nvPr>
            <p:ph type="title"/>
          </p:nvPr>
        </p:nvSpPr>
        <p:spPr>
          <a:xfrm>
            <a:off x="667280" y="-259646"/>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Recommendation for the Client</a:t>
            </a:r>
          </a:p>
        </p:txBody>
      </p:sp>
      <p:pic>
        <p:nvPicPr>
          <p:cNvPr id="5" name="Picture 4">
            <a:extLst>
              <a:ext uri="{FF2B5EF4-FFF2-40B4-BE49-F238E27FC236}">
                <a16:creationId xmlns:a16="http://schemas.microsoft.com/office/drawing/2014/main" id="{517767A2-1DE3-4E4F-AD7A-21F5517EB8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7280" y="925412"/>
            <a:ext cx="7980009" cy="4831922"/>
          </a:xfrm>
          <a:prstGeom prst="rect">
            <a:avLst/>
          </a:prstGeom>
          <a:noFill/>
          <a:ln>
            <a:noFill/>
          </a:ln>
        </p:spPr>
      </p:pic>
      <p:sp>
        <p:nvSpPr>
          <p:cNvPr id="6" name="Rectangle 5">
            <a:extLst>
              <a:ext uri="{FF2B5EF4-FFF2-40B4-BE49-F238E27FC236}">
                <a16:creationId xmlns:a16="http://schemas.microsoft.com/office/drawing/2014/main" id="{EC507853-313E-4008-991D-EED93053C1A2}"/>
              </a:ext>
            </a:extLst>
          </p:cNvPr>
          <p:cNvSpPr/>
          <p:nvPr/>
        </p:nvSpPr>
        <p:spPr>
          <a:xfrm>
            <a:off x="8771467" y="3018207"/>
            <a:ext cx="3127022" cy="707886"/>
          </a:xfrm>
          <a:prstGeom prst="rect">
            <a:avLst/>
          </a:prstGeom>
        </p:spPr>
        <p:txBody>
          <a:bodyPr wrap="square">
            <a:spAutoFit/>
          </a:bodyPr>
          <a:lstStyle/>
          <a:p>
            <a:r>
              <a:rPr lang="en-US" sz="2000" dirty="0">
                <a:solidFill>
                  <a:srgbClr val="000000"/>
                </a:solidFill>
                <a:latin typeface="Calibri" panose="020F0502020204030204" pitchFamily="34" charset="0"/>
                <a:ea typeface="Calibri" panose="020F0502020204030204" pitchFamily="34" charset="0"/>
              </a:rPr>
              <a:t>Feature Important Plot for </a:t>
            </a:r>
            <a:r>
              <a:rPr lang="en-US" sz="2000" dirty="0" err="1">
                <a:solidFill>
                  <a:srgbClr val="000000"/>
                </a:solidFill>
                <a:latin typeface="Calibri" panose="020F0502020204030204" pitchFamily="34" charset="0"/>
                <a:ea typeface="Calibri" panose="020F0502020204030204" pitchFamily="34" charset="0"/>
              </a:rPr>
              <a:t>XGBoost</a:t>
            </a:r>
            <a:r>
              <a:rPr lang="en-US" sz="2000" dirty="0">
                <a:solidFill>
                  <a:srgbClr val="000000"/>
                </a:solidFill>
                <a:latin typeface="Calibri" panose="020F0502020204030204" pitchFamily="34" charset="0"/>
                <a:ea typeface="Calibri" panose="020F0502020204030204" pitchFamily="34" charset="0"/>
              </a:rPr>
              <a:t> Model</a:t>
            </a:r>
            <a:endParaRPr lang="en-US" sz="2000" dirty="0"/>
          </a:p>
        </p:txBody>
      </p:sp>
      <p:sp>
        <p:nvSpPr>
          <p:cNvPr id="7" name="Rectangle 6">
            <a:extLst>
              <a:ext uri="{FF2B5EF4-FFF2-40B4-BE49-F238E27FC236}">
                <a16:creationId xmlns:a16="http://schemas.microsoft.com/office/drawing/2014/main" id="{A8BFC087-7EB9-49DA-856F-C047120E7D8D}"/>
              </a:ext>
            </a:extLst>
          </p:cNvPr>
          <p:cNvSpPr/>
          <p:nvPr/>
        </p:nvSpPr>
        <p:spPr>
          <a:xfrm>
            <a:off x="667280" y="5915932"/>
            <a:ext cx="11231209" cy="892552"/>
          </a:xfrm>
          <a:prstGeom prst="rect">
            <a:avLst/>
          </a:prstGeom>
        </p:spPr>
        <p:txBody>
          <a:bodyPr wrap="square">
            <a:spAutoFit/>
          </a:bodyPr>
          <a:lstStyle/>
          <a:p>
            <a:pPr algn="just"/>
            <a:r>
              <a:rPr lang="en-US" sz="2600" dirty="0">
                <a:solidFill>
                  <a:srgbClr val="000000"/>
                </a:solidFill>
                <a:latin typeface="Calibri" panose="020F0502020204030204" pitchFamily="34" charset="0"/>
                <a:ea typeface="Calibri" panose="020F0502020204030204" pitchFamily="34" charset="0"/>
              </a:rPr>
              <a:t>The top 5 features are f4, f15, f14, f13, f24 and so on. Future work involves finding out the exact feature names for these numbers.</a:t>
            </a:r>
            <a:endParaRPr lang="en-US" sz="2600" dirty="0"/>
          </a:p>
        </p:txBody>
      </p:sp>
    </p:spTree>
    <p:extLst>
      <p:ext uri="{BB962C8B-B14F-4D97-AF65-F5344CB8AC3E}">
        <p14:creationId xmlns:p14="http://schemas.microsoft.com/office/powerpoint/2010/main" val="129934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lnSpcReduction="10000"/>
          </a:bodyPr>
          <a:lstStyle/>
          <a:p>
            <a:pPr algn="just"/>
            <a:r>
              <a:rPr lang="en-US" sz="2000" dirty="0">
                <a:solidFill>
                  <a:schemeClr val="bg1"/>
                </a:solidFill>
                <a:latin typeface="Calibri" panose="020F0502020204030204" pitchFamily="34" charset="0"/>
                <a:cs typeface="Calibri" panose="020F0502020204030204" pitchFamily="34" charset="0"/>
              </a:rPr>
              <a:t>The challenge here is to build a model that identifies customers with the intention to leave a service in the near future. </a:t>
            </a:r>
          </a:p>
          <a:p>
            <a:pPr algn="just"/>
            <a:r>
              <a:rPr lang="en-US" sz="2000" dirty="0">
                <a:solidFill>
                  <a:schemeClr val="bg1"/>
                </a:solidFill>
                <a:latin typeface="Calibri" panose="020F0502020204030204" pitchFamily="34" charset="0"/>
                <a:cs typeface="Calibri" panose="020F0502020204030204" pitchFamily="34" charset="0"/>
              </a:rPr>
              <a:t>The data contains Demographic information like gender, age range, and whether they have partners and dependents, contains customer account information, services that each customer has signed up for and lastly customers who left within the last month – the column is called Churn.</a:t>
            </a:r>
          </a:p>
          <a:p>
            <a:pPr algn="just"/>
            <a:r>
              <a:rPr lang="en-US" sz="2000" dirty="0">
                <a:solidFill>
                  <a:schemeClr val="bg1"/>
                </a:solidFill>
                <a:latin typeface="Calibri" panose="020F0502020204030204" pitchFamily="34" charset="0"/>
                <a:cs typeface="Calibri" panose="020F0502020204030204" pitchFamily="34" charset="0"/>
              </a:rPr>
              <a:t>My solution looks into building machine learning models to predict customer churn. Given the dataset, the model could estimate whether a customer may or may not be unsubscribed to a service.</a:t>
            </a:r>
          </a:p>
        </p:txBody>
      </p:sp>
    </p:spTree>
    <p:extLst>
      <p:ext uri="{BB962C8B-B14F-4D97-AF65-F5344CB8AC3E}">
        <p14:creationId xmlns:p14="http://schemas.microsoft.com/office/powerpoint/2010/main" val="11883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2" y="-307171"/>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Dataset information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1" y="749565"/>
            <a:ext cx="9905999" cy="1024291"/>
          </a:xfrm>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Dataset was available in Kaggle’s website and was saved into local as ‘BlackFriday.csv’</a:t>
            </a:r>
          </a:p>
          <a:p>
            <a:pPr algn="just"/>
            <a:r>
              <a:rPr lang="en-US" sz="2000" dirty="0">
                <a:solidFill>
                  <a:schemeClr val="bg1"/>
                </a:solidFill>
                <a:latin typeface="Calibri" panose="020F0502020204030204" pitchFamily="34" charset="0"/>
                <a:cs typeface="Calibri" panose="020F0502020204030204" pitchFamily="34" charset="0"/>
              </a:rPr>
              <a:t>The data available in the data set has below columns.</a:t>
            </a:r>
          </a:p>
        </p:txBody>
      </p:sp>
      <p:graphicFrame>
        <p:nvGraphicFramePr>
          <p:cNvPr id="4" name="Table 3">
            <a:extLst>
              <a:ext uri="{FF2B5EF4-FFF2-40B4-BE49-F238E27FC236}">
                <a16:creationId xmlns:a16="http://schemas.microsoft.com/office/drawing/2014/main" id="{2DD63491-0355-4EFF-BFBC-9FF61F371E81}"/>
              </a:ext>
            </a:extLst>
          </p:cNvPr>
          <p:cNvGraphicFramePr>
            <a:graphicFrameLocks noGrp="1"/>
          </p:cNvGraphicFramePr>
          <p:nvPr>
            <p:extLst>
              <p:ext uri="{D42A27DB-BD31-4B8C-83A1-F6EECF244321}">
                <p14:modId xmlns:p14="http://schemas.microsoft.com/office/powerpoint/2010/main" val="1788612248"/>
              </p:ext>
            </p:extLst>
          </p:nvPr>
        </p:nvGraphicFramePr>
        <p:xfrm>
          <a:off x="1491365" y="1764068"/>
          <a:ext cx="7742947" cy="5029200"/>
        </p:xfrm>
        <a:graphic>
          <a:graphicData uri="http://schemas.openxmlformats.org/drawingml/2006/table">
            <a:tbl>
              <a:tblPr bandRow="1">
                <a:tableStyleId>{5C22544A-7EE6-4342-B048-85BDC9FD1C3A}</a:tableStyleId>
              </a:tblPr>
              <a:tblGrid>
                <a:gridCol w="3433881">
                  <a:extLst>
                    <a:ext uri="{9D8B030D-6E8A-4147-A177-3AD203B41FA5}">
                      <a16:colId xmlns:a16="http://schemas.microsoft.com/office/drawing/2014/main" val="4117950892"/>
                    </a:ext>
                  </a:extLst>
                </a:gridCol>
                <a:gridCol w="4309066">
                  <a:extLst>
                    <a:ext uri="{9D8B030D-6E8A-4147-A177-3AD203B41FA5}">
                      <a16:colId xmlns:a16="http://schemas.microsoft.com/office/drawing/2014/main" val="1985035583"/>
                    </a:ext>
                  </a:extLst>
                </a:gridCol>
              </a:tblGrid>
              <a:tr h="223465">
                <a:tc>
                  <a:txBody>
                    <a:bodyPr/>
                    <a:lstStyle/>
                    <a:p>
                      <a:pPr marL="0" marR="0" algn="just">
                        <a:spcBef>
                          <a:spcPts val="0"/>
                        </a:spcBef>
                        <a:spcAft>
                          <a:spcPts val="0"/>
                        </a:spcAft>
                      </a:pPr>
                      <a:r>
                        <a:rPr lang="en-US" sz="1500" b="1">
                          <a:effectLst/>
                          <a:latin typeface="Calibri" panose="020F0502020204030204" pitchFamily="34" charset="0"/>
                          <a:cs typeface="Calibri" panose="020F0502020204030204" pitchFamily="34" charset="0"/>
                        </a:rPr>
                        <a:t>Variable</a:t>
                      </a:r>
                      <a:endParaRPr lang="en-US" sz="1500" b="1">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b="1" dirty="0">
                          <a:effectLst/>
                          <a:latin typeface="Calibri" panose="020F0502020204030204" pitchFamily="34" charset="0"/>
                          <a:cs typeface="Calibri" panose="020F0502020204030204" pitchFamily="34" charset="0"/>
                        </a:rPr>
                        <a:t>Definition</a:t>
                      </a:r>
                      <a:endParaRPr lang="en-US" sz="1500" b="1"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298006002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customerID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Customer ID</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418285231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gender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Sex of User</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948357720"/>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SeniorCitizen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Senior Citizen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21011353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Partner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Partner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777657174"/>
                  </a:ext>
                </a:extLst>
              </a:tr>
              <a:tr h="223465">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Dependents          </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Dependents          </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53720313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tenure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Tenure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8646819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PhoneService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Phone 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56005935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MultipleLines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Multiple Lines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58249748"/>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InternetService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Internet 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30494872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OnlineSecurity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 Security</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429314350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OnlineBackup</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 Backup</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615752895"/>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DeviceProtection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Device Protection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3048391523"/>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TechSupport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Tech Support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331773907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StreamingTV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 TV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2851167"/>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StreamingMovies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 Movies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730944629"/>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Contract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Contract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76447035"/>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PaperlessBilling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Paperless Billing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626005071"/>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PaymentMethod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Payment Method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021815919"/>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MonthlyCharges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Monthly 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51953959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TotalCharges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Total 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77397864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Churn</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Churn</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265501022"/>
                  </a:ext>
                </a:extLst>
              </a:tr>
            </a:tbl>
          </a:graphicData>
        </a:graphic>
      </p:graphicFrame>
    </p:spTree>
    <p:extLst>
      <p:ext uri="{BB962C8B-B14F-4D97-AF65-F5344CB8AC3E}">
        <p14:creationId xmlns:p14="http://schemas.microsoft.com/office/powerpoint/2010/main" val="119802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Data wrangling steps</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Used pandas </a:t>
            </a:r>
            <a:r>
              <a:rPr lang="en-US" sz="2000" dirty="0" err="1">
                <a:solidFill>
                  <a:schemeClr val="bg1"/>
                </a:solidFill>
                <a:latin typeface="Calibri" panose="020F0502020204030204" pitchFamily="34" charset="0"/>
                <a:cs typeface="Calibri" panose="020F0502020204030204" pitchFamily="34" charset="0"/>
              </a:rPr>
              <a:t>read_csv</a:t>
            </a:r>
            <a:r>
              <a:rPr lang="en-US" sz="2000" dirty="0">
                <a:solidFill>
                  <a:schemeClr val="bg1"/>
                </a:solidFill>
                <a:latin typeface="Calibri" panose="020F0502020204030204" pitchFamily="34" charset="0"/>
                <a:cs typeface="Calibri" panose="020F0502020204030204" pitchFamily="34" charset="0"/>
              </a:rPr>
              <a:t> module to import the data set.</a:t>
            </a:r>
          </a:p>
          <a:p>
            <a:r>
              <a:rPr lang="en-US" sz="2000" dirty="0">
                <a:solidFill>
                  <a:schemeClr val="bg1"/>
                </a:solidFill>
                <a:latin typeface="Calibri" panose="020F0502020204030204" pitchFamily="34" charset="0"/>
                <a:cs typeface="Calibri" panose="020F0502020204030204" pitchFamily="34" charset="0"/>
              </a:rPr>
              <a:t>Upon executing the </a:t>
            </a:r>
            <a:r>
              <a:rPr lang="en-US" sz="2000" dirty="0" err="1">
                <a:solidFill>
                  <a:schemeClr val="bg1"/>
                </a:solidFill>
                <a:latin typeface="Calibri" panose="020F0502020204030204" pitchFamily="34" charset="0"/>
                <a:cs typeface="Calibri" panose="020F0502020204030204" pitchFamily="34" charset="0"/>
              </a:rPr>
              <a:t>read_csv</a:t>
            </a:r>
            <a:r>
              <a:rPr lang="en-US" sz="2000" dirty="0">
                <a:solidFill>
                  <a:schemeClr val="bg1"/>
                </a:solidFill>
                <a:latin typeface="Calibri" panose="020F0502020204030204" pitchFamily="34" charset="0"/>
                <a:cs typeface="Calibri" panose="020F0502020204030204" pitchFamily="34" charset="0"/>
              </a:rPr>
              <a:t> function using the info() method, the csv file has 7043 entries and 21 columns with different formats of data. There were no missing values.</a:t>
            </a:r>
          </a:p>
          <a:p>
            <a:pPr algn="just"/>
            <a:r>
              <a:rPr lang="en-US" sz="2000" dirty="0">
                <a:solidFill>
                  <a:schemeClr val="bg1"/>
                </a:solidFill>
                <a:latin typeface="Calibri" panose="020F0502020204030204" pitchFamily="34" charset="0"/>
                <a:cs typeface="Calibri" panose="020F0502020204030204" pitchFamily="34" charset="0"/>
              </a:rPr>
              <a:t>Changing the data type of </a:t>
            </a:r>
            <a:r>
              <a:rPr lang="en-US" sz="2000" dirty="0" err="1">
                <a:solidFill>
                  <a:schemeClr val="bg1"/>
                </a:solidFill>
                <a:latin typeface="Calibri" panose="020F0502020204030204" pitchFamily="34" charset="0"/>
                <a:cs typeface="Calibri" panose="020F0502020204030204" pitchFamily="34" charset="0"/>
              </a:rPr>
              <a:t>TotalCharges</a:t>
            </a:r>
            <a:r>
              <a:rPr lang="en-US" sz="2000" dirty="0">
                <a:solidFill>
                  <a:schemeClr val="bg1"/>
                </a:solidFill>
                <a:latin typeface="Calibri" panose="020F0502020204030204" pitchFamily="34" charset="0"/>
                <a:cs typeface="Calibri" panose="020F0502020204030204" pitchFamily="34" charset="0"/>
              </a:rPr>
              <a:t> column resulted in error as there were blank spaces in the column. Rectified these errors by replacing them with the mean values of the column.</a:t>
            </a:r>
          </a:p>
          <a:p>
            <a:pPr algn="just"/>
            <a:r>
              <a:rPr lang="en-US" sz="2000" dirty="0">
                <a:solidFill>
                  <a:schemeClr val="bg1"/>
                </a:solidFill>
                <a:latin typeface="Calibri" panose="020F0502020204030204" pitchFamily="34" charset="0"/>
                <a:cs typeface="Calibri" panose="020F0502020204030204" pitchFamily="34" charset="0"/>
              </a:rPr>
              <a:t>Changed the data in few other columns like ‘</a:t>
            </a:r>
            <a:r>
              <a:rPr lang="en-US" sz="2000" dirty="0" err="1">
                <a:solidFill>
                  <a:schemeClr val="bg1"/>
                </a:solidFill>
                <a:latin typeface="Calibri" panose="020F0502020204030204" pitchFamily="34" charset="0"/>
                <a:cs typeface="Calibri" panose="020F0502020204030204" pitchFamily="34" charset="0"/>
              </a:rPr>
              <a:t>OnlineSecurity</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OnlineBackup</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DeviceProtection</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TechSupport</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StreamingTV</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StreamingMovies</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MultipleLines</a:t>
            </a:r>
            <a:r>
              <a:rPr lang="en-US" sz="2000" dirty="0">
                <a:solidFill>
                  <a:schemeClr val="bg1"/>
                </a:solidFill>
                <a:latin typeface="Calibri" panose="020F0502020204030204" pitchFamily="34" charset="0"/>
                <a:cs typeface="Calibri" panose="020F0502020204030204" pitchFamily="34" charset="0"/>
              </a:rPr>
              <a:t>’ and ‘</a:t>
            </a:r>
            <a:r>
              <a:rPr lang="en-US" sz="2000" dirty="0" err="1">
                <a:solidFill>
                  <a:schemeClr val="bg1"/>
                </a:solidFill>
                <a:latin typeface="Calibri" panose="020F0502020204030204" pitchFamily="34" charset="0"/>
                <a:cs typeface="Calibri" panose="020F0502020204030204" pitchFamily="34" charset="0"/>
              </a:rPr>
              <a:t>SeniorCitizen</a:t>
            </a:r>
            <a:r>
              <a:rPr lang="en-US" sz="2000" dirty="0">
                <a:solidFill>
                  <a:schemeClr val="bg1"/>
                </a:solidFill>
                <a:latin typeface="Calibri" panose="020F0502020204030204" pitchFamily="34" charset="0"/>
                <a:cs typeface="Calibri" panose="020F0502020204030204" pitchFamily="34" charset="0"/>
              </a:rPr>
              <a:t>’. Also added an extra column called </a:t>
            </a:r>
            <a:r>
              <a:rPr lang="en-US" sz="2000" dirty="0" err="1">
                <a:solidFill>
                  <a:schemeClr val="bg1"/>
                </a:solidFill>
                <a:latin typeface="Calibri" panose="020F0502020204030204" pitchFamily="34" charset="0"/>
                <a:cs typeface="Calibri" panose="020F0502020204030204" pitchFamily="34" charset="0"/>
              </a:rPr>
              <a:t>TenureGroup</a:t>
            </a:r>
            <a:r>
              <a:rPr lang="en-US" sz="2000" dirty="0">
                <a:solidFill>
                  <a:schemeClr val="bg1"/>
                </a:solidFill>
                <a:latin typeface="Calibri" panose="020F0502020204030204" pitchFamily="34" charset="0"/>
                <a:cs typeface="Calibri" panose="020F0502020204030204" pitchFamily="34" charset="0"/>
              </a:rPr>
              <a:t> to group the data from Tenure column.</a:t>
            </a:r>
          </a:p>
        </p:txBody>
      </p:sp>
    </p:spTree>
    <p:extLst>
      <p:ext uri="{BB962C8B-B14F-4D97-AF65-F5344CB8AC3E}">
        <p14:creationId xmlns:p14="http://schemas.microsoft.com/office/powerpoint/2010/main" val="292856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0"/>
            <a:ext cx="9905998" cy="956557"/>
          </a:xfrm>
        </p:spPr>
        <p:txBody>
          <a:bodyPr/>
          <a:lstStyle/>
          <a:p>
            <a:r>
              <a:rPr lang="en-US" dirty="0">
                <a:solidFill>
                  <a:schemeClr val="bg1"/>
                </a:solidFill>
                <a:latin typeface="Calibri" panose="020F0502020204030204" pitchFamily="34" charset="0"/>
                <a:cs typeface="Calibri" panose="020F0502020204030204" pitchFamily="34" charset="0"/>
              </a:rPr>
              <a:t>Data Storytelling</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956557"/>
            <a:ext cx="9905999" cy="956557"/>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After I wrangled and cleaned the dataset, I started to explore the data in detail. To put great visualizations, I used ‘</a:t>
            </a:r>
            <a:r>
              <a:rPr lang="en-US" sz="2000" dirty="0" err="1">
                <a:solidFill>
                  <a:schemeClr val="bg1"/>
                </a:solidFill>
                <a:latin typeface="Calibri" panose="020F0502020204030204" pitchFamily="34" charset="0"/>
                <a:cs typeface="Calibri" panose="020F0502020204030204" pitchFamily="34" charset="0"/>
              </a:rPr>
              <a:t>Plotly</a:t>
            </a:r>
            <a:r>
              <a:rPr lang="en-US" sz="2000" dirty="0">
                <a:solidFill>
                  <a:schemeClr val="bg1"/>
                </a:solidFill>
                <a:latin typeface="Calibri" panose="020F0502020204030204" pitchFamily="34" charset="0"/>
                <a:cs typeface="Calibri" panose="020F0502020204030204" pitchFamily="34" charset="0"/>
              </a:rPr>
              <a:t>’ library.</a:t>
            </a:r>
          </a:p>
        </p:txBody>
      </p:sp>
      <p:pic>
        <p:nvPicPr>
          <p:cNvPr id="4" name="Picture 3">
            <a:extLst>
              <a:ext uri="{FF2B5EF4-FFF2-40B4-BE49-F238E27FC236}">
                <a16:creationId xmlns:a16="http://schemas.microsoft.com/office/drawing/2014/main" id="{CB4DAE11-905C-4B8B-82CA-D118778981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5236" y="1751013"/>
            <a:ext cx="6781164" cy="4503031"/>
          </a:xfrm>
          <a:prstGeom prst="rect">
            <a:avLst/>
          </a:prstGeom>
          <a:noFill/>
          <a:ln>
            <a:noFill/>
          </a:ln>
        </p:spPr>
      </p:pic>
      <p:sp>
        <p:nvSpPr>
          <p:cNvPr id="7" name="Content Placeholder 2">
            <a:extLst>
              <a:ext uri="{FF2B5EF4-FFF2-40B4-BE49-F238E27FC236}">
                <a16:creationId xmlns:a16="http://schemas.microsoft.com/office/drawing/2014/main" id="{8FA49DDE-9964-4231-8497-8D0D0D973C77}"/>
              </a:ext>
            </a:extLst>
          </p:cNvPr>
          <p:cNvSpPr txBox="1">
            <a:spLocks/>
          </p:cNvSpPr>
          <p:nvPr/>
        </p:nvSpPr>
        <p:spPr>
          <a:xfrm>
            <a:off x="8026400" y="2586963"/>
            <a:ext cx="4165600" cy="28311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solidFill>
                  <a:schemeClr val="bg1"/>
                </a:solidFill>
                <a:latin typeface="Calibri" panose="020F0502020204030204" pitchFamily="34" charset="0"/>
                <a:cs typeface="Calibri" panose="020F0502020204030204" pitchFamily="34" charset="0"/>
              </a:rPr>
              <a:t>Only 26.6% of the data represents churn customers and the majority are the non-churn customers.</a:t>
            </a:r>
          </a:p>
          <a:p>
            <a:r>
              <a:rPr lang="en-US" sz="2000" dirty="0">
                <a:solidFill>
                  <a:schemeClr val="bg1"/>
                </a:solidFill>
                <a:latin typeface="Calibri" panose="020F0502020204030204" pitchFamily="34" charset="0"/>
                <a:cs typeface="Calibri" panose="020F0502020204030204" pitchFamily="34" charset="0"/>
              </a:rPr>
              <a:t>We might be dealing with a class imbalance problem as there are more non-churned customers than the churned ones.</a:t>
            </a:r>
          </a:p>
        </p:txBody>
      </p:sp>
    </p:spTree>
    <p:extLst>
      <p:ext uri="{BB962C8B-B14F-4D97-AF65-F5344CB8AC3E}">
        <p14:creationId xmlns:p14="http://schemas.microsoft.com/office/powerpoint/2010/main" val="371460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B72E88-AC02-4380-A013-1053F20E9FCB}"/>
              </a:ext>
            </a:extLst>
          </p:cNvPr>
          <p:cNvGrpSpPr/>
          <p:nvPr/>
        </p:nvGrpSpPr>
        <p:grpSpPr>
          <a:xfrm>
            <a:off x="112889" y="812800"/>
            <a:ext cx="12000089" cy="5825067"/>
            <a:chOff x="859374" y="1084083"/>
            <a:chExt cx="10648951" cy="5268385"/>
          </a:xfrm>
        </p:grpSpPr>
        <p:pic>
          <p:nvPicPr>
            <p:cNvPr id="4" name="Picture 3">
              <a:extLst>
                <a:ext uri="{FF2B5EF4-FFF2-40B4-BE49-F238E27FC236}">
                  <a16:creationId xmlns:a16="http://schemas.microsoft.com/office/drawing/2014/main" id="{111007AA-F336-4942-AA3A-0F44A985C7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375" y="1097392"/>
              <a:ext cx="3549650" cy="2503763"/>
            </a:xfrm>
            <a:prstGeom prst="rect">
              <a:avLst/>
            </a:prstGeom>
            <a:noFill/>
            <a:ln>
              <a:noFill/>
            </a:ln>
          </p:spPr>
        </p:pic>
        <p:pic>
          <p:nvPicPr>
            <p:cNvPr id="5" name="Picture 4">
              <a:extLst>
                <a:ext uri="{FF2B5EF4-FFF2-40B4-BE49-F238E27FC236}">
                  <a16:creationId xmlns:a16="http://schemas.microsoft.com/office/drawing/2014/main" id="{C3030B57-9C6E-40AF-948F-4A1C6A6F6DA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9025" y="1084083"/>
              <a:ext cx="3549650" cy="2517071"/>
            </a:xfrm>
            <a:prstGeom prst="rect">
              <a:avLst/>
            </a:prstGeom>
            <a:noFill/>
            <a:ln>
              <a:noFill/>
            </a:ln>
          </p:spPr>
        </p:pic>
        <p:pic>
          <p:nvPicPr>
            <p:cNvPr id="6" name="Picture 5">
              <a:extLst>
                <a:ext uri="{FF2B5EF4-FFF2-40B4-BE49-F238E27FC236}">
                  <a16:creationId xmlns:a16="http://schemas.microsoft.com/office/drawing/2014/main" id="{271358A9-1091-4871-ADC8-494A0989EC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8675" y="1097392"/>
              <a:ext cx="3549650" cy="2517070"/>
            </a:xfrm>
            <a:prstGeom prst="rect">
              <a:avLst/>
            </a:prstGeom>
            <a:noFill/>
            <a:ln>
              <a:noFill/>
            </a:ln>
          </p:spPr>
        </p:pic>
        <p:pic>
          <p:nvPicPr>
            <p:cNvPr id="7" name="Picture 6">
              <a:extLst>
                <a:ext uri="{FF2B5EF4-FFF2-40B4-BE49-F238E27FC236}">
                  <a16:creationId xmlns:a16="http://schemas.microsoft.com/office/drawing/2014/main" id="{60BEC7E6-4EF3-4201-9C4A-A36F9D6462C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9374" y="3828953"/>
              <a:ext cx="3549649" cy="2517070"/>
            </a:xfrm>
            <a:prstGeom prst="rect">
              <a:avLst/>
            </a:prstGeom>
            <a:noFill/>
            <a:ln>
              <a:noFill/>
            </a:ln>
          </p:spPr>
        </p:pic>
        <p:pic>
          <p:nvPicPr>
            <p:cNvPr id="8" name="Picture 7">
              <a:extLst>
                <a:ext uri="{FF2B5EF4-FFF2-40B4-BE49-F238E27FC236}">
                  <a16:creationId xmlns:a16="http://schemas.microsoft.com/office/drawing/2014/main" id="{BDCAEE40-1204-4D53-AF54-9BA2ACA9FF0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1376" y="3828951"/>
              <a:ext cx="3549648" cy="2517069"/>
            </a:xfrm>
            <a:prstGeom prst="rect">
              <a:avLst/>
            </a:prstGeom>
            <a:noFill/>
            <a:ln>
              <a:noFill/>
            </a:ln>
          </p:spPr>
        </p:pic>
        <p:pic>
          <p:nvPicPr>
            <p:cNvPr id="9" name="Picture 8">
              <a:extLst>
                <a:ext uri="{FF2B5EF4-FFF2-40B4-BE49-F238E27FC236}">
                  <a16:creationId xmlns:a16="http://schemas.microsoft.com/office/drawing/2014/main" id="{7A5DF363-95F9-4852-BDE6-E95BA6E4FCA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1023" y="3835400"/>
              <a:ext cx="3549647" cy="2517068"/>
            </a:xfrm>
            <a:prstGeom prst="rect">
              <a:avLst/>
            </a:prstGeom>
            <a:noFill/>
            <a:ln>
              <a:noFill/>
            </a:ln>
          </p:spPr>
        </p:pic>
      </p:grpSp>
      <p:sp>
        <p:nvSpPr>
          <p:cNvPr id="13" name="Rectangle 12">
            <a:extLst>
              <a:ext uri="{FF2B5EF4-FFF2-40B4-BE49-F238E27FC236}">
                <a16:creationId xmlns:a16="http://schemas.microsoft.com/office/drawing/2014/main" id="{ACF47DB8-F52F-4470-B64E-18B6735928A7}"/>
              </a:ext>
            </a:extLst>
          </p:cNvPr>
          <p:cNvSpPr/>
          <p:nvPr/>
        </p:nvSpPr>
        <p:spPr>
          <a:xfrm>
            <a:off x="2139846" y="59042"/>
            <a:ext cx="7906395" cy="646331"/>
          </a:xfrm>
          <a:prstGeom prst="rect">
            <a:avLst/>
          </a:prstGeom>
        </p:spPr>
        <p:txBody>
          <a:bodyPr wrap="none">
            <a:spAutoFit/>
          </a:bodyPr>
          <a:lstStyle/>
          <a:p>
            <a:r>
              <a:rPr lang="en-US" sz="3600" dirty="0">
                <a:solidFill>
                  <a:schemeClr val="bg1"/>
                </a:solidFill>
                <a:latin typeface="Calibri" panose="020F0502020204030204" pitchFamily="34" charset="0"/>
                <a:cs typeface="Calibri" panose="020F0502020204030204" pitchFamily="34" charset="0"/>
              </a:rPr>
              <a:t>Plots for some of the categorical columns</a:t>
            </a:r>
            <a:endParaRPr lang="en-US" sz="3600" dirty="0"/>
          </a:p>
        </p:txBody>
      </p:sp>
    </p:spTree>
    <p:extLst>
      <p:ext uri="{BB962C8B-B14F-4D97-AF65-F5344CB8AC3E}">
        <p14:creationId xmlns:p14="http://schemas.microsoft.com/office/powerpoint/2010/main" val="76717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165FE-7568-4C74-9888-CB574EAB83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861" y="547158"/>
            <a:ext cx="4814006" cy="2881842"/>
          </a:xfrm>
          <a:prstGeom prst="rect">
            <a:avLst/>
          </a:prstGeom>
          <a:noFill/>
          <a:ln>
            <a:noFill/>
          </a:ln>
        </p:spPr>
      </p:pic>
      <p:pic>
        <p:nvPicPr>
          <p:cNvPr id="5" name="Picture 4">
            <a:extLst>
              <a:ext uri="{FF2B5EF4-FFF2-40B4-BE49-F238E27FC236}">
                <a16:creationId xmlns:a16="http://schemas.microsoft.com/office/drawing/2014/main" id="{37F11DC5-E59C-4703-9B7A-5F19CF053C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35" y="547158"/>
            <a:ext cx="4814004" cy="2881842"/>
          </a:xfrm>
          <a:prstGeom prst="rect">
            <a:avLst/>
          </a:prstGeom>
          <a:noFill/>
          <a:ln>
            <a:noFill/>
          </a:ln>
        </p:spPr>
      </p:pic>
      <p:pic>
        <p:nvPicPr>
          <p:cNvPr id="6" name="Picture 5">
            <a:extLst>
              <a:ext uri="{FF2B5EF4-FFF2-40B4-BE49-F238E27FC236}">
                <a16:creationId xmlns:a16="http://schemas.microsoft.com/office/drawing/2014/main" id="{B621735B-323A-493D-B292-F26B7E87807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8997" y="3719337"/>
            <a:ext cx="4814005" cy="2881842"/>
          </a:xfrm>
          <a:prstGeom prst="rect">
            <a:avLst/>
          </a:prstGeom>
          <a:noFill/>
          <a:ln>
            <a:noFill/>
          </a:ln>
        </p:spPr>
      </p:pic>
    </p:spTree>
    <p:extLst>
      <p:ext uri="{BB962C8B-B14F-4D97-AF65-F5344CB8AC3E}">
        <p14:creationId xmlns:p14="http://schemas.microsoft.com/office/powerpoint/2010/main" val="248759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0DCE24-145E-4653-98A2-D03FEF961D26}"/>
              </a:ext>
            </a:extLst>
          </p:cNvPr>
          <p:cNvSpPr/>
          <p:nvPr/>
        </p:nvSpPr>
        <p:spPr>
          <a:xfrm>
            <a:off x="2174734" y="0"/>
            <a:ext cx="7842532" cy="646331"/>
          </a:xfrm>
          <a:prstGeom prst="rect">
            <a:avLst/>
          </a:prstGeom>
        </p:spPr>
        <p:txBody>
          <a:bodyPr wrap="none">
            <a:spAutoFit/>
          </a:bodyPr>
          <a:lstStyle/>
          <a:p>
            <a:r>
              <a:rPr lang="en-US" sz="3600" dirty="0">
                <a:solidFill>
                  <a:schemeClr val="bg1"/>
                </a:solidFill>
                <a:latin typeface="Calibri" panose="020F0502020204030204" pitchFamily="34" charset="0"/>
                <a:cs typeface="Calibri" panose="020F0502020204030204" pitchFamily="34" charset="0"/>
              </a:rPr>
              <a:t>Histograms for all the numerical columns</a:t>
            </a:r>
            <a:endParaRPr lang="en-US" sz="3600" dirty="0"/>
          </a:p>
        </p:txBody>
      </p:sp>
      <p:pic>
        <p:nvPicPr>
          <p:cNvPr id="7" name="Picture 6">
            <a:extLst>
              <a:ext uri="{FF2B5EF4-FFF2-40B4-BE49-F238E27FC236}">
                <a16:creationId xmlns:a16="http://schemas.microsoft.com/office/drawing/2014/main" id="{5B3FF824-2B4C-48A5-A06D-8A2B1EAC5F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821" y="890059"/>
            <a:ext cx="5273890" cy="2851643"/>
          </a:xfrm>
          <a:prstGeom prst="rect">
            <a:avLst/>
          </a:prstGeom>
          <a:noFill/>
          <a:ln>
            <a:noFill/>
          </a:ln>
        </p:spPr>
      </p:pic>
      <p:pic>
        <p:nvPicPr>
          <p:cNvPr id="8" name="Picture 7">
            <a:extLst>
              <a:ext uri="{FF2B5EF4-FFF2-40B4-BE49-F238E27FC236}">
                <a16:creationId xmlns:a16="http://schemas.microsoft.com/office/drawing/2014/main" id="{78DC6557-C31D-4449-B0F3-CDE9842C8D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290" y="890059"/>
            <a:ext cx="5273890" cy="2846562"/>
          </a:xfrm>
          <a:prstGeom prst="rect">
            <a:avLst/>
          </a:prstGeom>
          <a:noFill/>
          <a:ln>
            <a:noFill/>
          </a:ln>
        </p:spPr>
      </p:pic>
      <p:pic>
        <p:nvPicPr>
          <p:cNvPr id="9" name="Picture 8">
            <a:extLst>
              <a:ext uri="{FF2B5EF4-FFF2-40B4-BE49-F238E27FC236}">
                <a16:creationId xmlns:a16="http://schemas.microsoft.com/office/drawing/2014/main" id="{50AF1350-4459-46D0-BC25-AA1AA3773B8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9055" y="3747910"/>
            <a:ext cx="5273889" cy="3110090"/>
          </a:xfrm>
          <a:prstGeom prst="rect">
            <a:avLst/>
          </a:prstGeom>
          <a:noFill/>
          <a:ln>
            <a:noFill/>
          </a:ln>
        </p:spPr>
      </p:pic>
    </p:spTree>
    <p:extLst>
      <p:ext uri="{BB962C8B-B14F-4D97-AF65-F5344CB8AC3E}">
        <p14:creationId xmlns:p14="http://schemas.microsoft.com/office/powerpoint/2010/main" val="277332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1624</TotalTime>
  <Words>1403</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Tw Cen MT</vt:lpstr>
      <vt:lpstr>Circuit</vt:lpstr>
      <vt:lpstr>PowerPoint Presentation</vt:lpstr>
      <vt:lpstr>introduction</vt:lpstr>
      <vt:lpstr>Problem statement</vt:lpstr>
      <vt:lpstr>Dataset information</vt:lpstr>
      <vt:lpstr>Data wrangling steps</vt:lpstr>
      <vt:lpstr>Data Storytelling</vt:lpstr>
      <vt:lpstr>PowerPoint Presentation</vt:lpstr>
      <vt:lpstr>PowerPoint Presentation</vt:lpstr>
      <vt:lpstr>PowerPoint Presentation</vt:lpstr>
      <vt:lpstr>PowerPoint Presentation</vt:lpstr>
      <vt:lpstr>PowerPoint Presentation</vt:lpstr>
      <vt:lpstr>PowerPoint Presentation</vt:lpstr>
      <vt:lpstr>Hypothesis Testing - Chi-Square Test</vt:lpstr>
      <vt:lpstr>PowerPoint Presentation</vt:lpstr>
      <vt:lpstr>PowerPoint Presentation</vt:lpstr>
      <vt:lpstr>Baseline modelling</vt:lpstr>
      <vt:lpstr>Baseline modelling – logistic Regression</vt:lpstr>
      <vt:lpstr>PowerPoint Presentation</vt:lpstr>
      <vt:lpstr>Extended modelling</vt:lpstr>
      <vt:lpstr>PowerPoint Presentation</vt:lpstr>
      <vt:lpstr>PowerPoint Presentation</vt:lpstr>
      <vt:lpstr>Findings</vt:lpstr>
      <vt:lpstr>Conclusions and Future Work</vt:lpstr>
      <vt:lpstr>Recommendation for the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Karekannapla</dc:creator>
  <cp:lastModifiedBy>Vikas Karekannapla</cp:lastModifiedBy>
  <cp:revision>54</cp:revision>
  <dcterms:created xsi:type="dcterms:W3CDTF">2019-09-18T01:15:24Z</dcterms:created>
  <dcterms:modified xsi:type="dcterms:W3CDTF">2019-09-30T16:06:12Z</dcterms:modified>
</cp:coreProperties>
</file>