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410" r:id="rId1"/>
  </p:sldMasterIdLst>
  <p:notesMasterIdLst>
    <p:notesMasterId r:id="rId23"/>
  </p:notesMasterIdLst>
  <p:sldIdLst>
    <p:sldId id="256" r:id="rId2"/>
    <p:sldId id="257" r:id="rId3"/>
    <p:sldId id="259" r:id="rId4"/>
    <p:sldId id="261" r:id="rId5"/>
    <p:sldId id="262" r:id="rId6"/>
    <p:sldId id="263" r:id="rId7"/>
    <p:sldId id="264" r:id="rId8"/>
    <p:sldId id="265" r:id="rId9"/>
    <p:sldId id="267" r:id="rId10"/>
    <p:sldId id="268" r:id="rId11"/>
    <p:sldId id="269" r:id="rId12"/>
    <p:sldId id="280" r:id="rId13"/>
    <p:sldId id="270" r:id="rId14"/>
    <p:sldId id="281" r:id="rId15"/>
    <p:sldId id="282" r:id="rId16"/>
    <p:sldId id="271" r:id="rId17"/>
    <p:sldId id="273" r:id="rId18"/>
    <p:sldId id="283" r:id="rId19"/>
    <p:sldId id="284" r:id="rId20"/>
    <p:sldId id="285" r:id="rId21"/>
    <p:sldId id="28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Wingdings 3" panose="05040102010807070707" pitchFamily="18" charset="2"/>
      <p:regular r:id="rId28"/>
    </p:embeddedFont>
    <p:embeddedFont>
      <p:font typeface="Century Gothic" panose="020B0502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D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90" y="6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5251185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70" name="Shape 3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0393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1048659" name="Shape 44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60"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338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1048659" name="Shape 44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60"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033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1048659" name="Shape 44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60"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7374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1048659" name="Shape 44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60"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6073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1048659" name="Shape 44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60"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2772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1048659" name="Shape 44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60"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006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1048659" name="Shape 44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60"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097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1048614" name="Shape 386"/>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15" name="Shape 3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85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1048614" name="Shape 386"/>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15" name="Shape 3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52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79" name="Shape 3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024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1048614" name="Shape 386"/>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15" name="Shape 3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228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1048614" name="Shape 386"/>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15" name="Shape 3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8609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0356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1048659" name="Shape 44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60"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9265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1048659" name="Shape 44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60"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4623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1048659" name="Shape 44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60"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914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1048659" name="Shape 44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048660"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213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665162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940828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23760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633651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61270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23927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9187502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716550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Shape 198"/>
        <p:cNvGrpSpPr/>
        <p:nvPr/>
      </p:nvGrpSpPr>
      <p:grpSpPr>
        <a:xfrm>
          <a:off x="0" y="0"/>
          <a:ext cx="0" cy="0"/>
          <a:chOff x="0" y="0"/>
          <a:chExt cx="0" cy="0"/>
        </a:xfrm>
      </p:grpSpPr>
      <p:sp>
        <p:nvSpPr>
          <p:cNvPr id="201" name="Shape 201"/>
          <p:cNvSpPr txBox="1">
            <a:spLocks noGrp="1"/>
          </p:cNvSpPr>
          <p:nvPr>
            <p:ph type="dt" idx="10"/>
          </p:nvPr>
        </p:nvSpPr>
        <p:spPr>
          <a:xfrm>
            <a:off x="7772400" y="4601765"/>
            <a:ext cx="766763" cy="27741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900">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fld id="{D53FCFE7-2AA1-409A-8D57-D7C8ABF5A3D7}" type="datetime5">
              <a:rPr lang="en-US" smtClean="0"/>
              <a:pPr/>
              <a:t>2-May-19</a:t>
            </a:fld>
            <a:endParaRPr dirty="0"/>
          </a:p>
        </p:txBody>
      </p:sp>
      <p:sp>
        <p:nvSpPr>
          <p:cNvPr id="202" name="Shape 202"/>
          <p:cNvSpPr txBox="1">
            <a:spLocks noGrp="1"/>
          </p:cNvSpPr>
          <p:nvPr>
            <p:ph type="ftr" idx="11"/>
          </p:nvPr>
        </p:nvSpPr>
        <p:spPr>
          <a:xfrm>
            <a:off x="1943100" y="4601765"/>
            <a:ext cx="5716588" cy="273843"/>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900" b="1" i="1">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sp>
        <p:nvSpPr>
          <p:cNvPr id="203" name="Shape 203"/>
          <p:cNvSpPr txBox="1">
            <a:spLocks noGrp="1"/>
          </p:cNvSpPr>
          <p:nvPr>
            <p:ph type="sldNum" idx="12"/>
          </p:nvPr>
        </p:nvSpPr>
        <p:spPr>
          <a:xfrm>
            <a:off x="511175" y="4812507"/>
            <a:ext cx="585788" cy="273843"/>
          </a:xfrm>
          <a:prstGeom prst="rect">
            <a:avLst/>
          </a:prstGeom>
          <a:noFill/>
          <a:ln>
            <a:noFill/>
          </a:ln>
        </p:spPr>
        <p:txBody>
          <a:bodyPr lIns="91425" tIns="45700" rIns="91425" bIns="45700" anchor="ctr" anchorCtr="0">
            <a:noAutofit/>
          </a:bodyPr>
          <a:lstStyle>
            <a:lvl1pPr>
              <a:defRPr/>
            </a:lvl1pPr>
          </a:lstStyle>
          <a:p>
            <a:pPr algn="r">
              <a:buSzPct val="25000"/>
            </a:pPr>
            <a:r>
              <a:rPr lang="en" sz="2000" b="1" i="1" dirty="0" smtClean="0">
                <a:solidFill>
                  <a:srgbClr val="FEFFFF"/>
                </a:solidFill>
                <a:latin typeface="Century Gothic"/>
                <a:ea typeface="Century Gothic"/>
                <a:cs typeface="Century Gothic"/>
                <a:sym typeface="Century Gothic"/>
              </a:rPr>
              <a:t>1</a:t>
            </a:r>
            <a:endParaRPr lang="en" sz="2000" b="1" i="1" dirty="0">
              <a:solidFill>
                <a:srgbClr val="FEFFFF"/>
              </a:solidFill>
              <a:latin typeface="Century Gothic"/>
              <a:ea typeface="Century Gothic"/>
              <a:cs typeface="Century Gothic"/>
              <a:sym typeface="Century Gothic"/>
            </a:endParaRPr>
          </a:p>
        </p:txBody>
      </p:sp>
      <p:sp>
        <p:nvSpPr>
          <p:cNvPr id="3" name="Picture Placeholder 2"/>
          <p:cNvSpPr>
            <a:spLocks noGrp="1"/>
          </p:cNvSpPr>
          <p:nvPr>
            <p:ph type="pic" sz="quarter" idx="13"/>
          </p:nvPr>
        </p:nvSpPr>
        <p:spPr>
          <a:xfrm>
            <a:off x="3429000" y="971550"/>
            <a:ext cx="2362200" cy="3200400"/>
          </a:xfrm>
        </p:spPr>
        <p:txBody>
          <a:bodyPr/>
          <a:lstStyle/>
          <a:p>
            <a:endParaRPr lang="en-US"/>
          </a:p>
        </p:txBody>
      </p:sp>
      <p:sp>
        <p:nvSpPr>
          <p:cNvPr id="5" name="Text Placeholder 4"/>
          <p:cNvSpPr>
            <a:spLocks noGrp="1"/>
          </p:cNvSpPr>
          <p:nvPr>
            <p:ph type="body" sz="quarter" idx="14" hasCustomPrompt="1"/>
          </p:nvPr>
        </p:nvSpPr>
        <p:spPr>
          <a:xfrm>
            <a:off x="381000" y="57150"/>
            <a:ext cx="4191000" cy="762000"/>
          </a:xfrm>
        </p:spPr>
        <p:txBody>
          <a:bodyPr/>
          <a:lstStyle>
            <a:lvl1pPr marL="203200" indent="0">
              <a:buNone/>
              <a:defRPr baseline="0"/>
            </a:lvl1pPr>
          </a:lstStyle>
          <a:p>
            <a:pPr lvl="0"/>
            <a:r>
              <a:rPr lang="en-US" dirty="0" smtClean="0"/>
              <a:t>Application Name</a:t>
            </a:r>
          </a:p>
        </p:txBody>
      </p:sp>
      <p:sp>
        <p:nvSpPr>
          <p:cNvPr id="11" name="Text Placeholder 4"/>
          <p:cNvSpPr>
            <a:spLocks noGrp="1"/>
          </p:cNvSpPr>
          <p:nvPr>
            <p:ph type="body" sz="quarter" idx="15" hasCustomPrompt="1"/>
          </p:nvPr>
        </p:nvSpPr>
        <p:spPr>
          <a:xfrm>
            <a:off x="4800600" y="57150"/>
            <a:ext cx="3276600" cy="762000"/>
          </a:xfrm>
        </p:spPr>
        <p:txBody>
          <a:bodyPr/>
          <a:lstStyle>
            <a:lvl1pPr marL="203200" indent="0">
              <a:buNone/>
              <a:defRPr baseline="0"/>
            </a:lvl1pPr>
          </a:lstStyle>
          <a:p>
            <a:pPr lvl="0"/>
            <a:r>
              <a:rPr lang="en-US" dirty="0" smtClean="0"/>
              <a:t>Author Name</a:t>
            </a:r>
          </a:p>
        </p:txBody>
      </p:sp>
      <p:sp>
        <p:nvSpPr>
          <p:cNvPr id="7" name="Table Placeholder 6"/>
          <p:cNvSpPr>
            <a:spLocks noGrp="1"/>
          </p:cNvSpPr>
          <p:nvPr>
            <p:ph type="tbl" sz="quarter" idx="16"/>
          </p:nvPr>
        </p:nvSpPr>
        <p:spPr>
          <a:xfrm>
            <a:off x="228600" y="1047750"/>
            <a:ext cx="3048000" cy="3048000"/>
          </a:xfrm>
        </p:spPr>
        <p:txBody>
          <a:bodyPr/>
          <a:lstStyle/>
          <a:p>
            <a:endParaRPr lang="en-US"/>
          </a:p>
        </p:txBody>
      </p:sp>
      <p:sp>
        <p:nvSpPr>
          <p:cNvPr id="14" name="Table Placeholder 6"/>
          <p:cNvSpPr>
            <a:spLocks noGrp="1"/>
          </p:cNvSpPr>
          <p:nvPr>
            <p:ph type="tbl" sz="quarter" idx="17"/>
          </p:nvPr>
        </p:nvSpPr>
        <p:spPr>
          <a:xfrm>
            <a:off x="5943600" y="1123950"/>
            <a:ext cx="3048000" cy="3048000"/>
          </a:xfrm>
        </p:spPr>
        <p:txBody>
          <a:bodyPr/>
          <a:lstStyle/>
          <a:p>
            <a:endParaRPr lang="en-US"/>
          </a:p>
        </p:txBody>
      </p:sp>
    </p:spTree>
    <p:extLst>
      <p:ext uri="{BB962C8B-B14F-4D97-AF65-F5344CB8AC3E}">
        <p14:creationId xmlns:p14="http://schemas.microsoft.com/office/powerpoint/2010/main" val="3796653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Shape 198"/>
        <p:cNvGrpSpPr/>
        <p:nvPr/>
      </p:nvGrpSpPr>
      <p:grpSpPr>
        <a:xfrm>
          <a:off x="0" y="0"/>
          <a:ext cx="0" cy="0"/>
          <a:chOff x="0" y="0"/>
          <a:chExt cx="0" cy="0"/>
        </a:xfrm>
      </p:grpSpPr>
      <p:sp>
        <p:nvSpPr>
          <p:cNvPr id="201" name="Shape 201"/>
          <p:cNvSpPr txBox="1">
            <a:spLocks noGrp="1"/>
          </p:cNvSpPr>
          <p:nvPr>
            <p:ph type="dt" idx="10"/>
          </p:nvPr>
        </p:nvSpPr>
        <p:spPr>
          <a:xfrm>
            <a:off x="7772400" y="4601765"/>
            <a:ext cx="766763" cy="27741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900">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fld id="{D53FCFE7-2AA1-409A-8D57-D7C8ABF5A3D7}" type="datetime5">
              <a:rPr lang="en-US" smtClean="0"/>
              <a:pPr/>
              <a:t>2-May-19</a:t>
            </a:fld>
            <a:endParaRPr dirty="0"/>
          </a:p>
        </p:txBody>
      </p:sp>
      <p:sp>
        <p:nvSpPr>
          <p:cNvPr id="202" name="Shape 202"/>
          <p:cNvSpPr txBox="1">
            <a:spLocks noGrp="1"/>
          </p:cNvSpPr>
          <p:nvPr>
            <p:ph type="ftr" idx="11"/>
          </p:nvPr>
        </p:nvSpPr>
        <p:spPr>
          <a:xfrm>
            <a:off x="1943100" y="4601765"/>
            <a:ext cx="5716588" cy="273843"/>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900" b="1" i="1">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sp>
        <p:nvSpPr>
          <p:cNvPr id="203" name="Shape 203"/>
          <p:cNvSpPr txBox="1">
            <a:spLocks noGrp="1"/>
          </p:cNvSpPr>
          <p:nvPr>
            <p:ph type="sldNum" idx="12"/>
          </p:nvPr>
        </p:nvSpPr>
        <p:spPr>
          <a:xfrm>
            <a:off x="511175" y="4812507"/>
            <a:ext cx="585788" cy="273843"/>
          </a:xfrm>
          <a:prstGeom prst="rect">
            <a:avLst/>
          </a:prstGeom>
          <a:noFill/>
          <a:ln>
            <a:noFill/>
          </a:ln>
        </p:spPr>
        <p:txBody>
          <a:bodyPr lIns="91425" tIns="45700" rIns="91425" bIns="45700" anchor="ctr" anchorCtr="0">
            <a:noAutofit/>
          </a:bodyPr>
          <a:lstStyle>
            <a:lvl1pPr>
              <a:defRPr/>
            </a:lvl1pPr>
          </a:lstStyle>
          <a:p>
            <a:pPr algn="r">
              <a:buSzPct val="25000"/>
            </a:pPr>
            <a:r>
              <a:rPr lang="en" sz="2000" b="1" i="1" dirty="0" smtClean="0">
                <a:solidFill>
                  <a:srgbClr val="FEFFFF"/>
                </a:solidFill>
                <a:latin typeface="Century Gothic"/>
                <a:ea typeface="Century Gothic"/>
                <a:cs typeface="Century Gothic"/>
                <a:sym typeface="Century Gothic"/>
              </a:rPr>
              <a:t>1</a:t>
            </a:r>
            <a:endParaRPr lang="en" sz="2000" b="1" i="1" dirty="0">
              <a:solidFill>
                <a:srgbClr val="FEFFFF"/>
              </a:solidFill>
              <a:latin typeface="Century Gothic"/>
              <a:ea typeface="Century Gothic"/>
              <a:cs typeface="Century Gothic"/>
              <a:sym typeface="Century Gothic"/>
            </a:endParaRPr>
          </a:p>
        </p:txBody>
      </p:sp>
      <p:sp>
        <p:nvSpPr>
          <p:cNvPr id="3" name="Picture Placeholder 2"/>
          <p:cNvSpPr>
            <a:spLocks noGrp="1"/>
          </p:cNvSpPr>
          <p:nvPr>
            <p:ph type="pic" sz="quarter" idx="13"/>
          </p:nvPr>
        </p:nvSpPr>
        <p:spPr>
          <a:xfrm>
            <a:off x="3429000" y="971550"/>
            <a:ext cx="2362200" cy="3200400"/>
          </a:xfrm>
        </p:spPr>
        <p:txBody>
          <a:bodyPr/>
          <a:lstStyle/>
          <a:p>
            <a:endParaRPr lang="en-US"/>
          </a:p>
        </p:txBody>
      </p:sp>
      <p:sp>
        <p:nvSpPr>
          <p:cNvPr id="5" name="Text Placeholder 4"/>
          <p:cNvSpPr>
            <a:spLocks noGrp="1"/>
          </p:cNvSpPr>
          <p:nvPr>
            <p:ph type="body" sz="quarter" idx="14" hasCustomPrompt="1"/>
          </p:nvPr>
        </p:nvSpPr>
        <p:spPr>
          <a:xfrm>
            <a:off x="381000" y="57150"/>
            <a:ext cx="4191000" cy="762000"/>
          </a:xfrm>
        </p:spPr>
        <p:txBody>
          <a:bodyPr/>
          <a:lstStyle>
            <a:lvl1pPr marL="203200" indent="0">
              <a:buNone/>
              <a:defRPr baseline="0"/>
            </a:lvl1pPr>
          </a:lstStyle>
          <a:p>
            <a:pPr lvl="0"/>
            <a:r>
              <a:rPr lang="en-US" dirty="0" smtClean="0"/>
              <a:t>Application Name</a:t>
            </a:r>
          </a:p>
        </p:txBody>
      </p:sp>
      <p:sp>
        <p:nvSpPr>
          <p:cNvPr id="11" name="Text Placeholder 4"/>
          <p:cNvSpPr>
            <a:spLocks noGrp="1"/>
          </p:cNvSpPr>
          <p:nvPr>
            <p:ph type="body" sz="quarter" idx="15" hasCustomPrompt="1"/>
          </p:nvPr>
        </p:nvSpPr>
        <p:spPr>
          <a:xfrm>
            <a:off x="4800600" y="57150"/>
            <a:ext cx="3276600" cy="762000"/>
          </a:xfrm>
        </p:spPr>
        <p:txBody>
          <a:bodyPr/>
          <a:lstStyle>
            <a:lvl1pPr marL="203200" indent="0">
              <a:buNone/>
              <a:defRPr baseline="0"/>
            </a:lvl1pPr>
          </a:lstStyle>
          <a:p>
            <a:pPr lvl="0"/>
            <a:r>
              <a:rPr lang="en-US" dirty="0" smtClean="0"/>
              <a:t>Author Name</a:t>
            </a:r>
          </a:p>
        </p:txBody>
      </p:sp>
      <p:sp>
        <p:nvSpPr>
          <p:cNvPr id="7" name="Table Placeholder 6"/>
          <p:cNvSpPr>
            <a:spLocks noGrp="1"/>
          </p:cNvSpPr>
          <p:nvPr>
            <p:ph type="tbl" sz="quarter" idx="16"/>
          </p:nvPr>
        </p:nvSpPr>
        <p:spPr>
          <a:xfrm>
            <a:off x="228600" y="1047750"/>
            <a:ext cx="3048000" cy="3048000"/>
          </a:xfrm>
        </p:spPr>
        <p:txBody>
          <a:bodyPr/>
          <a:lstStyle/>
          <a:p>
            <a:endParaRPr lang="en-US"/>
          </a:p>
        </p:txBody>
      </p:sp>
      <p:sp>
        <p:nvSpPr>
          <p:cNvPr id="14" name="Table Placeholder 6"/>
          <p:cNvSpPr>
            <a:spLocks noGrp="1"/>
          </p:cNvSpPr>
          <p:nvPr>
            <p:ph type="tbl" sz="quarter" idx="17"/>
          </p:nvPr>
        </p:nvSpPr>
        <p:spPr>
          <a:xfrm>
            <a:off x="5943600" y="1123950"/>
            <a:ext cx="3048000" cy="3048000"/>
          </a:xfrm>
        </p:spPr>
        <p:txBody>
          <a:bodyPr/>
          <a:lstStyle/>
          <a:p>
            <a:endParaRPr lang="en-US"/>
          </a:p>
        </p:txBody>
      </p:sp>
    </p:spTree>
    <p:extLst>
      <p:ext uri="{BB962C8B-B14F-4D97-AF65-F5344CB8AC3E}">
        <p14:creationId xmlns:p14="http://schemas.microsoft.com/office/powerpoint/2010/main" val="49752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5492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064759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9361785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89812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35192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5-Feb-18</a:t>
            </a:r>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215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479246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95011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smtClean="0"/>
              <a:pPr/>
              <a:t>‹#›</a:t>
            </a:fld>
            <a:endParaRPr lang="en-US" dirty="0"/>
          </a:p>
        </p:txBody>
      </p:sp>
      <p:sp>
        <p:nvSpPr>
          <p:cNvPr id="36" name="Shape 187"/>
          <p:cNvSpPr/>
          <p:nvPr userDrawn="1"/>
        </p:nvSpPr>
        <p:spPr>
          <a:xfrm rot="10800000" flipH="1">
            <a:off x="26566" y="4760284"/>
            <a:ext cx="1383763" cy="381000"/>
          </a:xfrm>
          <a:custGeom>
            <a:avLst/>
            <a:gdLst/>
            <a:ahLst/>
            <a:cxnLst/>
            <a:rect l="0" t="0" r="0" b="0"/>
            <a:pathLst>
              <a:path w="120000" h="120000" extrusionOk="0">
                <a:moveTo>
                  <a:pt x="120000" y="56328"/>
                </a:moveTo>
                <a:lnTo>
                  <a:pt x="99772" y="2256"/>
                </a:lnTo>
                <a:cubicBezTo>
                  <a:pt x="99635" y="1884"/>
                  <a:pt x="99468" y="1500"/>
                  <a:pt x="99332" y="1128"/>
                </a:cubicBezTo>
                <a:cubicBezTo>
                  <a:pt x="98922" y="0"/>
                  <a:pt x="98497" y="0"/>
                  <a:pt x="98072" y="0"/>
                </a:cubicBezTo>
                <a:lnTo>
                  <a:pt x="90060" y="0"/>
                </a:lnTo>
                <a:lnTo>
                  <a:pt x="0" y="744"/>
                </a:lnTo>
                <a:lnTo>
                  <a:pt x="0" y="120000"/>
                </a:lnTo>
                <a:lnTo>
                  <a:pt x="90060" y="119424"/>
                </a:lnTo>
                <a:lnTo>
                  <a:pt x="98072" y="119424"/>
                </a:lnTo>
                <a:cubicBezTo>
                  <a:pt x="98497" y="119424"/>
                  <a:pt x="98922" y="118308"/>
                  <a:pt x="99332" y="118308"/>
                </a:cubicBezTo>
                <a:cubicBezTo>
                  <a:pt x="99332" y="117168"/>
                  <a:pt x="99772" y="117168"/>
                  <a:pt x="99772" y="117168"/>
                </a:cubicBezTo>
                <a:lnTo>
                  <a:pt x="120000" y="63096"/>
                </a:lnTo>
                <a:cubicBezTo>
                  <a:pt x="120834" y="60840"/>
                  <a:pt x="120834" y="58596"/>
                  <a:pt x="120000" y="56328"/>
                </a:cubicBezTo>
              </a:path>
            </a:pathLst>
          </a:custGeom>
          <a:solidFill>
            <a:srgbClr val="353535"/>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pic>
        <p:nvPicPr>
          <p:cNvPr id="37" name="Picture 2" descr="C:\Users\CHAYAPATHI-CPN\Desktop\download.png"/>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8197700" y="34115"/>
            <a:ext cx="914401" cy="117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334889"/>
      </p:ext>
    </p:extLst>
  </p:cSld>
  <p:clrMap bg1="lt1" tx1="dk1" bg2="lt2" tx2="dk2" accent1="accent1" accent2="accent2" accent3="accent3" accent4="accent4" accent5="accent5" accent6="accent6" hlink="hlink" folHlink="folHlink"/>
  <p:sldLayoutIdLst>
    <p:sldLayoutId id="2147484411" r:id="rId1"/>
    <p:sldLayoutId id="2147484412" r:id="rId2"/>
    <p:sldLayoutId id="2147484413" r:id="rId3"/>
    <p:sldLayoutId id="2147484414" r:id="rId4"/>
    <p:sldLayoutId id="2147484415" r:id="rId5"/>
    <p:sldLayoutId id="2147484416" r:id="rId6"/>
    <p:sldLayoutId id="2147484417" r:id="rId7"/>
    <p:sldLayoutId id="2147484418" r:id="rId8"/>
    <p:sldLayoutId id="2147484419" r:id="rId9"/>
    <p:sldLayoutId id="2147484420" r:id="rId10"/>
    <p:sldLayoutId id="2147484421" r:id="rId11"/>
    <p:sldLayoutId id="2147484422" r:id="rId12"/>
    <p:sldLayoutId id="2147484423" r:id="rId13"/>
    <p:sldLayoutId id="2147484424" r:id="rId14"/>
    <p:sldLayoutId id="2147484425" r:id="rId15"/>
    <p:sldLayoutId id="2147484426" r:id="rId16"/>
    <p:sldLayoutId id="2147484427" r:id="rId17"/>
    <p:sldLayoutId id="2147484428" r:id="rId18"/>
  </p:sldLayoutIdLst>
  <p:hf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7.emf"/></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5" name="Shape 375"/>
          <p:cNvSpPr txBox="1">
            <a:spLocks noGrp="1"/>
          </p:cNvSpPr>
          <p:nvPr>
            <p:ph type="body" sz="quarter" idx="14"/>
          </p:nvPr>
        </p:nvSpPr>
        <p:spPr>
          <a:xfrm>
            <a:off x="683568" y="2775746"/>
            <a:ext cx="8712967" cy="194421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353535"/>
              </a:buClr>
              <a:buSzPct val="25000"/>
              <a:buFont typeface="Noto Sans Symbols"/>
              <a:buNone/>
            </a:pPr>
            <a:r>
              <a:rPr lang="en"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 sz="2400" b="1" i="0" u="none" strike="noStrike" cap="none" dirty="0" smtClean="0">
                <a:solidFill>
                  <a:schemeClr val="tx1">
                    <a:lumMod val="85000"/>
                    <a:lumOff val="15000"/>
                  </a:schemeClr>
                </a:solidFill>
                <a:latin typeface="Times New Roman" panose="02020603050405020304" pitchFamily="18" charset="0"/>
                <a:ea typeface="Times New Roman"/>
                <a:cs typeface="Times New Roman" panose="02020603050405020304" pitchFamily="18" charset="0"/>
                <a:sym typeface="Times New Roman"/>
              </a:rPr>
              <a:t>Under </a:t>
            </a:r>
            <a:r>
              <a:rPr lang="en" sz="2400" b="1" i="0" u="none" strike="noStrike" cap="none" dirty="0">
                <a:solidFill>
                  <a:schemeClr val="tx1">
                    <a:lumMod val="85000"/>
                    <a:lumOff val="15000"/>
                  </a:schemeClr>
                </a:solidFill>
                <a:latin typeface="Times New Roman" panose="02020603050405020304" pitchFamily="18" charset="0"/>
                <a:ea typeface="Times New Roman"/>
                <a:cs typeface="Times New Roman" panose="02020603050405020304" pitchFamily="18" charset="0"/>
                <a:sym typeface="Times New Roman"/>
              </a:rPr>
              <a:t>the guidance  of  </a:t>
            </a:r>
            <a:r>
              <a:rPr lang="en" sz="2400" b="1" i="0" u="none" strike="noStrike" cap="none" dirty="0" smtClean="0">
                <a:solidFill>
                  <a:schemeClr val="tx1">
                    <a:lumMod val="85000"/>
                    <a:lumOff val="15000"/>
                  </a:schemeClr>
                </a:solidFill>
                <a:latin typeface="Times New Roman" panose="02020603050405020304" pitchFamily="18" charset="0"/>
                <a:ea typeface="Times New Roman"/>
                <a:cs typeface="Times New Roman" panose="02020603050405020304" pitchFamily="18" charset="0"/>
                <a:sym typeface="Times New Roman"/>
              </a:rPr>
              <a:t>                     Presented by</a:t>
            </a:r>
            <a:endParaRPr lang="en" sz="2400" b="1" dirty="0" smtClean="0">
              <a:solidFill>
                <a:schemeClr val="tx1">
                  <a:lumMod val="85000"/>
                  <a:lumOff val="15000"/>
                </a:schemeClr>
              </a:solidFill>
              <a:latin typeface="Times New Roman" panose="02020603050405020304" pitchFamily="18" charset="0"/>
              <a:ea typeface="Times New Roman"/>
              <a:cs typeface="Times New Roman" panose="02020603050405020304" pitchFamily="18" charset="0"/>
              <a:sym typeface="Times New Roman"/>
            </a:endParaRPr>
          </a:p>
          <a:p>
            <a:pPr marL="0" lvl="0">
              <a:lnSpc>
                <a:spcPct val="90000"/>
              </a:lnSpc>
              <a:spcBef>
                <a:spcPts val="0"/>
              </a:spcBef>
              <a:buClr>
                <a:srgbClr val="353535"/>
              </a:buClr>
              <a:buSzPct val="25000"/>
            </a:pPr>
            <a:r>
              <a:rPr lang="en" sz="2000"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 sz="2000" dirty="0" smtClean="0">
                <a:solidFill>
                  <a:srgbClr val="404040"/>
                </a:solidFill>
                <a:latin typeface="Times New Roman" panose="02020603050405020304" pitchFamily="18" charset="0"/>
                <a:ea typeface="Calibri"/>
                <a:cs typeface="Times New Roman" panose="02020603050405020304" pitchFamily="18" charset="0"/>
                <a:sym typeface="Calibri"/>
              </a:rPr>
              <a:t>Mrs</a:t>
            </a:r>
            <a:r>
              <a:rPr lang="en" sz="2000" dirty="0">
                <a:solidFill>
                  <a:srgbClr val="404040"/>
                </a:solidFill>
                <a:latin typeface="Times New Roman" panose="02020603050405020304" pitchFamily="18" charset="0"/>
                <a:ea typeface="Calibri"/>
                <a:cs typeface="Times New Roman" panose="02020603050405020304" pitchFamily="18" charset="0"/>
                <a:sym typeface="Calibri"/>
              </a:rPr>
              <a:t>.</a:t>
            </a:r>
            <a:r>
              <a:rPr lang="en" sz="2000"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 sz="2000" i="0" u="none" strike="noStrike" cap="none" dirty="0" smtClean="0">
                <a:solidFill>
                  <a:srgbClr val="404040"/>
                </a:solidFill>
                <a:latin typeface="Times New Roman" panose="02020603050405020304" pitchFamily="18" charset="0"/>
                <a:ea typeface="Calibri"/>
                <a:cs typeface="Times New Roman" panose="02020603050405020304" pitchFamily="18" charset="0"/>
                <a:sym typeface="Calibri"/>
              </a:rPr>
              <a:t>Shruthi H R                                              Sheena Choudhary</a:t>
            </a:r>
          </a:p>
          <a:p>
            <a:pPr marL="0" marR="0" lvl="0" indent="0" algn="l" rtl="0">
              <a:lnSpc>
                <a:spcPct val="90000"/>
              </a:lnSpc>
              <a:spcBef>
                <a:spcPts val="0"/>
              </a:spcBef>
              <a:spcAft>
                <a:spcPts val="0"/>
              </a:spcAft>
              <a:buClr>
                <a:srgbClr val="353535"/>
              </a:buClr>
              <a:buSzPct val="25000"/>
              <a:buFont typeface="Noto Sans Symbols"/>
              <a:buNone/>
            </a:pPr>
            <a:r>
              <a:rPr lang="en" sz="2000" dirty="0">
                <a:solidFill>
                  <a:srgbClr val="404040"/>
                </a:solidFill>
                <a:latin typeface="Times New Roman" panose="02020603050405020304" pitchFamily="18" charset="0"/>
                <a:ea typeface="Calibri"/>
                <a:cs typeface="Times New Roman" panose="02020603050405020304" pitchFamily="18" charset="0"/>
                <a:sym typeface="Calibri"/>
              </a:rPr>
              <a:t> </a:t>
            </a:r>
            <a:r>
              <a:rPr lang="en" sz="2000" dirty="0" smtClean="0">
                <a:solidFill>
                  <a:srgbClr val="404040"/>
                </a:solidFill>
                <a:latin typeface="Times New Roman" panose="02020603050405020304" pitchFamily="18" charset="0"/>
                <a:ea typeface="Calibri"/>
                <a:cs typeface="Times New Roman" panose="02020603050405020304" pitchFamily="18" charset="0"/>
                <a:sym typeface="Calibri"/>
              </a:rPr>
              <a:t>   Assistant Professor                                           1AY15CS130</a:t>
            </a:r>
            <a:endParaRPr lang="en" sz="2000" i="0" u="none" strike="noStrike" cap="none" dirty="0" smtClean="0">
              <a:solidFill>
                <a:srgbClr val="40404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90000"/>
              </a:lnSpc>
              <a:spcBef>
                <a:spcPts val="0"/>
              </a:spcBef>
              <a:spcAft>
                <a:spcPts val="0"/>
              </a:spcAft>
              <a:buClr>
                <a:srgbClr val="353535"/>
              </a:buClr>
              <a:buSzPct val="25000"/>
              <a:buFont typeface="Noto Sans Symbols"/>
              <a:buNone/>
            </a:pPr>
            <a:r>
              <a:rPr lang="en" sz="2000" dirty="0">
                <a:latin typeface="Times New Roman" panose="02020603050405020304" pitchFamily="18" charset="0"/>
                <a:cs typeface="Times New Roman" panose="02020603050405020304" pitchFamily="18" charset="0"/>
              </a:rPr>
              <a:t> </a:t>
            </a:r>
            <a:r>
              <a:rPr lang="en" sz="2000" dirty="0" smtClean="0">
                <a:latin typeface="Times New Roman" panose="02020603050405020304" pitchFamily="18" charset="0"/>
                <a:cs typeface="Times New Roman" panose="02020603050405020304" pitchFamily="18" charset="0"/>
              </a:rPr>
              <a:t>   </a:t>
            </a:r>
            <a:r>
              <a:rPr lang="en" sz="2000" dirty="0" smtClean="0">
                <a:latin typeface="Times New Roman" panose="02020603050405020304" pitchFamily="18" charset="0"/>
                <a:cs typeface="Times New Roman" panose="02020603050405020304" pitchFamily="18" charset="0"/>
              </a:rPr>
              <a:t>Department </a:t>
            </a:r>
            <a:r>
              <a:rPr lang="en" sz="2000" dirty="0" smtClean="0">
                <a:latin typeface="Times New Roman" panose="02020603050405020304" pitchFamily="18" charset="0"/>
                <a:cs typeface="Times New Roman" panose="02020603050405020304" pitchFamily="18" charset="0"/>
              </a:rPr>
              <a:t>of </a:t>
            </a:r>
            <a:r>
              <a:rPr lang="en" sz="2000" dirty="0" smtClean="0">
                <a:latin typeface="Times New Roman" panose="02020603050405020304" pitchFamily="18" charset="0"/>
                <a:cs typeface="Times New Roman" panose="02020603050405020304" pitchFamily="18" charset="0"/>
              </a:rPr>
              <a:t>C</a:t>
            </a:r>
            <a:r>
              <a:rPr lang="en" sz="2000" dirty="0" smtClean="0">
                <a:latin typeface="Times New Roman" panose="02020603050405020304" pitchFamily="18" charset="0"/>
                <a:cs typeface="Times New Roman" panose="02020603050405020304" pitchFamily="18" charset="0"/>
              </a:rPr>
              <a:t>SE                                          VIII Sem B.E, CSE </a:t>
            </a:r>
            <a:endParaRPr lang="en" sz="2000" dirty="0" smtClean="0">
              <a:latin typeface="Times New Roman" panose="02020603050405020304" pitchFamily="18" charset="0"/>
              <a:cs typeface="Times New Roman" panose="02020603050405020304" pitchFamily="18" charset="0"/>
            </a:endParaRPr>
          </a:p>
          <a:p>
            <a:pPr marL="0" lvl="0">
              <a:lnSpc>
                <a:spcPct val="90000"/>
              </a:lnSpc>
              <a:spcBef>
                <a:spcPts val="0"/>
              </a:spcBef>
              <a:buClr>
                <a:srgbClr val="353535"/>
              </a:buClr>
              <a:buSzPct val="25000"/>
            </a:pPr>
            <a:r>
              <a:rPr lang="en" sz="2000" i="0" u="none" strike="noStrike" cap="none" dirty="0" smtClean="0">
                <a:solidFill>
                  <a:srgbClr val="404040"/>
                </a:solidFill>
                <a:latin typeface="Times New Roman" panose="02020603050405020304" pitchFamily="18" charset="0"/>
                <a:ea typeface="Calibri"/>
                <a:cs typeface="Times New Roman" panose="02020603050405020304" pitchFamily="18" charset="0"/>
                <a:sym typeface="Calibri"/>
              </a:rPr>
              <a:t>    </a:t>
            </a:r>
            <a:r>
              <a:rPr lang="en" sz="2000" i="0" u="none" strike="noStrike" cap="none" dirty="0" smtClean="0">
                <a:solidFill>
                  <a:srgbClr val="404040"/>
                </a:solidFill>
                <a:latin typeface="Times New Roman" panose="02020603050405020304" pitchFamily="18" charset="0"/>
                <a:ea typeface="Calibri"/>
                <a:cs typeface="Times New Roman" panose="02020603050405020304" pitchFamily="18" charset="0"/>
                <a:sym typeface="Calibri"/>
              </a:rPr>
              <a:t>Acharya </a:t>
            </a:r>
            <a:r>
              <a:rPr lang="en" sz="2000" i="0" u="none" strike="noStrike" cap="none" dirty="0" smtClean="0">
                <a:solidFill>
                  <a:srgbClr val="404040"/>
                </a:solidFill>
                <a:latin typeface="Times New Roman" panose="02020603050405020304" pitchFamily="18" charset="0"/>
                <a:ea typeface="Calibri"/>
                <a:cs typeface="Times New Roman" panose="02020603050405020304" pitchFamily="18" charset="0"/>
                <a:sym typeface="Calibri"/>
              </a:rPr>
              <a:t>Institute Of Technology</a:t>
            </a:r>
            <a:r>
              <a:rPr lang="en" sz="2000" i="0" u="none" strike="noStrike" cap="none" dirty="0" smtClean="0">
                <a:solidFill>
                  <a:srgbClr val="404040"/>
                </a:solidFill>
                <a:latin typeface="Calibri" panose="020F0502020204030204" pitchFamily="34" charset="0"/>
                <a:ea typeface="Calibri"/>
                <a:cs typeface="Calibri" panose="020F0502020204030204" pitchFamily="34" charset="0"/>
                <a:sym typeface="Calibri"/>
              </a:rPr>
              <a:t> </a:t>
            </a:r>
            <a:r>
              <a:rPr lang="en" sz="2000" i="0" u="none" strike="noStrike" cap="none" dirty="0" smtClean="0">
                <a:solidFill>
                  <a:srgbClr val="404040"/>
                </a:solidFill>
                <a:latin typeface="Calibri" panose="020F0502020204030204" pitchFamily="34" charset="0"/>
                <a:ea typeface="Calibri"/>
                <a:cs typeface="Calibri" panose="020F0502020204030204" pitchFamily="34" charset="0"/>
                <a:sym typeface="Calibri"/>
              </a:rPr>
              <a:t>                      </a:t>
            </a:r>
            <a:r>
              <a:rPr lang="en" sz="2000" dirty="0" smtClean="0">
                <a:solidFill>
                  <a:srgbClr val="404040"/>
                </a:solidFill>
                <a:latin typeface="Times New Roman" panose="02020603050405020304" pitchFamily="18" charset="0"/>
                <a:ea typeface="Calibri"/>
                <a:cs typeface="Times New Roman" panose="02020603050405020304" pitchFamily="18" charset="0"/>
                <a:sym typeface="Calibri"/>
              </a:rPr>
              <a:t>Acharya </a:t>
            </a:r>
            <a:r>
              <a:rPr lang="en" sz="2000" dirty="0">
                <a:solidFill>
                  <a:srgbClr val="404040"/>
                </a:solidFill>
                <a:latin typeface="Times New Roman" panose="02020603050405020304" pitchFamily="18" charset="0"/>
                <a:ea typeface="Calibri"/>
                <a:cs typeface="Times New Roman" panose="02020603050405020304" pitchFamily="18" charset="0"/>
                <a:sym typeface="Calibri"/>
              </a:rPr>
              <a:t>Institute Of Technology</a:t>
            </a:r>
            <a:r>
              <a:rPr lang="en" sz="2000" dirty="0">
                <a:solidFill>
                  <a:srgbClr val="404040"/>
                </a:solidFill>
                <a:latin typeface="Calibri" panose="020F0502020204030204" pitchFamily="34" charset="0"/>
                <a:ea typeface="Calibri"/>
                <a:cs typeface="Calibri" panose="020F0502020204030204" pitchFamily="34" charset="0"/>
                <a:sym typeface="Calibri"/>
              </a:rPr>
              <a:t> </a:t>
            </a:r>
            <a:endParaRPr lang="en" sz="2000" i="0" u="none" strike="noStrike" cap="none" dirty="0" smtClean="0">
              <a:solidFill>
                <a:srgbClr val="404040"/>
              </a:solidFill>
              <a:latin typeface="Calibri" panose="020F0502020204030204" pitchFamily="34" charset="0"/>
              <a:ea typeface="Calibri"/>
              <a:cs typeface="Calibri" panose="020F0502020204030204" pitchFamily="34" charset="0"/>
              <a:sym typeface="Calibri"/>
            </a:endParaRPr>
          </a:p>
          <a:p>
            <a:pPr marL="0" marR="0" lvl="0" indent="0" algn="l" rtl="0">
              <a:lnSpc>
                <a:spcPct val="90000"/>
              </a:lnSpc>
              <a:spcBef>
                <a:spcPts val="1000"/>
              </a:spcBef>
              <a:spcAft>
                <a:spcPts val="0"/>
              </a:spcAft>
              <a:buClr>
                <a:srgbClr val="353535"/>
              </a:buClr>
              <a:buSzPct val="25000"/>
              <a:buFont typeface="Noto Sans Symbols"/>
              <a:buNone/>
            </a:pPr>
            <a:endParaRPr lang="en" sz="2400" b="1" i="0" u="none" strike="noStrike" cap="none" dirty="0">
              <a:solidFill>
                <a:srgbClr val="404040"/>
              </a:solidFill>
              <a:latin typeface="Calibri"/>
              <a:ea typeface="Calibri"/>
              <a:cs typeface="Calibri"/>
              <a:sym typeface="Calibri"/>
            </a:endParaRPr>
          </a:p>
          <a:p>
            <a:pPr marL="0" marR="0" lvl="0" indent="0" algn="ctr" rtl="0">
              <a:lnSpc>
                <a:spcPct val="90000"/>
              </a:lnSpc>
              <a:spcBef>
                <a:spcPts val="1000"/>
              </a:spcBef>
              <a:spcAft>
                <a:spcPts val="0"/>
              </a:spcAft>
              <a:buClr>
                <a:srgbClr val="353535"/>
              </a:buClr>
              <a:buSzPct val="25000"/>
              <a:buFont typeface="Noto Sans Symbols"/>
              <a:buNone/>
            </a:pPr>
            <a:endParaRPr sz="2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ct val="25000"/>
              <a:buFont typeface="Noto Sans Symbols"/>
              <a:buNone/>
            </a:pPr>
            <a:r>
              <a:rPr lang="en" sz="2200" b="0" i="0" u="none" strike="noStrike" cap="none" dirty="0">
                <a:solidFill>
                  <a:srgbClr val="000000"/>
                </a:solidFill>
                <a:latin typeface="Times New Roman"/>
                <a:ea typeface="Times New Roman"/>
                <a:cs typeface="Times New Roman"/>
                <a:sym typeface="Times New Roman"/>
              </a:rPr>
              <a:t>                               							</a:t>
            </a:r>
          </a:p>
          <a:p>
            <a:pPr marL="0" marR="0" lvl="0" indent="0" algn="ctr" rtl="0">
              <a:lnSpc>
                <a:spcPct val="90000"/>
              </a:lnSpc>
              <a:spcBef>
                <a:spcPts val="1000"/>
              </a:spcBef>
              <a:spcAft>
                <a:spcPts val="0"/>
              </a:spcAft>
              <a:buClr>
                <a:srgbClr val="353535"/>
              </a:buClr>
              <a:buSzPct val="25000"/>
              <a:buFont typeface="Noto Sans Symbols"/>
              <a:buNone/>
            </a:pPr>
            <a:r>
              <a:rPr lang="en" sz="2200" b="0" i="0" u="none" strike="noStrike" cap="none" dirty="0">
                <a:solidFill>
                  <a:srgbClr val="000000"/>
                </a:solidFill>
                <a:latin typeface="Times New Roman"/>
                <a:ea typeface="Times New Roman"/>
                <a:cs typeface="Times New Roman"/>
                <a:sym typeface="Times New Roman"/>
              </a:rPr>
              <a:t>			</a:t>
            </a:r>
          </a:p>
          <a:p>
            <a:pPr marL="0" marR="0" lvl="0" indent="0" algn="ctr" rtl="0">
              <a:lnSpc>
                <a:spcPct val="90000"/>
              </a:lnSpc>
              <a:spcBef>
                <a:spcPts val="1000"/>
              </a:spcBef>
              <a:spcAft>
                <a:spcPts val="0"/>
              </a:spcAft>
              <a:buClr>
                <a:srgbClr val="353535"/>
              </a:buClr>
              <a:buSzPct val="25000"/>
              <a:buFont typeface="Noto Sans Symbols"/>
              <a:buNone/>
            </a:pPr>
            <a:endParaRPr sz="2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ct val="25000"/>
              <a:buFont typeface="Noto Sans Symbols"/>
              <a:buNone/>
            </a:pPr>
            <a:endParaRPr sz="3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ct val="25000"/>
              <a:buFont typeface="Noto Sans Symbols"/>
              <a:buNone/>
            </a:pPr>
            <a:endParaRPr sz="3000" b="0" i="0" u="none" strike="noStrike" cap="none" dirty="0">
              <a:solidFill>
                <a:srgbClr val="000000"/>
              </a:solidFill>
              <a:latin typeface="Times New Roman"/>
              <a:ea typeface="Times New Roman"/>
              <a:cs typeface="Times New Roman"/>
              <a:sym typeface="Times New Roman"/>
            </a:endParaRPr>
          </a:p>
        </p:txBody>
      </p:sp>
      <p:sp>
        <p:nvSpPr>
          <p:cNvPr id="374" name="Shape 374"/>
          <p:cNvSpPr txBox="1">
            <a:spLocks noGrp="1"/>
          </p:cNvSpPr>
          <p:nvPr>
            <p:ph type="ctrTitle" idx="4294967295"/>
          </p:nvPr>
        </p:nvSpPr>
        <p:spPr>
          <a:xfrm>
            <a:off x="1403648" y="858974"/>
            <a:ext cx="6096719" cy="1985392"/>
          </a:xfrm>
          <a:prstGeom prst="rect">
            <a:avLst/>
          </a:prstGeom>
          <a:noFill/>
          <a:ln>
            <a:noFill/>
          </a:ln>
        </p:spPr>
        <p:txBody>
          <a:bodyPr lIns="91425" tIns="45700" rIns="91425" bIns="45700" anchor="t" anchorCtr="0">
            <a:noAutofit/>
          </a:bodyPr>
          <a:lstStyle/>
          <a:p>
            <a:pPr algn="ctr"/>
            <a:r>
              <a:rPr lang="en" sz="3200" b="0" i="0" u="none" strike="noStrike" cap="none" dirty="0" smtClean="0">
                <a:solidFill>
                  <a:srgbClr val="002060"/>
                </a:solidFill>
                <a:latin typeface="Calibri"/>
                <a:ea typeface="Calibri"/>
                <a:cs typeface="Calibri"/>
                <a:sym typeface="Calibri"/>
              </a:rPr>
              <a:t> </a:t>
            </a:r>
            <a:br>
              <a:rPr lang="en" sz="3200" b="0" i="0" u="none" strike="noStrike" cap="none" dirty="0" smtClean="0">
                <a:solidFill>
                  <a:srgbClr val="002060"/>
                </a:solidFill>
                <a:latin typeface="Calibri"/>
                <a:ea typeface="Calibri"/>
                <a:cs typeface="Calibri"/>
                <a:sym typeface="Calibri"/>
              </a:rPr>
            </a:br>
            <a:r>
              <a:rPr lang="en" sz="3200" i="0" u="none" strike="noStrike" cap="none" dirty="0" smtClean="0">
                <a:solidFill>
                  <a:srgbClr val="002060"/>
                </a:solidFill>
                <a:latin typeface="Times New Roman" panose="02020603050405020304" pitchFamily="18" charset="0"/>
                <a:ea typeface="Calibri"/>
                <a:cs typeface="Times New Roman" panose="02020603050405020304" pitchFamily="18" charset="0"/>
                <a:sym typeface="Calibri"/>
              </a:rPr>
              <a:t>TITLE : “</a:t>
            </a:r>
            <a:r>
              <a:rPr lang="en-US" sz="3200" dirty="0" smtClean="0">
                <a:solidFill>
                  <a:srgbClr val="002060"/>
                </a:solidFill>
                <a:latin typeface="Times New Roman" panose="02020603050405020304" pitchFamily="18" charset="0"/>
                <a:cs typeface="Times New Roman" panose="02020603050405020304" pitchFamily="18" charset="0"/>
              </a:rPr>
              <a:t>House Price Prediction”</a:t>
            </a:r>
            <a:endParaRPr lang="en" sz="3200" i="0" u="none" strike="noStrike" cap="none" dirty="0">
              <a:solidFill>
                <a:srgbClr val="002060"/>
              </a:solidFill>
              <a:latin typeface="Times New Roman" panose="02020603050405020304" pitchFamily="18" charset="0"/>
              <a:ea typeface="Calibri"/>
              <a:cs typeface="Times New Roman" panose="02020603050405020304" pitchFamily="18" charset="0"/>
              <a:sym typeface="Calibri"/>
            </a:endParaRPr>
          </a:p>
        </p:txBody>
      </p:sp>
      <p:sp>
        <p:nvSpPr>
          <p:cNvPr id="376" name="Shape 376"/>
          <p:cNvSpPr/>
          <p:nvPr/>
        </p:nvSpPr>
        <p:spPr>
          <a:xfrm>
            <a:off x="5076056" y="2775746"/>
            <a:ext cx="3744416" cy="1929928"/>
          </a:xfrm>
          <a:prstGeom prst="rect">
            <a:avLst/>
          </a:prstGeom>
          <a:noFill/>
          <a:ln>
            <a:noFill/>
          </a:ln>
        </p:spPr>
        <p:txBody>
          <a:bodyPr lIns="91425" tIns="45700" rIns="91425" bIns="45700" anchor="t" anchorCtr="0">
            <a:noAutofit/>
          </a:bodyPr>
          <a:lstStyle/>
          <a:p>
            <a:pPr>
              <a:buSzPct val="25000"/>
            </a:pPr>
            <a:r>
              <a:rPr lang="en" sz="2400" b="1" dirty="0" smtClean="0">
                <a:solidFill>
                  <a:schemeClr val="tx1">
                    <a:lumMod val="85000"/>
                    <a:lumOff val="15000"/>
                  </a:schemeClr>
                </a:solidFill>
                <a:latin typeface="Calibri" panose="020F0502020204030204" pitchFamily="34" charset="0"/>
                <a:cs typeface="Calibri" panose="020F0502020204030204" pitchFamily="34" charset="0"/>
              </a:rPr>
              <a:t> </a:t>
            </a:r>
            <a:endParaRPr lang="en" sz="1800" b="1" dirty="0" smtClean="0">
              <a:solidFill>
                <a:schemeClr val="tx1">
                  <a:lumMod val="75000"/>
                  <a:lumOff val="25000"/>
                </a:schemeClr>
              </a:solidFill>
              <a:latin typeface="Calibri" pitchFamily="34" charset="0"/>
            </a:endParaRPr>
          </a:p>
          <a:p>
            <a:pPr>
              <a:buSzPct val="25000"/>
            </a:pPr>
            <a:endParaRPr lang="en" sz="1800" b="1" dirty="0">
              <a:solidFill>
                <a:schemeClr val="tx1">
                  <a:lumMod val="75000"/>
                  <a:lumOff val="25000"/>
                </a:schemeClr>
              </a:solidFill>
              <a:latin typeface="Calibri" pitchFamily="34" charset="0"/>
            </a:endParaRPr>
          </a:p>
          <a:p>
            <a:pPr marL="0" marR="0" lvl="0" indent="0" algn="l" rtl="0">
              <a:spcBef>
                <a:spcPts val="0"/>
              </a:spcBef>
              <a:spcAft>
                <a:spcPts val="0"/>
              </a:spcAft>
              <a:buNone/>
            </a:pPr>
            <a:endParaRPr sz="3200" dirty="0">
              <a:solidFill>
                <a:srgbClr val="404040"/>
              </a:solidFill>
              <a:latin typeface="Century Gothic"/>
              <a:ea typeface="Century Gothic"/>
              <a:cs typeface="Century Gothic"/>
              <a:sym typeface="Century Gothic"/>
            </a:endParaRPr>
          </a:p>
          <a:p>
            <a:pPr marL="0" marR="0" lvl="0" indent="0" algn="l" rtl="0">
              <a:spcBef>
                <a:spcPts val="0"/>
              </a:spcBef>
              <a:spcAft>
                <a:spcPts val="0"/>
              </a:spcAft>
              <a:buNone/>
            </a:pPr>
            <a:endParaRPr sz="3200" dirty="0">
              <a:solidFill>
                <a:srgbClr val="404040"/>
              </a:solidFill>
              <a:latin typeface="Century Gothic"/>
              <a:ea typeface="Century Gothic"/>
              <a:cs typeface="Century Gothic"/>
              <a:sym typeface="Century Gothic"/>
            </a:endParaRPr>
          </a:p>
          <a:p>
            <a:pPr marL="0" marR="0" lvl="0" indent="0" algn="l" rtl="0">
              <a:spcBef>
                <a:spcPts val="0"/>
              </a:spcBef>
              <a:spcAft>
                <a:spcPts val="0"/>
              </a:spcAft>
              <a:buNone/>
            </a:pPr>
            <a:endParaRPr sz="3200" dirty="0">
              <a:solidFill>
                <a:srgbClr val="404040"/>
              </a:solidFill>
              <a:latin typeface="Century Gothic"/>
              <a:ea typeface="Century Gothic"/>
              <a:cs typeface="Century Gothic"/>
              <a:sym typeface="Century Gothic"/>
            </a:endParaRPr>
          </a:p>
        </p:txBody>
      </p:sp>
      <p:sp>
        <p:nvSpPr>
          <p:cNvPr id="2" name="TextBox 1"/>
          <p:cNvSpPr txBox="1"/>
          <p:nvPr/>
        </p:nvSpPr>
        <p:spPr>
          <a:xfrm>
            <a:off x="978585" y="195486"/>
            <a:ext cx="7097216" cy="864096"/>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indent="0">
              <a:buSzPct val="25000"/>
              <a:defRPr sz="3600">
                <a:solidFill>
                  <a:srgbClr val="1581AA"/>
                </a:solidFill>
                <a:latin typeface="Calibri"/>
                <a:ea typeface="Calibri"/>
                <a:cs typeface="Calibri"/>
                <a:sym typeface="Calibri"/>
              </a:defRPr>
            </a:lvl1pPr>
            <a:lvl2pPr marL="0" indent="0">
              <a:defRPr sz="3600">
                <a:solidFill>
                  <a:srgbClr val="1581AA"/>
                </a:solidFill>
                <a:latin typeface="Century Gothic"/>
                <a:ea typeface="Century Gothic"/>
                <a:cs typeface="Century Gothic"/>
                <a:sym typeface="Century Gothic"/>
              </a:defRPr>
            </a:lvl2pPr>
            <a:lvl3pPr marL="0" indent="0">
              <a:defRPr sz="3600">
                <a:solidFill>
                  <a:srgbClr val="1581AA"/>
                </a:solidFill>
                <a:latin typeface="Century Gothic"/>
                <a:ea typeface="Century Gothic"/>
                <a:cs typeface="Century Gothic"/>
                <a:sym typeface="Century Gothic"/>
              </a:defRPr>
            </a:lvl3pPr>
            <a:lvl4pPr marL="0" indent="0">
              <a:defRPr sz="3600">
                <a:solidFill>
                  <a:srgbClr val="1581AA"/>
                </a:solidFill>
                <a:latin typeface="Century Gothic"/>
                <a:ea typeface="Century Gothic"/>
                <a:cs typeface="Century Gothic"/>
                <a:sym typeface="Century Gothic"/>
              </a:defRPr>
            </a:lvl4pPr>
            <a:lvl5pPr marL="0" indent="0">
              <a:defRPr sz="3600">
                <a:solidFill>
                  <a:srgbClr val="1581AA"/>
                </a:solidFill>
                <a:latin typeface="Century Gothic"/>
                <a:ea typeface="Century Gothic"/>
                <a:cs typeface="Century Gothic"/>
                <a:sym typeface="Century Gothic"/>
              </a:defRPr>
            </a:lvl5pPr>
            <a:lvl6pPr marL="457200" indent="0">
              <a:defRPr sz="3600">
                <a:solidFill>
                  <a:srgbClr val="1581AA"/>
                </a:solidFill>
                <a:latin typeface="Century Gothic"/>
                <a:ea typeface="Century Gothic"/>
                <a:cs typeface="Century Gothic"/>
                <a:sym typeface="Century Gothic"/>
              </a:defRPr>
            </a:lvl6pPr>
            <a:lvl7pPr marL="914400" indent="0">
              <a:defRPr sz="3600">
                <a:solidFill>
                  <a:srgbClr val="1581AA"/>
                </a:solidFill>
                <a:latin typeface="Century Gothic"/>
                <a:ea typeface="Century Gothic"/>
                <a:cs typeface="Century Gothic"/>
                <a:sym typeface="Century Gothic"/>
              </a:defRPr>
            </a:lvl7pPr>
            <a:lvl8pPr marL="1371600" indent="0">
              <a:defRPr sz="3600">
                <a:solidFill>
                  <a:srgbClr val="1581AA"/>
                </a:solidFill>
                <a:latin typeface="Century Gothic"/>
                <a:ea typeface="Century Gothic"/>
                <a:cs typeface="Century Gothic"/>
                <a:sym typeface="Century Gothic"/>
              </a:defRPr>
            </a:lvl8pPr>
            <a:lvl9pPr marL="1828800" indent="0">
              <a:defRPr sz="3600">
                <a:solidFill>
                  <a:srgbClr val="1581AA"/>
                </a:solidFill>
                <a:latin typeface="Century Gothic"/>
                <a:ea typeface="Century Gothic"/>
                <a:cs typeface="Century Gothic"/>
                <a:sym typeface="Century Gothic"/>
              </a:defRPr>
            </a:lvl9pPr>
          </a:lstStyle>
          <a:p>
            <a:pPr algn="ctr"/>
            <a:r>
              <a:rPr lang="en-US" sz="4400" dirty="0" smtClean="0">
                <a:solidFill>
                  <a:schemeClr val="accent1">
                    <a:lumMod val="50000"/>
                  </a:schemeClr>
                </a:solidFill>
                <a:latin typeface="Times New Roman" panose="02020603050405020304" pitchFamily="18" charset="0"/>
                <a:cs typeface="Times New Roman" panose="02020603050405020304" pitchFamily="18" charset="0"/>
              </a:rPr>
              <a:t>Technical Seminar 2018-2019</a:t>
            </a:r>
            <a:endParaRPr lang="en-US" sz="4400" dirty="0" smtClean="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Slide Number Placeholder 1"/>
          <p:cNvSpPr>
            <a:spLocks noGrp="1"/>
          </p:cNvSpPr>
          <p:nvPr>
            <p:ph type="sldNum" idx="12"/>
          </p:nvPr>
        </p:nvSpPr>
        <p:spPr>
          <a:xfrm>
            <a:off x="511175" y="4803999"/>
            <a:ext cx="585788" cy="282352"/>
          </a:xfrm>
          <a:prstGeom prst="rect">
            <a:avLst/>
          </a:prstGeom>
        </p:spPr>
        <p:txBody>
          <a:bodyPr/>
          <a:lstStyle/>
          <a:p>
            <a:pPr marL="0" marR="0" lvl="0" indent="0" algn="ctr" rtl="0">
              <a:spcBef>
                <a:spcPts val="0"/>
              </a:spcBef>
              <a:spcAft>
                <a:spcPts val="0"/>
              </a:spcAft>
              <a:buSzPct val="25000"/>
              <a:buNone/>
            </a:pPr>
            <a:r>
              <a:rPr lang="en" sz="2000" b="1" i="1" dirty="0" smtClean="0">
                <a:solidFill>
                  <a:srgbClr val="FEFFFF"/>
                </a:solidFill>
                <a:latin typeface="Century Gothic"/>
                <a:ea typeface="Century Gothic"/>
                <a:cs typeface="Century Gothic"/>
                <a:sym typeface="Century Gothic"/>
              </a:rPr>
              <a:t>1</a:t>
            </a:r>
            <a:endParaRPr lang="en" sz="2000" b="1" i="1" dirty="0">
              <a:solidFill>
                <a:srgbClr val="FEFFFF"/>
              </a:solidFill>
              <a:latin typeface="Century Gothic"/>
              <a:ea typeface="Century Gothic"/>
              <a:cs typeface="Century Gothic"/>
              <a:sym typeface="Century Gothic"/>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1048656" name="Shape 45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endParaRPr lang="en" sz="2000" dirty="0">
              <a:solidFill>
                <a:srgbClr val="FEFFFF"/>
              </a:solidFill>
              <a:latin typeface="Century Gothic"/>
              <a:ea typeface="Century Gothic"/>
              <a:cs typeface="Century Gothic"/>
              <a:sym typeface="Century Gothic"/>
            </a:endParaRPr>
          </a:p>
        </p:txBody>
      </p:sp>
      <p:sp>
        <p:nvSpPr>
          <p:cNvPr id="1048657" name="Slide Number Placeholder 1"/>
          <p:cNvSpPr>
            <a:spLocks noGrp="1"/>
          </p:cNvSpPr>
          <p:nvPr>
            <p:ph type="sldNum" sz="quarter" idx="12"/>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smtClean="0">
                <a:solidFill>
                  <a:srgbClr val="FEFFFF"/>
                </a:solidFill>
                <a:latin typeface="Times New Roman" panose="02020603050405020304" pitchFamily="18" charset="0"/>
                <a:ea typeface="Century Gothic"/>
                <a:cs typeface="Times New Roman" panose="02020603050405020304" pitchFamily="18" charset="0"/>
                <a:sym typeface="Century Gothic"/>
              </a:rPr>
              <a:pPr marL="0" marR="0" lvl="0" indent="0" algn="r" rtl="0">
                <a:spcBef>
                  <a:spcPts val="0"/>
                </a:spcBef>
                <a:spcAft>
                  <a:spcPts val="0"/>
                </a:spcAft>
                <a:buSzPct val="25000"/>
                <a:buNone/>
              </a:pPr>
              <a:t>10</a:t>
            </a:fld>
            <a:endParaRPr lang="en" sz="2000" b="1" dirty="0">
              <a:solidFill>
                <a:srgbClr val="FEFFFF"/>
              </a:solidFill>
              <a:latin typeface="Times New Roman" panose="02020603050405020304" pitchFamily="18" charset="0"/>
              <a:ea typeface="Century Gothic"/>
              <a:cs typeface="Times New Roman" panose="02020603050405020304" pitchFamily="18" charset="0"/>
              <a:sym typeface="Century Gothic"/>
            </a:endParaRPr>
          </a:p>
        </p:txBody>
      </p:sp>
      <p:sp>
        <p:nvSpPr>
          <p:cNvPr id="11" name="Shape 450"/>
          <p:cNvSpPr txBox="1">
            <a:spLocks/>
          </p:cNvSpPr>
          <p:nvPr/>
        </p:nvSpPr>
        <p:spPr>
          <a:xfrm>
            <a:off x="1449416" y="123150"/>
            <a:ext cx="5924100" cy="934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marL="342900" indent="-342900" algn="ctr"/>
            <a:r>
              <a:rPr lang="en-IN" sz="3200" b="1" dirty="0" smtClean="0">
                <a:solidFill>
                  <a:srgbClr val="002060"/>
                </a:solidFill>
                <a:latin typeface="Times New Roman" pitchFamily="18" charset="0"/>
                <a:cs typeface="Times New Roman" pitchFamily="18" charset="0"/>
              </a:rPr>
              <a:t>METHODOLOGY</a:t>
            </a:r>
            <a:r>
              <a:rPr lang="en-IN" sz="3200" b="1" dirty="0" smtClean="0">
                <a:latin typeface="Times New Roman" pitchFamily="18" charset="0"/>
                <a:cs typeface="Times New Roman" pitchFamily="18" charset="0"/>
              </a:rPr>
              <a:t> </a:t>
            </a:r>
            <a:endParaRPr lang="en-IN" sz="3200" b="1" dirty="0">
              <a:latin typeface="Times New Roman" pitchFamily="18" charset="0"/>
              <a:cs typeface="Times New Roman" pitchFamily="18" charset="0"/>
            </a:endParaRPr>
          </a:p>
        </p:txBody>
      </p:sp>
      <p:sp>
        <p:nvSpPr>
          <p:cNvPr id="2" name="Rectangle 1"/>
          <p:cNvSpPr/>
          <p:nvPr/>
        </p:nvSpPr>
        <p:spPr>
          <a:xfrm>
            <a:off x="611560" y="707555"/>
            <a:ext cx="7162800" cy="5478423"/>
          </a:xfrm>
          <a:prstGeom prst="rect">
            <a:avLst/>
          </a:prstGeom>
        </p:spPr>
        <p:txBody>
          <a:bodyPr wrap="square">
            <a:spAutoFit/>
          </a:bodyPr>
          <a:lstStyle/>
          <a:p>
            <a:pPr marL="342900" indent="-342900">
              <a:buFont typeface="Arial" panose="020B0604020202020204" pitchFamily="34" charset="0"/>
              <a:buChar char="•"/>
            </a:pPr>
            <a:r>
              <a:rPr lang="en-US" sz="2000" dirty="0" smtClean="0"/>
              <a:t>Hypothesis:</a:t>
            </a:r>
          </a:p>
          <a:p>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Parameters: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Cost Function:</a:t>
            </a:r>
          </a:p>
          <a:p>
            <a:endParaRPr lang="en-US" sz="2000" dirty="0" smtClean="0"/>
          </a:p>
          <a:p>
            <a:pPr marL="342900" indent="-342900">
              <a:buFont typeface="Arial" panose="020B0604020202020204" pitchFamily="34" charset="0"/>
              <a:buChar char="•"/>
            </a:pPr>
            <a:endParaRPr lang="en-US" sz="2000" dirty="0"/>
          </a:p>
          <a:p>
            <a:r>
              <a:rPr lang="en-US" sz="2000" dirty="0" smtClean="0"/>
              <a:t>        It is known as Squared Error Function.</a:t>
            </a:r>
          </a:p>
          <a:p>
            <a:r>
              <a:rPr lang="en-US" sz="2000" dirty="0" smtClean="0"/>
              <a:t>        Accuracy of hypothesis is measured by the cost function.</a:t>
            </a:r>
          </a:p>
          <a:p>
            <a:r>
              <a:rPr lang="en-US" sz="2000" dirty="0" smtClean="0"/>
              <a:t>        Our goal is to minimize the cost function.</a:t>
            </a:r>
            <a:endParaRPr lang="en-US" sz="2000" dirty="0"/>
          </a:p>
          <a:p>
            <a:pPr marL="342900" indent="-342900">
              <a:buFont typeface="Arial" panose="020B0604020202020204" pitchFamily="34" charset="0"/>
              <a:buChar char="•"/>
            </a:pPr>
            <a:endParaRPr lang="en-US" sz="2000" dirty="0" smtClean="0"/>
          </a:p>
          <a:p>
            <a:endParaRPr lang="en-US" sz="2000" dirty="0" smtClean="0"/>
          </a:p>
          <a:p>
            <a:endParaRPr lang="en-US" sz="2000" dirty="0" smtClean="0"/>
          </a:p>
          <a:p>
            <a:endParaRPr lang="en-US" sz="2000" dirty="0"/>
          </a:p>
          <a:p>
            <a:pPr algn="just">
              <a:lnSpc>
                <a:spcPct val="150000"/>
              </a:lnSpc>
              <a:spcAft>
                <a:spcPts val="100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958519" y="1163452"/>
            <a:ext cx="1980952" cy="323810"/>
          </a:xfrm>
          <a:prstGeom prst="rect">
            <a:avLst/>
          </a:prstGeom>
        </p:spPr>
      </p:pic>
      <p:pic>
        <p:nvPicPr>
          <p:cNvPr id="4" name="Picture 3"/>
          <p:cNvPicPr>
            <a:picLocks noChangeAspect="1"/>
          </p:cNvPicPr>
          <p:nvPr/>
        </p:nvPicPr>
        <p:blipFill>
          <a:blip r:embed="rId4"/>
          <a:stretch>
            <a:fillRect/>
          </a:stretch>
        </p:blipFill>
        <p:spPr>
          <a:xfrm>
            <a:off x="958519" y="2896421"/>
            <a:ext cx="3133333" cy="619048"/>
          </a:xfrm>
          <a:prstGeom prst="rect">
            <a:avLst/>
          </a:prstGeom>
        </p:spPr>
      </p:pic>
      <p:pic>
        <p:nvPicPr>
          <p:cNvPr id="5" name="Picture 4"/>
          <p:cNvPicPr>
            <a:picLocks noChangeAspect="1"/>
          </p:cNvPicPr>
          <p:nvPr/>
        </p:nvPicPr>
        <p:blipFill>
          <a:blip r:embed="rId5"/>
          <a:stretch>
            <a:fillRect/>
          </a:stretch>
        </p:blipFill>
        <p:spPr>
          <a:xfrm>
            <a:off x="1177987" y="2026302"/>
            <a:ext cx="542857" cy="285714"/>
          </a:xfrm>
          <a:prstGeom prst="rect">
            <a:avLst/>
          </a:prstGeom>
        </p:spPr>
      </p:pic>
      <p:pic>
        <p:nvPicPr>
          <p:cNvPr id="6" name="Picture 5"/>
          <p:cNvPicPr>
            <a:picLocks noChangeAspect="1"/>
          </p:cNvPicPr>
          <p:nvPr/>
        </p:nvPicPr>
        <p:blipFill>
          <a:blip r:embed="rId6"/>
          <a:stretch>
            <a:fillRect/>
          </a:stretch>
        </p:blipFill>
        <p:spPr>
          <a:xfrm>
            <a:off x="1471633" y="4524628"/>
            <a:ext cx="1723810" cy="400000"/>
          </a:xfrm>
          <a:prstGeom prst="rect">
            <a:avLst/>
          </a:prstGeom>
        </p:spPr>
      </p:pic>
    </p:spTree>
    <p:extLst>
      <p:ext uri="{BB962C8B-B14F-4D97-AF65-F5344CB8AC3E}">
        <p14:creationId xmlns:p14="http://schemas.microsoft.com/office/powerpoint/2010/main" val="3487585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1048656" name="Shape 45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endParaRPr lang="en" sz="2000" dirty="0">
              <a:solidFill>
                <a:srgbClr val="FEFFFF"/>
              </a:solidFill>
              <a:latin typeface="Century Gothic"/>
              <a:ea typeface="Century Gothic"/>
              <a:cs typeface="Century Gothic"/>
              <a:sym typeface="Century Gothic"/>
            </a:endParaRPr>
          </a:p>
        </p:txBody>
      </p:sp>
      <p:sp>
        <p:nvSpPr>
          <p:cNvPr id="1048657" name="Slide Number Placeholder 1"/>
          <p:cNvSpPr>
            <a:spLocks noGrp="1"/>
          </p:cNvSpPr>
          <p:nvPr>
            <p:ph type="sldNum" sz="quarter" idx="12"/>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smtClean="0">
                <a:solidFill>
                  <a:srgbClr val="FEFFFF"/>
                </a:solidFill>
                <a:latin typeface="Times New Roman" panose="02020603050405020304" pitchFamily="18" charset="0"/>
                <a:ea typeface="Century Gothic"/>
                <a:cs typeface="Times New Roman" panose="02020603050405020304" pitchFamily="18" charset="0"/>
                <a:sym typeface="Century Gothic"/>
              </a:rPr>
              <a:pPr marL="0" marR="0" lvl="0" indent="0" algn="r" rtl="0">
                <a:spcBef>
                  <a:spcPts val="0"/>
                </a:spcBef>
                <a:spcAft>
                  <a:spcPts val="0"/>
                </a:spcAft>
                <a:buSzPct val="25000"/>
                <a:buNone/>
              </a:pPr>
              <a:t>11</a:t>
            </a:fld>
            <a:endParaRPr lang="en" sz="2000" b="1" dirty="0">
              <a:solidFill>
                <a:srgbClr val="FEFFFF"/>
              </a:solidFill>
              <a:latin typeface="Times New Roman" panose="02020603050405020304" pitchFamily="18" charset="0"/>
              <a:ea typeface="Century Gothic"/>
              <a:cs typeface="Times New Roman" panose="02020603050405020304" pitchFamily="18" charset="0"/>
              <a:sym typeface="Century Gothic"/>
            </a:endParaRPr>
          </a:p>
        </p:txBody>
      </p:sp>
      <p:sp>
        <p:nvSpPr>
          <p:cNvPr id="11" name="Shape 450"/>
          <p:cNvSpPr txBox="1">
            <a:spLocks/>
          </p:cNvSpPr>
          <p:nvPr/>
        </p:nvSpPr>
        <p:spPr>
          <a:xfrm>
            <a:off x="1371600" y="112950"/>
            <a:ext cx="5924100" cy="934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marL="342900" indent="-342900" algn="ctr"/>
            <a:r>
              <a:rPr lang="en-IN" sz="3200" b="1" dirty="0" smtClean="0">
                <a:solidFill>
                  <a:srgbClr val="002060"/>
                </a:solidFill>
                <a:latin typeface="Times New Roman" pitchFamily="18" charset="0"/>
                <a:cs typeface="Times New Roman" pitchFamily="18" charset="0"/>
              </a:rPr>
              <a:t>METHODOLOGY</a:t>
            </a:r>
            <a:r>
              <a:rPr lang="en-IN" sz="3200" b="1" dirty="0" smtClean="0">
                <a:latin typeface="Times New Roman" pitchFamily="18" charset="0"/>
                <a:cs typeface="Times New Roman" pitchFamily="18" charset="0"/>
              </a:rPr>
              <a:t> </a:t>
            </a:r>
            <a:endParaRPr lang="en-IN" sz="3200" b="1" dirty="0">
              <a:latin typeface="Times New Roman" pitchFamily="18" charset="0"/>
              <a:cs typeface="Times New Roman" pitchFamily="18" charset="0"/>
            </a:endParaRPr>
          </a:p>
        </p:txBody>
      </p:sp>
      <p:sp>
        <p:nvSpPr>
          <p:cNvPr id="2" name="Rectangle 1"/>
          <p:cNvSpPr/>
          <p:nvPr/>
        </p:nvSpPr>
        <p:spPr>
          <a:xfrm>
            <a:off x="683568" y="1047750"/>
            <a:ext cx="7088832" cy="3323987"/>
          </a:xfrm>
          <a:prstGeom prst="rect">
            <a:avLst/>
          </a:prstGeom>
        </p:spPr>
        <p:txBody>
          <a:bodyPr wrap="square">
            <a:spAutoFit/>
          </a:bodyPr>
          <a:lstStyle/>
          <a:p>
            <a:pPr lvl="0"/>
            <a:r>
              <a:rPr lang="en-US" sz="2000" b="1" dirty="0" smtClean="0">
                <a:latin typeface="Times New Roman" panose="02020603050405020304" pitchFamily="18" charset="0"/>
                <a:cs typeface="Times New Roman" panose="02020603050405020304" pitchFamily="18" charset="0"/>
              </a:rPr>
              <a:t>Gradient Descent Algorithm: </a:t>
            </a:r>
          </a:p>
          <a:p>
            <a:pPr lvl="0"/>
            <a:endParaRPr lang="en-US" sz="2000" b="1" dirty="0">
              <a:latin typeface="Times New Roman" panose="02020603050405020304" pitchFamily="18" charset="0"/>
              <a:cs typeface="Times New Roman" panose="02020603050405020304" pitchFamily="18" charset="0"/>
            </a:endParaRPr>
          </a:p>
          <a:p>
            <a:pPr lvl="0"/>
            <a:endParaRPr lang="en-US" sz="2000" b="1" dirty="0" smtClean="0">
              <a:latin typeface="Times New Roman" panose="02020603050405020304" pitchFamily="18" charset="0"/>
              <a:cs typeface="Times New Roman" panose="02020603050405020304" pitchFamily="18" charset="0"/>
            </a:endParaRPr>
          </a:p>
          <a:p>
            <a:pPr lvl="0" algn="just"/>
            <a:endParaRPr lang="en-US" sz="2000" dirty="0" smtClean="0"/>
          </a:p>
          <a:p>
            <a:pPr lvl="0" algn="just"/>
            <a:endParaRPr lang="en-US" sz="2000" dirty="0"/>
          </a:p>
          <a:p>
            <a:pPr lvl="0" algn="just"/>
            <a:endParaRPr lang="en-US" sz="2000" dirty="0" smtClean="0"/>
          </a:p>
          <a:p>
            <a:pPr lvl="0" algn="just"/>
            <a:endParaRPr lang="en-US" sz="2000" dirty="0" smtClean="0"/>
          </a:p>
          <a:p>
            <a:pPr marL="342900" lvl="0" indent="-342900" algn="just">
              <a:buFont typeface="Arial" panose="020B0604020202020204" pitchFamily="34" charset="0"/>
              <a:buChar char="•"/>
            </a:pPr>
            <a:r>
              <a:rPr lang="en-US" sz="2000" dirty="0" smtClean="0"/>
              <a:t>We can represent this algorithm as:</a:t>
            </a:r>
          </a:p>
          <a:p>
            <a:pPr lvl="0" algn="just"/>
            <a:endParaRPr lang="en-US" sz="2000" dirty="0"/>
          </a:p>
          <a:p>
            <a:pPr algn="just">
              <a:lnSpc>
                <a:spcPct val="150000"/>
              </a:lnSpc>
              <a:spcAft>
                <a:spcPts val="100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04069" y="1485431"/>
            <a:ext cx="6085714" cy="1676782"/>
          </a:xfrm>
          <a:prstGeom prst="rect">
            <a:avLst/>
          </a:prstGeom>
        </p:spPr>
      </p:pic>
      <p:pic>
        <p:nvPicPr>
          <p:cNvPr id="4" name="Picture 3"/>
          <p:cNvPicPr>
            <a:picLocks noChangeAspect="1"/>
          </p:cNvPicPr>
          <p:nvPr/>
        </p:nvPicPr>
        <p:blipFill>
          <a:blip r:embed="rId4"/>
          <a:stretch>
            <a:fillRect/>
          </a:stretch>
        </p:blipFill>
        <p:spPr>
          <a:xfrm>
            <a:off x="899591" y="3570077"/>
            <a:ext cx="4012547" cy="1147733"/>
          </a:xfrm>
          <a:prstGeom prst="rect">
            <a:avLst/>
          </a:prstGeom>
        </p:spPr>
      </p:pic>
    </p:spTree>
    <p:extLst>
      <p:ext uri="{BB962C8B-B14F-4D97-AF65-F5344CB8AC3E}">
        <p14:creationId xmlns:p14="http://schemas.microsoft.com/office/powerpoint/2010/main" val="3927313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1048656" name="Shape 45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endParaRPr lang="en" sz="2000" dirty="0">
              <a:solidFill>
                <a:srgbClr val="FEFFFF"/>
              </a:solidFill>
              <a:latin typeface="Century Gothic"/>
              <a:ea typeface="Century Gothic"/>
              <a:cs typeface="Century Gothic"/>
              <a:sym typeface="Century Gothic"/>
            </a:endParaRPr>
          </a:p>
        </p:txBody>
      </p:sp>
      <p:sp>
        <p:nvSpPr>
          <p:cNvPr id="1048657" name="Slide Number Placeholder 1"/>
          <p:cNvSpPr>
            <a:spLocks noGrp="1"/>
          </p:cNvSpPr>
          <p:nvPr>
            <p:ph type="sldNum" sz="quarter" idx="12"/>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smtClean="0">
                <a:solidFill>
                  <a:srgbClr val="FEFFFF"/>
                </a:solidFill>
                <a:latin typeface="Times New Roman" panose="02020603050405020304" pitchFamily="18" charset="0"/>
                <a:ea typeface="Century Gothic"/>
                <a:cs typeface="Times New Roman" panose="02020603050405020304" pitchFamily="18" charset="0"/>
                <a:sym typeface="Century Gothic"/>
              </a:rPr>
              <a:pPr marL="0" marR="0" lvl="0" indent="0" algn="r" rtl="0">
                <a:spcBef>
                  <a:spcPts val="0"/>
                </a:spcBef>
                <a:spcAft>
                  <a:spcPts val="0"/>
                </a:spcAft>
                <a:buSzPct val="25000"/>
                <a:buNone/>
              </a:pPr>
              <a:t>12</a:t>
            </a:fld>
            <a:endParaRPr lang="en" sz="2000" b="1" dirty="0">
              <a:solidFill>
                <a:srgbClr val="FEFFFF"/>
              </a:solidFill>
              <a:latin typeface="Times New Roman" panose="02020603050405020304" pitchFamily="18" charset="0"/>
              <a:ea typeface="Century Gothic"/>
              <a:cs typeface="Times New Roman" panose="02020603050405020304" pitchFamily="18" charset="0"/>
              <a:sym typeface="Century Gothic"/>
            </a:endParaRPr>
          </a:p>
        </p:txBody>
      </p:sp>
      <p:sp>
        <p:nvSpPr>
          <p:cNvPr id="11" name="Shape 450"/>
          <p:cNvSpPr txBox="1">
            <a:spLocks/>
          </p:cNvSpPr>
          <p:nvPr/>
        </p:nvSpPr>
        <p:spPr>
          <a:xfrm>
            <a:off x="1371600" y="112950"/>
            <a:ext cx="5924100" cy="934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marL="342900" indent="-342900" algn="ctr"/>
            <a:r>
              <a:rPr lang="en-IN" sz="3200" b="1" dirty="0" smtClean="0">
                <a:solidFill>
                  <a:srgbClr val="002060"/>
                </a:solidFill>
                <a:latin typeface="Times New Roman" pitchFamily="18" charset="0"/>
                <a:cs typeface="Times New Roman" pitchFamily="18" charset="0"/>
              </a:rPr>
              <a:t>METHODOLOGY</a:t>
            </a:r>
            <a:r>
              <a:rPr lang="en-IN" sz="3200" b="1" dirty="0" smtClean="0">
                <a:latin typeface="Times New Roman" pitchFamily="18" charset="0"/>
                <a:cs typeface="Times New Roman" pitchFamily="18" charset="0"/>
              </a:rPr>
              <a:t> </a:t>
            </a:r>
            <a:endParaRPr lang="en-IN" sz="3200" b="1" dirty="0">
              <a:latin typeface="Times New Roman" pitchFamily="18" charset="0"/>
              <a:cs typeface="Times New Roman" pitchFamily="18" charset="0"/>
            </a:endParaRPr>
          </a:p>
        </p:txBody>
      </p:sp>
      <p:sp>
        <p:nvSpPr>
          <p:cNvPr id="2" name="Rectangle 1"/>
          <p:cNvSpPr/>
          <p:nvPr/>
        </p:nvSpPr>
        <p:spPr>
          <a:xfrm>
            <a:off x="683568" y="1203598"/>
            <a:ext cx="8280920" cy="9417963"/>
          </a:xfrm>
          <a:prstGeom prst="rect">
            <a:avLst/>
          </a:prstGeom>
        </p:spPr>
        <p:txBody>
          <a:bodyPr wrap="square">
            <a:spAutoFit/>
          </a:bodyPr>
          <a:lstStyle/>
          <a:p>
            <a:pPr lvl="0"/>
            <a:r>
              <a:rPr lang="en-US" sz="2000" b="1" dirty="0" smtClean="0">
                <a:latin typeface="Times New Roman" panose="02020603050405020304" pitchFamily="18" charset="0"/>
                <a:cs typeface="Times New Roman" panose="02020603050405020304" pitchFamily="18" charset="0"/>
              </a:rPr>
              <a:t>How Gradient Descent Algorithm will minimize Cost Function?</a:t>
            </a:r>
          </a:p>
          <a:p>
            <a:pPr lvl="0"/>
            <a:endParaRPr lang="en-US" sz="2000" b="1" dirty="0">
              <a:latin typeface="Times New Roman" panose="02020603050405020304" pitchFamily="18" charset="0"/>
              <a:cs typeface="Times New Roman" panose="02020603050405020304" pitchFamily="18" charset="0"/>
            </a:endParaRPr>
          </a:p>
          <a:p>
            <a:pPr lvl="0"/>
            <a:endParaRPr lang="en-US" sz="2000" b="1" dirty="0" smtClean="0">
              <a:latin typeface="Times New Roman" panose="02020603050405020304" pitchFamily="18" charset="0"/>
              <a:cs typeface="Times New Roman" panose="02020603050405020304" pitchFamily="18" charset="0"/>
            </a:endParaRPr>
          </a:p>
          <a:p>
            <a:pPr lvl="0"/>
            <a:endParaRPr lang="en-US" sz="2000" b="1" dirty="0">
              <a:latin typeface="Times New Roman" panose="02020603050405020304" pitchFamily="18" charset="0"/>
              <a:cs typeface="Times New Roman" panose="02020603050405020304" pitchFamily="18" charset="0"/>
            </a:endParaRPr>
          </a:p>
          <a:p>
            <a:pPr lvl="0"/>
            <a:endParaRPr lang="en-US" sz="2000" b="1" dirty="0" smtClean="0">
              <a:latin typeface="Times New Roman" panose="02020603050405020304" pitchFamily="18" charset="0"/>
              <a:cs typeface="Times New Roman" panose="02020603050405020304" pitchFamily="18" charset="0"/>
            </a:endParaRPr>
          </a:p>
          <a:p>
            <a:pPr lvl="0"/>
            <a:endParaRPr lang="en-US" sz="2000" b="1" dirty="0">
              <a:latin typeface="Times New Roman" panose="02020603050405020304" pitchFamily="18" charset="0"/>
              <a:cs typeface="Times New Roman" panose="02020603050405020304" pitchFamily="18" charset="0"/>
            </a:endParaRPr>
          </a:p>
          <a:p>
            <a:pPr lvl="0"/>
            <a:endParaRPr lang="en-US" sz="2000" b="1"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It has only local optimum which will be the global optimum.</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are running gradient descent algorithm, choosing the parameters of cost function, moving step-by-step in the cost function and corresponding to that, our line plotted will also change in the hypothesis function. </a:t>
            </a:r>
            <a:endParaRPr lang="en-US" sz="16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When </a:t>
            </a:r>
            <a:r>
              <a:rPr lang="en-US" sz="1600" dirty="0">
                <a:latin typeface="Times New Roman" panose="02020603050405020304" pitchFamily="18" charset="0"/>
                <a:cs typeface="Times New Roman" panose="02020603050405020304" pitchFamily="18" charset="0"/>
              </a:rPr>
              <a:t>we will reach global optimum, we’ll get a line in the hypothesis function which will fit the data well.</a:t>
            </a:r>
          </a:p>
          <a:p>
            <a:pPr marL="342900" lvl="0" indent="-342900">
              <a:buFont typeface="Arial" panose="020B0604020202020204" pitchFamily="34" charset="0"/>
              <a:buChar char="•"/>
            </a:pPr>
            <a:endParaRPr lang="en-US" sz="2000" b="1"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b="1"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b="1"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b="1"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b="1"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b="1" dirty="0" smtClean="0">
              <a:latin typeface="Times New Roman" panose="02020603050405020304" pitchFamily="18" charset="0"/>
              <a:cs typeface="Times New Roman" panose="02020603050405020304" pitchFamily="18" charset="0"/>
            </a:endParaRPr>
          </a:p>
          <a:p>
            <a:pPr lvl="0"/>
            <a:endParaRPr lang="en-US" sz="2000" b="1" dirty="0">
              <a:latin typeface="Times New Roman" panose="02020603050405020304" pitchFamily="18" charset="0"/>
              <a:cs typeface="Times New Roman" panose="02020603050405020304" pitchFamily="18" charset="0"/>
            </a:endParaRPr>
          </a:p>
          <a:p>
            <a:pPr lvl="0"/>
            <a:endParaRPr lang="en-US" sz="2000" b="1" dirty="0" smtClean="0">
              <a:latin typeface="Times New Roman" panose="02020603050405020304" pitchFamily="18" charset="0"/>
              <a:cs typeface="Times New Roman" panose="02020603050405020304" pitchFamily="18" charset="0"/>
            </a:endParaRPr>
          </a:p>
          <a:p>
            <a:pPr lvl="0" algn="just"/>
            <a:endParaRPr lang="en-US" sz="2000" dirty="0" smtClean="0"/>
          </a:p>
          <a:p>
            <a:pPr lvl="0" algn="just"/>
            <a:endParaRPr lang="en-US" sz="2000" dirty="0"/>
          </a:p>
          <a:p>
            <a:pPr lvl="0" algn="just"/>
            <a:endParaRPr lang="en-US" sz="2000" dirty="0" smtClean="0"/>
          </a:p>
          <a:p>
            <a:pPr lvl="0" algn="just"/>
            <a:endParaRPr lang="en-US" sz="2000" dirty="0"/>
          </a:p>
          <a:p>
            <a:pPr algn="just">
              <a:lnSpc>
                <a:spcPct val="150000"/>
              </a:lnSpc>
              <a:spcAft>
                <a:spcPts val="100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3"/>
          <a:srcRect t="7407"/>
          <a:stretch/>
        </p:blipFill>
        <p:spPr>
          <a:xfrm>
            <a:off x="2771800" y="1563638"/>
            <a:ext cx="3312368" cy="1800200"/>
          </a:xfrm>
          <a:prstGeom prst="rect">
            <a:avLst/>
          </a:prstGeom>
        </p:spPr>
      </p:pic>
    </p:spTree>
    <p:extLst>
      <p:ext uri="{BB962C8B-B14F-4D97-AF65-F5344CB8AC3E}">
        <p14:creationId xmlns:p14="http://schemas.microsoft.com/office/powerpoint/2010/main" val="689511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1048656" name="Shape 452"/>
          <p:cNvSpPr/>
          <p:nvPr/>
        </p:nvSpPr>
        <p:spPr>
          <a:xfrm>
            <a:off x="1105892" y="739077"/>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13</a:t>
            </a:fld>
            <a:endParaRPr lang="en" sz="2000">
              <a:solidFill>
                <a:srgbClr val="FEFFFF"/>
              </a:solidFill>
              <a:latin typeface="Century Gothic"/>
              <a:ea typeface="Century Gothic"/>
              <a:cs typeface="Century Gothic"/>
              <a:sym typeface="Century Gothic"/>
            </a:endParaRPr>
          </a:p>
        </p:txBody>
      </p:sp>
      <p:sp>
        <p:nvSpPr>
          <p:cNvPr id="1048657" name="Slide Number Placeholder 1"/>
          <p:cNvSpPr>
            <a:spLocks noGrp="1"/>
          </p:cNvSpPr>
          <p:nvPr>
            <p:ph type="sldNum" sz="quarter" idx="12"/>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smtClean="0">
                <a:solidFill>
                  <a:srgbClr val="FEFFFF"/>
                </a:solidFill>
                <a:latin typeface="Times New Roman" panose="02020603050405020304" pitchFamily="18" charset="0"/>
                <a:ea typeface="Century Gothic"/>
                <a:cs typeface="Times New Roman" panose="02020603050405020304" pitchFamily="18" charset="0"/>
                <a:sym typeface="Century Gothic"/>
              </a:rPr>
              <a:pPr marL="0" marR="0" lvl="0" indent="0" algn="r" rtl="0">
                <a:spcBef>
                  <a:spcPts val="0"/>
                </a:spcBef>
                <a:spcAft>
                  <a:spcPts val="0"/>
                </a:spcAft>
                <a:buSzPct val="25000"/>
                <a:buNone/>
              </a:pPr>
              <a:t>13</a:t>
            </a:fld>
            <a:endParaRPr lang="en" sz="2000" b="1" dirty="0">
              <a:solidFill>
                <a:srgbClr val="FEFFFF"/>
              </a:solidFill>
              <a:latin typeface="Times New Roman" panose="02020603050405020304" pitchFamily="18" charset="0"/>
              <a:ea typeface="Century Gothic"/>
              <a:cs typeface="Times New Roman" panose="02020603050405020304" pitchFamily="18" charset="0"/>
              <a:sym typeface="Century Gothic"/>
            </a:endParaRPr>
          </a:p>
        </p:txBody>
      </p:sp>
      <p:sp>
        <p:nvSpPr>
          <p:cNvPr id="11" name="Shape 450"/>
          <p:cNvSpPr txBox="1">
            <a:spLocks/>
          </p:cNvSpPr>
          <p:nvPr/>
        </p:nvSpPr>
        <p:spPr>
          <a:xfrm>
            <a:off x="1371600" y="112950"/>
            <a:ext cx="5924100" cy="934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marL="342900" indent="-342900" algn="ctr"/>
            <a:r>
              <a:rPr lang="en-IN" sz="3200" b="1" dirty="0" smtClean="0">
                <a:solidFill>
                  <a:srgbClr val="002060"/>
                </a:solidFill>
                <a:latin typeface="Times New Roman" pitchFamily="18" charset="0"/>
                <a:cs typeface="Times New Roman" pitchFamily="18" charset="0"/>
              </a:rPr>
              <a:t>METHODOLOGY</a:t>
            </a:r>
            <a:r>
              <a:rPr lang="en-IN" sz="3200" b="1" dirty="0" smtClean="0">
                <a:latin typeface="Times New Roman" pitchFamily="18" charset="0"/>
                <a:cs typeface="Times New Roman" pitchFamily="18" charset="0"/>
              </a:rPr>
              <a:t> </a:t>
            </a:r>
            <a:endParaRPr lang="en-IN" sz="3200" b="1" dirty="0">
              <a:latin typeface="Times New Roman" pitchFamily="18" charset="0"/>
              <a:cs typeface="Times New Roman" pitchFamily="18" charset="0"/>
            </a:endParaRPr>
          </a:p>
        </p:txBody>
      </p:sp>
      <p:sp>
        <p:nvSpPr>
          <p:cNvPr id="2" name="Rectangle 1"/>
          <p:cNvSpPr/>
          <p:nvPr/>
        </p:nvSpPr>
        <p:spPr>
          <a:xfrm>
            <a:off x="609600" y="514350"/>
            <a:ext cx="7162800" cy="4247317"/>
          </a:xfrm>
          <a:prstGeom prst="rect">
            <a:avLst/>
          </a:prstGeom>
        </p:spPr>
        <p:txBody>
          <a:bodyPr wrap="square">
            <a:spAutoFit/>
          </a:bodyPr>
          <a:lstStyle/>
          <a:p>
            <a:pPr lvl="0"/>
            <a:endParaRPr lang="en-US" sz="2000" b="1"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On combining cost function with gradient descent and applying a bit of calculus, we have:</a:t>
            </a:r>
            <a:endParaRPr lang="en-US"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b="1"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b="1"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b="1" dirty="0" smtClean="0">
              <a:latin typeface="Times New Roman" panose="02020603050405020304" pitchFamily="18" charset="0"/>
              <a:cs typeface="Times New Roman" panose="02020603050405020304" pitchFamily="18" charset="0"/>
            </a:endParaRPr>
          </a:p>
          <a:p>
            <a:pPr lvl="0"/>
            <a:endParaRPr lang="en-US" sz="2000" b="1"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 can use these formulas to solve the problem of linear regression.</a:t>
            </a:r>
            <a:endParaRPr lang="en-US" sz="2000" b="1" dirty="0">
              <a:latin typeface="Times New Roman" panose="02020603050405020304" pitchFamily="18" charset="0"/>
              <a:cs typeface="Times New Roman" panose="02020603050405020304" pitchFamily="18" charset="0"/>
            </a:endParaRPr>
          </a:p>
          <a:p>
            <a:pPr lvl="0" algn="just"/>
            <a:endParaRPr lang="en-US" sz="2000" dirty="0" smtClean="0">
              <a:latin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691680" y="1473926"/>
            <a:ext cx="4761905" cy="1714286"/>
          </a:xfrm>
          <a:prstGeom prst="rect">
            <a:avLst/>
          </a:prstGeom>
        </p:spPr>
      </p:pic>
    </p:spTree>
    <p:extLst>
      <p:ext uri="{BB962C8B-B14F-4D97-AF65-F5344CB8AC3E}">
        <p14:creationId xmlns:p14="http://schemas.microsoft.com/office/powerpoint/2010/main" val="3787568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1048656" name="Shape 452"/>
          <p:cNvSpPr/>
          <p:nvPr/>
        </p:nvSpPr>
        <p:spPr>
          <a:xfrm>
            <a:off x="1105892" y="739077"/>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14</a:t>
            </a:fld>
            <a:endParaRPr lang="en" sz="2000">
              <a:solidFill>
                <a:srgbClr val="FEFFFF"/>
              </a:solidFill>
              <a:latin typeface="Century Gothic"/>
              <a:ea typeface="Century Gothic"/>
              <a:cs typeface="Century Gothic"/>
              <a:sym typeface="Century Gothic"/>
            </a:endParaRPr>
          </a:p>
        </p:txBody>
      </p:sp>
      <p:sp>
        <p:nvSpPr>
          <p:cNvPr id="1048657" name="Slide Number Placeholder 1"/>
          <p:cNvSpPr>
            <a:spLocks noGrp="1"/>
          </p:cNvSpPr>
          <p:nvPr>
            <p:ph type="sldNum" sz="quarter" idx="12"/>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smtClean="0">
                <a:solidFill>
                  <a:srgbClr val="FEFFFF"/>
                </a:solidFill>
                <a:latin typeface="Times New Roman" panose="02020603050405020304" pitchFamily="18" charset="0"/>
                <a:ea typeface="Century Gothic"/>
                <a:cs typeface="Times New Roman" panose="02020603050405020304" pitchFamily="18" charset="0"/>
                <a:sym typeface="Century Gothic"/>
              </a:rPr>
              <a:pPr marL="0" marR="0" lvl="0" indent="0" algn="r" rtl="0">
                <a:spcBef>
                  <a:spcPts val="0"/>
                </a:spcBef>
                <a:spcAft>
                  <a:spcPts val="0"/>
                </a:spcAft>
                <a:buSzPct val="25000"/>
                <a:buNone/>
              </a:pPr>
              <a:t>14</a:t>
            </a:fld>
            <a:endParaRPr lang="en" sz="2000" b="1" dirty="0">
              <a:solidFill>
                <a:srgbClr val="FEFFFF"/>
              </a:solidFill>
              <a:latin typeface="Times New Roman" panose="02020603050405020304" pitchFamily="18" charset="0"/>
              <a:ea typeface="Century Gothic"/>
              <a:cs typeface="Times New Roman" panose="02020603050405020304" pitchFamily="18" charset="0"/>
              <a:sym typeface="Century Gothic"/>
            </a:endParaRPr>
          </a:p>
        </p:txBody>
      </p:sp>
      <p:sp>
        <p:nvSpPr>
          <p:cNvPr id="11" name="Shape 450"/>
          <p:cNvSpPr txBox="1">
            <a:spLocks/>
          </p:cNvSpPr>
          <p:nvPr/>
        </p:nvSpPr>
        <p:spPr>
          <a:xfrm>
            <a:off x="1371600" y="112950"/>
            <a:ext cx="5924100" cy="934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marL="342900" indent="-342900" algn="ctr"/>
            <a:r>
              <a:rPr lang="en-IN" sz="3200" b="1" dirty="0" smtClean="0">
                <a:solidFill>
                  <a:srgbClr val="002060"/>
                </a:solidFill>
                <a:latin typeface="Times New Roman" pitchFamily="18" charset="0"/>
                <a:cs typeface="Times New Roman" pitchFamily="18" charset="0"/>
              </a:rPr>
              <a:t>METHODOLOGY</a:t>
            </a:r>
            <a:r>
              <a:rPr lang="en-IN" sz="3200" b="1" dirty="0" smtClean="0">
                <a:latin typeface="Times New Roman" pitchFamily="18" charset="0"/>
                <a:cs typeface="Times New Roman" pitchFamily="18" charset="0"/>
              </a:rPr>
              <a:t> </a:t>
            </a:r>
            <a:endParaRPr lang="en-IN" sz="3200" b="1" dirty="0">
              <a:latin typeface="Times New Roman" pitchFamily="18" charset="0"/>
              <a:cs typeface="Times New Roman" pitchFamily="18" charset="0"/>
            </a:endParaRPr>
          </a:p>
        </p:txBody>
      </p:sp>
      <p:sp>
        <p:nvSpPr>
          <p:cNvPr id="2" name="Rectangle 1"/>
          <p:cNvSpPr/>
          <p:nvPr/>
        </p:nvSpPr>
        <p:spPr>
          <a:xfrm>
            <a:off x="609600" y="514350"/>
            <a:ext cx="7162800" cy="5016758"/>
          </a:xfrm>
          <a:prstGeom prst="rect">
            <a:avLst/>
          </a:prstGeom>
        </p:spPr>
        <p:txBody>
          <a:bodyPr wrap="square">
            <a:spAutoFit/>
          </a:bodyPr>
          <a:lstStyle/>
          <a:p>
            <a:pPr lvl="0"/>
            <a:endParaRPr lang="en-US" sz="2000" b="1"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multiple features of the house, we have modified formulas:</a:t>
            </a:r>
          </a:p>
          <a:p>
            <a:pPr marL="342900" lvl="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Where:</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005285" y="1285803"/>
            <a:ext cx="4371429" cy="1742857"/>
          </a:xfrm>
          <a:prstGeom prst="rect">
            <a:avLst/>
          </a:prstGeom>
        </p:spPr>
      </p:pic>
      <p:pic>
        <p:nvPicPr>
          <p:cNvPr id="5" name="Picture 4"/>
          <p:cNvPicPr>
            <a:picLocks noChangeAspect="1"/>
          </p:cNvPicPr>
          <p:nvPr/>
        </p:nvPicPr>
        <p:blipFill>
          <a:blip r:embed="rId4"/>
          <a:stretch>
            <a:fillRect/>
          </a:stretch>
        </p:blipFill>
        <p:spPr>
          <a:xfrm>
            <a:off x="971600" y="3738925"/>
            <a:ext cx="4219048" cy="752381"/>
          </a:xfrm>
          <a:prstGeom prst="rect">
            <a:avLst/>
          </a:prstGeom>
        </p:spPr>
      </p:pic>
    </p:spTree>
    <p:extLst>
      <p:ext uri="{BB962C8B-B14F-4D97-AF65-F5344CB8AC3E}">
        <p14:creationId xmlns:p14="http://schemas.microsoft.com/office/powerpoint/2010/main" val="661971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1048656" name="Shape 452"/>
          <p:cNvSpPr/>
          <p:nvPr/>
        </p:nvSpPr>
        <p:spPr>
          <a:xfrm>
            <a:off x="1105892" y="739077"/>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15</a:t>
            </a:fld>
            <a:endParaRPr lang="en" sz="2000">
              <a:solidFill>
                <a:srgbClr val="FEFFFF"/>
              </a:solidFill>
              <a:latin typeface="Century Gothic"/>
              <a:ea typeface="Century Gothic"/>
              <a:cs typeface="Century Gothic"/>
              <a:sym typeface="Century Gothic"/>
            </a:endParaRPr>
          </a:p>
        </p:txBody>
      </p:sp>
      <p:sp>
        <p:nvSpPr>
          <p:cNvPr id="1048657" name="Slide Number Placeholder 1"/>
          <p:cNvSpPr>
            <a:spLocks noGrp="1"/>
          </p:cNvSpPr>
          <p:nvPr>
            <p:ph type="sldNum" sz="quarter" idx="12"/>
          </p:nvPr>
        </p:nvSpPr>
        <p:spPr>
          <a:xfrm>
            <a:off x="511175" y="4692006"/>
            <a:ext cx="585788" cy="451494"/>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smtClean="0">
                <a:solidFill>
                  <a:srgbClr val="FEFFFF"/>
                </a:solidFill>
                <a:latin typeface="Times New Roman" panose="02020603050405020304" pitchFamily="18" charset="0"/>
                <a:ea typeface="Century Gothic"/>
                <a:cs typeface="Times New Roman" panose="02020603050405020304" pitchFamily="18" charset="0"/>
                <a:sym typeface="Century Gothic"/>
              </a:rPr>
              <a:pPr marL="0" marR="0" lvl="0" indent="0" algn="r" rtl="0">
                <a:spcBef>
                  <a:spcPts val="0"/>
                </a:spcBef>
                <a:spcAft>
                  <a:spcPts val="0"/>
                </a:spcAft>
                <a:buSzPct val="25000"/>
                <a:buNone/>
              </a:pPr>
              <a:t>15</a:t>
            </a:fld>
            <a:endParaRPr lang="en" sz="2000" b="1" dirty="0">
              <a:solidFill>
                <a:srgbClr val="FEFFFF"/>
              </a:solidFill>
              <a:latin typeface="Times New Roman" panose="02020603050405020304" pitchFamily="18" charset="0"/>
              <a:ea typeface="Century Gothic"/>
              <a:cs typeface="Times New Roman" panose="02020603050405020304" pitchFamily="18" charset="0"/>
              <a:sym typeface="Century Gothic"/>
            </a:endParaRPr>
          </a:p>
        </p:txBody>
      </p:sp>
      <p:sp>
        <p:nvSpPr>
          <p:cNvPr id="11" name="Shape 450"/>
          <p:cNvSpPr txBox="1">
            <a:spLocks/>
          </p:cNvSpPr>
          <p:nvPr/>
        </p:nvSpPr>
        <p:spPr>
          <a:xfrm>
            <a:off x="1371600" y="112950"/>
            <a:ext cx="5924100" cy="934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marL="342900" indent="-342900" algn="ctr"/>
            <a:r>
              <a:rPr lang="en-IN" sz="3200" b="1" dirty="0" smtClean="0">
                <a:solidFill>
                  <a:srgbClr val="002060"/>
                </a:solidFill>
                <a:latin typeface="Times New Roman" pitchFamily="18" charset="0"/>
                <a:cs typeface="Times New Roman" pitchFamily="18" charset="0"/>
              </a:rPr>
              <a:t>METHODOLOGY</a:t>
            </a:r>
            <a:r>
              <a:rPr lang="en-IN" sz="3200" b="1" dirty="0" smtClean="0">
                <a:latin typeface="Times New Roman" pitchFamily="18" charset="0"/>
                <a:cs typeface="Times New Roman" pitchFamily="18" charset="0"/>
              </a:rPr>
              <a:t> </a:t>
            </a:r>
            <a:endParaRPr lang="en-IN" sz="3200" b="1" dirty="0">
              <a:latin typeface="Times New Roman" pitchFamily="18" charset="0"/>
              <a:cs typeface="Times New Roman" pitchFamily="18" charset="0"/>
            </a:endParaRPr>
          </a:p>
        </p:txBody>
      </p:sp>
      <p:sp>
        <p:nvSpPr>
          <p:cNvPr id="2" name="Rectangle 1"/>
          <p:cNvSpPr/>
          <p:nvPr/>
        </p:nvSpPr>
        <p:spPr>
          <a:xfrm>
            <a:off x="609600" y="514350"/>
            <a:ext cx="7162800" cy="3247043"/>
          </a:xfrm>
          <a:prstGeom prst="rect">
            <a:avLst/>
          </a:prstGeom>
        </p:spPr>
        <p:txBody>
          <a:bodyPr wrap="square">
            <a:spAutoFit/>
          </a:bodyPr>
          <a:lstStyle/>
          <a:p>
            <a:pPr lvl="0"/>
            <a:endParaRPr lang="en-US" sz="2000" b="1"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Gradient Descent Algorithm:</a:t>
            </a:r>
          </a:p>
          <a:p>
            <a:pPr marL="342900" lvl="0" indent="-342900">
              <a:buFont typeface="Arial" panose="020B0604020202020204" pitchFamily="34" charset="0"/>
              <a:buChar char="•"/>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1000"/>
              </a:spcAft>
              <a:buFont typeface="Arial" panose="020B0604020202020204" pitchFamily="34" charset="0"/>
              <a:buChar char="•"/>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We will obtain a plot:</a:t>
            </a:r>
          </a:p>
          <a:p>
            <a:pPr marL="342900" indent="-342900" algn="just">
              <a:lnSpc>
                <a:spcPct val="150000"/>
              </a:lnSpc>
              <a:spcAft>
                <a:spcPts val="1000"/>
              </a:spcAft>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551626" y="1237344"/>
            <a:ext cx="4419048" cy="1428571"/>
          </a:xfrm>
          <a:prstGeom prst="rect">
            <a:avLst/>
          </a:prstGeom>
        </p:spPr>
      </p:pic>
      <p:pic>
        <p:nvPicPr>
          <p:cNvPr id="6" name="Picture 5"/>
          <p:cNvPicPr>
            <a:picLocks noChangeAspect="1"/>
          </p:cNvPicPr>
          <p:nvPr/>
        </p:nvPicPr>
        <p:blipFill>
          <a:blip r:embed="rId4"/>
          <a:stretch>
            <a:fillRect/>
          </a:stretch>
        </p:blipFill>
        <p:spPr>
          <a:xfrm>
            <a:off x="1547664" y="3093366"/>
            <a:ext cx="3800000" cy="1872483"/>
          </a:xfrm>
          <a:prstGeom prst="rect">
            <a:avLst/>
          </a:prstGeom>
        </p:spPr>
      </p:pic>
    </p:spTree>
    <p:extLst>
      <p:ext uri="{BB962C8B-B14F-4D97-AF65-F5344CB8AC3E}">
        <p14:creationId xmlns:p14="http://schemas.microsoft.com/office/powerpoint/2010/main" val="1476857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1048656" name="Shape 45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endParaRPr lang="en" sz="2000" dirty="0">
              <a:solidFill>
                <a:srgbClr val="FEFFFF"/>
              </a:solidFill>
              <a:latin typeface="Century Gothic"/>
              <a:ea typeface="Century Gothic"/>
              <a:cs typeface="Century Gothic"/>
              <a:sym typeface="Century Gothic"/>
            </a:endParaRPr>
          </a:p>
        </p:txBody>
      </p:sp>
      <p:sp>
        <p:nvSpPr>
          <p:cNvPr id="1048657" name="Slide Number Placeholder 1"/>
          <p:cNvSpPr>
            <a:spLocks noGrp="1"/>
          </p:cNvSpPr>
          <p:nvPr>
            <p:ph type="sldNum" sz="quarter" idx="12"/>
          </p:nvPr>
        </p:nvSpPr>
        <p:spPr>
          <a:xfrm>
            <a:off x="511175" y="4803998"/>
            <a:ext cx="585788" cy="230828"/>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smtClean="0">
                <a:solidFill>
                  <a:srgbClr val="FEFFFF"/>
                </a:solidFill>
                <a:latin typeface="Times New Roman" panose="02020603050405020304" pitchFamily="18" charset="0"/>
                <a:ea typeface="Century Gothic"/>
                <a:cs typeface="Times New Roman" panose="02020603050405020304" pitchFamily="18" charset="0"/>
                <a:sym typeface="Century Gothic"/>
              </a:rPr>
              <a:pPr marL="0" marR="0" lvl="0" indent="0" algn="r" rtl="0">
                <a:spcBef>
                  <a:spcPts val="0"/>
                </a:spcBef>
                <a:spcAft>
                  <a:spcPts val="0"/>
                </a:spcAft>
                <a:buSzPct val="25000"/>
                <a:buNone/>
              </a:pPr>
              <a:t>16</a:t>
            </a:fld>
            <a:endParaRPr lang="en" sz="2000" b="1" dirty="0">
              <a:solidFill>
                <a:srgbClr val="FEFFFF"/>
              </a:solidFill>
              <a:latin typeface="Times New Roman" panose="02020603050405020304" pitchFamily="18" charset="0"/>
              <a:ea typeface="Century Gothic"/>
              <a:cs typeface="Times New Roman" panose="02020603050405020304" pitchFamily="18" charset="0"/>
              <a:sym typeface="Century Gothic"/>
            </a:endParaRPr>
          </a:p>
        </p:txBody>
      </p:sp>
      <p:sp>
        <p:nvSpPr>
          <p:cNvPr id="11" name="Shape 450"/>
          <p:cNvSpPr txBox="1">
            <a:spLocks/>
          </p:cNvSpPr>
          <p:nvPr/>
        </p:nvSpPr>
        <p:spPr>
          <a:xfrm>
            <a:off x="1371600" y="112950"/>
            <a:ext cx="5924100" cy="934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marL="342900" indent="-342900" algn="ctr"/>
            <a:r>
              <a:rPr lang="en-IN" sz="3200" b="1" dirty="0" smtClean="0">
                <a:solidFill>
                  <a:srgbClr val="002060"/>
                </a:solidFill>
                <a:latin typeface="Times New Roman" pitchFamily="18" charset="0"/>
                <a:cs typeface="Times New Roman" pitchFamily="18" charset="0"/>
              </a:rPr>
              <a:t>METHODOLOGY</a:t>
            </a:r>
            <a:r>
              <a:rPr lang="en-IN" sz="3200" b="1" dirty="0" smtClean="0">
                <a:latin typeface="Times New Roman" pitchFamily="18" charset="0"/>
                <a:cs typeface="Times New Roman" pitchFamily="18" charset="0"/>
              </a:rPr>
              <a:t> </a:t>
            </a:r>
            <a:endParaRPr lang="en-IN" sz="3200" b="1" dirty="0">
              <a:latin typeface="Times New Roman" pitchFamily="18" charset="0"/>
              <a:cs typeface="Times New Roman" pitchFamily="18" charset="0"/>
            </a:endParaRPr>
          </a:p>
        </p:txBody>
      </p:sp>
      <p:sp>
        <p:nvSpPr>
          <p:cNvPr id="2" name="Rectangle 1"/>
          <p:cNvSpPr/>
          <p:nvPr/>
        </p:nvSpPr>
        <p:spPr>
          <a:xfrm>
            <a:off x="683568" y="572930"/>
            <a:ext cx="7162800" cy="4119076"/>
          </a:xfrm>
          <a:prstGeom prst="rect">
            <a:avLst/>
          </a:prstGeom>
        </p:spPr>
        <p:txBody>
          <a:bodyPr wrap="square">
            <a:spAutoFit/>
          </a:bodyPr>
          <a:lstStyle/>
          <a:p>
            <a:pPr lvl="0"/>
            <a:endParaRPr lang="en-US" sz="2000" b="1" dirty="0" smtClean="0">
              <a:latin typeface="Times New Roman" panose="02020603050405020304" pitchFamily="18" charset="0"/>
              <a:cs typeface="Times New Roman" panose="02020603050405020304" pitchFamily="18" charset="0"/>
            </a:endParaRPr>
          </a:p>
          <a:p>
            <a:pPr lvl="0"/>
            <a:r>
              <a:rPr lang="en-US" sz="2000" b="1" dirty="0" smtClean="0">
                <a:latin typeface="Times New Roman" panose="02020603050405020304" pitchFamily="18" charset="0"/>
                <a:cs typeface="Times New Roman" panose="02020603050405020304" pitchFamily="18" charset="0"/>
              </a:rPr>
              <a:t>Neural Network</a:t>
            </a:r>
            <a:r>
              <a:rPr lang="en-US" sz="2000" b="1"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691680" y="1263071"/>
            <a:ext cx="5685714" cy="3771755"/>
          </a:xfrm>
          <a:prstGeom prst="rect">
            <a:avLst/>
          </a:prstGeom>
        </p:spPr>
      </p:pic>
    </p:spTree>
    <p:extLst>
      <p:ext uri="{BB962C8B-B14F-4D97-AF65-F5344CB8AC3E}">
        <p14:creationId xmlns:p14="http://schemas.microsoft.com/office/powerpoint/2010/main" val="738152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1048657" name="Slide Number Placeholder 1"/>
          <p:cNvSpPr>
            <a:spLocks noGrp="1"/>
          </p:cNvSpPr>
          <p:nvPr>
            <p:ph type="sldNum" sz="quarter" idx="12"/>
          </p:nvPr>
        </p:nvSpPr>
        <p:spPr>
          <a:xfrm>
            <a:off x="511175" y="4803998"/>
            <a:ext cx="585788" cy="261099"/>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smtClean="0">
                <a:solidFill>
                  <a:srgbClr val="FEFFFF"/>
                </a:solidFill>
                <a:latin typeface="Times New Roman" panose="02020603050405020304" pitchFamily="18" charset="0"/>
                <a:ea typeface="Century Gothic"/>
                <a:cs typeface="Times New Roman" panose="02020603050405020304" pitchFamily="18" charset="0"/>
                <a:sym typeface="Century Gothic"/>
              </a:rPr>
              <a:pPr marL="0" marR="0" lvl="0" indent="0" algn="r" rtl="0">
                <a:spcBef>
                  <a:spcPts val="0"/>
                </a:spcBef>
                <a:spcAft>
                  <a:spcPts val="0"/>
                </a:spcAft>
                <a:buSzPct val="25000"/>
                <a:buNone/>
              </a:pPr>
              <a:t>17</a:t>
            </a:fld>
            <a:endParaRPr lang="en" sz="2000" b="1" dirty="0">
              <a:solidFill>
                <a:srgbClr val="FEFFFF"/>
              </a:solidFill>
              <a:latin typeface="Times New Roman" panose="02020603050405020304" pitchFamily="18" charset="0"/>
              <a:ea typeface="Century Gothic"/>
              <a:cs typeface="Times New Roman" panose="02020603050405020304" pitchFamily="18" charset="0"/>
              <a:sym typeface="Century Gothic"/>
            </a:endParaRPr>
          </a:p>
        </p:txBody>
      </p:sp>
      <p:sp>
        <p:nvSpPr>
          <p:cNvPr id="1048655" name="Shape 450"/>
          <p:cNvSpPr txBox="1">
            <a:spLocks noGrp="1"/>
          </p:cNvSpPr>
          <p:nvPr>
            <p:ph type="title" idx="4294967295"/>
          </p:nvPr>
        </p:nvSpPr>
        <p:spPr>
          <a:xfrm>
            <a:off x="1157613" y="-17589"/>
            <a:ext cx="6981174" cy="608140"/>
          </a:xfrm>
          <a:prstGeom prst="rect">
            <a:avLst/>
          </a:prstGeom>
          <a:noFill/>
          <a:ln>
            <a:noFill/>
          </a:ln>
        </p:spPr>
        <p:txBody>
          <a:bodyPr lIns="91425" tIns="45700" rIns="91425" bIns="45700" anchor="t" anchorCtr="0">
            <a:noAutofit/>
          </a:bodyPr>
          <a:lstStyle/>
          <a:p>
            <a:pPr lvl="0" algn="ctr">
              <a:buSzPct val="25000"/>
            </a:pPr>
            <a:r>
              <a:rPr lang="en-US" sz="3200" b="1" dirty="0" smtClean="0">
                <a:solidFill>
                  <a:srgbClr val="002060"/>
                </a:solidFill>
                <a:latin typeface="Times New Roman" pitchFamily="18" charset="0"/>
                <a:cs typeface="Times New Roman" pitchFamily="18" charset="0"/>
              </a:rPr>
              <a:t>RESULTS</a:t>
            </a:r>
            <a:endParaRPr lang="en" sz="3200" b="1" dirty="0">
              <a:solidFill>
                <a:srgbClr val="002060"/>
              </a:solidFill>
              <a:latin typeface="Times New Roman" pitchFamily="18" charset="0"/>
              <a:cs typeface="Times New Roman" pitchFamily="18" charset="0"/>
            </a:endParaRPr>
          </a:p>
        </p:txBody>
      </p:sp>
      <p:sp>
        <p:nvSpPr>
          <p:cNvPr id="1048656" name="Shape 45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endParaRPr lang="en" sz="2000" dirty="0">
              <a:solidFill>
                <a:srgbClr val="FEFFFF"/>
              </a:solidFill>
              <a:latin typeface="Century Gothic"/>
              <a:ea typeface="Century Gothic"/>
              <a:cs typeface="Century Gothic"/>
              <a:sym typeface="Century Gothic"/>
            </a:endParaRPr>
          </a:p>
        </p:txBody>
      </p:sp>
      <p:sp>
        <p:nvSpPr>
          <p:cNvPr id="1048658" name="Shape 463"/>
          <p:cNvSpPr/>
          <p:nvPr/>
        </p:nvSpPr>
        <p:spPr>
          <a:xfrm>
            <a:off x="1143000" y="742950"/>
            <a:ext cx="7010400" cy="3810000"/>
          </a:xfrm>
          <a:prstGeom prst="rect">
            <a:avLst/>
          </a:prstGeom>
          <a:noFill/>
          <a:ln>
            <a:noFill/>
          </a:ln>
        </p:spPr>
        <p:txBody>
          <a:bodyPr lIns="91425" tIns="45700" rIns="91425" bIns="45700" anchor="t" anchorCtr="0">
            <a:noAutofit/>
          </a:bodyPr>
          <a:lstStyle/>
          <a:p>
            <a:endParaRPr lang="en-US" sz="2000" dirty="0">
              <a:latin typeface="Times New Roman" pitchFamily="18" charset="0"/>
              <a:cs typeface="Times New Roman" pitchFamily="18" charset="0"/>
            </a:endParaRPr>
          </a:p>
        </p:txBody>
      </p:sp>
      <p:sp>
        <p:nvSpPr>
          <p:cNvPr id="2" name="Rectangle 1"/>
          <p:cNvSpPr/>
          <p:nvPr/>
        </p:nvSpPr>
        <p:spPr>
          <a:xfrm>
            <a:off x="899592" y="1483866"/>
            <a:ext cx="3888432" cy="3462486"/>
          </a:xfrm>
          <a:prstGeom prst="rect">
            <a:avLst/>
          </a:prstGeom>
        </p:spPr>
        <p:txBody>
          <a:bodyPr wrap="square">
            <a:spAutoFit/>
          </a:bodyPr>
          <a:lstStyle/>
          <a:p>
            <a:pPr marL="342900" marR="554355" lvl="0" indent="-342900" algn="just">
              <a:spcAft>
                <a:spcPts val="1000"/>
              </a:spcAft>
              <a:buFont typeface="Symbol" panose="05050102010706020507" pitchFamily="18" charset="2"/>
              <a:buChar char=""/>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Training Set:</a:t>
            </a:r>
          </a:p>
          <a:p>
            <a:pPr marL="342900" marR="554355" lvl="0" indent="-342900" algn="just">
              <a:spcAft>
                <a:spcPts val="1000"/>
              </a:spcAft>
              <a:buFont typeface="Symbol" panose="05050102010706020507" pitchFamily="18" charset="2"/>
              <a:buChar char=""/>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marR="554355" lvl="0" indent="-342900" algn="just">
              <a:spcAft>
                <a:spcPts val="1000"/>
              </a:spcAft>
              <a:buFont typeface="Symbol" panose="05050102010706020507" pitchFamily="18" charset="2"/>
              <a:buChar char=""/>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554355" lvl="0" indent="-342900" algn="just">
              <a:spcAft>
                <a:spcPts val="1000"/>
              </a:spcAft>
              <a:buFont typeface="Symbol" panose="05050102010706020507" pitchFamily="18" charset="2"/>
              <a:buChar char=""/>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marR="554355" lvl="0" indent="-342900" algn="just">
              <a:spcAft>
                <a:spcPts val="1000"/>
              </a:spcAft>
              <a:buFont typeface="Symbol" panose="05050102010706020507" pitchFamily="18" charset="2"/>
              <a:buChar char=""/>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R="554355" lvl="0" algn="just">
              <a:spcAft>
                <a:spcPts val="1000"/>
              </a:spcAf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R="554355" lvl="0" algn="just">
              <a:spcAft>
                <a:spcPts val="1000"/>
              </a:spcAft>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R="554355" lvl="0" algn="just">
              <a:spcAft>
                <a:spcPts val="1000"/>
              </a:spcAf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R="554355" lvl="0" algn="just">
              <a:spcAft>
                <a:spcPts val="1000"/>
              </a:spcAft>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1143000" y="590550"/>
            <a:ext cx="7605463" cy="774571"/>
          </a:xfrm>
          <a:prstGeom prst="rect">
            <a:avLst/>
          </a:prstGeom>
        </p:spPr>
        <p:txBody>
          <a:bodyPr wrap="square">
            <a:spAutoFit/>
          </a:bodyPr>
          <a:lstStyle/>
          <a:p>
            <a:pPr marR="554355" lvl="0" algn="just">
              <a:spcAft>
                <a:spcPts val="1000"/>
              </a:spcAft>
            </a:pP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Consider an example:     </a:t>
            </a:r>
          </a:p>
          <a:p>
            <a:pPr marR="554355" lvl="0" algn="just">
              <a:spcAft>
                <a:spcPts val="1000"/>
              </a:spcAft>
            </a:pP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Training Set</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                                                     Hy</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pothesis:</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                    </a:t>
            </a:r>
          </a:p>
        </p:txBody>
      </p:sp>
      <p:graphicFrame>
        <p:nvGraphicFramePr>
          <p:cNvPr id="6" name="Table 5"/>
          <p:cNvGraphicFramePr>
            <a:graphicFrameLocks noGrp="1"/>
          </p:cNvGraphicFramePr>
          <p:nvPr>
            <p:extLst>
              <p:ext uri="{D42A27DB-BD31-4B8C-83A1-F6EECF244321}">
                <p14:modId xmlns:p14="http://schemas.microsoft.com/office/powerpoint/2010/main" val="621197487"/>
              </p:ext>
            </p:extLst>
          </p:nvPr>
        </p:nvGraphicFramePr>
        <p:xfrm>
          <a:off x="611560" y="1407997"/>
          <a:ext cx="4536503" cy="3017520"/>
        </p:xfrm>
        <a:graphic>
          <a:graphicData uri="http://schemas.openxmlformats.org/drawingml/2006/table">
            <a:tbl>
              <a:tblPr firstRow="1" firstCol="1" bandRow="1">
                <a:tableStyleId>{5C22544A-7EE6-4342-B048-85BDC9FD1C3A}</a:tableStyleId>
              </a:tblPr>
              <a:tblGrid>
                <a:gridCol w="677090"/>
                <a:gridCol w="744799"/>
                <a:gridCol w="677090"/>
                <a:gridCol w="677090"/>
                <a:gridCol w="812508"/>
                <a:gridCol w="947926"/>
              </a:tblGrid>
              <a:tr h="266319">
                <a:tc>
                  <a:txBody>
                    <a:bodyPr/>
                    <a:lstStyle/>
                    <a:p>
                      <a:pPr marL="0" marR="0" algn="just">
                        <a:lnSpc>
                          <a:spcPct val="150000"/>
                        </a:lnSpc>
                        <a:spcBef>
                          <a:spcPts val="0"/>
                        </a:spcBef>
                        <a:spcAft>
                          <a:spcPts val="0"/>
                        </a:spcAft>
                      </a:pPr>
                      <a:r>
                        <a:rPr lang="en-US" sz="1200" dirty="0">
                          <a:effectLst/>
                        </a:rPr>
                        <a:t>Ѳ</a:t>
                      </a:r>
                      <a:r>
                        <a:rPr lang="en-US" sz="1200" baseline="-25000" dirty="0">
                          <a:effectLst/>
                        </a:rPr>
                        <a:t>0</a:t>
                      </a:r>
                      <a:r>
                        <a:rPr lang="en-US" sz="1200" dirty="0">
                          <a:effectLst/>
                        </a:rPr>
                        <a:t> = 0.2</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Ѳ</a:t>
                      </a:r>
                      <a:r>
                        <a:rPr lang="en-US" sz="1200" baseline="-25000">
                          <a:effectLst/>
                        </a:rPr>
                        <a:t>1</a:t>
                      </a:r>
                      <a:r>
                        <a:rPr lang="en-US" sz="1200">
                          <a:effectLst/>
                        </a:rPr>
                        <a:t> = 0.5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Ѳ</a:t>
                      </a:r>
                      <a:r>
                        <a:rPr lang="en-US" sz="1200" baseline="-25000">
                          <a:effectLst/>
                        </a:rPr>
                        <a:t>2</a:t>
                      </a:r>
                      <a:r>
                        <a:rPr lang="en-US" sz="1200">
                          <a:effectLst/>
                        </a:rPr>
                        <a:t> = 0.4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Ѳ</a:t>
                      </a:r>
                      <a:r>
                        <a:rPr lang="en-US" sz="1200" baseline="-25000">
                          <a:effectLst/>
                        </a:rPr>
                        <a:t>3</a:t>
                      </a:r>
                      <a:r>
                        <a:rPr lang="en-US" sz="1200">
                          <a:effectLst/>
                        </a:rPr>
                        <a:t>=0.2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Ѳ</a:t>
                      </a:r>
                      <a:r>
                        <a:rPr lang="en-US" sz="1200" baseline="-25000">
                          <a:effectLst/>
                        </a:rPr>
                        <a:t>4</a:t>
                      </a:r>
                      <a:r>
                        <a:rPr lang="en-US" sz="1200">
                          <a:effectLst/>
                        </a:rPr>
                        <a:t> = -0.3</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798957">
                <a:tc>
                  <a:txBody>
                    <a:bodyPr/>
                    <a:lstStyle/>
                    <a:p>
                      <a:pPr marL="0" marR="0" algn="just">
                        <a:lnSpc>
                          <a:spcPct val="150000"/>
                        </a:lnSpc>
                        <a:spcBef>
                          <a:spcPts val="0"/>
                        </a:spcBef>
                        <a:spcAft>
                          <a:spcPts val="0"/>
                        </a:spcAft>
                      </a:pPr>
                      <a:r>
                        <a:rPr lang="en-US" sz="1200">
                          <a:effectLst/>
                        </a:rPr>
                        <a:t>x</a:t>
                      </a:r>
                      <a:r>
                        <a:rPr lang="en-US" sz="1200" baseline="-25000">
                          <a:effectLst/>
                        </a:rPr>
                        <a:t>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Size (x</a:t>
                      </a:r>
                      <a:r>
                        <a:rPr lang="en-US" sz="1200" baseline="-25000">
                          <a:effectLst/>
                        </a:rPr>
                        <a:t>1</a:t>
                      </a:r>
                      <a:r>
                        <a:rPr lang="en-US" sz="1200">
                          <a:effectLst/>
                        </a:rPr>
                        <a: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No of bedrooms (x</a:t>
                      </a:r>
                      <a:r>
                        <a:rPr lang="en-US" sz="1200" baseline="-25000" dirty="0">
                          <a:effectLst/>
                        </a:rPr>
                        <a:t>2</a:t>
                      </a:r>
                      <a:r>
                        <a:rPr lang="en-US" sz="1200" dirty="0">
                          <a:effectLst/>
                        </a:rPr>
                        <a: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No of floors (x</a:t>
                      </a:r>
                      <a:r>
                        <a:rPr lang="en-US" sz="1200" baseline="-25000">
                          <a:effectLst/>
                        </a:rPr>
                        <a:t>3</a:t>
                      </a:r>
                      <a:r>
                        <a:rPr lang="en-US" sz="1200">
                          <a:effectLst/>
                        </a:rPr>
                        <a: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Age of home (x</a:t>
                      </a:r>
                      <a:r>
                        <a:rPr lang="en-US" sz="1200" baseline="-25000">
                          <a:effectLst/>
                        </a:rPr>
                        <a:t>4</a:t>
                      </a:r>
                      <a:r>
                        <a:rPr lang="en-US" sz="1200">
                          <a:effectLst/>
                        </a:rPr>
                        <a: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Price (y)</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6319">
                <a:tc>
                  <a:txBody>
                    <a:bodyPr/>
                    <a:lstStyle/>
                    <a:p>
                      <a:pPr marL="0" marR="0" algn="just">
                        <a:lnSpc>
                          <a:spcPct val="150000"/>
                        </a:lnSpc>
                        <a:spcBef>
                          <a:spcPts val="0"/>
                        </a:spcBef>
                        <a:spcAft>
                          <a:spcPts val="0"/>
                        </a:spcAft>
                      </a:pPr>
                      <a:r>
                        <a:rPr lang="en-US" sz="1200">
                          <a:effectLst/>
                        </a:rPr>
                        <a:t>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2104</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45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1260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6319">
                <a:tc>
                  <a:txBody>
                    <a:bodyPr/>
                    <a:lstStyle/>
                    <a:p>
                      <a:pPr marL="0" marR="0" algn="just">
                        <a:lnSpc>
                          <a:spcPct val="150000"/>
                        </a:lnSpc>
                        <a:spcBef>
                          <a:spcPts val="0"/>
                        </a:spcBef>
                        <a:spcAft>
                          <a:spcPts val="0"/>
                        </a:spcAft>
                      </a:pPr>
                      <a:r>
                        <a:rPr lang="en-US" sz="1200">
                          <a:effectLst/>
                        </a:rPr>
                        <a:t>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1416</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3</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40</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932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6319">
                <a:tc>
                  <a:txBody>
                    <a:bodyPr/>
                    <a:lstStyle/>
                    <a:p>
                      <a:pPr marL="0" marR="0" algn="just">
                        <a:lnSpc>
                          <a:spcPct val="150000"/>
                        </a:lnSpc>
                        <a:spcBef>
                          <a:spcPts val="0"/>
                        </a:spcBef>
                        <a:spcAft>
                          <a:spcPts val="0"/>
                        </a:spcAft>
                      </a:pPr>
                      <a:r>
                        <a:rPr lang="en-US" sz="1200">
                          <a:effectLst/>
                        </a:rPr>
                        <a:t>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1534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3</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30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1000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6319">
                <a:tc>
                  <a:txBody>
                    <a:bodyPr/>
                    <a:lstStyle/>
                    <a:p>
                      <a:pPr marL="0" marR="0" algn="just">
                        <a:lnSpc>
                          <a:spcPct val="150000"/>
                        </a:lnSpc>
                        <a:spcBef>
                          <a:spcPts val="0"/>
                        </a:spcBef>
                        <a:spcAft>
                          <a:spcPts val="0"/>
                        </a:spcAft>
                      </a:pPr>
                      <a:r>
                        <a:rPr lang="en-US" sz="1200">
                          <a:effectLst/>
                        </a:rPr>
                        <a:t>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852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36</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684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66319">
                <a:tc>
                  <a:txBody>
                    <a:bodyPr/>
                    <a:lstStyle/>
                    <a:p>
                      <a:pPr marL="0" marR="0" algn="just">
                        <a:lnSpc>
                          <a:spcPct val="150000"/>
                        </a:lnSpc>
                        <a:spcBef>
                          <a:spcPts val="0"/>
                        </a:spcBef>
                        <a:spcAft>
                          <a:spcPts val="0"/>
                        </a:spcAft>
                      </a:pPr>
                      <a:r>
                        <a:rPr lang="en-US" sz="1200" dirty="0">
                          <a:effectLst/>
                        </a:rPr>
                        <a:t>1</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1000</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2</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642</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08588105"/>
              </p:ext>
            </p:extLst>
          </p:nvPr>
        </p:nvGraphicFramePr>
        <p:xfrm>
          <a:off x="5292080" y="1407996"/>
          <a:ext cx="3851920" cy="2904670"/>
        </p:xfrm>
        <a:graphic>
          <a:graphicData uri="http://schemas.openxmlformats.org/drawingml/2006/table">
            <a:tbl>
              <a:tblPr firstRow="1" firstCol="1" bandRow="1">
                <a:tableStyleId>{5C22544A-7EE6-4342-B048-85BDC9FD1C3A}</a:tableStyleId>
              </a:tblPr>
              <a:tblGrid>
                <a:gridCol w="648072"/>
                <a:gridCol w="3203848"/>
              </a:tblGrid>
              <a:tr h="580934">
                <a:tc>
                  <a:txBody>
                    <a:bodyPr/>
                    <a:lstStyle/>
                    <a:p>
                      <a:pPr marL="0" marR="0" algn="just">
                        <a:lnSpc>
                          <a:spcPct val="150000"/>
                        </a:lnSpc>
                        <a:spcBef>
                          <a:spcPts val="0"/>
                        </a:spcBef>
                        <a:spcAft>
                          <a:spcPts val="0"/>
                        </a:spcAft>
                      </a:pPr>
                      <a:r>
                        <a:rPr lang="en-US" sz="1200" dirty="0" err="1">
                          <a:effectLst/>
                        </a:rPr>
                        <a:t>h</a:t>
                      </a:r>
                      <a:r>
                        <a:rPr lang="en-US" sz="1200" baseline="-25000" dirty="0" err="1">
                          <a:effectLst/>
                        </a:rPr>
                        <a:t>Ѳ</a:t>
                      </a:r>
                      <a:r>
                        <a:rPr lang="en-US" sz="1200" dirty="0">
                          <a:effectLst/>
                        </a:rPr>
                        <a:t>(x</a:t>
                      </a:r>
                      <a:r>
                        <a:rPr lang="en-US" sz="1200" baseline="30000" dirty="0">
                          <a:effectLst/>
                        </a:rPr>
                        <a:t>0</a:t>
                      </a:r>
                      <a:r>
                        <a:rPr lang="en-US" sz="1200" dirty="0">
                          <a:effectLst/>
                        </a:rPr>
                        <a: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577" marR="48577" marT="0" marB="0"/>
                </a:tc>
                <a:tc>
                  <a:txBody>
                    <a:bodyPr/>
                    <a:lstStyle/>
                    <a:p>
                      <a:pPr marL="0" marR="0" algn="just">
                        <a:lnSpc>
                          <a:spcPct val="150000"/>
                        </a:lnSpc>
                        <a:spcBef>
                          <a:spcPts val="0"/>
                        </a:spcBef>
                        <a:spcAft>
                          <a:spcPts val="0"/>
                        </a:spcAft>
                      </a:pPr>
                      <a:r>
                        <a:rPr lang="en-US" sz="1200" dirty="0">
                          <a:effectLst/>
                        </a:rPr>
                        <a:t>Ѳ</a:t>
                      </a:r>
                      <a:r>
                        <a:rPr lang="en-US" sz="1200" baseline="-25000" dirty="0">
                          <a:effectLst/>
                        </a:rPr>
                        <a:t>0</a:t>
                      </a:r>
                      <a:r>
                        <a:rPr lang="en-US" sz="1200" baseline="30000" dirty="0">
                          <a:effectLst/>
                        </a:rPr>
                        <a:t>1</a:t>
                      </a:r>
                      <a:r>
                        <a:rPr lang="en-US" sz="1200" dirty="0">
                          <a:effectLst/>
                        </a:rPr>
                        <a:t>x</a:t>
                      </a:r>
                      <a:r>
                        <a:rPr lang="en-US" sz="1200" baseline="-25000" dirty="0">
                          <a:effectLst/>
                        </a:rPr>
                        <a:t>0</a:t>
                      </a:r>
                      <a:r>
                        <a:rPr lang="en-US" sz="1200" baseline="30000" dirty="0">
                          <a:effectLst/>
                        </a:rPr>
                        <a:t>1</a:t>
                      </a:r>
                      <a:r>
                        <a:rPr lang="en-US" sz="1200" dirty="0">
                          <a:effectLst/>
                        </a:rPr>
                        <a:t>+ Ѳ</a:t>
                      </a:r>
                      <a:r>
                        <a:rPr lang="en-US" sz="1200" baseline="-25000" dirty="0">
                          <a:effectLst/>
                        </a:rPr>
                        <a:t>1</a:t>
                      </a:r>
                      <a:r>
                        <a:rPr lang="en-US" sz="1200" baseline="30000" dirty="0">
                          <a:effectLst/>
                        </a:rPr>
                        <a:t>1</a:t>
                      </a:r>
                      <a:r>
                        <a:rPr lang="en-US" sz="1200" dirty="0">
                          <a:effectLst/>
                        </a:rPr>
                        <a:t>x</a:t>
                      </a:r>
                      <a:r>
                        <a:rPr lang="en-US" sz="1200" baseline="-25000" dirty="0">
                          <a:effectLst/>
                        </a:rPr>
                        <a:t>1</a:t>
                      </a:r>
                      <a:r>
                        <a:rPr lang="en-US" sz="1200" baseline="30000" dirty="0">
                          <a:effectLst/>
                        </a:rPr>
                        <a:t>1</a:t>
                      </a:r>
                      <a:r>
                        <a:rPr lang="en-US" sz="1200" dirty="0">
                          <a:effectLst/>
                        </a:rPr>
                        <a:t>+ Ѳ</a:t>
                      </a:r>
                      <a:r>
                        <a:rPr lang="en-US" sz="1200" baseline="-25000" dirty="0">
                          <a:effectLst/>
                        </a:rPr>
                        <a:t>2</a:t>
                      </a:r>
                      <a:r>
                        <a:rPr lang="en-US" sz="1200" baseline="30000" dirty="0">
                          <a:effectLst/>
                        </a:rPr>
                        <a:t>1</a:t>
                      </a:r>
                      <a:r>
                        <a:rPr lang="en-US" sz="1200" dirty="0">
                          <a:effectLst/>
                        </a:rPr>
                        <a:t>x</a:t>
                      </a:r>
                      <a:r>
                        <a:rPr lang="en-US" sz="1200" baseline="-25000" dirty="0">
                          <a:effectLst/>
                        </a:rPr>
                        <a:t>2</a:t>
                      </a:r>
                      <a:r>
                        <a:rPr lang="en-US" sz="1200" baseline="30000" dirty="0">
                          <a:effectLst/>
                        </a:rPr>
                        <a:t>1</a:t>
                      </a:r>
                      <a:r>
                        <a:rPr lang="en-US" sz="1200" dirty="0">
                          <a:effectLst/>
                        </a:rPr>
                        <a:t>+ Ѳ</a:t>
                      </a:r>
                      <a:r>
                        <a:rPr lang="en-US" sz="1200" baseline="-25000" dirty="0">
                          <a:effectLst/>
                        </a:rPr>
                        <a:t>3</a:t>
                      </a:r>
                      <a:r>
                        <a:rPr lang="en-US" sz="1200" baseline="30000" dirty="0">
                          <a:effectLst/>
                        </a:rPr>
                        <a:t>1</a:t>
                      </a:r>
                      <a:r>
                        <a:rPr lang="en-US" sz="1200" dirty="0">
                          <a:effectLst/>
                        </a:rPr>
                        <a:t>x</a:t>
                      </a:r>
                      <a:r>
                        <a:rPr lang="en-US" sz="1200" baseline="-25000" dirty="0">
                          <a:effectLst/>
                        </a:rPr>
                        <a:t>3</a:t>
                      </a:r>
                      <a:r>
                        <a:rPr lang="en-US" sz="1200" baseline="30000" dirty="0">
                          <a:effectLst/>
                        </a:rPr>
                        <a:t>1</a:t>
                      </a:r>
                      <a:r>
                        <a:rPr lang="en-US" sz="1200" dirty="0">
                          <a:effectLst/>
                        </a:rPr>
                        <a:t>+ Ѳ</a:t>
                      </a:r>
                      <a:r>
                        <a:rPr lang="en-US" sz="1200" baseline="-25000" dirty="0">
                          <a:effectLst/>
                        </a:rPr>
                        <a:t>4</a:t>
                      </a:r>
                      <a:r>
                        <a:rPr lang="en-US" sz="1200" baseline="30000" dirty="0">
                          <a:effectLst/>
                        </a:rPr>
                        <a:t>1</a:t>
                      </a:r>
                      <a:r>
                        <a:rPr lang="en-US" sz="1200" dirty="0">
                          <a:effectLst/>
                        </a:rPr>
                        <a:t>x</a:t>
                      </a:r>
                      <a:r>
                        <a:rPr lang="en-US" sz="1200" baseline="-25000" dirty="0">
                          <a:effectLst/>
                        </a:rPr>
                        <a:t>4</a:t>
                      </a:r>
                      <a:r>
                        <a:rPr lang="en-US" sz="1200" baseline="30000" dirty="0">
                          <a:effectLst/>
                        </a:rPr>
                        <a:t>1 </a:t>
                      </a:r>
                      <a:r>
                        <a:rPr lang="en-US" sz="1200" dirty="0">
                          <a:effectLst/>
                        </a:rPr>
                        <a:t>= 1041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577" marR="48577" marT="0" marB="0"/>
                </a:tc>
              </a:tr>
              <a:tr h="580934">
                <a:tc>
                  <a:txBody>
                    <a:bodyPr/>
                    <a:lstStyle/>
                    <a:p>
                      <a:pPr marL="0" marR="0" algn="just">
                        <a:lnSpc>
                          <a:spcPct val="150000"/>
                        </a:lnSpc>
                        <a:spcBef>
                          <a:spcPts val="0"/>
                        </a:spcBef>
                        <a:spcAft>
                          <a:spcPts val="0"/>
                        </a:spcAft>
                      </a:pPr>
                      <a:r>
                        <a:rPr lang="en-US" sz="1200">
                          <a:effectLst/>
                        </a:rPr>
                        <a:t>h</a:t>
                      </a:r>
                      <a:r>
                        <a:rPr lang="en-US" sz="1200" baseline="-25000">
                          <a:effectLst/>
                        </a:rPr>
                        <a:t>Ѳ</a:t>
                      </a:r>
                      <a:r>
                        <a:rPr lang="en-US" sz="1200">
                          <a:effectLst/>
                        </a:rPr>
                        <a:t>(x</a:t>
                      </a:r>
                      <a:r>
                        <a:rPr lang="en-US" sz="1200" baseline="30000">
                          <a:effectLst/>
                        </a:rPr>
                        <a:t>1</a:t>
                      </a: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48577" marR="48577" marT="0" marB="0"/>
                </a:tc>
                <a:tc>
                  <a:txBody>
                    <a:bodyPr/>
                    <a:lstStyle/>
                    <a:p>
                      <a:pPr marL="0" marR="0" algn="just">
                        <a:lnSpc>
                          <a:spcPct val="150000"/>
                        </a:lnSpc>
                        <a:spcBef>
                          <a:spcPts val="0"/>
                        </a:spcBef>
                        <a:spcAft>
                          <a:spcPts val="0"/>
                        </a:spcAft>
                      </a:pPr>
                      <a:r>
                        <a:rPr lang="en-US" sz="1200" dirty="0">
                          <a:effectLst/>
                        </a:rPr>
                        <a:t>Ѳ</a:t>
                      </a:r>
                      <a:r>
                        <a:rPr lang="en-US" sz="1200" baseline="-25000" dirty="0">
                          <a:effectLst/>
                        </a:rPr>
                        <a:t>0</a:t>
                      </a:r>
                      <a:r>
                        <a:rPr lang="en-US" sz="1200" baseline="30000" dirty="0">
                          <a:effectLst/>
                        </a:rPr>
                        <a:t>2</a:t>
                      </a:r>
                      <a:r>
                        <a:rPr lang="en-US" sz="1200" dirty="0">
                          <a:effectLst/>
                        </a:rPr>
                        <a:t>x</a:t>
                      </a:r>
                      <a:r>
                        <a:rPr lang="en-US" sz="1200" baseline="-25000" dirty="0">
                          <a:effectLst/>
                        </a:rPr>
                        <a:t>0</a:t>
                      </a:r>
                      <a:r>
                        <a:rPr lang="en-US" sz="1200" baseline="30000" dirty="0">
                          <a:effectLst/>
                        </a:rPr>
                        <a:t>2</a:t>
                      </a:r>
                      <a:r>
                        <a:rPr lang="en-US" sz="1200" dirty="0">
                          <a:effectLst/>
                        </a:rPr>
                        <a:t>+ Ѳ</a:t>
                      </a:r>
                      <a:r>
                        <a:rPr lang="en-US" sz="1200" baseline="-25000" dirty="0">
                          <a:effectLst/>
                        </a:rPr>
                        <a:t>1</a:t>
                      </a:r>
                      <a:r>
                        <a:rPr lang="en-US" sz="1200" baseline="30000" dirty="0">
                          <a:effectLst/>
                        </a:rPr>
                        <a:t>2</a:t>
                      </a:r>
                      <a:r>
                        <a:rPr lang="en-US" sz="1200" dirty="0">
                          <a:effectLst/>
                        </a:rPr>
                        <a:t>x</a:t>
                      </a:r>
                      <a:r>
                        <a:rPr lang="en-US" sz="1200" baseline="-25000" dirty="0">
                          <a:effectLst/>
                        </a:rPr>
                        <a:t>1</a:t>
                      </a:r>
                      <a:r>
                        <a:rPr lang="en-US" sz="1200" baseline="30000" dirty="0">
                          <a:effectLst/>
                        </a:rPr>
                        <a:t>2</a:t>
                      </a:r>
                      <a:r>
                        <a:rPr lang="en-US" sz="1200" dirty="0">
                          <a:effectLst/>
                        </a:rPr>
                        <a:t>+ Ѳ</a:t>
                      </a:r>
                      <a:r>
                        <a:rPr lang="en-US" sz="1200" baseline="-25000" dirty="0">
                          <a:effectLst/>
                        </a:rPr>
                        <a:t>2</a:t>
                      </a:r>
                      <a:r>
                        <a:rPr lang="en-US" sz="1200" baseline="30000" dirty="0">
                          <a:effectLst/>
                        </a:rPr>
                        <a:t>2</a:t>
                      </a:r>
                      <a:r>
                        <a:rPr lang="en-US" sz="1200" dirty="0">
                          <a:effectLst/>
                        </a:rPr>
                        <a:t>x</a:t>
                      </a:r>
                      <a:r>
                        <a:rPr lang="en-US" sz="1200" baseline="-25000" dirty="0">
                          <a:effectLst/>
                        </a:rPr>
                        <a:t>2</a:t>
                      </a:r>
                      <a:r>
                        <a:rPr lang="en-US" sz="1200" baseline="30000" dirty="0">
                          <a:effectLst/>
                        </a:rPr>
                        <a:t>2</a:t>
                      </a:r>
                      <a:r>
                        <a:rPr lang="en-US" sz="1200" dirty="0">
                          <a:effectLst/>
                        </a:rPr>
                        <a:t>+ Ѳ</a:t>
                      </a:r>
                      <a:r>
                        <a:rPr lang="en-US" sz="1200" baseline="-25000" dirty="0">
                          <a:effectLst/>
                        </a:rPr>
                        <a:t>3</a:t>
                      </a:r>
                      <a:r>
                        <a:rPr lang="en-US" sz="1200" baseline="30000" dirty="0">
                          <a:effectLst/>
                        </a:rPr>
                        <a:t>2</a:t>
                      </a:r>
                      <a:r>
                        <a:rPr lang="en-US" sz="1200" dirty="0">
                          <a:effectLst/>
                        </a:rPr>
                        <a:t>x</a:t>
                      </a:r>
                      <a:r>
                        <a:rPr lang="en-US" sz="1200" baseline="-25000" dirty="0">
                          <a:effectLst/>
                        </a:rPr>
                        <a:t>3</a:t>
                      </a:r>
                      <a:r>
                        <a:rPr lang="en-US" sz="1200" baseline="30000" dirty="0">
                          <a:effectLst/>
                        </a:rPr>
                        <a:t>2</a:t>
                      </a:r>
                      <a:r>
                        <a:rPr lang="en-US" sz="1200" dirty="0">
                          <a:effectLst/>
                        </a:rPr>
                        <a:t>+ Ѳ</a:t>
                      </a:r>
                      <a:r>
                        <a:rPr lang="en-US" sz="1200" baseline="-25000" dirty="0">
                          <a:effectLst/>
                        </a:rPr>
                        <a:t>4</a:t>
                      </a:r>
                      <a:r>
                        <a:rPr lang="en-US" sz="1200" baseline="30000" dirty="0">
                          <a:effectLst/>
                        </a:rPr>
                        <a:t>2</a:t>
                      </a:r>
                      <a:r>
                        <a:rPr lang="en-US" sz="1200" dirty="0">
                          <a:effectLst/>
                        </a:rPr>
                        <a:t>x</a:t>
                      </a:r>
                      <a:r>
                        <a:rPr lang="en-US" sz="1200" baseline="-25000" dirty="0">
                          <a:effectLst/>
                        </a:rPr>
                        <a:t>4</a:t>
                      </a:r>
                      <a:r>
                        <a:rPr lang="en-US" sz="1200" baseline="30000" dirty="0">
                          <a:effectLst/>
                        </a:rPr>
                        <a:t>2</a:t>
                      </a:r>
                      <a:r>
                        <a:rPr lang="en-US" sz="1200" dirty="0">
                          <a:effectLst/>
                        </a:rPr>
                        <a:t> = 698</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577" marR="48577" marT="0" marB="0"/>
                </a:tc>
              </a:tr>
              <a:tr h="580934">
                <a:tc>
                  <a:txBody>
                    <a:bodyPr/>
                    <a:lstStyle/>
                    <a:p>
                      <a:pPr marL="0" marR="0" algn="just">
                        <a:lnSpc>
                          <a:spcPct val="150000"/>
                        </a:lnSpc>
                        <a:spcBef>
                          <a:spcPts val="0"/>
                        </a:spcBef>
                        <a:spcAft>
                          <a:spcPts val="0"/>
                        </a:spcAft>
                      </a:pPr>
                      <a:r>
                        <a:rPr lang="en-US" sz="1200">
                          <a:effectLst/>
                        </a:rPr>
                        <a:t>h</a:t>
                      </a:r>
                      <a:r>
                        <a:rPr lang="en-US" sz="1200" baseline="-25000">
                          <a:effectLst/>
                        </a:rPr>
                        <a:t>Ѳ</a:t>
                      </a:r>
                      <a:r>
                        <a:rPr lang="en-US" sz="1200">
                          <a:effectLst/>
                        </a:rPr>
                        <a:t>(x</a:t>
                      </a:r>
                      <a:r>
                        <a:rPr lang="en-US" sz="1200" baseline="30000">
                          <a:effectLst/>
                        </a:rPr>
                        <a:t>2</a:t>
                      </a: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48577" marR="48577" marT="0" marB="0"/>
                </a:tc>
                <a:tc>
                  <a:txBody>
                    <a:bodyPr/>
                    <a:lstStyle/>
                    <a:p>
                      <a:pPr marL="0" marR="0" algn="just">
                        <a:lnSpc>
                          <a:spcPct val="150000"/>
                        </a:lnSpc>
                        <a:spcBef>
                          <a:spcPts val="0"/>
                        </a:spcBef>
                        <a:spcAft>
                          <a:spcPts val="0"/>
                        </a:spcAft>
                      </a:pPr>
                      <a:r>
                        <a:rPr lang="en-US" sz="1200" dirty="0">
                          <a:effectLst/>
                        </a:rPr>
                        <a:t>Ѳ</a:t>
                      </a:r>
                      <a:r>
                        <a:rPr lang="en-US" sz="1200" baseline="-25000" dirty="0">
                          <a:effectLst/>
                        </a:rPr>
                        <a:t>0</a:t>
                      </a:r>
                      <a:r>
                        <a:rPr lang="en-US" sz="1200" baseline="30000" dirty="0">
                          <a:effectLst/>
                        </a:rPr>
                        <a:t>3</a:t>
                      </a:r>
                      <a:r>
                        <a:rPr lang="en-US" sz="1200" dirty="0">
                          <a:effectLst/>
                        </a:rPr>
                        <a:t>x</a:t>
                      </a:r>
                      <a:r>
                        <a:rPr lang="en-US" sz="1200" baseline="-25000" dirty="0">
                          <a:effectLst/>
                        </a:rPr>
                        <a:t>0</a:t>
                      </a:r>
                      <a:r>
                        <a:rPr lang="en-US" sz="1200" baseline="30000" dirty="0">
                          <a:effectLst/>
                        </a:rPr>
                        <a:t>3</a:t>
                      </a:r>
                      <a:r>
                        <a:rPr lang="en-US" sz="1200" dirty="0">
                          <a:effectLst/>
                        </a:rPr>
                        <a:t>+ Ѳ</a:t>
                      </a:r>
                      <a:r>
                        <a:rPr lang="en-US" sz="1200" baseline="-25000" dirty="0">
                          <a:effectLst/>
                        </a:rPr>
                        <a:t>1</a:t>
                      </a:r>
                      <a:r>
                        <a:rPr lang="en-US" sz="1200" baseline="30000" dirty="0">
                          <a:effectLst/>
                        </a:rPr>
                        <a:t>3</a:t>
                      </a:r>
                      <a:r>
                        <a:rPr lang="en-US" sz="1200" dirty="0">
                          <a:effectLst/>
                        </a:rPr>
                        <a:t>x</a:t>
                      </a:r>
                      <a:r>
                        <a:rPr lang="en-US" sz="1200" baseline="-25000" dirty="0">
                          <a:effectLst/>
                        </a:rPr>
                        <a:t>1</a:t>
                      </a:r>
                      <a:r>
                        <a:rPr lang="en-US" sz="1200" baseline="30000" dirty="0">
                          <a:effectLst/>
                        </a:rPr>
                        <a:t>3</a:t>
                      </a:r>
                      <a:r>
                        <a:rPr lang="en-US" sz="1200" dirty="0">
                          <a:effectLst/>
                        </a:rPr>
                        <a:t>+ Ѳ</a:t>
                      </a:r>
                      <a:r>
                        <a:rPr lang="en-US" sz="1200" baseline="-25000" dirty="0">
                          <a:effectLst/>
                        </a:rPr>
                        <a:t>2</a:t>
                      </a:r>
                      <a:r>
                        <a:rPr lang="en-US" sz="1200" baseline="30000" dirty="0">
                          <a:effectLst/>
                        </a:rPr>
                        <a:t>3</a:t>
                      </a:r>
                      <a:r>
                        <a:rPr lang="en-US" sz="1200" dirty="0">
                          <a:effectLst/>
                        </a:rPr>
                        <a:t>x</a:t>
                      </a:r>
                      <a:r>
                        <a:rPr lang="en-US" sz="1200" baseline="-25000" dirty="0">
                          <a:effectLst/>
                        </a:rPr>
                        <a:t>2</a:t>
                      </a:r>
                      <a:r>
                        <a:rPr lang="en-US" sz="1200" baseline="30000" dirty="0">
                          <a:effectLst/>
                        </a:rPr>
                        <a:t>3</a:t>
                      </a:r>
                      <a:r>
                        <a:rPr lang="en-US" sz="1200" dirty="0">
                          <a:effectLst/>
                        </a:rPr>
                        <a:t>+ Ѳ</a:t>
                      </a:r>
                      <a:r>
                        <a:rPr lang="en-US" sz="1200" baseline="-25000" dirty="0">
                          <a:effectLst/>
                        </a:rPr>
                        <a:t>3</a:t>
                      </a:r>
                      <a:r>
                        <a:rPr lang="en-US" sz="1200" baseline="30000" dirty="0">
                          <a:effectLst/>
                        </a:rPr>
                        <a:t>3</a:t>
                      </a:r>
                      <a:r>
                        <a:rPr lang="en-US" sz="1200" dirty="0">
                          <a:effectLst/>
                        </a:rPr>
                        <a:t>x</a:t>
                      </a:r>
                      <a:r>
                        <a:rPr lang="en-US" sz="1200" baseline="-25000" dirty="0">
                          <a:effectLst/>
                        </a:rPr>
                        <a:t>3</a:t>
                      </a:r>
                      <a:r>
                        <a:rPr lang="en-US" sz="1200" baseline="30000" dirty="0">
                          <a:effectLst/>
                        </a:rPr>
                        <a:t>3</a:t>
                      </a:r>
                      <a:r>
                        <a:rPr lang="en-US" sz="1200" dirty="0">
                          <a:effectLst/>
                        </a:rPr>
                        <a:t>+ Ѳ</a:t>
                      </a:r>
                      <a:r>
                        <a:rPr lang="en-US" sz="1200" baseline="-25000" dirty="0">
                          <a:effectLst/>
                        </a:rPr>
                        <a:t>4</a:t>
                      </a:r>
                      <a:r>
                        <a:rPr lang="en-US" sz="1200" baseline="30000" dirty="0">
                          <a:effectLst/>
                        </a:rPr>
                        <a:t>3</a:t>
                      </a:r>
                      <a:r>
                        <a:rPr lang="en-US" sz="1200" dirty="0">
                          <a:effectLst/>
                        </a:rPr>
                        <a:t>x</a:t>
                      </a:r>
                      <a:r>
                        <a:rPr lang="en-US" sz="1200" baseline="-25000" dirty="0">
                          <a:effectLst/>
                        </a:rPr>
                        <a:t>4</a:t>
                      </a:r>
                      <a:r>
                        <a:rPr lang="en-US" sz="1200" baseline="30000" dirty="0">
                          <a:effectLst/>
                        </a:rPr>
                        <a:t>3</a:t>
                      </a:r>
                      <a:r>
                        <a:rPr lang="en-US" sz="1200" dirty="0">
                          <a:effectLst/>
                        </a:rPr>
                        <a:t> = 760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577" marR="48577" marT="0" marB="0"/>
                </a:tc>
              </a:tr>
              <a:tr h="580934">
                <a:tc>
                  <a:txBody>
                    <a:bodyPr/>
                    <a:lstStyle/>
                    <a:p>
                      <a:pPr marL="0" marR="0" algn="just">
                        <a:lnSpc>
                          <a:spcPct val="150000"/>
                        </a:lnSpc>
                        <a:spcBef>
                          <a:spcPts val="0"/>
                        </a:spcBef>
                        <a:spcAft>
                          <a:spcPts val="0"/>
                        </a:spcAft>
                      </a:pPr>
                      <a:r>
                        <a:rPr lang="en-US" sz="1200">
                          <a:effectLst/>
                        </a:rPr>
                        <a:t>h</a:t>
                      </a:r>
                      <a:r>
                        <a:rPr lang="en-US" sz="1200" baseline="-25000">
                          <a:effectLst/>
                        </a:rPr>
                        <a:t>Ѳ</a:t>
                      </a:r>
                      <a:r>
                        <a:rPr lang="en-US" sz="1200">
                          <a:effectLst/>
                        </a:rPr>
                        <a:t>(x</a:t>
                      </a:r>
                      <a:r>
                        <a:rPr lang="en-US" sz="1200" baseline="30000">
                          <a:effectLst/>
                        </a:rPr>
                        <a:t>3</a:t>
                      </a: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48577" marR="48577" marT="0" marB="0"/>
                </a:tc>
                <a:tc>
                  <a:txBody>
                    <a:bodyPr/>
                    <a:lstStyle/>
                    <a:p>
                      <a:pPr marL="0" marR="0" algn="just">
                        <a:lnSpc>
                          <a:spcPct val="150000"/>
                        </a:lnSpc>
                        <a:spcBef>
                          <a:spcPts val="0"/>
                        </a:spcBef>
                        <a:spcAft>
                          <a:spcPts val="0"/>
                        </a:spcAft>
                      </a:pPr>
                      <a:r>
                        <a:rPr lang="en-US" sz="1200" dirty="0">
                          <a:effectLst/>
                        </a:rPr>
                        <a:t>Ѳ</a:t>
                      </a:r>
                      <a:r>
                        <a:rPr lang="en-US" sz="1200" baseline="-25000" dirty="0">
                          <a:effectLst/>
                        </a:rPr>
                        <a:t>0</a:t>
                      </a:r>
                      <a:r>
                        <a:rPr lang="en-US" sz="1200" baseline="30000" dirty="0">
                          <a:effectLst/>
                        </a:rPr>
                        <a:t>4</a:t>
                      </a:r>
                      <a:r>
                        <a:rPr lang="en-US" sz="1200" dirty="0">
                          <a:effectLst/>
                        </a:rPr>
                        <a:t>x</a:t>
                      </a:r>
                      <a:r>
                        <a:rPr lang="en-US" sz="1200" baseline="-25000" dirty="0">
                          <a:effectLst/>
                        </a:rPr>
                        <a:t>0</a:t>
                      </a:r>
                      <a:r>
                        <a:rPr lang="en-US" sz="1200" baseline="30000" dirty="0">
                          <a:effectLst/>
                        </a:rPr>
                        <a:t>4</a:t>
                      </a:r>
                      <a:r>
                        <a:rPr lang="en-US" sz="1200" dirty="0">
                          <a:effectLst/>
                        </a:rPr>
                        <a:t>+ Ѳ</a:t>
                      </a:r>
                      <a:r>
                        <a:rPr lang="en-US" sz="1200" baseline="-25000" dirty="0">
                          <a:effectLst/>
                        </a:rPr>
                        <a:t>1</a:t>
                      </a:r>
                      <a:r>
                        <a:rPr lang="en-US" sz="1200" baseline="30000" dirty="0">
                          <a:effectLst/>
                        </a:rPr>
                        <a:t>4</a:t>
                      </a:r>
                      <a:r>
                        <a:rPr lang="en-US" sz="1200" dirty="0">
                          <a:effectLst/>
                        </a:rPr>
                        <a:t>x</a:t>
                      </a:r>
                      <a:r>
                        <a:rPr lang="en-US" sz="1200" baseline="-25000" dirty="0">
                          <a:effectLst/>
                        </a:rPr>
                        <a:t>1</a:t>
                      </a:r>
                      <a:r>
                        <a:rPr lang="en-US" sz="1200" baseline="30000" dirty="0">
                          <a:effectLst/>
                        </a:rPr>
                        <a:t>4</a:t>
                      </a:r>
                      <a:r>
                        <a:rPr lang="en-US" sz="1200" dirty="0">
                          <a:effectLst/>
                        </a:rPr>
                        <a:t>+ Ѳ</a:t>
                      </a:r>
                      <a:r>
                        <a:rPr lang="en-US" sz="1200" baseline="-25000" dirty="0">
                          <a:effectLst/>
                        </a:rPr>
                        <a:t>2</a:t>
                      </a:r>
                      <a:r>
                        <a:rPr lang="en-US" sz="1200" baseline="30000" dirty="0">
                          <a:effectLst/>
                        </a:rPr>
                        <a:t>4</a:t>
                      </a:r>
                      <a:r>
                        <a:rPr lang="en-US" sz="1200" dirty="0">
                          <a:effectLst/>
                        </a:rPr>
                        <a:t>x</a:t>
                      </a:r>
                      <a:r>
                        <a:rPr lang="en-US" sz="1200" baseline="-25000" dirty="0">
                          <a:effectLst/>
                        </a:rPr>
                        <a:t>2</a:t>
                      </a:r>
                      <a:r>
                        <a:rPr lang="en-US" sz="1200" baseline="30000" dirty="0">
                          <a:effectLst/>
                        </a:rPr>
                        <a:t>4</a:t>
                      </a:r>
                      <a:r>
                        <a:rPr lang="en-US" sz="1200" dirty="0">
                          <a:effectLst/>
                        </a:rPr>
                        <a:t>+ Ѳ</a:t>
                      </a:r>
                      <a:r>
                        <a:rPr lang="en-US" sz="1200" baseline="-25000" dirty="0">
                          <a:effectLst/>
                        </a:rPr>
                        <a:t>3</a:t>
                      </a:r>
                      <a:r>
                        <a:rPr lang="en-US" sz="1200" baseline="30000" dirty="0">
                          <a:effectLst/>
                        </a:rPr>
                        <a:t>4</a:t>
                      </a:r>
                      <a:r>
                        <a:rPr lang="en-US" sz="1200" dirty="0">
                          <a:effectLst/>
                        </a:rPr>
                        <a:t>x</a:t>
                      </a:r>
                      <a:r>
                        <a:rPr lang="en-US" sz="1200" baseline="-25000" dirty="0">
                          <a:effectLst/>
                        </a:rPr>
                        <a:t>3</a:t>
                      </a:r>
                      <a:r>
                        <a:rPr lang="en-US" sz="1200" baseline="30000" dirty="0">
                          <a:effectLst/>
                        </a:rPr>
                        <a:t>4</a:t>
                      </a:r>
                      <a:r>
                        <a:rPr lang="en-US" sz="1200" dirty="0">
                          <a:effectLst/>
                        </a:rPr>
                        <a:t>+ Ѳ</a:t>
                      </a:r>
                      <a:r>
                        <a:rPr lang="en-US" sz="1200" baseline="-25000" dirty="0">
                          <a:effectLst/>
                        </a:rPr>
                        <a:t>4</a:t>
                      </a:r>
                      <a:r>
                        <a:rPr lang="en-US" sz="1200" baseline="30000" dirty="0">
                          <a:effectLst/>
                        </a:rPr>
                        <a:t>4</a:t>
                      </a:r>
                      <a:r>
                        <a:rPr lang="en-US" sz="1200" dirty="0">
                          <a:effectLst/>
                        </a:rPr>
                        <a:t>x</a:t>
                      </a:r>
                      <a:r>
                        <a:rPr lang="en-US" sz="1200" baseline="-25000" dirty="0">
                          <a:effectLst/>
                        </a:rPr>
                        <a:t>4</a:t>
                      </a:r>
                      <a:r>
                        <a:rPr lang="en-US" sz="1200" baseline="30000" dirty="0">
                          <a:effectLst/>
                        </a:rPr>
                        <a:t>4</a:t>
                      </a:r>
                      <a:r>
                        <a:rPr lang="en-US" sz="1200" dirty="0">
                          <a:effectLst/>
                        </a:rPr>
                        <a:t> = 427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577" marR="48577" marT="0" marB="0"/>
                </a:tc>
              </a:tr>
              <a:tr h="580934">
                <a:tc>
                  <a:txBody>
                    <a:bodyPr/>
                    <a:lstStyle/>
                    <a:p>
                      <a:pPr marL="0" marR="0" algn="just">
                        <a:lnSpc>
                          <a:spcPct val="150000"/>
                        </a:lnSpc>
                        <a:spcBef>
                          <a:spcPts val="0"/>
                        </a:spcBef>
                        <a:spcAft>
                          <a:spcPts val="0"/>
                        </a:spcAft>
                      </a:pPr>
                      <a:r>
                        <a:rPr lang="en-US" sz="1200">
                          <a:effectLst/>
                        </a:rPr>
                        <a:t>h</a:t>
                      </a:r>
                      <a:r>
                        <a:rPr lang="en-US" sz="1200" baseline="-25000">
                          <a:effectLst/>
                        </a:rPr>
                        <a:t>Ѳ</a:t>
                      </a:r>
                      <a:r>
                        <a:rPr lang="en-US" sz="1200">
                          <a:effectLst/>
                        </a:rPr>
                        <a:t>(x</a:t>
                      </a:r>
                      <a:r>
                        <a:rPr lang="en-US" sz="1200" baseline="30000">
                          <a:effectLst/>
                        </a:rPr>
                        <a:t>4</a:t>
                      </a: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48577" marR="48577" marT="0" marB="0"/>
                </a:tc>
                <a:tc>
                  <a:txBody>
                    <a:bodyPr/>
                    <a:lstStyle/>
                    <a:p>
                      <a:pPr marL="0" marR="0" algn="just">
                        <a:lnSpc>
                          <a:spcPct val="150000"/>
                        </a:lnSpc>
                        <a:spcBef>
                          <a:spcPts val="0"/>
                        </a:spcBef>
                        <a:spcAft>
                          <a:spcPts val="0"/>
                        </a:spcAft>
                      </a:pPr>
                      <a:r>
                        <a:rPr lang="en-US" sz="1200" dirty="0">
                          <a:effectLst/>
                        </a:rPr>
                        <a:t>Ѳ</a:t>
                      </a:r>
                      <a:r>
                        <a:rPr lang="en-US" sz="1200" baseline="-25000" dirty="0">
                          <a:effectLst/>
                        </a:rPr>
                        <a:t>0</a:t>
                      </a:r>
                      <a:r>
                        <a:rPr lang="en-US" sz="1200" baseline="30000" dirty="0">
                          <a:effectLst/>
                        </a:rPr>
                        <a:t>5</a:t>
                      </a:r>
                      <a:r>
                        <a:rPr lang="en-US" sz="1200" dirty="0">
                          <a:effectLst/>
                        </a:rPr>
                        <a:t>x</a:t>
                      </a:r>
                      <a:r>
                        <a:rPr lang="en-US" sz="1200" baseline="-25000" dirty="0">
                          <a:effectLst/>
                        </a:rPr>
                        <a:t>0</a:t>
                      </a:r>
                      <a:r>
                        <a:rPr lang="en-US" sz="1200" baseline="30000" dirty="0">
                          <a:effectLst/>
                        </a:rPr>
                        <a:t>5</a:t>
                      </a:r>
                      <a:r>
                        <a:rPr lang="en-US" sz="1200" dirty="0">
                          <a:effectLst/>
                        </a:rPr>
                        <a:t>+ Ѳ</a:t>
                      </a:r>
                      <a:r>
                        <a:rPr lang="en-US" sz="1200" baseline="-25000" dirty="0">
                          <a:effectLst/>
                        </a:rPr>
                        <a:t>1</a:t>
                      </a:r>
                      <a:r>
                        <a:rPr lang="en-US" sz="1200" baseline="30000" dirty="0">
                          <a:effectLst/>
                        </a:rPr>
                        <a:t>5</a:t>
                      </a:r>
                      <a:r>
                        <a:rPr lang="en-US" sz="1200" dirty="0">
                          <a:effectLst/>
                        </a:rPr>
                        <a:t>x</a:t>
                      </a:r>
                      <a:r>
                        <a:rPr lang="en-US" sz="1200" baseline="-25000" dirty="0">
                          <a:effectLst/>
                        </a:rPr>
                        <a:t>1</a:t>
                      </a:r>
                      <a:r>
                        <a:rPr lang="en-US" sz="1200" baseline="30000" dirty="0">
                          <a:effectLst/>
                        </a:rPr>
                        <a:t>5</a:t>
                      </a:r>
                      <a:r>
                        <a:rPr lang="en-US" sz="1200" dirty="0">
                          <a:effectLst/>
                        </a:rPr>
                        <a:t>+ Ѳ</a:t>
                      </a:r>
                      <a:r>
                        <a:rPr lang="en-US" sz="1200" baseline="-25000" dirty="0">
                          <a:effectLst/>
                        </a:rPr>
                        <a:t>2</a:t>
                      </a:r>
                      <a:r>
                        <a:rPr lang="en-US" sz="1200" baseline="30000" dirty="0">
                          <a:effectLst/>
                        </a:rPr>
                        <a:t>5</a:t>
                      </a:r>
                      <a:r>
                        <a:rPr lang="en-US" sz="1200" dirty="0">
                          <a:effectLst/>
                        </a:rPr>
                        <a:t>x</a:t>
                      </a:r>
                      <a:r>
                        <a:rPr lang="en-US" sz="1200" baseline="-25000" dirty="0">
                          <a:effectLst/>
                        </a:rPr>
                        <a:t>2</a:t>
                      </a:r>
                      <a:r>
                        <a:rPr lang="en-US" sz="1200" baseline="30000" dirty="0">
                          <a:effectLst/>
                        </a:rPr>
                        <a:t>5</a:t>
                      </a:r>
                      <a:r>
                        <a:rPr lang="en-US" sz="1200" dirty="0">
                          <a:effectLst/>
                        </a:rPr>
                        <a:t>+ Ѳ</a:t>
                      </a:r>
                      <a:r>
                        <a:rPr lang="en-US" sz="1200" baseline="-25000" dirty="0">
                          <a:effectLst/>
                        </a:rPr>
                        <a:t>3</a:t>
                      </a:r>
                      <a:r>
                        <a:rPr lang="en-US" sz="1200" baseline="30000" dirty="0">
                          <a:effectLst/>
                        </a:rPr>
                        <a:t>5</a:t>
                      </a:r>
                      <a:r>
                        <a:rPr lang="en-US" sz="1200" dirty="0">
                          <a:effectLst/>
                        </a:rPr>
                        <a:t>x</a:t>
                      </a:r>
                      <a:r>
                        <a:rPr lang="en-US" sz="1200" baseline="-25000" dirty="0">
                          <a:effectLst/>
                        </a:rPr>
                        <a:t>3</a:t>
                      </a:r>
                      <a:r>
                        <a:rPr lang="en-US" sz="1200" baseline="30000" dirty="0">
                          <a:effectLst/>
                        </a:rPr>
                        <a:t>5</a:t>
                      </a:r>
                      <a:r>
                        <a:rPr lang="en-US" sz="1200" dirty="0">
                          <a:effectLst/>
                        </a:rPr>
                        <a:t>+ Ѳ</a:t>
                      </a:r>
                      <a:r>
                        <a:rPr lang="en-US" sz="1200" baseline="-25000" dirty="0">
                          <a:effectLst/>
                        </a:rPr>
                        <a:t>4</a:t>
                      </a:r>
                      <a:r>
                        <a:rPr lang="en-US" sz="1200" baseline="30000" dirty="0">
                          <a:effectLst/>
                        </a:rPr>
                        <a:t>5</a:t>
                      </a:r>
                      <a:r>
                        <a:rPr lang="en-US" sz="1200" dirty="0">
                          <a:effectLst/>
                        </a:rPr>
                        <a:t>x</a:t>
                      </a:r>
                      <a:r>
                        <a:rPr lang="en-US" sz="1200" baseline="-25000" dirty="0">
                          <a:effectLst/>
                        </a:rPr>
                        <a:t>4</a:t>
                      </a:r>
                      <a:r>
                        <a:rPr lang="en-US" sz="1200" baseline="30000" dirty="0">
                          <a:effectLst/>
                        </a:rPr>
                        <a:t>5</a:t>
                      </a:r>
                      <a:r>
                        <a:rPr lang="en-US" sz="1200" dirty="0">
                          <a:effectLst/>
                        </a:rPr>
                        <a:t> = 496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577" marR="48577" marT="0" marB="0"/>
                </a:tc>
              </a:tr>
            </a:tbl>
          </a:graphicData>
        </a:graphic>
      </p:graphicFrame>
    </p:spTree>
    <p:extLst>
      <p:ext uri="{BB962C8B-B14F-4D97-AF65-F5344CB8AC3E}">
        <p14:creationId xmlns:p14="http://schemas.microsoft.com/office/powerpoint/2010/main" val="3539795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1048657" name="Slide Number Placeholder 1"/>
          <p:cNvSpPr>
            <a:spLocks noGrp="1"/>
          </p:cNvSpPr>
          <p:nvPr>
            <p:ph type="sldNum" sz="quarter" idx="12"/>
          </p:nvPr>
        </p:nvSpPr>
        <p:spPr>
          <a:xfrm>
            <a:off x="511175" y="4705348"/>
            <a:ext cx="585788" cy="438152"/>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smtClean="0">
                <a:solidFill>
                  <a:srgbClr val="FEFFFF"/>
                </a:solidFill>
                <a:latin typeface="Times New Roman" panose="02020603050405020304" pitchFamily="18" charset="0"/>
                <a:ea typeface="Century Gothic"/>
                <a:cs typeface="Times New Roman" panose="02020603050405020304" pitchFamily="18" charset="0"/>
                <a:sym typeface="Century Gothic"/>
              </a:rPr>
              <a:pPr marL="0" marR="0" lvl="0" indent="0" algn="r" rtl="0">
                <a:spcBef>
                  <a:spcPts val="0"/>
                </a:spcBef>
                <a:spcAft>
                  <a:spcPts val="0"/>
                </a:spcAft>
                <a:buSzPct val="25000"/>
                <a:buNone/>
              </a:pPr>
              <a:t>18</a:t>
            </a:fld>
            <a:endParaRPr lang="en" sz="2000" b="1" dirty="0">
              <a:solidFill>
                <a:srgbClr val="FEFFFF"/>
              </a:solidFill>
              <a:latin typeface="Times New Roman" panose="02020603050405020304" pitchFamily="18" charset="0"/>
              <a:ea typeface="Century Gothic"/>
              <a:cs typeface="Times New Roman" panose="02020603050405020304" pitchFamily="18" charset="0"/>
              <a:sym typeface="Century Gothic"/>
            </a:endParaRPr>
          </a:p>
        </p:txBody>
      </p:sp>
      <p:sp>
        <p:nvSpPr>
          <p:cNvPr id="1048655" name="Shape 450"/>
          <p:cNvSpPr txBox="1">
            <a:spLocks noGrp="1"/>
          </p:cNvSpPr>
          <p:nvPr>
            <p:ph type="title" idx="4294967295"/>
          </p:nvPr>
        </p:nvSpPr>
        <p:spPr>
          <a:xfrm>
            <a:off x="1157613" y="-17589"/>
            <a:ext cx="6981174" cy="608140"/>
          </a:xfrm>
          <a:prstGeom prst="rect">
            <a:avLst/>
          </a:prstGeom>
          <a:noFill/>
          <a:ln>
            <a:noFill/>
          </a:ln>
        </p:spPr>
        <p:txBody>
          <a:bodyPr lIns="91425" tIns="45700" rIns="91425" bIns="45700" anchor="t" anchorCtr="0">
            <a:noAutofit/>
          </a:bodyPr>
          <a:lstStyle/>
          <a:p>
            <a:pPr lvl="0" algn="ctr">
              <a:buSzPct val="25000"/>
            </a:pPr>
            <a:r>
              <a:rPr lang="en-US" sz="3200" b="1" dirty="0" smtClean="0">
                <a:solidFill>
                  <a:srgbClr val="002060"/>
                </a:solidFill>
                <a:latin typeface="Times New Roman" pitchFamily="18" charset="0"/>
                <a:cs typeface="Times New Roman" pitchFamily="18" charset="0"/>
              </a:rPr>
              <a:t>RESULTS</a:t>
            </a:r>
            <a:endParaRPr lang="en" sz="3200" b="1" dirty="0">
              <a:solidFill>
                <a:srgbClr val="002060"/>
              </a:solidFill>
              <a:latin typeface="Times New Roman" pitchFamily="18" charset="0"/>
              <a:cs typeface="Times New Roman" pitchFamily="18" charset="0"/>
            </a:endParaRPr>
          </a:p>
        </p:txBody>
      </p:sp>
      <p:sp>
        <p:nvSpPr>
          <p:cNvPr id="1048656" name="Shape 45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endParaRPr lang="en" sz="2000" dirty="0">
              <a:solidFill>
                <a:srgbClr val="FEFFFF"/>
              </a:solidFill>
              <a:latin typeface="Century Gothic"/>
              <a:ea typeface="Century Gothic"/>
              <a:cs typeface="Century Gothic"/>
              <a:sym typeface="Century Gothic"/>
            </a:endParaRPr>
          </a:p>
        </p:txBody>
      </p:sp>
      <p:sp>
        <p:nvSpPr>
          <p:cNvPr id="1048658" name="Shape 463"/>
          <p:cNvSpPr/>
          <p:nvPr/>
        </p:nvSpPr>
        <p:spPr>
          <a:xfrm>
            <a:off x="1143000" y="742950"/>
            <a:ext cx="7010400" cy="3810000"/>
          </a:xfrm>
          <a:prstGeom prst="rect">
            <a:avLst/>
          </a:prstGeom>
          <a:noFill/>
          <a:ln>
            <a:noFill/>
          </a:ln>
        </p:spPr>
        <p:txBody>
          <a:bodyPr lIns="91425" tIns="45700" rIns="91425" bIns="45700" anchor="t" anchorCtr="0">
            <a:noAutofit/>
          </a:bodyPr>
          <a:lstStyle/>
          <a:p>
            <a:endParaRPr lang="en-US" sz="2000" dirty="0">
              <a:latin typeface="Times New Roman" pitchFamily="18" charset="0"/>
              <a:cs typeface="Times New Roman" pitchFamily="18" charset="0"/>
            </a:endParaRPr>
          </a:p>
        </p:txBody>
      </p:sp>
      <p:sp>
        <p:nvSpPr>
          <p:cNvPr id="2" name="Rectangle 1"/>
          <p:cNvSpPr/>
          <p:nvPr/>
        </p:nvSpPr>
        <p:spPr>
          <a:xfrm>
            <a:off x="899592" y="1483866"/>
            <a:ext cx="3888432" cy="3462486"/>
          </a:xfrm>
          <a:prstGeom prst="rect">
            <a:avLst/>
          </a:prstGeom>
        </p:spPr>
        <p:txBody>
          <a:bodyPr wrap="square">
            <a:spAutoFit/>
          </a:bodyPr>
          <a:lstStyle/>
          <a:p>
            <a:pPr marR="554355" lvl="0" algn="just">
              <a:spcAft>
                <a:spcPts val="1000"/>
              </a:spcAf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marR="554355" lvl="0" indent="-342900" algn="just">
              <a:spcAft>
                <a:spcPts val="1000"/>
              </a:spcAft>
              <a:buFont typeface="Symbol" panose="05050102010706020507" pitchFamily="18" charset="2"/>
              <a:buChar char=""/>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marR="554355" lvl="0" indent="-342900" algn="just">
              <a:spcAft>
                <a:spcPts val="1000"/>
              </a:spcAft>
              <a:buFont typeface="Symbol" panose="05050102010706020507" pitchFamily="18" charset="2"/>
              <a:buChar char=""/>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554355" lvl="0" indent="-342900" algn="just">
              <a:spcAft>
                <a:spcPts val="1000"/>
              </a:spcAft>
              <a:buFont typeface="Symbol" panose="05050102010706020507" pitchFamily="18" charset="2"/>
              <a:buChar char=""/>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marR="554355" lvl="0" indent="-342900" algn="just">
              <a:spcAft>
                <a:spcPts val="1000"/>
              </a:spcAft>
              <a:buFont typeface="Symbol" panose="05050102010706020507" pitchFamily="18" charset="2"/>
              <a:buChar char=""/>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R="554355" lvl="0" algn="just">
              <a:spcAft>
                <a:spcPts val="1000"/>
              </a:spcAf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R="554355" lvl="0" algn="just">
              <a:spcAft>
                <a:spcPts val="1000"/>
              </a:spcAft>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R="554355" lvl="0" algn="just">
              <a:spcAft>
                <a:spcPts val="1000"/>
              </a:spcAf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R="554355" lvl="0" algn="just">
              <a:spcAft>
                <a:spcPts val="1000"/>
              </a:spcAft>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1143000" y="590550"/>
            <a:ext cx="7605463" cy="1179810"/>
          </a:xfrm>
          <a:prstGeom prst="rect">
            <a:avLst/>
          </a:prstGeom>
        </p:spPr>
        <p:txBody>
          <a:bodyPr wrap="square">
            <a:spAutoFit/>
          </a:bodyPr>
          <a:lstStyle/>
          <a:p>
            <a:pPr marR="554355" lvl="0" algn="just">
              <a:spcAft>
                <a:spcPts val="1000"/>
              </a:spcAft>
            </a:pP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Cost Function:</a:t>
            </a:r>
          </a:p>
          <a:p>
            <a:pPr marR="554355" lvl="0" algn="just">
              <a:spcAft>
                <a:spcPts val="1000"/>
              </a:spcAft>
            </a:pPr>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R="554355" lvl="0" algn="just">
              <a:spcAft>
                <a:spcPts val="1000"/>
              </a:spcAft>
            </a:pP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4008323368"/>
              </p:ext>
            </p:extLst>
          </p:nvPr>
        </p:nvGraphicFramePr>
        <p:xfrm>
          <a:off x="827584" y="2080251"/>
          <a:ext cx="3690620" cy="1645920"/>
        </p:xfrm>
        <a:graphic>
          <a:graphicData uri="http://schemas.openxmlformats.org/drawingml/2006/table">
            <a:tbl>
              <a:tblPr firstRow="1" firstCol="1" bandRow="1">
                <a:tableStyleId>{5C22544A-7EE6-4342-B048-85BDC9FD1C3A}</a:tableStyleId>
              </a:tblPr>
              <a:tblGrid>
                <a:gridCol w="989965"/>
                <a:gridCol w="1026259"/>
                <a:gridCol w="1674396"/>
              </a:tblGrid>
              <a:tr h="56009">
                <a:tc>
                  <a:txBody>
                    <a:bodyPr/>
                    <a:lstStyle/>
                    <a:p>
                      <a:pPr marL="0" marR="0" algn="just">
                        <a:lnSpc>
                          <a:spcPct val="150000"/>
                        </a:lnSpc>
                        <a:spcBef>
                          <a:spcPts val="0"/>
                        </a:spcBef>
                        <a:spcAft>
                          <a:spcPts val="0"/>
                        </a:spcAft>
                      </a:pPr>
                      <a:r>
                        <a:rPr lang="en-US" sz="1200">
                          <a:effectLst/>
                        </a:rPr>
                        <a:t>h</a:t>
                      </a:r>
                      <a:r>
                        <a:rPr lang="en-US" sz="1200" baseline="-25000">
                          <a:effectLst/>
                        </a:rPr>
                        <a:t>Ѳ</a:t>
                      </a:r>
                      <a:r>
                        <a:rPr lang="en-US" sz="1200">
                          <a:effectLst/>
                        </a:rPr>
                        <a:t>(x</a:t>
                      </a:r>
                      <a:r>
                        <a:rPr lang="en-US" sz="1200" baseline="30000">
                          <a:effectLst/>
                        </a:rPr>
                        <a:t>0</a:t>
                      </a:r>
                      <a:r>
                        <a:rPr lang="en-US" sz="1200">
                          <a:effectLst/>
                        </a:rPr>
                        <a:t>) = 1041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y</a:t>
                      </a:r>
                      <a:r>
                        <a:rPr lang="en-US" sz="1200" baseline="30000">
                          <a:effectLst/>
                        </a:rPr>
                        <a:t>0 </a:t>
                      </a:r>
                      <a:r>
                        <a:rPr lang="en-US" sz="1200">
                          <a:effectLst/>
                        </a:rPr>
                        <a:t>= 1260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(1041-1260)</a:t>
                      </a:r>
                      <a:r>
                        <a:rPr lang="en-US" sz="1200" baseline="30000">
                          <a:effectLst/>
                        </a:rPr>
                        <a:t>2</a:t>
                      </a:r>
                      <a:r>
                        <a:rPr lang="en-US" sz="1200">
                          <a:effectLst/>
                        </a:rPr>
                        <a:t> = 47961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marL="0" marR="0" algn="just">
                        <a:lnSpc>
                          <a:spcPct val="150000"/>
                        </a:lnSpc>
                        <a:spcBef>
                          <a:spcPts val="0"/>
                        </a:spcBef>
                        <a:spcAft>
                          <a:spcPts val="0"/>
                        </a:spcAft>
                      </a:pPr>
                      <a:r>
                        <a:rPr lang="en-US" sz="1200">
                          <a:effectLst/>
                        </a:rPr>
                        <a:t>h</a:t>
                      </a:r>
                      <a:r>
                        <a:rPr lang="en-US" sz="1200" baseline="-25000">
                          <a:effectLst/>
                        </a:rPr>
                        <a:t>Ѳ</a:t>
                      </a:r>
                      <a:r>
                        <a:rPr lang="en-US" sz="1200">
                          <a:effectLst/>
                        </a:rPr>
                        <a:t>(x</a:t>
                      </a:r>
                      <a:r>
                        <a:rPr lang="en-US" sz="1200" baseline="30000">
                          <a:effectLst/>
                        </a:rPr>
                        <a:t>1</a:t>
                      </a:r>
                      <a:r>
                        <a:rPr lang="en-US" sz="1200">
                          <a:effectLst/>
                        </a:rPr>
                        <a:t>) = 698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y</a:t>
                      </a:r>
                      <a:r>
                        <a:rPr lang="en-US" sz="1200" baseline="30000">
                          <a:effectLst/>
                        </a:rPr>
                        <a:t>1 </a:t>
                      </a:r>
                      <a:r>
                        <a:rPr lang="en-US" sz="1200">
                          <a:effectLst/>
                        </a:rPr>
                        <a:t>= 932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(698-932)</a:t>
                      </a:r>
                      <a:r>
                        <a:rPr lang="en-US" sz="1200" baseline="30000">
                          <a:effectLst/>
                        </a:rPr>
                        <a:t>2</a:t>
                      </a:r>
                      <a:r>
                        <a:rPr lang="en-US" sz="1200">
                          <a:effectLst/>
                        </a:rPr>
                        <a:t> = 54756</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marL="0" marR="0" algn="just">
                        <a:lnSpc>
                          <a:spcPct val="150000"/>
                        </a:lnSpc>
                        <a:spcBef>
                          <a:spcPts val="0"/>
                        </a:spcBef>
                        <a:spcAft>
                          <a:spcPts val="0"/>
                        </a:spcAft>
                      </a:pPr>
                      <a:r>
                        <a:rPr lang="en-US" sz="1200">
                          <a:effectLst/>
                        </a:rPr>
                        <a:t>h</a:t>
                      </a:r>
                      <a:r>
                        <a:rPr lang="en-US" sz="1200" baseline="-25000">
                          <a:effectLst/>
                        </a:rPr>
                        <a:t>Ѳ</a:t>
                      </a:r>
                      <a:r>
                        <a:rPr lang="en-US" sz="1200">
                          <a:effectLst/>
                        </a:rPr>
                        <a:t>(x</a:t>
                      </a:r>
                      <a:r>
                        <a:rPr lang="en-US" sz="1200" baseline="30000">
                          <a:effectLst/>
                        </a:rPr>
                        <a:t>2</a:t>
                      </a:r>
                      <a:r>
                        <a:rPr lang="en-US" sz="1200">
                          <a:effectLst/>
                        </a:rPr>
                        <a:t>) = 760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y</a:t>
                      </a:r>
                      <a:r>
                        <a:rPr lang="en-US" sz="1200" baseline="30000">
                          <a:effectLst/>
                        </a:rPr>
                        <a:t>2 </a:t>
                      </a:r>
                      <a:r>
                        <a:rPr lang="en-US" sz="1200">
                          <a:effectLst/>
                        </a:rPr>
                        <a:t>= 1000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(760-1000)</a:t>
                      </a:r>
                      <a:r>
                        <a:rPr lang="en-US" sz="1200" baseline="30000">
                          <a:effectLst/>
                        </a:rPr>
                        <a:t>2</a:t>
                      </a:r>
                      <a:r>
                        <a:rPr lang="en-US" sz="1200">
                          <a:effectLst/>
                        </a:rPr>
                        <a:t> = 57600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marL="0" marR="0" algn="just">
                        <a:lnSpc>
                          <a:spcPct val="150000"/>
                        </a:lnSpc>
                        <a:spcBef>
                          <a:spcPts val="0"/>
                        </a:spcBef>
                        <a:spcAft>
                          <a:spcPts val="0"/>
                        </a:spcAft>
                      </a:pPr>
                      <a:r>
                        <a:rPr lang="en-US" sz="1200">
                          <a:effectLst/>
                        </a:rPr>
                        <a:t>h</a:t>
                      </a:r>
                      <a:r>
                        <a:rPr lang="en-US" sz="1200" baseline="-25000">
                          <a:effectLst/>
                        </a:rPr>
                        <a:t>Ѳ</a:t>
                      </a:r>
                      <a:r>
                        <a:rPr lang="en-US" sz="1200">
                          <a:effectLst/>
                        </a:rPr>
                        <a:t>(x</a:t>
                      </a:r>
                      <a:r>
                        <a:rPr lang="en-US" sz="1200" baseline="30000">
                          <a:effectLst/>
                        </a:rPr>
                        <a:t>3</a:t>
                      </a:r>
                      <a:r>
                        <a:rPr lang="en-US" sz="1200">
                          <a:effectLst/>
                        </a:rPr>
                        <a:t>) = 427</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y</a:t>
                      </a:r>
                      <a:r>
                        <a:rPr lang="en-US" sz="1200" baseline="30000">
                          <a:effectLst/>
                        </a:rPr>
                        <a:t>3 </a:t>
                      </a:r>
                      <a:r>
                        <a:rPr lang="en-US" sz="1200">
                          <a:effectLst/>
                        </a:rPr>
                        <a:t>= 684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(427-684)</a:t>
                      </a:r>
                      <a:r>
                        <a:rPr lang="en-US" sz="1200" baseline="30000">
                          <a:effectLst/>
                        </a:rPr>
                        <a:t>2</a:t>
                      </a:r>
                      <a:r>
                        <a:rPr lang="en-US" sz="1200">
                          <a:effectLst/>
                        </a:rPr>
                        <a:t> = 66049</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marL="0" marR="0" algn="just">
                        <a:lnSpc>
                          <a:spcPct val="150000"/>
                        </a:lnSpc>
                        <a:spcBef>
                          <a:spcPts val="0"/>
                        </a:spcBef>
                        <a:spcAft>
                          <a:spcPts val="0"/>
                        </a:spcAft>
                      </a:pPr>
                      <a:r>
                        <a:rPr lang="en-US" sz="1200">
                          <a:effectLst/>
                        </a:rPr>
                        <a:t>h</a:t>
                      </a:r>
                      <a:r>
                        <a:rPr lang="en-US" sz="1200" baseline="-25000">
                          <a:effectLst/>
                        </a:rPr>
                        <a:t>Ѳ</a:t>
                      </a:r>
                      <a:r>
                        <a:rPr lang="en-US" sz="1200">
                          <a:effectLst/>
                        </a:rPr>
                        <a:t>(x</a:t>
                      </a:r>
                      <a:r>
                        <a:rPr lang="en-US" sz="1200" baseline="30000">
                          <a:effectLst/>
                        </a:rPr>
                        <a:t>4</a:t>
                      </a:r>
                      <a:r>
                        <a:rPr lang="en-US" sz="1200">
                          <a:effectLst/>
                        </a:rPr>
                        <a:t>) = 496</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y</a:t>
                      </a:r>
                      <a:r>
                        <a:rPr lang="en-US" sz="1200" baseline="30000">
                          <a:effectLst/>
                        </a:rPr>
                        <a:t>4 </a:t>
                      </a:r>
                      <a:r>
                        <a:rPr lang="en-US" sz="1200">
                          <a:effectLst/>
                        </a:rPr>
                        <a:t>= 642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(496-642)</a:t>
                      </a:r>
                      <a:r>
                        <a:rPr lang="en-US" sz="1200" baseline="30000" dirty="0">
                          <a:effectLst/>
                        </a:rPr>
                        <a:t>2</a:t>
                      </a:r>
                      <a:r>
                        <a:rPr lang="en-US" sz="1200" dirty="0">
                          <a:effectLst/>
                        </a:rPr>
                        <a:t> = 21316</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5" name="Picture 4"/>
          <p:cNvPicPr>
            <a:picLocks noChangeAspect="1"/>
          </p:cNvPicPr>
          <p:nvPr/>
        </p:nvPicPr>
        <p:blipFill>
          <a:blip r:embed="rId3"/>
          <a:stretch>
            <a:fillRect/>
          </a:stretch>
        </p:blipFill>
        <p:spPr>
          <a:xfrm>
            <a:off x="899592" y="1079086"/>
            <a:ext cx="3104762" cy="504762"/>
          </a:xfrm>
          <a:prstGeom prst="rect">
            <a:avLst/>
          </a:prstGeom>
        </p:spPr>
      </p:pic>
      <p:pic>
        <p:nvPicPr>
          <p:cNvPr id="7" name="Picture 6"/>
          <p:cNvPicPr>
            <a:picLocks noChangeAspect="1"/>
          </p:cNvPicPr>
          <p:nvPr/>
        </p:nvPicPr>
        <p:blipFill>
          <a:blip r:embed="rId4"/>
          <a:stretch>
            <a:fillRect/>
          </a:stretch>
        </p:blipFill>
        <p:spPr>
          <a:xfrm>
            <a:off x="872609" y="4189149"/>
            <a:ext cx="8163887" cy="516199"/>
          </a:xfrm>
          <a:prstGeom prst="rect">
            <a:avLst/>
          </a:prstGeom>
        </p:spPr>
      </p:pic>
    </p:spTree>
    <p:extLst>
      <p:ext uri="{BB962C8B-B14F-4D97-AF65-F5344CB8AC3E}">
        <p14:creationId xmlns:p14="http://schemas.microsoft.com/office/powerpoint/2010/main" val="1317452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1048657" name="Slide Number Placeholder 1"/>
          <p:cNvSpPr>
            <a:spLocks noGrp="1"/>
          </p:cNvSpPr>
          <p:nvPr>
            <p:ph type="sldNum" sz="quarter" idx="12"/>
          </p:nvPr>
        </p:nvSpPr>
        <p:spPr>
          <a:xfrm>
            <a:off x="511175" y="4803998"/>
            <a:ext cx="585788" cy="288032"/>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smtClean="0">
                <a:solidFill>
                  <a:srgbClr val="FEFFFF"/>
                </a:solidFill>
                <a:latin typeface="Times New Roman" panose="02020603050405020304" pitchFamily="18" charset="0"/>
                <a:ea typeface="Century Gothic"/>
                <a:cs typeface="Times New Roman" panose="02020603050405020304" pitchFamily="18" charset="0"/>
                <a:sym typeface="Century Gothic"/>
              </a:rPr>
              <a:pPr marL="0" marR="0" lvl="0" indent="0" algn="r" rtl="0">
                <a:spcBef>
                  <a:spcPts val="0"/>
                </a:spcBef>
                <a:spcAft>
                  <a:spcPts val="0"/>
                </a:spcAft>
                <a:buSzPct val="25000"/>
                <a:buNone/>
              </a:pPr>
              <a:t>19</a:t>
            </a:fld>
            <a:endParaRPr lang="en" sz="2000" b="1" dirty="0">
              <a:solidFill>
                <a:srgbClr val="FEFFFF"/>
              </a:solidFill>
              <a:latin typeface="Times New Roman" panose="02020603050405020304" pitchFamily="18" charset="0"/>
              <a:ea typeface="Century Gothic"/>
              <a:cs typeface="Times New Roman" panose="02020603050405020304" pitchFamily="18" charset="0"/>
              <a:sym typeface="Century Gothic"/>
            </a:endParaRPr>
          </a:p>
        </p:txBody>
      </p:sp>
      <p:sp>
        <p:nvSpPr>
          <p:cNvPr id="1048655" name="Shape 450"/>
          <p:cNvSpPr txBox="1">
            <a:spLocks noGrp="1"/>
          </p:cNvSpPr>
          <p:nvPr>
            <p:ph type="title" idx="4294967295"/>
          </p:nvPr>
        </p:nvSpPr>
        <p:spPr>
          <a:xfrm>
            <a:off x="1157613" y="-17589"/>
            <a:ext cx="6981174" cy="608140"/>
          </a:xfrm>
          <a:prstGeom prst="rect">
            <a:avLst/>
          </a:prstGeom>
          <a:noFill/>
          <a:ln>
            <a:noFill/>
          </a:ln>
        </p:spPr>
        <p:txBody>
          <a:bodyPr lIns="91425" tIns="45700" rIns="91425" bIns="45700" anchor="t" anchorCtr="0">
            <a:noAutofit/>
          </a:bodyPr>
          <a:lstStyle/>
          <a:p>
            <a:pPr lvl="0" algn="ctr">
              <a:buSzPct val="25000"/>
            </a:pPr>
            <a:r>
              <a:rPr lang="en-US" sz="3200" b="1" dirty="0" smtClean="0">
                <a:solidFill>
                  <a:srgbClr val="002060"/>
                </a:solidFill>
                <a:latin typeface="Times New Roman" pitchFamily="18" charset="0"/>
                <a:cs typeface="Times New Roman" pitchFamily="18" charset="0"/>
              </a:rPr>
              <a:t>RESULTS</a:t>
            </a:r>
            <a:endParaRPr lang="en" sz="3200" b="1" dirty="0">
              <a:solidFill>
                <a:srgbClr val="002060"/>
              </a:solidFill>
              <a:latin typeface="Times New Roman" pitchFamily="18" charset="0"/>
              <a:cs typeface="Times New Roman" pitchFamily="18" charset="0"/>
            </a:endParaRPr>
          </a:p>
        </p:txBody>
      </p:sp>
      <p:sp>
        <p:nvSpPr>
          <p:cNvPr id="1048656" name="Shape 45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endParaRPr lang="en" sz="2000" dirty="0">
              <a:solidFill>
                <a:srgbClr val="FEFFFF"/>
              </a:solidFill>
              <a:latin typeface="Century Gothic"/>
              <a:ea typeface="Century Gothic"/>
              <a:cs typeface="Century Gothic"/>
              <a:sym typeface="Century Gothic"/>
            </a:endParaRPr>
          </a:p>
        </p:txBody>
      </p:sp>
      <p:sp>
        <p:nvSpPr>
          <p:cNvPr id="1048658" name="Shape 463"/>
          <p:cNvSpPr/>
          <p:nvPr/>
        </p:nvSpPr>
        <p:spPr>
          <a:xfrm>
            <a:off x="1143000" y="742950"/>
            <a:ext cx="7010400" cy="3810000"/>
          </a:xfrm>
          <a:prstGeom prst="rect">
            <a:avLst/>
          </a:prstGeom>
          <a:noFill/>
          <a:ln>
            <a:noFill/>
          </a:ln>
        </p:spPr>
        <p:txBody>
          <a:bodyPr lIns="91425" tIns="45700" rIns="91425" bIns="45700" anchor="t" anchorCtr="0">
            <a:noAutofit/>
          </a:bodyPr>
          <a:lstStyle/>
          <a:p>
            <a:endParaRPr lang="en-US" sz="2000" dirty="0">
              <a:latin typeface="Times New Roman" pitchFamily="18" charset="0"/>
              <a:cs typeface="Times New Roman" pitchFamily="18" charset="0"/>
            </a:endParaRPr>
          </a:p>
        </p:txBody>
      </p:sp>
      <p:sp>
        <p:nvSpPr>
          <p:cNvPr id="2" name="Rectangle 1"/>
          <p:cNvSpPr/>
          <p:nvPr/>
        </p:nvSpPr>
        <p:spPr>
          <a:xfrm>
            <a:off x="899592" y="1483866"/>
            <a:ext cx="8244408" cy="5673348"/>
          </a:xfrm>
          <a:prstGeom prst="rect">
            <a:avLst/>
          </a:prstGeom>
        </p:spPr>
        <p:txBody>
          <a:bodyPr wrap="square">
            <a:spAutoFit/>
          </a:bodyPr>
          <a:lstStyle/>
          <a:p>
            <a:pPr marR="554355" algn="just">
              <a:spcAft>
                <a:spcPts val="1000"/>
              </a:spcAft>
            </a:pPr>
            <a:r>
              <a:rPr lang="en-US" sz="1600" dirty="0" smtClean="0"/>
              <a:t>For </a:t>
            </a:r>
            <a:r>
              <a:rPr lang="en-US" sz="1600" dirty="0"/>
              <a:t>Ѳ</a:t>
            </a:r>
            <a:r>
              <a:rPr lang="en-US" sz="1600" baseline="-25000" dirty="0"/>
              <a:t>0</a:t>
            </a:r>
            <a:r>
              <a:rPr lang="en-US" sz="1600" dirty="0"/>
              <a:t> </a:t>
            </a:r>
            <a:r>
              <a:rPr lang="en-US" sz="1600" dirty="0" smtClean="0"/>
              <a:t>:</a:t>
            </a:r>
          </a:p>
          <a:p>
            <a:pPr marL="342900" marR="554355" indent="-342900" algn="just">
              <a:spcAft>
                <a:spcPts val="1000"/>
              </a:spcAft>
              <a:buFont typeface="Symbol" panose="05050102010706020507" pitchFamily="18" charset="2"/>
              <a:buChar char=""/>
            </a:pPr>
            <a:endParaRPr lang="en-US" sz="1600" dirty="0"/>
          </a:p>
          <a:p>
            <a:pPr marL="342900" marR="554355" lvl="0" indent="-342900" algn="just">
              <a:spcAft>
                <a:spcPts val="1000"/>
              </a:spcAft>
              <a:buFont typeface="Symbol" panose="05050102010706020507" pitchFamily="18" charset="2"/>
              <a:buChar char=""/>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marR="554355" lvl="0" indent="-342900" algn="just">
              <a:spcAft>
                <a:spcPts val="1000"/>
              </a:spcAft>
              <a:buFont typeface="Symbol" panose="05050102010706020507" pitchFamily="18" charset="2"/>
              <a:buChar char=""/>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554355" lvl="0" indent="-342900" algn="just">
              <a:spcAft>
                <a:spcPts val="1000"/>
              </a:spcAft>
              <a:buFont typeface="Symbol" panose="05050102010706020507" pitchFamily="18" charset="2"/>
              <a:buChar char=""/>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R="554355" algn="just">
              <a:spcAft>
                <a:spcPts val="1000"/>
              </a:spcAf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R="554355" algn="just">
              <a:spcAft>
                <a:spcPts val="1000"/>
              </a:spcAft>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Similarly, calculations will be done for other parameters as well. Now if we want to predict the price of the house with: Size = 1400, No of bedrooms = 3, No of floors = 2, Age of Home = 10</a:t>
            </a:r>
          </a:p>
          <a:p>
            <a:pPr marR="554355" algn="just">
              <a:spcAft>
                <a:spcPts val="1000"/>
              </a:spcAft>
            </a:pPr>
            <a:r>
              <a:rPr lang="en-US" dirty="0" smtClean="0"/>
              <a:t>Therefore</a:t>
            </a:r>
            <a:r>
              <a:rPr lang="en-US" dirty="0"/>
              <a:t>, Price = Ѳ</a:t>
            </a:r>
            <a:r>
              <a:rPr lang="en-US" baseline="-25000" dirty="0"/>
              <a:t>0 </a:t>
            </a:r>
            <a:r>
              <a:rPr lang="en-US" dirty="0"/>
              <a:t>* 1 + Ѳ</a:t>
            </a:r>
            <a:r>
              <a:rPr lang="en-US" baseline="-25000" dirty="0"/>
              <a:t>1 </a:t>
            </a:r>
            <a:r>
              <a:rPr lang="en-US" dirty="0"/>
              <a:t>* 1400 +  Ѳ</a:t>
            </a:r>
            <a:r>
              <a:rPr lang="en-US" baseline="-25000" dirty="0"/>
              <a:t>2 </a:t>
            </a:r>
            <a:r>
              <a:rPr lang="en-US" dirty="0"/>
              <a:t>* 3 +  Ѳ</a:t>
            </a:r>
            <a:r>
              <a:rPr lang="en-US" baseline="-25000" dirty="0"/>
              <a:t>3 </a:t>
            </a:r>
            <a:r>
              <a:rPr lang="en-US" dirty="0"/>
              <a:t>* 2 +  Ѳ</a:t>
            </a:r>
            <a:r>
              <a:rPr lang="en-US" baseline="-25000" dirty="0"/>
              <a:t>4  </a:t>
            </a:r>
            <a:r>
              <a:rPr lang="en-US" dirty="0"/>
              <a:t>*</a:t>
            </a:r>
            <a:r>
              <a:rPr lang="en-US" dirty="0" smtClean="0"/>
              <a:t>10.</a:t>
            </a:r>
          </a:p>
          <a:p>
            <a:pPr marR="554355" algn="just">
              <a:spcAft>
                <a:spcPts val="1000"/>
              </a:spcAft>
            </a:pPr>
            <a:r>
              <a:rPr lang="en-US" dirty="0"/>
              <a:t> </a:t>
            </a:r>
            <a:r>
              <a:rPr lang="en-US" dirty="0" smtClean="0"/>
              <a:t>        Hence, we have predicted the price of the house.</a:t>
            </a:r>
          </a:p>
          <a:p>
            <a:pPr marR="554355" algn="just">
              <a:spcAft>
                <a:spcPts val="1000"/>
              </a:spcAft>
            </a:pPr>
            <a:r>
              <a:rPr lang="en-US" dirty="0"/>
              <a:t> </a:t>
            </a:r>
            <a:r>
              <a:rPr lang="en-US" dirty="0" smtClean="0"/>
              <a:t>              </a:t>
            </a:r>
            <a:endParaRPr lang="en-US" dirty="0"/>
          </a:p>
          <a:p>
            <a:pPr marR="554355" lvl="0" algn="just">
              <a:spcAft>
                <a:spcPts val="1000"/>
              </a:spcAf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R="554355" lvl="0" algn="just">
              <a:spcAft>
                <a:spcPts val="1000"/>
              </a:spcAf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R="554355" lvl="0" algn="just">
              <a:spcAft>
                <a:spcPts val="1000"/>
              </a:spcAft>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R="554355" lvl="0" algn="just">
              <a:spcAft>
                <a:spcPts val="1000"/>
              </a:spcAf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R="554355" lvl="0" algn="just">
              <a:spcAft>
                <a:spcPts val="1000"/>
              </a:spcAft>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1143000" y="590550"/>
            <a:ext cx="7605463" cy="1179810"/>
          </a:xfrm>
          <a:prstGeom prst="rect">
            <a:avLst/>
          </a:prstGeom>
        </p:spPr>
        <p:txBody>
          <a:bodyPr wrap="square">
            <a:spAutoFit/>
          </a:bodyPr>
          <a:lstStyle/>
          <a:p>
            <a:pPr marR="554355" lvl="0" algn="just">
              <a:spcAft>
                <a:spcPts val="1000"/>
              </a:spcAft>
            </a:pP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Gradient Descent Algorithm</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R="554355" lvl="0" algn="just">
              <a:spcAft>
                <a:spcPts val="1000"/>
              </a:spcAft>
            </a:pPr>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R="554355" lvl="0" algn="just">
              <a:spcAft>
                <a:spcPts val="1000"/>
              </a:spcAft>
            </a:pP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3"/>
          <a:stretch>
            <a:fillRect/>
          </a:stretch>
        </p:blipFill>
        <p:spPr>
          <a:xfrm>
            <a:off x="1259632" y="1005404"/>
            <a:ext cx="2800000" cy="561905"/>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492868188"/>
              </p:ext>
            </p:extLst>
          </p:nvPr>
        </p:nvGraphicFramePr>
        <p:xfrm>
          <a:off x="960002" y="1824990"/>
          <a:ext cx="1671255" cy="1645920"/>
        </p:xfrm>
        <a:graphic>
          <a:graphicData uri="http://schemas.openxmlformats.org/drawingml/2006/table">
            <a:tbl>
              <a:tblPr firstRow="1" firstCol="1" bandRow="1">
                <a:tableStyleId>{5C22544A-7EE6-4342-B048-85BDC9FD1C3A}</a:tableStyleId>
              </a:tblPr>
              <a:tblGrid>
                <a:gridCol w="598513"/>
                <a:gridCol w="643645"/>
                <a:gridCol w="429097"/>
              </a:tblGrid>
              <a:tr h="274320">
                <a:tc>
                  <a:txBody>
                    <a:bodyPr/>
                    <a:lstStyle/>
                    <a:p>
                      <a:pPr marL="0" marR="0" algn="just">
                        <a:lnSpc>
                          <a:spcPct val="150000"/>
                        </a:lnSpc>
                        <a:spcBef>
                          <a:spcPts val="0"/>
                        </a:spcBef>
                        <a:spcAft>
                          <a:spcPts val="0"/>
                        </a:spcAft>
                      </a:pPr>
                      <a:r>
                        <a:rPr lang="en-US" sz="1200" dirty="0" err="1">
                          <a:effectLst/>
                        </a:rPr>
                        <a:t>h</a:t>
                      </a:r>
                      <a:r>
                        <a:rPr lang="en-US" sz="1200" baseline="-25000" dirty="0" err="1">
                          <a:effectLst/>
                        </a:rPr>
                        <a:t>Ѳ</a:t>
                      </a:r>
                      <a:r>
                        <a:rPr lang="en-US" sz="1200" dirty="0">
                          <a:effectLst/>
                        </a:rPr>
                        <a:t>(x)</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x</a:t>
                      </a:r>
                      <a:r>
                        <a:rPr lang="en-US" sz="1200" baseline="-25000">
                          <a:effectLst/>
                        </a:rPr>
                        <a:t>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74320">
                <a:tc>
                  <a:txBody>
                    <a:bodyPr/>
                    <a:lstStyle/>
                    <a:p>
                      <a:pPr marL="0" marR="0" algn="just">
                        <a:lnSpc>
                          <a:spcPct val="150000"/>
                        </a:lnSpc>
                        <a:spcBef>
                          <a:spcPts val="0"/>
                        </a:spcBef>
                        <a:spcAft>
                          <a:spcPts val="0"/>
                        </a:spcAft>
                      </a:pPr>
                      <a:r>
                        <a:rPr lang="en-US" sz="1200">
                          <a:effectLst/>
                        </a:rPr>
                        <a:t>1041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1260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74320">
                <a:tc>
                  <a:txBody>
                    <a:bodyPr/>
                    <a:lstStyle/>
                    <a:p>
                      <a:pPr marL="0" marR="0" algn="just">
                        <a:lnSpc>
                          <a:spcPct val="150000"/>
                        </a:lnSpc>
                        <a:spcBef>
                          <a:spcPts val="0"/>
                        </a:spcBef>
                        <a:spcAft>
                          <a:spcPts val="0"/>
                        </a:spcAft>
                      </a:pPr>
                      <a:r>
                        <a:rPr lang="en-US" sz="1200">
                          <a:effectLst/>
                        </a:rPr>
                        <a:t>698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932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74320">
                <a:tc>
                  <a:txBody>
                    <a:bodyPr/>
                    <a:lstStyle/>
                    <a:p>
                      <a:pPr marL="0" marR="0" algn="just">
                        <a:lnSpc>
                          <a:spcPct val="150000"/>
                        </a:lnSpc>
                        <a:spcBef>
                          <a:spcPts val="0"/>
                        </a:spcBef>
                        <a:spcAft>
                          <a:spcPts val="0"/>
                        </a:spcAft>
                      </a:pPr>
                      <a:r>
                        <a:rPr lang="en-US" sz="1200">
                          <a:effectLst/>
                        </a:rPr>
                        <a:t>760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1000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74320">
                <a:tc>
                  <a:txBody>
                    <a:bodyPr/>
                    <a:lstStyle/>
                    <a:p>
                      <a:pPr marL="0" marR="0" algn="just">
                        <a:lnSpc>
                          <a:spcPct val="150000"/>
                        </a:lnSpc>
                        <a:spcBef>
                          <a:spcPts val="0"/>
                        </a:spcBef>
                        <a:spcAft>
                          <a:spcPts val="0"/>
                        </a:spcAft>
                      </a:pPr>
                      <a:r>
                        <a:rPr lang="en-US" sz="1200">
                          <a:effectLst/>
                        </a:rPr>
                        <a:t>427</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684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74320">
                <a:tc>
                  <a:txBody>
                    <a:bodyPr/>
                    <a:lstStyle/>
                    <a:p>
                      <a:pPr marL="0" marR="0" algn="just">
                        <a:lnSpc>
                          <a:spcPct val="150000"/>
                        </a:lnSpc>
                        <a:spcBef>
                          <a:spcPts val="0"/>
                        </a:spcBef>
                        <a:spcAft>
                          <a:spcPts val="0"/>
                        </a:spcAft>
                      </a:pPr>
                      <a:r>
                        <a:rPr lang="en-US" sz="1200">
                          <a:effectLst/>
                        </a:rPr>
                        <a:t>496</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642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1</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11" name="Rectangle 10"/>
          <p:cNvSpPr/>
          <p:nvPr/>
        </p:nvSpPr>
        <p:spPr>
          <a:xfrm>
            <a:off x="4904656" y="1347615"/>
            <a:ext cx="981291" cy="461665"/>
          </a:xfrm>
          <a:prstGeom prst="rect">
            <a:avLst/>
          </a:prstGeom>
        </p:spPr>
        <p:txBody>
          <a:bodyPr wrap="square">
            <a:spAutoFit/>
          </a:bodyPr>
          <a:lstStyle/>
          <a:p>
            <a:pPr algn="just">
              <a:lnSpc>
                <a:spcPct val="150000"/>
              </a:lnSpc>
            </a:pPr>
            <a:r>
              <a:rPr lang="en-US" sz="1600" dirty="0">
                <a:latin typeface="Arial" panose="020B0604020202020204" pitchFamily="34" charset="0"/>
                <a:ea typeface="Times New Roman" panose="02020603050405020304" pitchFamily="18" charset="0"/>
                <a:cs typeface="Arial" panose="020B0604020202020204" pitchFamily="34" charset="0"/>
              </a:rPr>
              <a:t>For Ѳ</a:t>
            </a:r>
            <a:r>
              <a:rPr lang="en-US" sz="1600" baseline="-25000" dirty="0">
                <a:latin typeface="Arial" panose="020B0604020202020204" pitchFamily="34" charset="0"/>
                <a:ea typeface="Times New Roman" panose="02020603050405020304" pitchFamily="18" charset="0"/>
                <a:cs typeface="Arial" panose="020B0604020202020204" pitchFamily="34" charset="0"/>
              </a:rPr>
              <a:t>1 </a:t>
            </a:r>
            <a:r>
              <a:rPr lang="en-US" sz="1600" dirty="0">
                <a:latin typeface="Arial" panose="020B0604020202020204" pitchFamily="34" charset="0"/>
                <a:ea typeface="Times New Roman" panose="02020603050405020304" pitchFamily="18" charset="0"/>
                <a:cs typeface="Arial" panose="020B0604020202020204" pitchFamily="34" charset="0"/>
              </a:rPr>
              <a: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992129449"/>
              </p:ext>
            </p:extLst>
          </p:nvPr>
        </p:nvGraphicFramePr>
        <p:xfrm>
          <a:off x="4499992" y="1809280"/>
          <a:ext cx="2074027" cy="1508760"/>
        </p:xfrm>
        <a:graphic>
          <a:graphicData uri="http://schemas.openxmlformats.org/drawingml/2006/table">
            <a:tbl>
              <a:tblPr firstRow="1" firstCol="1" bandRow="1">
                <a:tableStyleId>{5C22544A-7EE6-4342-B048-85BDC9FD1C3A}</a:tableStyleId>
              </a:tblPr>
              <a:tblGrid>
                <a:gridCol w="473229"/>
                <a:gridCol w="800399"/>
                <a:gridCol w="800399"/>
              </a:tblGrid>
              <a:tr h="170826">
                <a:tc>
                  <a:txBody>
                    <a:bodyPr/>
                    <a:lstStyle/>
                    <a:p>
                      <a:pPr marL="0" marR="0" algn="just">
                        <a:lnSpc>
                          <a:spcPct val="150000"/>
                        </a:lnSpc>
                        <a:spcBef>
                          <a:spcPts val="0"/>
                        </a:spcBef>
                        <a:spcAft>
                          <a:spcPts val="0"/>
                        </a:spcAft>
                      </a:pPr>
                      <a:r>
                        <a:rPr lang="en-US" sz="1100" dirty="0" err="1">
                          <a:effectLst/>
                        </a:rPr>
                        <a:t>h</a:t>
                      </a:r>
                      <a:r>
                        <a:rPr lang="en-US" sz="1100" baseline="-25000" dirty="0" err="1">
                          <a:effectLst/>
                        </a:rPr>
                        <a:t>Ѳ</a:t>
                      </a:r>
                      <a:r>
                        <a:rPr lang="en-US" sz="1100" dirty="0">
                          <a:effectLst/>
                        </a:rPr>
                        <a:t>(x)</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c>
                  <a:txBody>
                    <a:bodyPr/>
                    <a:lstStyle/>
                    <a:p>
                      <a:pPr marL="0" marR="0" algn="just">
                        <a:lnSpc>
                          <a:spcPct val="150000"/>
                        </a:lnSpc>
                        <a:spcBef>
                          <a:spcPts val="0"/>
                        </a:spcBef>
                        <a:spcAft>
                          <a:spcPts val="0"/>
                        </a:spcAft>
                      </a:pPr>
                      <a:r>
                        <a:rPr lang="en-US" sz="1100">
                          <a:effectLst/>
                        </a:rPr>
                        <a:t>y</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c>
                  <a:txBody>
                    <a:bodyPr/>
                    <a:lstStyle/>
                    <a:p>
                      <a:pPr marL="0" marR="0" algn="just">
                        <a:lnSpc>
                          <a:spcPct val="150000"/>
                        </a:lnSpc>
                        <a:spcBef>
                          <a:spcPts val="0"/>
                        </a:spcBef>
                        <a:spcAft>
                          <a:spcPts val="0"/>
                        </a:spcAft>
                      </a:pPr>
                      <a:r>
                        <a:rPr lang="en-US" sz="1100">
                          <a:effectLst/>
                        </a:rPr>
                        <a:t>x</a:t>
                      </a:r>
                      <a:r>
                        <a:rPr lang="en-US" sz="1100" baseline="-25000">
                          <a:effectLst/>
                        </a:rPr>
                        <a:t>1</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r>
              <a:tr h="225607">
                <a:tc>
                  <a:txBody>
                    <a:bodyPr/>
                    <a:lstStyle/>
                    <a:p>
                      <a:pPr marL="0" marR="0" algn="just">
                        <a:lnSpc>
                          <a:spcPct val="150000"/>
                        </a:lnSpc>
                        <a:spcBef>
                          <a:spcPts val="0"/>
                        </a:spcBef>
                        <a:spcAft>
                          <a:spcPts val="0"/>
                        </a:spcAft>
                      </a:pPr>
                      <a:r>
                        <a:rPr lang="en-US" sz="1100">
                          <a:effectLst/>
                        </a:rPr>
                        <a:t>1041</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c>
                  <a:txBody>
                    <a:bodyPr/>
                    <a:lstStyle/>
                    <a:p>
                      <a:pPr marL="0" marR="0" algn="just">
                        <a:lnSpc>
                          <a:spcPct val="150000"/>
                        </a:lnSpc>
                        <a:spcBef>
                          <a:spcPts val="0"/>
                        </a:spcBef>
                        <a:spcAft>
                          <a:spcPts val="0"/>
                        </a:spcAft>
                      </a:pPr>
                      <a:r>
                        <a:rPr lang="en-US" sz="1100">
                          <a:effectLst/>
                        </a:rPr>
                        <a:t>1260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c>
                  <a:txBody>
                    <a:bodyPr/>
                    <a:lstStyle/>
                    <a:p>
                      <a:pPr marL="0" marR="0" algn="just">
                        <a:lnSpc>
                          <a:spcPct val="150000"/>
                        </a:lnSpc>
                        <a:spcBef>
                          <a:spcPts val="0"/>
                        </a:spcBef>
                        <a:spcAft>
                          <a:spcPts val="0"/>
                        </a:spcAft>
                      </a:pPr>
                      <a:r>
                        <a:rPr lang="en-US" sz="1100">
                          <a:effectLst/>
                        </a:rPr>
                        <a:t>0.5</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r>
              <a:tr h="225607">
                <a:tc>
                  <a:txBody>
                    <a:bodyPr/>
                    <a:lstStyle/>
                    <a:p>
                      <a:pPr marL="0" marR="0" algn="just">
                        <a:lnSpc>
                          <a:spcPct val="150000"/>
                        </a:lnSpc>
                        <a:spcBef>
                          <a:spcPts val="0"/>
                        </a:spcBef>
                        <a:spcAft>
                          <a:spcPts val="0"/>
                        </a:spcAft>
                      </a:pPr>
                      <a:r>
                        <a:rPr lang="en-US" sz="1100">
                          <a:effectLst/>
                        </a:rPr>
                        <a:t>698</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c>
                  <a:txBody>
                    <a:bodyPr/>
                    <a:lstStyle/>
                    <a:p>
                      <a:pPr marL="0" marR="0" algn="just">
                        <a:lnSpc>
                          <a:spcPct val="150000"/>
                        </a:lnSpc>
                        <a:spcBef>
                          <a:spcPts val="0"/>
                        </a:spcBef>
                        <a:spcAft>
                          <a:spcPts val="0"/>
                        </a:spcAft>
                      </a:pPr>
                      <a:r>
                        <a:rPr lang="en-US" sz="1100">
                          <a:effectLst/>
                        </a:rPr>
                        <a:t>932</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c>
                  <a:txBody>
                    <a:bodyPr/>
                    <a:lstStyle/>
                    <a:p>
                      <a:pPr marL="0" marR="0" algn="just">
                        <a:lnSpc>
                          <a:spcPct val="150000"/>
                        </a:lnSpc>
                        <a:spcBef>
                          <a:spcPts val="0"/>
                        </a:spcBef>
                        <a:spcAft>
                          <a:spcPts val="0"/>
                        </a:spcAft>
                      </a:pPr>
                      <a:r>
                        <a:rPr lang="en-US" sz="1100">
                          <a:effectLst/>
                        </a:rPr>
                        <a:t>0.5</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r>
              <a:tr h="225607">
                <a:tc>
                  <a:txBody>
                    <a:bodyPr/>
                    <a:lstStyle/>
                    <a:p>
                      <a:pPr marL="0" marR="0" algn="just">
                        <a:lnSpc>
                          <a:spcPct val="150000"/>
                        </a:lnSpc>
                        <a:spcBef>
                          <a:spcPts val="0"/>
                        </a:spcBef>
                        <a:spcAft>
                          <a:spcPts val="0"/>
                        </a:spcAft>
                      </a:pPr>
                      <a:r>
                        <a:rPr lang="en-US" sz="1100">
                          <a:effectLst/>
                        </a:rPr>
                        <a:t>760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c>
                  <a:txBody>
                    <a:bodyPr/>
                    <a:lstStyle/>
                    <a:p>
                      <a:pPr marL="0" marR="0" algn="just">
                        <a:lnSpc>
                          <a:spcPct val="150000"/>
                        </a:lnSpc>
                        <a:spcBef>
                          <a:spcPts val="0"/>
                        </a:spcBef>
                        <a:spcAft>
                          <a:spcPts val="0"/>
                        </a:spcAft>
                      </a:pPr>
                      <a:r>
                        <a:rPr lang="en-US" sz="1100">
                          <a:effectLst/>
                        </a:rPr>
                        <a:t>1000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c>
                  <a:txBody>
                    <a:bodyPr/>
                    <a:lstStyle/>
                    <a:p>
                      <a:pPr marL="0" marR="0" algn="just">
                        <a:lnSpc>
                          <a:spcPct val="150000"/>
                        </a:lnSpc>
                        <a:spcBef>
                          <a:spcPts val="0"/>
                        </a:spcBef>
                        <a:spcAft>
                          <a:spcPts val="0"/>
                        </a:spcAft>
                      </a:pPr>
                      <a:r>
                        <a:rPr lang="en-US" sz="1100">
                          <a:effectLst/>
                        </a:rPr>
                        <a:t>0.5</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r>
              <a:tr h="225607">
                <a:tc>
                  <a:txBody>
                    <a:bodyPr/>
                    <a:lstStyle/>
                    <a:p>
                      <a:pPr marL="0" marR="0" algn="just">
                        <a:lnSpc>
                          <a:spcPct val="150000"/>
                        </a:lnSpc>
                        <a:spcBef>
                          <a:spcPts val="0"/>
                        </a:spcBef>
                        <a:spcAft>
                          <a:spcPts val="0"/>
                        </a:spcAft>
                      </a:pPr>
                      <a:r>
                        <a:rPr lang="en-US" sz="1100">
                          <a:effectLst/>
                        </a:rPr>
                        <a:t>427</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c>
                  <a:txBody>
                    <a:bodyPr/>
                    <a:lstStyle/>
                    <a:p>
                      <a:pPr marL="0" marR="0" algn="just">
                        <a:lnSpc>
                          <a:spcPct val="150000"/>
                        </a:lnSpc>
                        <a:spcBef>
                          <a:spcPts val="0"/>
                        </a:spcBef>
                        <a:spcAft>
                          <a:spcPts val="0"/>
                        </a:spcAft>
                      </a:pPr>
                      <a:r>
                        <a:rPr lang="en-US" sz="1100">
                          <a:effectLst/>
                        </a:rPr>
                        <a:t>684</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c>
                  <a:txBody>
                    <a:bodyPr/>
                    <a:lstStyle/>
                    <a:p>
                      <a:pPr marL="0" marR="0" algn="just">
                        <a:lnSpc>
                          <a:spcPct val="150000"/>
                        </a:lnSpc>
                        <a:spcBef>
                          <a:spcPts val="0"/>
                        </a:spcBef>
                        <a:spcAft>
                          <a:spcPts val="0"/>
                        </a:spcAft>
                      </a:pPr>
                      <a:r>
                        <a:rPr lang="en-US" sz="1100">
                          <a:effectLst/>
                        </a:rPr>
                        <a:t>0.5</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r>
              <a:tr h="225607">
                <a:tc>
                  <a:txBody>
                    <a:bodyPr/>
                    <a:lstStyle/>
                    <a:p>
                      <a:pPr marL="0" marR="0" algn="just">
                        <a:lnSpc>
                          <a:spcPct val="150000"/>
                        </a:lnSpc>
                        <a:spcBef>
                          <a:spcPts val="0"/>
                        </a:spcBef>
                        <a:spcAft>
                          <a:spcPts val="0"/>
                        </a:spcAft>
                      </a:pPr>
                      <a:r>
                        <a:rPr lang="en-US" sz="1100">
                          <a:effectLst/>
                        </a:rPr>
                        <a:t>496</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c>
                  <a:txBody>
                    <a:bodyPr/>
                    <a:lstStyle/>
                    <a:p>
                      <a:pPr marL="0" marR="0" algn="just">
                        <a:lnSpc>
                          <a:spcPct val="150000"/>
                        </a:lnSpc>
                        <a:spcBef>
                          <a:spcPts val="0"/>
                        </a:spcBef>
                        <a:spcAft>
                          <a:spcPts val="0"/>
                        </a:spcAft>
                      </a:pPr>
                      <a:r>
                        <a:rPr lang="en-US" sz="1100" dirty="0">
                          <a:effectLst/>
                        </a:rPr>
                        <a:t>642</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c>
                  <a:txBody>
                    <a:bodyPr/>
                    <a:lstStyle/>
                    <a:p>
                      <a:pPr marL="0" marR="0" algn="just">
                        <a:lnSpc>
                          <a:spcPct val="150000"/>
                        </a:lnSpc>
                        <a:spcBef>
                          <a:spcPts val="0"/>
                        </a:spcBef>
                        <a:spcAft>
                          <a:spcPts val="0"/>
                        </a:spcAft>
                      </a:pPr>
                      <a:r>
                        <a:rPr lang="en-US" sz="1100" dirty="0">
                          <a:effectLst/>
                        </a:rPr>
                        <a:t>0.5</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0722" marR="60722" marT="0" marB="0"/>
                </a:tc>
              </a:tr>
            </a:tbl>
          </a:graphicData>
        </a:graphic>
      </p:graphicFrame>
    </p:spTree>
    <p:extLst>
      <p:ext uri="{BB962C8B-B14F-4D97-AF65-F5344CB8AC3E}">
        <p14:creationId xmlns:p14="http://schemas.microsoft.com/office/powerpoint/2010/main" val="1209921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2" name="Slide Number Placeholder 1"/>
          <p:cNvSpPr>
            <a:spLocks noGrp="1"/>
          </p:cNvSpPr>
          <p:nvPr>
            <p:ph type="sldNum" idx="12"/>
          </p:nvPr>
        </p:nvSpPr>
        <p:spPr>
          <a:xfrm>
            <a:off x="511175" y="4803999"/>
            <a:ext cx="585788" cy="282352"/>
          </a:xfrm>
          <a:prstGeom prst="rect">
            <a:avLst/>
          </a:prstGeom>
        </p:spPr>
        <p:txBody>
          <a:bodyPr/>
          <a:lstStyle/>
          <a:p>
            <a:pPr marL="0" marR="0" lvl="0" indent="0" algn="ct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ctr" rtl="0">
                <a:spcBef>
                  <a:spcPts val="0"/>
                </a:spcBef>
                <a:spcAft>
                  <a:spcPts val="0"/>
                </a:spcAft>
                <a:buSzPct val="25000"/>
                <a:buNone/>
              </a:pPr>
              <a:t>2</a:t>
            </a:fld>
            <a:endParaRPr lang="en" sz="2000" b="1" i="1" dirty="0">
              <a:solidFill>
                <a:srgbClr val="FEFFFF"/>
              </a:solidFill>
              <a:latin typeface="Century Gothic"/>
              <a:ea typeface="Century Gothic"/>
              <a:cs typeface="Century Gothic"/>
              <a:sym typeface="Century Gothic"/>
            </a:endParaRPr>
          </a:p>
        </p:txBody>
      </p:sp>
      <p:sp>
        <p:nvSpPr>
          <p:cNvPr id="3" name="Title 2"/>
          <p:cNvSpPr>
            <a:spLocks noGrp="1"/>
          </p:cNvSpPr>
          <p:nvPr>
            <p:ph type="ctrTitle" idx="4294967295"/>
          </p:nvPr>
        </p:nvSpPr>
        <p:spPr>
          <a:xfrm>
            <a:off x="395536" y="39688"/>
            <a:ext cx="7376864" cy="687387"/>
          </a:xfrm>
        </p:spPr>
        <p:txBody>
          <a:bodyPr>
            <a:noAutofit/>
          </a:bodyPr>
          <a:lstStyle/>
          <a:p>
            <a:pPr algn="ctr"/>
            <a:r>
              <a:rPr lang="en-US" sz="4400" dirty="0" smtClean="0">
                <a:solidFill>
                  <a:srgbClr val="002060"/>
                </a:solidFill>
                <a:latin typeface="Times New Roman" panose="02020603050405020304" pitchFamily="18" charset="0"/>
                <a:cs typeface="Times New Roman" panose="02020603050405020304" pitchFamily="18" charset="0"/>
              </a:rPr>
              <a:t>Outline</a:t>
            </a:r>
            <a:endParaRPr lang="en-US" sz="4400" dirty="0">
              <a:solidFill>
                <a:srgbClr val="002060"/>
              </a:solidFill>
              <a:latin typeface="Times New Roman" panose="02020603050405020304" pitchFamily="18" charset="0"/>
              <a:cs typeface="Times New Roman" panose="02020603050405020304" pitchFamily="18" charset="0"/>
            </a:endParaRPr>
          </a:p>
        </p:txBody>
      </p:sp>
      <p:sp>
        <p:nvSpPr>
          <p:cNvPr id="384" name="Shape 384"/>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2</a:t>
            </a:fld>
            <a:endParaRPr lang="en" sz="2000">
              <a:solidFill>
                <a:srgbClr val="FEFFFF"/>
              </a:solidFill>
              <a:latin typeface="Century Gothic"/>
              <a:ea typeface="Century Gothic"/>
              <a:cs typeface="Century Gothic"/>
              <a:sym typeface="Century Gothic"/>
            </a:endParaRPr>
          </a:p>
        </p:txBody>
      </p:sp>
      <p:sp>
        <p:nvSpPr>
          <p:cNvPr id="6" name="TextBox 5"/>
          <p:cNvSpPr txBox="1"/>
          <p:nvPr/>
        </p:nvSpPr>
        <p:spPr>
          <a:xfrm>
            <a:off x="827584" y="876455"/>
            <a:ext cx="6216203" cy="3539430"/>
          </a:xfrm>
          <a:prstGeom prst="rect">
            <a:avLst/>
          </a:prstGeom>
          <a:noFill/>
        </p:spPr>
        <p:txBody>
          <a:bodyPr wrap="square" rtlCol="0">
            <a:spAutoFit/>
          </a:bodyPr>
          <a:lstStyle/>
          <a:p>
            <a:pPr marL="342900" indent="-342900">
              <a:buFont typeface="+mj-lt"/>
              <a:buAutoNum type="arabicPeriod"/>
            </a:pPr>
            <a:r>
              <a:rPr lang="en-US" sz="3200" dirty="0" smtClean="0">
                <a:solidFill>
                  <a:schemeClr val="tx1">
                    <a:lumMod val="85000"/>
                    <a:lumOff val="15000"/>
                  </a:schemeClr>
                </a:solidFill>
                <a:latin typeface="Times New Roman" pitchFamily="18" charset="0"/>
                <a:cs typeface="Times New Roman" pitchFamily="18" charset="0"/>
              </a:rPr>
              <a:t>Introduction</a:t>
            </a:r>
          </a:p>
          <a:p>
            <a:pPr marL="342900" indent="-342900">
              <a:buFont typeface="+mj-lt"/>
              <a:buAutoNum type="arabicPeriod"/>
            </a:pPr>
            <a:r>
              <a:rPr lang="en-US" sz="3200" dirty="0" smtClean="0">
                <a:solidFill>
                  <a:schemeClr val="tx1">
                    <a:lumMod val="85000"/>
                    <a:lumOff val="15000"/>
                  </a:schemeClr>
                </a:solidFill>
                <a:latin typeface="Times New Roman" pitchFamily="18" charset="0"/>
                <a:cs typeface="Times New Roman" pitchFamily="18" charset="0"/>
              </a:rPr>
              <a:t>Objectives</a:t>
            </a:r>
            <a:endParaRPr lang="en-US" sz="3200" dirty="0" smtClean="0">
              <a:solidFill>
                <a:schemeClr val="tx1">
                  <a:lumMod val="85000"/>
                  <a:lumOff val="15000"/>
                </a:schemeClr>
              </a:solidFill>
              <a:latin typeface="Times New Roman" pitchFamily="18" charset="0"/>
              <a:cs typeface="Times New Roman" pitchFamily="18" charset="0"/>
            </a:endParaRPr>
          </a:p>
          <a:p>
            <a:pPr marL="342900" indent="-342900">
              <a:buFont typeface="+mj-lt"/>
              <a:buAutoNum type="arabicPeriod"/>
            </a:pPr>
            <a:r>
              <a:rPr lang="en-US" sz="3200" dirty="0" smtClean="0">
                <a:solidFill>
                  <a:schemeClr val="tx1">
                    <a:lumMod val="85000"/>
                    <a:lumOff val="15000"/>
                  </a:schemeClr>
                </a:solidFill>
                <a:latin typeface="Times New Roman" pitchFamily="18" charset="0"/>
                <a:cs typeface="Times New Roman" pitchFamily="18" charset="0"/>
              </a:rPr>
              <a:t>Literature Survey</a:t>
            </a:r>
            <a:endParaRPr lang="en-US" sz="3200" dirty="0" smtClean="0">
              <a:solidFill>
                <a:schemeClr val="tx1">
                  <a:lumMod val="85000"/>
                  <a:lumOff val="15000"/>
                </a:schemeClr>
              </a:solidFill>
              <a:latin typeface="Times New Roman" pitchFamily="18" charset="0"/>
              <a:cs typeface="Times New Roman" pitchFamily="18" charset="0"/>
            </a:endParaRPr>
          </a:p>
          <a:p>
            <a:pPr marL="342900" indent="-342900">
              <a:buFont typeface="+mj-lt"/>
              <a:buAutoNum type="arabicPeriod"/>
            </a:pPr>
            <a:r>
              <a:rPr lang="en-IN" sz="3200" dirty="0" smtClean="0">
                <a:solidFill>
                  <a:schemeClr val="tx1">
                    <a:lumMod val="85000"/>
                    <a:lumOff val="15000"/>
                  </a:schemeClr>
                </a:solidFill>
                <a:latin typeface="Times New Roman" pitchFamily="18" charset="0"/>
                <a:cs typeface="Times New Roman" pitchFamily="18" charset="0"/>
              </a:rPr>
              <a:t>Methodology </a:t>
            </a:r>
          </a:p>
          <a:p>
            <a:pPr marL="342900" lvl="0" indent="-342900">
              <a:buFont typeface="+mj-lt"/>
              <a:buAutoNum type="arabicPeriod"/>
            </a:pPr>
            <a:r>
              <a:rPr lang="en-IN" sz="3200" dirty="0" smtClean="0">
                <a:solidFill>
                  <a:schemeClr val="tx1">
                    <a:lumMod val="85000"/>
                    <a:lumOff val="15000"/>
                  </a:schemeClr>
                </a:solidFill>
                <a:latin typeface="Times New Roman" pitchFamily="18" charset="0"/>
                <a:cs typeface="Times New Roman" pitchFamily="18" charset="0"/>
              </a:rPr>
              <a:t>Results</a:t>
            </a:r>
          </a:p>
          <a:p>
            <a:pPr marL="342900" lvl="0" indent="-342900">
              <a:buFont typeface="+mj-lt"/>
              <a:buAutoNum type="arabicPeriod"/>
            </a:pPr>
            <a:r>
              <a:rPr lang="en-IN" sz="3200" dirty="0" smtClean="0">
                <a:solidFill>
                  <a:schemeClr val="tx1">
                    <a:lumMod val="85000"/>
                    <a:lumOff val="15000"/>
                  </a:schemeClr>
                </a:solidFill>
                <a:latin typeface="Times New Roman" pitchFamily="18" charset="0"/>
                <a:cs typeface="Times New Roman" pitchFamily="18" charset="0"/>
              </a:rPr>
              <a:t>Applications</a:t>
            </a:r>
            <a:endParaRPr lang="en-IN" sz="3200" dirty="0" smtClean="0">
              <a:solidFill>
                <a:schemeClr val="tx1">
                  <a:lumMod val="85000"/>
                  <a:lumOff val="15000"/>
                </a:schemeClr>
              </a:solidFill>
              <a:latin typeface="Times New Roman" pitchFamily="18" charset="0"/>
              <a:cs typeface="Times New Roman" pitchFamily="18" charset="0"/>
            </a:endParaRPr>
          </a:p>
          <a:p>
            <a:pPr marL="342900" lvl="0" indent="-342900">
              <a:buFont typeface="+mj-lt"/>
              <a:buAutoNum type="arabicPeriod"/>
            </a:pPr>
            <a:r>
              <a:rPr lang="en-IN" sz="3200" dirty="0" smtClean="0">
                <a:solidFill>
                  <a:schemeClr val="tx1">
                    <a:lumMod val="85000"/>
                    <a:lumOff val="15000"/>
                  </a:schemeClr>
                </a:solidFill>
                <a:latin typeface="Times New Roman" pitchFamily="18" charset="0"/>
                <a:cs typeface="Times New Roman" pitchFamily="18" charset="0"/>
              </a:rPr>
              <a:t>Conclusion</a:t>
            </a:r>
            <a:endParaRPr lang="en-IN" sz="3200" dirty="0" smtClean="0">
              <a:solidFill>
                <a:schemeClr val="tx1">
                  <a:lumMod val="85000"/>
                  <a:lumOff val="15000"/>
                </a:schemeClr>
              </a:solidFill>
              <a:latin typeface="Times New Roman" pitchFamily="18" charset="0"/>
              <a:cs typeface="Times New Roman" pitchFamily="18" charset="0"/>
            </a:endParaRPr>
          </a:p>
        </p:txBody>
      </p:sp>
      <p:sp>
        <p:nvSpPr>
          <p:cNvPr id="7" name="Slide Number Placeholder 1"/>
          <p:cNvSpPr txBox="1">
            <a:spLocks/>
          </p:cNvSpPr>
          <p:nvPr/>
        </p:nvSpPr>
        <p:spPr bwMode="gray">
          <a:xfrm>
            <a:off x="511175" y="4827332"/>
            <a:ext cx="585788" cy="282352"/>
          </a:xfrm>
          <a:prstGeom prst="rect">
            <a:avLst/>
          </a:prstGeom>
          <a:noFill/>
          <a:ln>
            <a:noFill/>
          </a:ln>
        </p:spPr>
        <p:txBody>
          <a:bodyPr vert="horz" lIns="91425" tIns="45700" rIns="91425" bIns="45700" rtlCol="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None/>
              <a:defRPr sz="1500" b="0" i="0" u="none" strike="noStrike" cap="none">
                <a:solidFill>
                  <a:srgbClr val="FEFFFF"/>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buSzPct val="25000"/>
            </a:pPr>
            <a:endParaRPr lang="en" sz="2000" b="1" i="1" dirty="0">
              <a:latin typeface="Century Gothic"/>
              <a:ea typeface="Century Gothic"/>
              <a:cs typeface="Century Gothic"/>
              <a:sym typeface="Century Gothic"/>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1048613" name="Slide Number Placeholder 1"/>
          <p:cNvSpPr>
            <a:spLocks noGrp="1"/>
          </p:cNvSpPr>
          <p:nvPr>
            <p:ph type="sldNum" sz="quarter" idx="12"/>
          </p:nvPr>
        </p:nvSpPr>
        <p:spPr>
          <a:xfrm>
            <a:off x="511175" y="4705350"/>
            <a:ext cx="585788" cy="329977"/>
          </a:xfrm>
          <a:prstGeom prst="rect">
            <a:avLst/>
          </a:prstGeom>
        </p:spPr>
        <p:txBody>
          <a:bodyPr/>
          <a:lstStyle/>
          <a:p>
            <a:pPr>
              <a:buSzPct val="25000"/>
            </a:pPr>
            <a:fld id="{00000000-1234-1234-1234-123412341234}" type="slidenum">
              <a:rPr lang="en" sz="2000" b="1" smtClean="0">
                <a:latin typeface="Times New Roman" panose="02020603050405020304" pitchFamily="18" charset="0"/>
                <a:ea typeface="Century Gothic"/>
                <a:cs typeface="Times New Roman" panose="02020603050405020304" pitchFamily="18" charset="0"/>
                <a:sym typeface="Century Gothic"/>
              </a:rPr>
              <a:pPr>
                <a:buSzPct val="25000"/>
              </a:pPr>
              <a:t>20</a:t>
            </a:fld>
            <a:endParaRPr lang="en" sz="2000" b="1" dirty="0">
              <a:latin typeface="Times New Roman" panose="02020603050405020304" pitchFamily="18" charset="0"/>
              <a:ea typeface="Century Gothic"/>
              <a:cs typeface="Times New Roman" panose="02020603050405020304" pitchFamily="18" charset="0"/>
              <a:sym typeface="Century Gothic"/>
            </a:endParaRPr>
          </a:p>
        </p:txBody>
      </p:sp>
      <p:sp>
        <p:nvSpPr>
          <p:cNvPr id="1048610" name="Shape 389"/>
          <p:cNvSpPr txBox="1">
            <a:spLocks noGrp="1"/>
          </p:cNvSpPr>
          <p:nvPr>
            <p:ph type="title" idx="4294967295"/>
          </p:nvPr>
        </p:nvSpPr>
        <p:spPr>
          <a:xfrm>
            <a:off x="1043608" y="285750"/>
            <a:ext cx="5474667" cy="57943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3200" b="1" i="0" u="none" strike="noStrike" cap="none" dirty="0" smtClean="0">
                <a:solidFill>
                  <a:srgbClr val="002060"/>
                </a:solidFill>
                <a:latin typeface="Times New Roman" panose="02020603050405020304" pitchFamily="18" charset="0"/>
                <a:ea typeface="Century Gothic"/>
                <a:cs typeface="Times New Roman" panose="02020603050405020304" pitchFamily="18" charset="0"/>
                <a:sym typeface="Century Gothic"/>
              </a:rPr>
              <a:t>APPLICATIONS</a:t>
            </a:r>
            <a:endParaRPr lang="en" sz="3200" b="1" i="0" u="none" strike="noStrike" cap="none" dirty="0">
              <a:solidFill>
                <a:srgbClr val="002060"/>
              </a:solidFill>
              <a:latin typeface="Times New Roman" panose="02020603050405020304" pitchFamily="18" charset="0"/>
              <a:ea typeface="Century Gothic"/>
              <a:cs typeface="Times New Roman" panose="02020603050405020304" pitchFamily="18" charset="0"/>
              <a:sym typeface="Century Gothic"/>
            </a:endParaRPr>
          </a:p>
        </p:txBody>
      </p:sp>
      <p:sp>
        <p:nvSpPr>
          <p:cNvPr id="1048612" name="Shape 392"/>
          <p:cNvSpPr/>
          <p:nvPr/>
        </p:nvSpPr>
        <p:spPr>
          <a:xfrm>
            <a:off x="511175" y="590550"/>
            <a:ext cx="585788" cy="273843"/>
          </a:xfrm>
          <a:prstGeom prst="rect">
            <a:avLst/>
          </a:prstGeom>
          <a:noFill/>
          <a:ln>
            <a:noFill/>
          </a:ln>
        </p:spPr>
        <p:txBody>
          <a:bodyPr lIns="91425" tIns="45700" rIns="91425" bIns="45700" anchor="ctr" anchorCtr="0">
            <a:noAutofit/>
          </a:bodyPr>
          <a:lstStyle/>
          <a:p>
            <a:pPr algn="r">
              <a:buSzPct val="25000"/>
            </a:pPr>
            <a:endParaRPr lang="en" sz="2000" dirty="0">
              <a:solidFill>
                <a:srgbClr val="FEFFFF"/>
              </a:solidFill>
              <a:latin typeface="Century Gothic"/>
              <a:ea typeface="Century Gothic"/>
              <a:cs typeface="Century Gothic"/>
              <a:sym typeface="Century Gothic"/>
            </a:endParaRPr>
          </a:p>
        </p:txBody>
      </p:sp>
      <p:sp>
        <p:nvSpPr>
          <p:cNvPr id="7" name="TextBox 6"/>
          <p:cNvSpPr txBox="1"/>
          <p:nvPr/>
        </p:nvSpPr>
        <p:spPr>
          <a:xfrm>
            <a:off x="611560" y="1059582"/>
            <a:ext cx="7770440" cy="341632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Developers</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Home Buyers</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Property Investors</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Tax </a:t>
            </a:r>
            <a:r>
              <a:rPr lang="en-US" sz="2400" dirty="0" err="1" smtClean="0">
                <a:latin typeface="Times New Roman" panose="02020603050405020304" pitchFamily="18" charset="0"/>
                <a:cs typeface="Times New Roman" panose="02020603050405020304" pitchFamily="18" charset="0"/>
              </a:rPr>
              <a:t>Accessors</a:t>
            </a:r>
            <a:endParaRPr lang="en-US"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Real Estate Market Participants</a:t>
            </a:r>
            <a:endParaRPr lang="en-US"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625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1048613" name="Slide Number Placeholder 1"/>
          <p:cNvSpPr>
            <a:spLocks noGrp="1"/>
          </p:cNvSpPr>
          <p:nvPr>
            <p:ph type="sldNum" sz="quarter" idx="12"/>
          </p:nvPr>
        </p:nvSpPr>
        <p:spPr>
          <a:xfrm>
            <a:off x="511175" y="4705350"/>
            <a:ext cx="585788" cy="329977"/>
          </a:xfrm>
          <a:prstGeom prst="rect">
            <a:avLst/>
          </a:prstGeom>
        </p:spPr>
        <p:txBody>
          <a:bodyPr/>
          <a:lstStyle/>
          <a:p>
            <a:pPr>
              <a:buSzPct val="25000"/>
            </a:pPr>
            <a:fld id="{00000000-1234-1234-1234-123412341234}" type="slidenum">
              <a:rPr lang="en" sz="2000" b="1" smtClean="0">
                <a:latin typeface="Times New Roman" panose="02020603050405020304" pitchFamily="18" charset="0"/>
                <a:ea typeface="Century Gothic"/>
                <a:cs typeface="Times New Roman" panose="02020603050405020304" pitchFamily="18" charset="0"/>
                <a:sym typeface="Century Gothic"/>
              </a:rPr>
              <a:pPr>
                <a:buSzPct val="25000"/>
              </a:pPr>
              <a:t>21</a:t>
            </a:fld>
            <a:endParaRPr lang="en" sz="2000" b="1" dirty="0">
              <a:latin typeface="Times New Roman" panose="02020603050405020304" pitchFamily="18" charset="0"/>
              <a:ea typeface="Century Gothic"/>
              <a:cs typeface="Times New Roman" panose="02020603050405020304" pitchFamily="18" charset="0"/>
              <a:sym typeface="Century Gothic"/>
            </a:endParaRPr>
          </a:p>
        </p:txBody>
      </p:sp>
      <p:sp>
        <p:nvSpPr>
          <p:cNvPr id="1048610" name="Shape 389"/>
          <p:cNvSpPr txBox="1">
            <a:spLocks noGrp="1"/>
          </p:cNvSpPr>
          <p:nvPr>
            <p:ph type="title" idx="4294967295"/>
          </p:nvPr>
        </p:nvSpPr>
        <p:spPr>
          <a:xfrm>
            <a:off x="1043608" y="285750"/>
            <a:ext cx="5474667" cy="57943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3200" b="1" dirty="0" smtClean="0">
                <a:solidFill>
                  <a:srgbClr val="002060"/>
                </a:solidFill>
                <a:latin typeface="Times New Roman" panose="02020603050405020304" pitchFamily="18" charset="0"/>
                <a:ea typeface="Century Gothic"/>
                <a:cs typeface="Times New Roman" panose="02020603050405020304" pitchFamily="18" charset="0"/>
                <a:sym typeface="Century Gothic"/>
              </a:rPr>
              <a:t>CONCLUSION</a:t>
            </a:r>
            <a:endParaRPr lang="en" sz="3200" b="1" i="0" u="none" strike="noStrike" cap="none" dirty="0">
              <a:solidFill>
                <a:srgbClr val="002060"/>
              </a:solidFill>
              <a:latin typeface="Times New Roman" panose="02020603050405020304" pitchFamily="18" charset="0"/>
              <a:ea typeface="Century Gothic"/>
              <a:cs typeface="Times New Roman" panose="02020603050405020304" pitchFamily="18" charset="0"/>
              <a:sym typeface="Century Gothic"/>
            </a:endParaRPr>
          </a:p>
        </p:txBody>
      </p:sp>
      <p:sp>
        <p:nvSpPr>
          <p:cNvPr id="1048612" name="Shape 392"/>
          <p:cNvSpPr/>
          <p:nvPr/>
        </p:nvSpPr>
        <p:spPr>
          <a:xfrm>
            <a:off x="511175" y="590550"/>
            <a:ext cx="585788" cy="273843"/>
          </a:xfrm>
          <a:prstGeom prst="rect">
            <a:avLst/>
          </a:prstGeom>
          <a:noFill/>
          <a:ln>
            <a:noFill/>
          </a:ln>
        </p:spPr>
        <p:txBody>
          <a:bodyPr lIns="91425" tIns="45700" rIns="91425" bIns="45700" anchor="ctr" anchorCtr="0">
            <a:noAutofit/>
          </a:bodyPr>
          <a:lstStyle/>
          <a:p>
            <a:pPr algn="r">
              <a:buSzPct val="25000"/>
            </a:pPr>
            <a:endParaRPr lang="en" sz="2000" dirty="0">
              <a:solidFill>
                <a:srgbClr val="FEFFFF"/>
              </a:solidFill>
              <a:latin typeface="Century Gothic"/>
              <a:ea typeface="Century Gothic"/>
              <a:cs typeface="Century Gothic"/>
              <a:sym typeface="Century Gothic"/>
            </a:endParaRPr>
          </a:p>
        </p:txBody>
      </p:sp>
      <p:sp>
        <p:nvSpPr>
          <p:cNvPr id="7" name="TextBox 6"/>
          <p:cNvSpPr txBox="1"/>
          <p:nvPr/>
        </p:nvSpPr>
        <p:spPr>
          <a:xfrm>
            <a:off x="611560" y="1059582"/>
            <a:ext cx="7770440" cy="3730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Predicts the price of the house by using linear regression and gradient descent.</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Neural Networks further increase the efficiency of the system.</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Prevent customers from the trap of real-estate agents.</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Additional features can be added.</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Larger cities can be added to the database.</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Different UI/UX Technologies can be integrated for better visualization.</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223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1048610" name="Shape 389"/>
          <p:cNvSpPr txBox="1">
            <a:spLocks noGrp="1"/>
          </p:cNvSpPr>
          <p:nvPr>
            <p:ph type="title" idx="4294967295"/>
          </p:nvPr>
        </p:nvSpPr>
        <p:spPr>
          <a:xfrm>
            <a:off x="0" y="285750"/>
            <a:ext cx="6518275" cy="57943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3200" b="1" dirty="0" smtClean="0">
                <a:solidFill>
                  <a:srgbClr val="002060"/>
                </a:solidFill>
                <a:latin typeface="Times New Roman" panose="02020603050405020304" pitchFamily="18" charset="0"/>
                <a:ea typeface="Century Gothic"/>
                <a:cs typeface="Times New Roman" panose="02020603050405020304" pitchFamily="18" charset="0"/>
                <a:sym typeface="Century Gothic"/>
              </a:rPr>
              <a:t>INTRODUCTION</a:t>
            </a:r>
            <a:endParaRPr lang="en" sz="3200" b="1" i="0" u="none" strike="noStrike" cap="none" dirty="0">
              <a:solidFill>
                <a:srgbClr val="002060"/>
              </a:solidFill>
              <a:latin typeface="Times New Roman" panose="02020603050405020304" pitchFamily="18" charset="0"/>
              <a:ea typeface="Century Gothic"/>
              <a:cs typeface="Times New Roman" panose="02020603050405020304" pitchFamily="18" charset="0"/>
              <a:sym typeface="Century Gothic"/>
            </a:endParaRPr>
          </a:p>
        </p:txBody>
      </p:sp>
      <p:sp>
        <p:nvSpPr>
          <p:cNvPr id="1048612" name="Shape 39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endParaRPr lang="en" sz="2000" dirty="0">
              <a:solidFill>
                <a:srgbClr val="FEFFFF"/>
              </a:solidFill>
              <a:latin typeface="Century Gothic"/>
              <a:ea typeface="Century Gothic"/>
              <a:cs typeface="Century Gothic"/>
              <a:sym typeface="Century Gothic"/>
            </a:endParaRPr>
          </a:p>
        </p:txBody>
      </p:sp>
      <p:sp>
        <p:nvSpPr>
          <p:cNvPr id="7" name="TextBox 6"/>
          <p:cNvSpPr txBox="1"/>
          <p:nvPr/>
        </p:nvSpPr>
        <p:spPr>
          <a:xfrm>
            <a:off x="611560" y="1059582"/>
            <a:ext cx="7770440"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Primary requirement of life.</a:t>
            </a:r>
          </a:p>
          <a:p>
            <a:pPr marL="342900" indent="-342900" algn="just">
              <a:lnSpc>
                <a:spcPct val="150000"/>
              </a:lnSpc>
              <a:buFont typeface="Arial" panose="020B0604020202020204" pitchFamily="34" charset="0"/>
              <a:buChar char="•"/>
            </a:pPr>
            <a:r>
              <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Major Investment of the lifetime.</a:t>
            </a:r>
          </a:p>
          <a:p>
            <a:pPr marL="342900" indent="-342900" algn="just">
              <a:lnSpc>
                <a:spcPct val="150000"/>
              </a:lnSpc>
              <a:buFont typeface="Arial" panose="020B0604020202020204" pitchFamily="34" charset="0"/>
              <a:buChar char="•"/>
            </a:pPr>
            <a:r>
              <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Government policies – RERA</a:t>
            </a:r>
          </a:p>
          <a:p>
            <a:pPr marL="342900" indent="-342900" algn="just">
              <a:lnSpc>
                <a:spcPct val="150000"/>
              </a:lnSpc>
              <a:buFont typeface="Arial" panose="020B0604020202020204" pitchFamily="34" charset="0"/>
              <a:buChar char="•"/>
            </a:pPr>
            <a:r>
              <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Traditional house price prediction.</a:t>
            </a:r>
          </a:p>
          <a:p>
            <a:pPr marL="342900" indent="-342900" algn="just">
              <a:lnSpc>
                <a:spcPct val="150000"/>
              </a:lnSpc>
              <a:buFont typeface="Arial" panose="020B0604020202020204" pitchFamily="34" charset="0"/>
              <a:buChar char="•"/>
            </a:pPr>
            <a:r>
              <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Improve the efficiency of  real estate market.</a:t>
            </a:r>
          </a:p>
          <a:p>
            <a:pPr marL="342900" indent="-342900" algn="just">
              <a:lnSpc>
                <a:spcPct val="150000"/>
              </a:lnSpc>
              <a:buFont typeface="Arial" panose="020B0604020202020204" pitchFamily="34" charset="0"/>
              <a:buChar char="•"/>
            </a:pPr>
            <a:r>
              <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Important to homeowners, homebuyers, developers, tax assessors and other real estate market participants.</a:t>
            </a:r>
          </a:p>
          <a:p>
            <a:pPr marL="342900" indent="-342900" algn="just">
              <a:lnSpc>
                <a:spcPct val="150000"/>
              </a:lnSpc>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p:txBody>
      </p:sp>
      <p:sp>
        <p:nvSpPr>
          <p:cNvPr id="6" name="Slide Number Placeholder 1"/>
          <p:cNvSpPr>
            <a:spLocks noGrp="1"/>
          </p:cNvSpPr>
          <p:nvPr>
            <p:ph type="sldNum" idx="12"/>
          </p:nvPr>
        </p:nvSpPr>
        <p:spPr>
          <a:xfrm>
            <a:off x="511175" y="4803999"/>
            <a:ext cx="585788" cy="282352"/>
          </a:xfrm>
          <a:prstGeom prst="rect">
            <a:avLst/>
          </a:prstGeom>
        </p:spPr>
        <p:txBody>
          <a:bodyPr/>
          <a:lstStyle/>
          <a:p>
            <a:pPr marL="0" marR="0" lvl="0" indent="0" algn="ctr" rtl="0">
              <a:spcBef>
                <a:spcPts val="0"/>
              </a:spcBef>
              <a:spcAft>
                <a:spcPts val="0"/>
              </a:spcAft>
              <a:buSzPct val="25000"/>
              <a:buNone/>
            </a:pPr>
            <a:r>
              <a:rPr lang="en" sz="2000" b="1" i="1" dirty="0">
                <a:latin typeface="Century Gothic"/>
                <a:ea typeface="Century Gothic"/>
                <a:cs typeface="Century Gothic"/>
                <a:sym typeface="Century Gothic"/>
              </a:rPr>
              <a:t>3</a:t>
            </a:r>
            <a:endParaRPr lang="en" sz="2000" b="1" i="1" dirty="0">
              <a:solidFill>
                <a:srgbClr val="FEFF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917931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1048610" name="Shape 389"/>
          <p:cNvSpPr txBox="1">
            <a:spLocks noGrp="1"/>
          </p:cNvSpPr>
          <p:nvPr>
            <p:ph type="title" idx="4294967295"/>
          </p:nvPr>
        </p:nvSpPr>
        <p:spPr>
          <a:xfrm>
            <a:off x="0" y="285750"/>
            <a:ext cx="6518275" cy="57943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3200" b="1" dirty="0" smtClean="0">
                <a:solidFill>
                  <a:srgbClr val="002060"/>
                </a:solidFill>
                <a:latin typeface="Times New Roman" panose="02020603050405020304" pitchFamily="18" charset="0"/>
                <a:ea typeface="Century Gothic"/>
                <a:cs typeface="Times New Roman" panose="02020603050405020304" pitchFamily="18" charset="0"/>
                <a:sym typeface="Century Gothic"/>
              </a:rPr>
              <a:t>OBJECTIVES</a:t>
            </a:r>
            <a:endParaRPr lang="en" sz="3200" b="1" i="0" u="none" strike="noStrike" cap="none" dirty="0">
              <a:solidFill>
                <a:srgbClr val="002060"/>
              </a:solidFill>
              <a:latin typeface="Times New Roman" panose="02020603050405020304" pitchFamily="18" charset="0"/>
              <a:ea typeface="Century Gothic"/>
              <a:cs typeface="Times New Roman" panose="02020603050405020304" pitchFamily="18" charset="0"/>
              <a:sym typeface="Century Gothic"/>
            </a:endParaRPr>
          </a:p>
        </p:txBody>
      </p:sp>
      <p:sp>
        <p:nvSpPr>
          <p:cNvPr id="1048612" name="Shape 39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endParaRPr lang="en" sz="2000" dirty="0">
              <a:solidFill>
                <a:srgbClr val="FEFFFF"/>
              </a:solidFill>
              <a:latin typeface="Century Gothic"/>
              <a:ea typeface="Century Gothic"/>
              <a:cs typeface="Century Gothic"/>
              <a:sym typeface="Century Gothic"/>
            </a:endParaRPr>
          </a:p>
        </p:txBody>
      </p:sp>
      <p:sp>
        <p:nvSpPr>
          <p:cNvPr id="7" name="TextBox 6"/>
          <p:cNvSpPr txBox="1"/>
          <p:nvPr/>
        </p:nvSpPr>
        <p:spPr>
          <a:xfrm>
            <a:off x="511175" y="727471"/>
            <a:ext cx="7870824"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endPar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Help </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home buyers and sellers to know the real price of the house</a:t>
            </a:r>
            <a:r>
              <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Mak</a:t>
            </a:r>
            <a:r>
              <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ing people aware of the price before consulting the agents.</a:t>
            </a:r>
          </a:p>
          <a:p>
            <a:pPr marL="342900" indent="-342900" algn="just">
              <a:lnSpc>
                <a:spcPct val="150000"/>
              </a:lnSpc>
              <a:buFont typeface="Arial" panose="020B0604020202020204" pitchFamily="34" charset="0"/>
              <a:buChar char="•"/>
            </a:pPr>
            <a:r>
              <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Helping people in making the financial decision.</a:t>
            </a:r>
          </a:p>
          <a:p>
            <a:pPr marL="342900" indent="-342900" algn="just">
              <a:lnSpc>
                <a:spcPct val="150000"/>
              </a:lnSpc>
              <a:buFont typeface="Arial" panose="020B0604020202020204" pitchFamily="34" charset="0"/>
              <a:buChar char="•"/>
            </a:pPr>
            <a:r>
              <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 Saving people loads of money.</a:t>
            </a:r>
          </a:p>
          <a:p>
            <a:pPr marL="342900" indent="-342900" algn="just">
              <a:lnSpc>
                <a:spcPct val="150000"/>
              </a:lnSpc>
              <a:buFont typeface="Arial" panose="020B0604020202020204" pitchFamily="34" charset="0"/>
              <a:buChar char="•"/>
            </a:pPr>
            <a:r>
              <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Reducing the gap between the demand and unsold residential property.</a:t>
            </a:r>
          </a:p>
          <a:p>
            <a:pPr marL="342900" indent="-342900" algn="just">
              <a:lnSpc>
                <a:spcPct val="150000"/>
              </a:lnSpc>
              <a:buFont typeface="Arial" panose="020B0604020202020204" pitchFamily="34" charset="0"/>
              <a:buChar char="•"/>
            </a:pPr>
            <a:r>
              <a:rPr 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Better, efficient and accurate house price prediction system.</a:t>
            </a:r>
          </a:p>
          <a:p>
            <a:pPr marL="342900" indent="-342900" algn="just">
              <a:lnSpc>
                <a:spcPct val="150000"/>
              </a:lnSpc>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p:txBody>
      </p:sp>
      <p:sp>
        <p:nvSpPr>
          <p:cNvPr id="6" name="Slide Number Placeholder 1"/>
          <p:cNvSpPr txBox="1">
            <a:spLocks/>
          </p:cNvSpPr>
          <p:nvPr/>
        </p:nvSpPr>
        <p:spPr bwMode="gray">
          <a:xfrm>
            <a:off x="511175" y="4803999"/>
            <a:ext cx="585788" cy="282352"/>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None/>
              <a:defRPr sz="1500" b="0" i="0" u="none" strike="noStrike" cap="none">
                <a:solidFill>
                  <a:srgbClr val="FEFFFF"/>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buSzPct val="25000"/>
            </a:pPr>
            <a:r>
              <a:rPr lang="en" sz="2000" b="1" i="1" dirty="0">
                <a:latin typeface="Century Gothic"/>
                <a:ea typeface="Century Gothic"/>
                <a:cs typeface="Century Gothic"/>
                <a:sym typeface="Century Gothic"/>
              </a:rPr>
              <a:t>4</a:t>
            </a:r>
          </a:p>
        </p:txBody>
      </p:sp>
    </p:spTree>
    <p:extLst>
      <p:ext uri="{BB962C8B-B14F-4D97-AF65-F5344CB8AC3E}">
        <p14:creationId xmlns:p14="http://schemas.microsoft.com/office/powerpoint/2010/main" val="488021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buSzPct val="25000"/>
            </a:pPr>
            <a:r>
              <a:rPr lang="en" sz="2000" b="1" dirty="0" smtClean="0">
                <a:solidFill>
                  <a:srgbClr val="FEFFFF"/>
                </a:solidFill>
                <a:latin typeface="Times New Roman" panose="02020603050405020304" pitchFamily="18" charset="0"/>
                <a:ea typeface="Century Gothic"/>
                <a:cs typeface="Times New Roman" panose="02020603050405020304" pitchFamily="18" charset="0"/>
                <a:sym typeface="Century Gothic"/>
              </a:rPr>
              <a:t>7</a:t>
            </a:r>
            <a:endParaRPr lang="en" sz="2000" b="1" dirty="0">
              <a:solidFill>
                <a:srgbClr val="FEFFFF"/>
              </a:solidFill>
              <a:latin typeface="Times New Roman" panose="02020603050405020304" pitchFamily="18" charset="0"/>
              <a:ea typeface="Century Gothic"/>
              <a:cs typeface="Times New Roman" panose="02020603050405020304" pitchFamily="18" charset="0"/>
              <a:sym typeface="Century Gothic"/>
            </a:endParaRPr>
          </a:p>
        </p:txBody>
      </p:sp>
      <p:graphicFrame>
        <p:nvGraphicFramePr>
          <p:cNvPr id="5" name="Table 4"/>
          <p:cNvGraphicFramePr>
            <a:graphicFrameLocks noGrp="1"/>
          </p:cNvGraphicFramePr>
          <p:nvPr>
            <p:extLst>
              <p:ext uri="{D42A27DB-BD31-4B8C-83A1-F6EECF244321}">
                <p14:modId xmlns:p14="http://schemas.microsoft.com/office/powerpoint/2010/main" val="989970750"/>
              </p:ext>
            </p:extLst>
          </p:nvPr>
        </p:nvGraphicFramePr>
        <p:xfrm>
          <a:off x="539553" y="718125"/>
          <a:ext cx="7632847" cy="3863340"/>
        </p:xfrm>
        <a:graphic>
          <a:graphicData uri="http://schemas.openxmlformats.org/drawingml/2006/table">
            <a:tbl>
              <a:tblPr firstRow="1" bandRow="1">
                <a:tableStyleId>{5C22544A-7EE6-4342-B048-85BDC9FD1C3A}</a:tableStyleId>
              </a:tblPr>
              <a:tblGrid>
                <a:gridCol w="432047">
                  <a:extLst>
                    <a:ext uri="{9D8B030D-6E8A-4147-A177-3AD203B41FA5}">
                      <a16:colId xmlns="" xmlns:a16="http://schemas.microsoft.com/office/drawing/2014/main" val="20000"/>
                    </a:ext>
                  </a:extLst>
                </a:gridCol>
                <a:gridCol w="864096">
                  <a:extLst>
                    <a:ext uri="{9D8B030D-6E8A-4147-A177-3AD203B41FA5}">
                      <a16:colId xmlns="" xmlns:a16="http://schemas.microsoft.com/office/drawing/2014/main" val="20001"/>
                    </a:ext>
                  </a:extLst>
                </a:gridCol>
                <a:gridCol w="818243">
                  <a:extLst>
                    <a:ext uri="{9D8B030D-6E8A-4147-A177-3AD203B41FA5}">
                      <a16:colId xmlns="" xmlns:a16="http://schemas.microsoft.com/office/drawing/2014/main" val="20002"/>
                    </a:ext>
                  </a:extLst>
                </a:gridCol>
                <a:gridCol w="944308">
                  <a:extLst>
                    <a:ext uri="{9D8B030D-6E8A-4147-A177-3AD203B41FA5}">
                      <a16:colId xmlns="" xmlns:a16="http://schemas.microsoft.com/office/drawing/2014/main" val="20003"/>
                    </a:ext>
                  </a:extLst>
                </a:gridCol>
                <a:gridCol w="1696797">
                  <a:extLst>
                    <a:ext uri="{9D8B030D-6E8A-4147-A177-3AD203B41FA5}">
                      <a16:colId xmlns="" xmlns:a16="http://schemas.microsoft.com/office/drawing/2014/main" val="20004"/>
                    </a:ext>
                  </a:extLst>
                </a:gridCol>
                <a:gridCol w="1703072">
                  <a:extLst>
                    <a:ext uri="{9D8B030D-6E8A-4147-A177-3AD203B41FA5}">
                      <a16:colId xmlns="" xmlns:a16="http://schemas.microsoft.com/office/drawing/2014/main" val="20005"/>
                    </a:ext>
                  </a:extLst>
                </a:gridCol>
                <a:gridCol w="1174284">
                  <a:extLst>
                    <a:ext uri="{9D8B030D-6E8A-4147-A177-3AD203B41FA5}">
                      <a16:colId xmlns="" xmlns:a16="http://schemas.microsoft.com/office/drawing/2014/main" val="20006"/>
                    </a:ext>
                  </a:extLst>
                </a:gridCol>
              </a:tblGrid>
              <a:tr h="4854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Times New Roman" panose="02020603050405020304" pitchFamily="18" charset="0"/>
                          <a:cs typeface="Times New Roman" panose="02020603050405020304" pitchFamily="18" charset="0"/>
                        </a:rPr>
                        <a:t>Sl</a:t>
                      </a:r>
                      <a:r>
                        <a:rPr lang="en-IN" sz="1200" dirty="0">
                          <a:latin typeface="Times New Roman" panose="02020603050405020304" pitchFamily="18" charset="0"/>
                          <a:cs typeface="Times New Roman" panose="02020603050405020304" pitchFamily="18" charset="0"/>
                        </a:rPr>
                        <a:t> </a:t>
                      </a:r>
                      <a:r>
                        <a:rPr lang="en-IN" sz="1200" baseline="0" dirty="0">
                          <a:latin typeface="Times New Roman" panose="02020603050405020304" pitchFamily="18" charset="0"/>
                          <a:cs typeface="Times New Roman" panose="02020603050405020304" pitchFamily="18" charset="0"/>
                        </a:rPr>
                        <a:t>N</a:t>
                      </a:r>
                      <a:r>
                        <a:rPr lang="en-IN" sz="1200" baseline="0" dirty="0" smtClean="0">
                          <a:latin typeface="Times New Roman" panose="02020603050405020304" pitchFamily="18" charset="0"/>
                          <a:cs typeface="Times New Roman" panose="02020603050405020304" pitchFamily="18" charset="0"/>
                        </a:rPr>
                        <a:t>o</a:t>
                      </a:r>
                      <a:r>
                        <a:rPr lang="en-IN" sz="1200" baseline="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Paper Title</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Journal</a:t>
                      </a:r>
                      <a:r>
                        <a:rPr lang="en-IN" sz="1200" baseline="0" dirty="0">
                          <a:latin typeface="Times New Roman" panose="02020603050405020304" pitchFamily="18" charset="0"/>
                          <a:cs typeface="Times New Roman" panose="02020603050405020304" pitchFamily="18" charset="0"/>
                        </a:rPr>
                        <a:t> published</a:t>
                      </a:r>
                      <a:endParaRPr lang="en-IN" sz="12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 Authors</a:t>
                      </a:r>
                      <a:endParaRPr lang="en-IN" sz="12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Problem addressed</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Author approaches/method</a:t>
                      </a:r>
                    </a:p>
                    <a:p>
                      <a:pPr marL="0" marR="0" indent="0" algn="ctr"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Result</a:t>
                      </a:r>
                      <a:endParaRPr lang="en-IN" sz="12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3191101">
                <a:tc>
                  <a:txBody>
                    <a:bodyPr/>
                    <a:lstStyle/>
                    <a:p>
                      <a:pPr algn="ctr"/>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kern="1200" dirty="0" smtClean="0">
                          <a:solidFill>
                            <a:schemeClr val="dk1"/>
                          </a:solidFill>
                          <a:effectLst/>
                          <a:latin typeface="Times New Roman" panose="02020603050405020304" pitchFamily="18" charset="0"/>
                          <a:ea typeface="+mn-ea"/>
                          <a:cs typeface="Times New Roman" panose="02020603050405020304" pitchFamily="18" charset="0"/>
                        </a:rPr>
                        <a:t>The Prediction Of The Chance Of Selling Of Houses As A Factor Of Financial Stability</a:t>
                      </a:r>
                      <a:endParaRPr lang="en-IN" sz="1400" b="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2016</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SzPct val="100000"/>
                        <a:buFont typeface="Arial" panose="020B0604020202020204" pitchFamily="34" charset="0"/>
                        <a:buChar char="•"/>
                      </a:pPr>
                      <a:r>
                        <a:rPr lang="en-US" sz="1400" kern="1200" dirty="0" err="1" smtClean="0">
                          <a:solidFill>
                            <a:schemeClr val="dk1"/>
                          </a:solidFill>
                          <a:effectLst/>
                          <a:latin typeface="Times New Roman" panose="02020603050405020304" pitchFamily="18" charset="0"/>
                          <a:ea typeface="+mn-ea"/>
                          <a:cs typeface="Times New Roman" panose="02020603050405020304" pitchFamily="18" charset="0"/>
                        </a:rPr>
                        <a:t>Ceyhun</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err="1" smtClean="0">
                          <a:solidFill>
                            <a:schemeClr val="dk1"/>
                          </a:solidFill>
                          <a:effectLst/>
                          <a:latin typeface="Times New Roman" panose="02020603050405020304" pitchFamily="18" charset="0"/>
                          <a:ea typeface="+mn-ea"/>
                          <a:cs typeface="Times New Roman" panose="02020603050405020304" pitchFamily="18" charset="0"/>
                        </a:rPr>
                        <a:t>Abbasov</a:t>
                      </a:r>
                      <a:endParaRPr lang="en-IN" sz="1400" dirty="0" smtClean="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In this</a:t>
                      </a:r>
                      <a:r>
                        <a:rPr lang="en-US" sz="1400" kern="1200" baseline="0" dirty="0" smtClean="0">
                          <a:solidFill>
                            <a:schemeClr val="dk1"/>
                          </a:solidFill>
                          <a:effectLst/>
                          <a:latin typeface="Times New Roman" panose="02020603050405020304" pitchFamily="18" charset="0"/>
                          <a:ea typeface="+mn-ea"/>
                          <a:cs typeface="Times New Roman" panose="02020603050405020304" pitchFamily="18" charset="0"/>
                        </a:rPr>
                        <a:t> paper, th</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e</a:t>
                      </a:r>
                      <a:r>
                        <a:rPr lang="en-US" sz="14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selling chance of houses in the market is estimated. G score is calculated and if it</a:t>
                      </a:r>
                      <a:r>
                        <a:rPr lang="en-US" sz="1400" kern="1200" baseline="0" dirty="0" smtClean="0">
                          <a:solidFill>
                            <a:schemeClr val="dk1"/>
                          </a:solidFill>
                          <a:effectLst/>
                          <a:latin typeface="Times New Roman" panose="02020603050405020304" pitchFamily="18" charset="0"/>
                          <a:ea typeface="+mn-ea"/>
                          <a:cs typeface="Times New Roman" panose="02020603050405020304" pitchFamily="18" charset="0"/>
                        </a:rPr>
                        <a:t> is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equal to 0.39 or greater than one, it is classified as the high chance of selling the house, but in the case of being less than 0.39 it is classified as none selling chance. </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200" b="1" kern="1200" dirty="0" smtClean="0">
                          <a:solidFill>
                            <a:schemeClr val="dk1"/>
                          </a:solidFill>
                          <a:effectLst/>
                          <a:latin typeface="Times New Roman" panose="02020603050405020304" pitchFamily="18" charset="0"/>
                          <a:ea typeface="+mn-ea"/>
                          <a:cs typeface="Times New Roman" panose="02020603050405020304" pitchFamily="18" charset="0"/>
                        </a:rPr>
                        <a:t>Hedonic price method</a:t>
                      </a:r>
                      <a:r>
                        <a:rPr lang="en-US" sz="1200" b="1" kern="1200" baseline="0" dirty="0" smtClean="0">
                          <a:solidFill>
                            <a:schemeClr val="dk1"/>
                          </a:solidFill>
                          <a:effectLst/>
                          <a:latin typeface="Times New Roman" panose="02020603050405020304" pitchFamily="18" charset="0"/>
                          <a:ea typeface="+mn-ea"/>
                          <a:cs typeface="Times New Roman" panose="02020603050405020304" pitchFamily="18" charset="0"/>
                        </a:rPr>
                        <a:t>:</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influence of properties on the price.</a:t>
                      </a:r>
                    </a:p>
                    <a:p>
                      <a:pPr marL="285750" indent="-285750" algn="just">
                        <a:buFont typeface="Arial" panose="020B0604020202020204" pitchFamily="34" charset="0"/>
                        <a:buChar char="•"/>
                      </a:pPr>
                      <a:endParaRPr lang="en-IN" sz="1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200" b="1" dirty="0" smtClean="0">
                          <a:latin typeface="Times New Roman" panose="02020603050405020304" pitchFamily="18" charset="0"/>
                          <a:cs typeface="Times New Roman" panose="02020603050405020304" pitchFamily="18" charset="0"/>
                        </a:rPr>
                        <a:t>Errors</a:t>
                      </a:r>
                      <a:r>
                        <a:rPr lang="en-IN" sz="1200" dirty="0" smtClean="0">
                          <a:latin typeface="Times New Roman" panose="02020603050405020304" pitchFamily="18" charset="0"/>
                          <a:cs typeface="Times New Roman" panose="02020603050405020304" pitchFamily="18" charset="0"/>
                        </a:rPr>
                        <a:t> – </a:t>
                      </a:r>
                    </a:p>
                    <a:p>
                      <a:pPr marL="228600" indent="-228600" algn="just">
                        <a:buFont typeface="+mj-lt"/>
                        <a:buAutoNum type="arabicPeriod"/>
                      </a:pPr>
                      <a:r>
                        <a:rPr lang="en-IN" sz="1200" b="1" dirty="0" smtClean="0">
                          <a:latin typeface="Times New Roman" panose="02020603050405020304" pitchFamily="18" charset="0"/>
                          <a:cs typeface="Times New Roman" panose="02020603050405020304" pitchFamily="18" charset="0"/>
                        </a:rPr>
                        <a:t>I</a:t>
                      </a:r>
                      <a:r>
                        <a:rPr lang="en-IN" sz="1200" b="1" baseline="0" dirty="0" smtClean="0">
                          <a:latin typeface="Times New Roman" panose="02020603050405020304" pitchFamily="18" charset="0"/>
                          <a:cs typeface="Times New Roman" panose="02020603050405020304" pitchFamily="18" charset="0"/>
                        </a:rPr>
                        <a:t> </a:t>
                      </a:r>
                      <a:r>
                        <a:rPr lang="en-IN" sz="1200" b="1" dirty="0" smtClean="0">
                          <a:latin typeface="Times New Roman" panose="02020603050405020304" pitchFamily="18" charset="0"/>
                          <a:cs typeface="Times New Roman" panose="02020603050405020304" pitchFamily="18" charset="0"/>
                        </a:rPr>
                        <a:t>Type</a:t>
                      </a:r>
                      <a:r>
                        <a:rPr lang="en-IN" sz="1200" b="1" baseline="0" dirty="0" smtClean="0">
                          <a:latin typeface="Times New Roman" panose="02020603050405020304" pitchFamily="18" charset="0"/>
                          <a:cs typeface="Times New Roman" panose="02020603050405020304" pitchFamily="18" charset="0"/>
                        </a:rPr>
                        <a:t> </a:t>
                      </a:r>
                      <a:r>
                        <a:rPr lang="en-IN" sz="1200" b="1" dirty="0" smtClean="0">
                          <a:latin typeface="Times New Roman" panose="02020603050405020304" pitchFamily="18" charset="0"/>
                          <a:cs typeface="Times New Roman" panose="02020603050405020304" pitchFamily="18" charset="0"/>
                        </a:rPr>
                        <a:t>Error</a:t>
                      </a:r>
                      <a:r>
                        <a:rPr lang="en-US" sz="1200" b="1" kern="1200" baseline="0" dirty="0" smtClean="0">
                          <a:solidFill>
                            <a:schemeClr val="dk1"/>
                          </a:solidFill>
                          <a:effectLst/>
                          <a:latin typeface="Times New Roman" panose="02020603050405020304" pitchFamily="18" charset="0"/>
                          <a:ea typeface="+mn-ea"/>
                          <a:cs typeface="Times New Roman" panose="02020603050405020304" pitchFamily="18" charset="0"/>
                        </a:rPr>
                        <a:t>:</a:t>
                      </a:r>
                      <a:r>
                        <a:rPr lang="en-IN" sz="1200" dirty="0" smtClean="0">
                          <a:latin typeface="Times New Roman" panose="02020603050405020304" pitchFamily="18" charset="0"/>
                          <a:cs typeface="Times New Roman" panose="02020603050405020304" pitchFamily="18" charset="0"/>
                        </a:rPr>
                        <a:t> </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classified as high selling chance</a:t>
                      </a:r>
                      <a:r>
                        <a:rPr lang="en-US" sz="12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but in actual have none. </a:t>
                      </a:r>
                    </a:p>
                    <a:p>
                      <a:pPr marL="228600" indent="-228600" algn="just">
                        <a:buFont typeface="+mj-lt"/>
                        <a:buAutoNum type="arabicPeriod"/>
                      </a:pPr>
                      <a:r>
                        <a:rPr lang="en-US" sz="1200" b="1" kern="1200" dirty="0" smtClean="0">
                          <a:solidFill>
                            <a:schemeClr val="dk1"/>
                          </a:solidFill>
                          <a:effectLst/>
                          <a:latin typeface="Times New Roman" panose="02020603050405020304" pitchFamily="18" charset="0"/>
                          <a:ea typeface="+mn-ea"/>
                          <a:cs typeface="Times New Roman" panose="02020603050405020304" pitchFamily="18" charset="0"/>
                        </a:rPr>
                        <a:t>II Type Error</a:t>
                      </a:r>
                      <a:r>
                        <a:rPr lang="en-US" sz="1200" b="1"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classified as</a:t>
                      </a:r>
                      <a:r>
                        <a:rPr lang="en-US" sz="12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none selling chance of selling but in actual have high chance.</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smtClean="0">
                          <a:latin typeface="Times New Roman" panose="02020603050405020304" pitchFamily="18" charset="0"/>
                          <a:cs typeface="Times New Roman" panose="02020603050405020304" pitchFamily="18" charset="0"/>
                        </a:rPr>
                        <a:t>This</a:t>
                      </a:r>
                      <a:r>
                        <a:rPr lang="en-US" sz="1400" baseline="0" dirty="0" smtClean="0">
                          <a:latin typeface="Times New Roman" panose="02020603050405020304" pitchFamily="18" charset="0"/>
                          <a:cs typeface="Times New Roman" panose="02020603050405020304" pitchFamily="18" charset="0"/>
                        </a:rPr>
                        <a:t> paper</a:t>
                      </a:r>
                      <a:r>
                        <a:rPr lang="en-US" sz="1400" dirty="0" smtClean="0">
                          <a:latin typeface="Times New Roman" panose="02020603050405020304" pitchFamily="18" charset="0"/>
                          <a:cs typeface="Times New Roman" panose="02020603050405020304" pitchFamily="18" charset="0"/>
                        </a:rPr>
                        <a:t> showed </a:t>
                      </a:r>
                      <a:r>
                        <a:rPr lang="en-US" sz="1400" dirty="0" smtClean="0">
                          <a:latin typeface="Times New Roman" panose="02020603050405020304" pitchFamily="18" charset="0"/>
                          <a:cs typeface="Times New Roman" panose="02020603050405020304" pitchFamily="18" charset="0"/>
                        </a:rPr>
                        <a:t>the</a:t>
                      </a:r>
                      <a:r>
                        <a:rPr lang="en-US" sz="1400" baseline="0" dirty="0" smtClean="0">
                          <a:latin typeface="Times New Roman" panose="02020603050405020304" pitchFamily="18" charset="0"/>
                          <a:cs typeface="Times New Roman" panose="02020603050405020304" pitchFamily="18" charset="0"/>
                        </a:rPr>
                        <a:t> influence of the properties on the price and the errors involved in the computation.</a:t>
                      </a:r>
                      <a:endParaRPr lang="en-US" sz="1400" dirty="0" smtClean="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bl>
          </a:graphicData>
        </a:graphic>
      </p:graphicFrame>
      <p:sp>
        <p:nvSpPr>
          <p:cNvPr id="2" name="Rectangle 1"/>
          <p:cNvSpPr/>
          <p:nvPr/>
        </p:nvSpPr>
        <p:spPr>
          <a:xfrm>
            <a:off x="2302044" y="133350"/>
            <a:ext cx="4692310" cy="584775"/>
          </a:xfrm>
          <a:prstGeom prst="rect">
            <a:avLst/>
          </a:prstGeom>
        </p:spPr>
        <p:txBody>
          <a:bodyPr wrap="none">
            <a:spAutoFit/>
          </a:bodyPr>
          <a:lstStyle/>
          <a:p>
            <a:r>
              <a:rPr lang="en-US" sz="3200" b="1" dirty="0">
                <a:solidFill>
                  <a:srgbClr val="002060"/>
                </a:solidFill>
                <a:latin typeface="Times New Roman" panose="02020603050405020304" pitchFamily="18" charset="0"/>
                <a:cs typeface="Times New Roman" panose="02020603050405020304" pitchFamily="18" charset="0"/>
              </a:rPr>
              <a:t>LITERATURE SURVEY</a:t>
            </a:r>
            <a:endParaRPr lang="en-US" sz="3200" dirty="0">
              <a:solidFill>
                <a:srgbClr val="002060"/>
              </a:solidFill>
            </a:endParaRPr>
          </a:p>
        </p:txBody>
      </p:sp>
      <p:pic>
        <p:nvPicPr>
          <p:cNvPr id="6" name="Picture 5"/>
          <p:cNvPicPr>
            <a:picLocks noChangeAspect="1"/>
          </p:cNvPicPr>
          <p:nvPr/>
        </p:nvPicPr>
        <p:blipFill rotWithShape="1">
          <a:blip r:embed="rId3"/>
          <a:srcRect l="489" t="2" r="48037" b="16514"/>
          <a:stretch/>
        </p:blipFill>
        <p:spPr>
          <a:xfrm>
            <a:off x="5364088" y="2211710"/>
            <a:ext cx="1512169" cy="432048"/>
          </a:xfrm>
          <a:prstGeom prst="rect">
            <a:avLst/>
          </a:prstGeom>
        </p:spPr>
      </p:pic>
      <p:sp>
        <p:nvSpPr>
          <p:cNvPr id="7" name="Slide Number Placeholder 1"/>
          <p:cNvSpPr txBox="1">
            <a:spLocks/>
          </p:cNvSpPr>
          <p:nvPr/>
        </p:nvSpPr>
        <p:spPr bwMode="gray">
          <a:xfrm>
            <a:off x="511175" y="4803999"/>
            <a:ext cx="585788" cy="282352"/>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None/>
              <a:defRPr sz="1500" b="0" i="0" u="none" strike="noStrike" cap="none">
                <a:solidFill>
                  <a:srgbClr val="FEFFFF"/>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buSzPct val="25000"/>
            </a:pPr>
            <a:r>
              <a:rPr lang="en" sz="2000" b="1" i="1" dirty="0">
                <a:latin typeface="Century Gothic"/>
                <a:ea typeface="Century Gothic"/>
                <a:cs typeface="Century Gothic"/>
                <a:sym typeface="Century Gothic"/>
              </a:rPr>
              <a:t>5</a:t>
            </a:r>
          </a:p>
        </p:txBody>
      </p:sp>
    </p:spTree>
    <p:extLst>
      <p:ext uri="{BB962C8B-B14F-4D97-AF65-F5344CB8AC3E}">
        <p14:creationId xmlns:p14="http://schemas.microsoft.com/office/powerpoint/2010/main" val="4185235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buSzPct val="25000"/>
            </a:pPr>
            <a:r>
              <a:rPr lang="en" sz="2000" b="1" dirty="0" smtClean="0">
                <a:solidFill>
                  <a:srgbClr val="FEFFFF"/>
                </a:solidFill>
                <a:latin typeface="Times New Roman" panose="02020603050405020304" pitchFamily="18" charset="0"/>
                <a:ea typeface="Century Gothic"/>
                <a:cs typeface="Times New Roman" panose="02020603050405020304" pitchFamily="18" charset="0"/>
                <a:sym typeface="Century Gothic"/>
              </a:rPr>
              <a:t>8</a:t>
            </a:r>
            <a:endParaRPr lang="en" sz="2000" b="1" dirty="0">
              <a:solidFill>
                <a:srgbClr val="FEFFFF"/>
              </a:solidFill>
              <a:latin typeface="Times New Roman" panose="02020603050405020304" pitchFamily="18" charset="0"/>
              <a:ea typeface="Century Gothic"/>
              <a:cs typeface="Times New Roman" panose="02020603050405020304" pitchFamily="18" charset="0"/>
              <a:sym typeface="Century Gothic"/>
            </a:endParaRPr>
          </a:p>
        </p:txBody>
      </p:sp>
      <p:graphicFrame>
        <p:nvGraphicFramePr>
          <p:cNvPr id="5" name="Table 4"/>
          <p:cNvGraphicFramePr>
            <a:graphicFrameLocks noGrp="1"/>
          </p:cNvGraphicFramePr>
          <p:nvPr>
            <p:extLst>
              <p:ext uri="{D42A27DB-BD31-4B8C-83A1-F6EECF244321}">
                <p14:modId xmlns:p14="http://schemas.microsoft.com/office/powerpoint/2010/main" val="3678585347"/>
              </p:ext>
            </p:extLst>
          </p:nvPr>
        </p:nvGraphicFramePr>
        <p:xfrm>
          <a:off x="323528" y="627534"/>
          <a:ext cx="7867600" cy="3954780"/>
        </p:xfrm>
        <a:graphic>
          <a:graphicData uri="http://schemas.openxmlformats.org/drawingml/2006/table">
            <a:tbl>
              <a:tblPr firstRow="1" bandRow="1">
                <a:tableStyleId>{5C22544A-7EE6-4342-B048-85BDC9FD1C3A}</a:tableStyleId>
              </a:tblPr>
              <a:tblGrid>
                <a:gridCol w="504056">
                  <a:extLst>
                    <a:ext uri="{9D8B030D-6E8A-4147-A177-3AD203B41FA5}">
                      <a16:colId xmlns="" xmlns:a16="http://schemas.microsoft.com/office/drawing/2014/main" val="20000"/>
                    </a:ext>
                  </a:extLst>
                </a:gridCol>
                <a:gridCol w="864096">
                  <a:extLst>
                    <a:ext uri="{9D8B030D-6E8A-4147-A177-3AD203B41FA5}">
                      <a16:colId xmlns="" xmlns:a16="http://schemas.microsoft.com/office/drawing/2014/main" val="20001"/>
                    </a:ext>
                  </a:extLst>
                </a:gridCol>
                <a:gridCol w="864096">
                  <a:extLst>
                    <a:ext uri="{9D8B030D-6E8A-4147-A177-3AD203B41FA5}">
                      <a16:colId xmlns="" xmlns:a16="http://schemas.microsoft.com/office/drawing/2014/main" val="20002"/>
                    </a:ext>
                  </a:extLst>
                </a:gridCol>
                <a:gridCol w="1152128">
                  <a:extLst>
                    <a:ext uri="{9D8B030D-6E8A-4147-A177-3AD203B41FA5}">
                      <a16:colId xmlns="" xmlns:a16="http://schemas.microsoft.com/office/drawing/2014/main" val="20003"/>
                    </a:ext>
                  </a:extLst>
                </a:gridCol>
                <a:gridCol w="1584176">
                  <a:extLst>
                    <a:ext uri="{9D8B030D-6E8A-4147-A177-3AD203B41FA5}">
                      <a16:colId xmlns="" xmlns:a16="http://schemas.microsoft.com/office/drawing/2014/main" val="20004"/>
                    </a:ext>
                  </a:extLst>
                </a:gridCol>
                <a:gridCol w="1656184">
                  <a:extLst>
                    <a:ext uri="{9D8B030D-6E8A-4147-A177-3AD203B41FA5}">
                      <a16:colId xmlns="" xmlns:a16="http://schemas.microsoft.com/office/drawing/2014/main" val="20005"/>
                    </a:ext>
                  </a:extLst>
                </a:gridCol>
                <a:gridCol w="1242864">
                  <a:extLst>
                    <a:ext uri="{9D8B030D-6E8A-4147-A177-3AD203B41FA5}">
                      <a16:colId xmlns="" xmlns:a16="http://schemas.microsoft.com/office/drawing/2014/main" val="20006"/>
                    </a:ext>
                  </a:extLst>
                </a:gridCol>
              </a:tblGrid>
              <a:tr h="506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err="1">
                          <a:latin typeface="Times New Roman" panose="02020603050405020304" pitchFamily="18" charset="0"/>
                          <a:cs typeface="Times New Roman" panose="02020603050405020304" pitchFamily="18" charset="0"/>
                        </a:rPr>
                        <a:t>Sl</a:t>
                      </a:r>
                      <a:r>
                        <a:rPr lang="en-IN" sz="1200" dirty="0">
                          <a:latin typeface="Times New Roman" panose="02020603050405020304" pitchFamily="18" charset="0"/>
                          <a:cs typeface="Times New Roman" panose="02020603050405020304" pitchFamily="18" charset="0"/>
                        </a:rPr>
                        <a:t> </a:t>
                      </a:r>
                      <a:r>
                        <a:rPr lang="en-IN" sz="1200" baseline="0" dirty="0">
                          <a:latin typeface="Times New Roman" panose="02020603050405020304" pitchFamily="18" charset="0"/>
                          <a:cs typeface="Times New Roman" panose="02020603050405020304" pitchFamily="18" charset="0"/>
                        </a:rPr>
                        <a:t>no.</a:t>
                      </a:r>
                      <a:endParaRPr lang="en-IN" sz="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Paper Title</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Journal</a:t>
                      </a:r>
                      <a:r>
                        <a:rPr lang="en-IN" sz="1200" baseline="0" dirty="0">
                          <a:latin typeface="Times New Roman" panose="02020603050405020304" pitchFamily="18" charset="0"/>
                          <a:cs typeface="Times New Roman" panose="02020603050405020304" pitchFamily="18" charset="0"/>
                        </a:rPr>
                        <a:t> published</a:t>
                      </a:r>
                      <a:endParaRPr lang="en-IN" sz="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Author </a:t>
                      </a:r>
                      <a:endParaRPr lang="en-IN" sz="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  Problem </a:t>
                      </a:r>
                      <a:r>
                        <a:rPr lang="en-IN" sz="1200" dirty="0">
                          <a:latin typeface="Times New Roman" panose="02020603050405020304" pitchFamily="18" charset="0"/>
                          <a:cs typeface="Times New Roman" panose="02020603050405020304" pitchFamily="18" charset="0"/>
                        </a:rPr>
                        <a:t>addressed</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Author approaches/method</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        Result</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1653814">
                <a:tc>
                  <a:txBody>
                    <a:bodyPr/>
                    <a:lstStyle/>
                    <a:p>
                      <a:pPr algn="ct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kern="1200" dirty="0" smtClean="0">
                          <a:solidFill>
                            <a:schemeClr val="dk1"/>
                          </a:solidFill>
                          <a:effectLst/>
                          <a:latin typeface="Times New Roman" panose="02020603050405020304" pitchFamily="18" charset="0"/>
                          <a:ea typeface="+mn-ea"/>
                          <a:cs typeface="Times New Roman" panose="02020603050405020304" pitchFamily="18" charset="0"/>
                        </a:rPr>
                        <a:t>Estimated Budget Construction Housing Using Linear Regression Model Easy And Fast Solutions Accurate </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2017</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400" dirty="0" err="1" smtClean="0">
                          <a:latin typeface="Times New Roman" panose="02020603050405020304" pitchFamily="18" charset="0"/>
                          <a:cs typeface="Times New Roman" panose="02020603050405020304" pitchFamily="18" charset="0"/>
                        </a:rPr>
                        <a:t>Paikun</a:t>
                      </a:r>
                      <a:endParaRPr lang="en-IN" sz="1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err="1" smtClean="0">
                          <a:latin typeface="Times New Roman" panose="02020603050405020304" pitchFamily="18" charset="0"/>
                          <a:cs typeface="Times New Roman" panose="02020603050405020304" pitchFamily="18" charset="0"/>
                        </a:rPr>
                        <a:t>Trihono</a:t>
                      </a:r>
                      <a:r>
                        <a:rPr lang="en-IN" sz="1400" baseline="0" dirty="0" smtClean="0">
                          <a:latin typeface="Times New Roman" panose="02020603050405020304" pitchFamily="18" charset="0"/>
                          <a:cs typeface="Times New Roman" panose="02020603050405020304" pitchFamily="18" charset="0"/>
                        </a:rPr>
                        <a:t> </a:t>
                      </a:r>
                      <a:r>
                        <a:rPr lang="en-IN" sz="1400" baseline="0" dirty="0" err="1" smtClean="0">
                          <a:latin typeface="Times New Roman" panose="02020603050405020304" pitchFamily="18" charset="0"/>
                          <a:cs typeface="Times New Roman" panose="02020603050405020304" pitchFamily="18" charset="0"/>
                        </a:rPr>
                        <a:t>Kadri</a:t>
                      </a:r>
                      <a:endParaRPr lang="en-IN" sz="1400" baseline="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aseline="0" dirty="0" err="1" smtClean="0">
                          <a:latin typeface="Times New Roman" panose="02020603050405020304" pitchFamily="18" charset="0"/>
                          <a:cs typeface="Times New Roman" panose="02020603050405020304" pitchFamily="18" charset="0"/>
                        </a:rPr>
                        <a:t>Ria</a:t>
                      </a:r>
                      <a:r>
                        <a:rPr lang="en-IN" sz="1400" baseline="0" dirty="0" smtClean="0">
                          <a:latin typeface="Times New Roman" panose="02020603050405020304" pitchFamily="18" charset="0"/>
                          <a:cs typeface="Times New Roman" panose="02020603050405020304" pitchFamily="18" charset="0"/>
                        </a:rPr>
                        <a:t> </a:t>
                      </a:r>
                      <a:r>
                        <a:rPr lang="en-IN" sz="1400" baseline="0" dirty="0" err="1" smtClean="0">
                          <a:latin typeface="Times New Roman" panose="02020603050405020304" pitchFamily="18" charset="0"/>
                          <a:cs typeface="Times New Roman" panose="02020603050405020304" pitchFamily="18" charset="0"/>
                        </a:rPr>
                        <a:t>Dewi</a:t>
                      </a:r>
                      <a:r>
                        <a:rPr lang="en-IN" sz="1400" baseline="0" dirty="0" smtClean="0">
                          <a:latin typeface="Times New Roman" panose="02020603050405020304" pitchFamily="18" charset="0"/>
                          <a:cs typeface="Times New Roman" panose="02020603050405020304" pitchFamily="18" charset="0"/>
                        </a:rPr>
                        <a:t> </a:t>
                      </a:r>
                      <a:r>
                        <a:rPr lang="en-IN" sz="1400" baseline="0" dirty="0" err="1" smtClean="0">
                          <a:latin typeface="Times New Roman" panose="02020603050405020304" pitchFamily="18" charset="0"/>
                          <a:cs typeface="Times New Roman" panose="02020603050405020304" pitchFamily="18" charset="0"/>
                        </a:rPr>
                        <a:t>Hudayani</a:t>
                      </a:r>
                      <a:r>
                        <a:rPr lang="en-IN" sz="1400" baseline="0" dirty="0" smtClean="0">
                          <a:latin typeface="Times New Roman" panose="02020603050405020304" pitchFamily="18" charset="0"/>
                          <a:cs typeface="Times New Roman" panose="02020603050405020304" pitchFamily="18" charset="0"/>
                        </a:rPr>
                        <a:t> </a:t>
                      </a:r>
                      <a:r>
                        <a:rPr lang="en-IN" sz="1400" baseline="0" dirty="0" err="1" smtClean="0">
                          <a:latin typeface="Times New Roman" panose="02020603050405020304" pitchFamily="18" charset="0"/>
                          <a:cs typeface="Times New Roman" panose="02020603050405020304" pitchFamily="18" charset="0"/>
                        </a:rPr>
                        <a:t>Sugara</a:t>
                      </a:r>
                      <a:endParaRPr lang="en-IN" sz="1400"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US" sz="1400" dirty="0" smtClean="0">
                          <a:latin typeface="Times New Roman" panose="02020603050405020304" pitchFamily="18" charset="0"/>
                          <a:cs typeface="Times New Roman" panose="02020603050405020304" pitchFamily="18" charset="0"/>
                        </a:rPr>
                        <a:t>This paper focuses</a:t>
                      </a:r>
                      <a:r>
                        <a:rPr lang="en-US" sz="1400" baseline="0" dirty="0" smtClean="0">
                          <a:latin typeface="Times New Roman" panose="02020603050405020304" pitchFamily="18" charset="0"/>
                          <a:cs typeface="Times New Roman" panose="02020603050405020304" pitchFamily="18" charset="0"/>
                        </a:rPr>
                        <a:t> on </a:t>
                      </a:r>
                      <a:r>
                        <a:rPr lang="en-US" sz="1400" baseline="0" dirty="0" smtClean="0">
                          <a:latin typeface="Times New Roman" panose="02020603050405020304" pitchFamily="18" charset="0"/>
                          <a:cs typeface="Times New Roman" panose="02020603050405020304" pitchFamily="18" charset="0"/>
                        </a:rPr>
                        <a:t>the prediction of the construction cost by using the model constructed using linear regression. Indonesia is used for getting the dataset.</a:t>
                      </a:r>
                      <a:endParaRPr lang="en-US" sz="14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Hypothesis – </a:t>
                      </a:r>
                      <a:r>
                        <a:rPr lang="en-US" sz="1400" b="1" baseline="0" dirty="0">
                          <a:latin typeface="Times New Roman" panose="02020603050405020304" pitchFamily="18" charset="0"/>
                          <a:cs typeface="Times New Roman" panose="02020603050405020304" pitchFamily="18" charset="0"/>
                        </a:rPr>
                        <a:t> </a:t>
                      </a:r>
                      <a:endParaRPr lang="en-US" sz="1400" b="1" baseline="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b="0" baseline="0" dirty="0" smtClean="0">
                          <a:latin typeface="Times New Roman" panose="02020603050405020304" pitchFamily="18" charset="0"/>
                          <a:cs typeface="Times New Roman" panose="02020603050405020304" pitchFamily="18" charset="0"/>
                        </a:rPr>
                        <a:t>t</a:t>
                      </a:r>
                      <a:r>
                        <a:rPr lang="en-US" sz="1400" b="1" baseline="0" dirty="0" smtClean="0">
                          <a:latin typeface="Times New Roman" panose="02020603050405020304" pitchFamily="18" charset="0"/>
                          <a:cs typeface="Times New Roman" panose="02020603050405020304" pitchFamily="18" charset="0"/>
                        </a:rPr>
                        <a:t>e</a:t>
                      </a:r>
                      <a:r>
                        <a:rPr lang="en-US" sz="1400" b="0" baseline="0" dirty="0" smtClean="0">
                          <a:latin typeface="Times New Roman" panose="02020603050405020304" pitchFamily="18" charset="0"/>
                          <a:cs typeface="Times New Roman" panose="02020603050405020304" pitchFamily="18" charset="0"/>
                        </a:rPr>
                        <a:t>mporary answer</a:t>
                      </a:r>
                    </a:p>
                    <a:p>
                      <a:pPr marL="285750" indent="-285750" algn="just">
                        <a:buFont typeface="Wingdings" panose="05000000000000000000" pitchFamily="2" charset="2"/>
                        <a:buChar char="Ø"/>
                      </a:pPr>
                      <a:r>
                        <a:rPr lang="en-US" sz="1400" b="0" baseline="0" dirty="0" smtClean="0">
                          <a:latin typeface="Times New Roman" panose="02020603050405020304" pitchFamily="18" charset="0"/>
                          <a:cs typeface="Times New Roman" panose="02020603050405020304" pitchFamily="18" charset="0"/>
                        </a:rPr>
                        <a:t>Based on theory not facts</a:t>
                      </a:r>
                    </a:p>
                    <a:p>
                      <a:pPr marL="285750" indent="-285750" algn="just">
                        <a:buFont typeface="Wingdings" panose="05000000000000000000" pitchFamily="2" charset="2"/>
                        <a:buChar char="Ø"/>
                      </a:pPr>
                      <a:r>
                        <a:rPr lang="en-US" sz="1400" b="0" baseline="0" dirty="0" smtClean="0">
                          <a:latin typeface="Times New Roman" panose="02020603050405020304" pitchFamily="18" charset="0"/>
                          <a:cs typeface="Times New Roman" panose="02020603050405020304" pitchFamily="18" charset="0"/>
                        </a:rPr>
                        <a:t>Y=</a:t>
                      </a:r>
                      <a:r>
                        <a:rPr lang="en-US" sz="1400" b="0" baseline="0" dirty="0" err="1" smtClean="0">
                          <a:latin typeface="Times New Roman" panose="02020603050405020304" pitchFamily="18" charset="0"/>
                          <a:cs typeface="Times New Roman" panose="02020603050405020304" pitchFamily="18" charset="0"/>
                        </a:rPr>
                        <a:t>a+b</a:t>
                      </a:r>
                      <a:r>
                        <a:rPr lang="en-US" sz="1400" b="0" baseline="0" dirty="0" smtClean="0">
                          <a:latin typeface="Times New Roman" panose="02020603050405020304" pitchFamily="18" charset="0"/>
                          <a:cs typeface="Times New Roman" panose="02020603050405020304" pitchFamily="18" charset="0"/>
                        </a:rPr>
                        <a:t>*X</a:t>
                      </a:r>
                    </a:p>
                    <a:p>
                      <a:pPr marL="285750" indent="-285750" algn="just">
                        <a:buFont typeface="Arial" panose="020B0604020202020204" pitchFamily="34" charset="0"/>
                        <a:buChar char="•"/>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If there is an error, then re-analysis is done by reducing or adding data and when it is okay, then the conclusion is made.</a:t>
                      </a:r>
                      <a:endParaRPr lang="en-US" sz="1400" b="1"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US" sz="1400" dirty="0" smtClean="0">
                          <a:latin typeface="Times New Roman" panose="02020603050405020304" pitchFamily="18" charset="0"/>
                          <a:cs typeface="Times New Roman" panose="02020603050405020304" pitchFamily="18" charset="0"/>
                        </a:rPr>
                        <a:t>In</a:t>
                      </a:r>
                      <a:r>
                        <a:rPr lang="en-US" sz="1400" baseline="0" dirty="0" smtClean="0">
                          <a:latin typeface="Times New Roman" panose="02020603050405020304" pitchFamily="18" charset="0"/>
                          <a:cs typeface="Times New Roman" panose="02020603050405020304" pitchFamily="18" charset="0"/>
                        </a:rPr>
                        <a:t> this paper, the construction cost is estimated by formulating the problem, calculating hypothesis function, applying linear regression and reducing the errors.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bl>
          </a:graphicData>
        </a:graphic>
      </p:graphicFrame>
      <p:sp>
        <p:nvSpPr>
          <p:cNvPr id="6" name="Slide Number Placeholder 1"/>
          <p:cNvSpPr txBox="1">
            <a:spLocks/>
          </p:cNvSpPr>
          <p:nvPr/>
        </p:nvSpPr>
        <p:spPr bwMode="gray">
          <a:xfrm>
            <a:off x="511175" y="4803999"/>
            <a:ext cx="585788" cy="282352"/>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None/>
              <a:defRPr sz="1500" b="0" i="0" u="none" strike="noStrike" cap="none">
                <a:solidFill>
                  <a:srgbClr val="FEFFFF"/>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buSzPct val="25000"/>
            </a:pPr>
            <a:r>
              <a:rPr lang="en" sz="2000" b="1" i="1" dirty="0">
                <a:latin typeface="Century Gothic"/>
                <a:ea typeface="Century Gothic"/>
                <a:cs typeface="Century Gothic"/>
                <a:sym typeface="Century Gothic"/>
              </a:rPr>
              <a:t>6</a:t>
            </a:r>
          </a:p>
        </p:txBody>
      </p:sp>
    </p:spTree>
    <p:extLst>
      <p:ext uri="{BB962C8B-B14F-4D97-AF65-F5344CB8AC3E}">
        <p14:creationId xmlns:p14="http://schemas.microsoft.com/office/powerpoint/2010/main" val="3033823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buSzPct val="25000"/>
            </a:pPr>
            <a:r>
              <a:rPr lang="en" sz="2000" b="1" dirty="0">
                <a:solidFill>
                  <a:srgbClr val="FEFFFF"/>
                </a:solidFill>
                <a:latin typeface="Times New Roman" panose="02020603050405020304" pitchFamily="18" charset="0"/>
                <a:ea typeface="Century Gothic"/>
                <a:cs typeface="Times New Roman" panose="02020603050405020304" pitchFamily="18" charset="0"/>
                <a:sym typeface="Century Gothic"/>
              </a:rPr>
              <a:t>9</a:t>
            </a:r>
          </a:p>
        </p:txBody>
      </p:sp>
      <p:graphicFrame>
        <p:nvGraphicFramePr>
          <p:cNvPr id="5" name="Table 4"/>
          <p:cNvGraphicFramePr>
            <a:graphicFrameLocks noGrp="1"/>
          </p:cNvGraphicFramePr>
          <p:nvPr>
            <p:extLst>
              <p:ext uri="{D42A27DB-BD31-4B8C-83A1-F6EECF244321}">
                <p14:modId xmlns:p14="http://schemas.microsoft.com/office/powerpoint/2010/main" val="3816249321"/>
              </p:ext>
            </p:extLst>
          </p:nvPr>
        </p:nvGraphicFramePr>
        <p:xfrm>
          <a:off x="398860" y="195486"/>
          <a:ext cx="7773540" cy="4536504"/>
        </p:xfrm>
        <a:graphic>
          <a:graphicData uri="http://schemas.openxmlformats.org/drawingml/2006/table">
            <a:tbl>
              <a:tblPr firstRow="1" bandRow="1">
                <a:tableStyleId>{5C22544A-7EE6-4342-B048-85BDC9FD1C3A}</a:tableStyleId>
              </a:tblPr>
              <a:tblGrid>
                <a:gridCol w="445387">
                  <a:extLst>
                    <a:ext uri="{9D8B030D-6E8A-4147-A177-3AD203B41FA5}">
                      <a16:colId xmlns="" xmlns:a16="http://schemas.microsoft.com/office/drawing/2014/main" val="20000"/>
                    </a:ext>
                  </a:extLst>
                </a:gridCol>
                <a:gridCol w="1135682">
                  <a:extLst>
                    <a:ext uri="{9D8B030D-6E8A-4147-A177-3AD203B41FA5}">
                      <a16:colId xmlns="" xmlns:a16="http://schemas.microsoft.com/office/drawing/2014/main" val="20001"/>
                    </a:ext>
                  </a:extLst>
                </a:gridCol>
                <a:gridCol w="828179">
                  <a:extLst>
                    <a:ext uri="{9D8B030D-6E8A-4147-A177-3AD203B41FA5}">
                      <a16:colId xmlns="" xmlns:a16="http://schemas.microsoft.com/office/drawing/2014/main" val="20002"/>
                    </a:ext>
                  </a:extLst>
                </a:gridCol>
                <a:gridCol w="953171">
                  <a:extLst>
                    <a:ext uri="{9D8B030D-6E8A-4147-A177-3AD203B41FA5}">
                      <a16:colId xmlns="" xmlns:a16="http://schemas.microsoft.com/office/drawing/2014/main" val="20003"/>
                    </a:ext>
                  </a:extLst>
                </a:gridCol>
                <a:gridCol w="1209501">
                  <a:extLst>
                    <a:ext uri="{9D8B030D-6E8A-4147-A177-3AD203B41FA5}">
                      <a16:colId xmlns="" xmlns:a16="http://schemas.microsoft.com/office/drawing/2014/main" val="20004"/>
                    </a:ext>
                  </a:extLst>
                </a:gridCol>
                <a:gridCol w="2354668">
                  <a:extLst>
                    <a:ext uri="{9D8B030D-6E8A-4147-A177-3AD203B41FA5}">
                      <a16:colId xmlns="" xmlns:a16="http://schemas.microsoft.com/office/drawing/2014/main" val="20005"/>
                    </a:ext>
                  </a:extLst>
                </a:gridCol>
                <a:gridCol w="846952">
                  <a:extLst>
                    <a:ext uri="{9D8B030D-6E8A-4147-A177-3AD203B41FA5}">
                      <a16:colId xmlns="" xmlns:a16="http://schemas.microsoft.com/office/drawing/2014/main" val="20006"/>
                    </a:ext>
                  </a:extLst>
                </a:gridCol>
              </a:tblGrid>
              <a:tr h="723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err="1">
                          <a:latin typeface="Times New Roman" panose="02020603050405020304" pitchFamily="18" charset="0"/>
                          <a:cs typeface="Times New Roman" panose="02020603050405020304" pitchFamily="18" charset="0"/>
                        </a:rPr>
                        <a:t>Sl</a:t>
                      </a:r>
                      <a:r>
                        <a:rPr lang="en-IN" sz="1200" dirty="0">
                          <a:latin typeface="Times New Roman" panose="02020603050405020304" pitchFamily="18" charset="0"/>
                          <a:cs typeface="Times New Roman" panose="02020603050405020304" pitchFamily="18" charset="0"/>
                        </a:rPr>
                        <a:t> </a:t>
                      </a:r>
                      <a:r>
                        <a:rPr lang="en-IN" sz="1200" baseline="0" dirty="0">
                          <a:latin typeface="Times New Roman" panose="02020603050405020304" pitchFamily="18" charset="0"/>
                          <a:cs typeface="Times New Roman" panose="02020603050405020304" pitchFamily="18" charset="0"/>
                        </a:rPr>
                        <a:t>no.</a:t>
                      </a:r>
                      <a:endParaRPr lang="en-IN" sz="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Paper Title</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Journal</a:t>
                      </a:r>
                      <a:r>
                        <a:rPr lang="en-IN" sz="1200" baseline="0" dirty="0">
                          <a:latin typeface="Times New Roman" panose="02020603050405020304" pitchFamily="18" charset="0"/>
                          <a:cs typeface="Times New Roman" panose="02020603050405020304" pitchFamily="18" charset="0"/>
                        </a:rPr>
                        <a:t> published</a:t>
                      </a:r>
                      <a:endParaRPr lang="en-IN" sz="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Author</a:t>
                      </a:r>
                      <a:endParaRPr lang="en-IN" sz="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Problem Addressed    </a:t>
                      </a:r>
                      <a:r>
                        <a:rPr lang="en-IN" sz="1200" baseline="0" dirty="0" smtClean="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Author approaches/method</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        Result</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3813207">
                <a:tc>
                  <a:txBody>
                    <a:bodyPr/>
                    <a:lstStyle/>
                    <a:p>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kern="1200" dirty="0" smtClean="0">
                          <a:solidFill>
                            <a:schemeClr val="dk1"/>
                          </a:solidFill>
                          <a:effectLst/>
                          <a:latin typeface="Times New Roman" panose="02020603050405020304" pitchFamily="18" charset="0"/>
                          <a:ea typeface="+mn-ea"/>
                          <a:cs typeface="Times New Roman" panose="02020603050405020304" pitchFamily="18" charset="0"/>
                        </a:rPr>
                        <a:t>Housing Price Prediction Using Machine Learning Algorithms: The Case of Melbourne City, Australia </a:t>
                      </a:r>
                      <a:endParaRPr lang="en-IN" sz="1400" b="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400" dirty="0" err="1" smtClean="0">
                          <a:latin typeface="Times New Roman" panose="02020603050405020304" pitchFamily="18" charset="0"/>
                          <a:cs typeface="Times New Roman" panose="02020603050405020304" pitchFamily="18" charset="0"/>
                        </a:rPr>
                        <a:t>Dahn</a:t>
                      </a:r>
                      <a:r>
                        <a:rPr lang="en-IN" sz="1400" baseline="0" dirty="0" smtClean="0">
                          <a:latin typeface="Times New Roman" panose="02020603050405020304" pitchFamily="18" charset="0"/>
                          <a:cs typeface="Times New Roman" panose="02020603050405020304" pitchFamily="18" charset="0"/>
                        </a:rPr>
                        <a:t> </a:t>
                      </a:r>
                      <a:r>
                        <a:rPr lang="en-IN" sz="1400" baseline="0" dirty="0" err="1" smtClean="0">
                          <a:latin typeface="Times New Roman" panose="02020603050405020304" pitchFamily="18" charset="0"/>
                          <a:cs typeface="Times New Roman" panose="02020603050405020304" pitchFamily="18" charset="0"/>
                        </a:rPr>
                        <a:t>Phan</a:t>
                      </a:r>
                      <a:endParaRPr lang="en-IN" sz="1400" dirty="0" smtClean="0">
                        <a:latin typeface="Times New Roman" panose="02020603050405020304" pitchFamily="18" charset="0"/>
                        <a:cs typeface="Times New Roman" panose="02020603050405020304" pitchFamily="18" charset="0"/>
                      </a:endParaRPr>
                    </a:p>
                  </a:txBody>
                  <a:tcPr/>
                </a:tc>
                <a:tc>
                  <a:txBody>
                    <a:bodyPr/>
                    <a:lstStyle/>
                    <a:p>
                      <a:pPr algn="just"/>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paper</a:t>
                      </a:r>
                      <a:r>
                        <a:rPr lang="en-US" sz="1400" kern="1200" baseline="0" dirty="0" smtClean="0">
                          <a:solidFill>
                            <a:schemeClr val="dk1"/>
                          </a:solidFill>
                          <a:effectLst/>
                          <a:latin typeface="Times New Roman" panose="02020603050405020304" pitchFamily="18" charset="0"/>
                          <a:ea typeface="+mn-ea"/>
                          <a:cs typeface="Times New Roman" panose="02020603050405020304" pitchFamily="18" charset="0"/>
                        </a:rPr>
                        <a:t> focuses on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predicting</a:t>
                      </a:r>
                      <a:r>
                        <a:rPr lang="en-US" sz="14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the price of a house given a set of its characteristics.</a:t>
                      </a:r>
                      <a:endParaRPr lang="en-US" sz="14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Linear</a:t>
                      </a:r>
                      <a:r>
                        <a:rPr lang="en-US" sz="1400" b="1" baseline="0" dirty="0" smtClean="0">
                          <a:latin typeface="Times New Roman" panose="02020603050405020304" pitchFamily="18" charset="0"/>
                          <a:cs typeface="Times New Roman" panose="02020603050405020304" pitchFamily="18" charset="0"/>
                        </a:rPr>
                        <a:t> Regression:</a:t>
                      </a:r>
                      <a:r>
                        <a:rPr lang="en-US" sz="1400" b="1" baseline="0" dirty="0">
                          <a:latin typeface="Times New Roman" panose="02020603050405020304" pitchFamily="18" charset="0"/>
                          <a:cs typeface="Times New Roman" panose="02020603050405020304" pitchFamily="18" charset="0"/>
                        </a:rPr>
                        <a:t> </a:t>
                      </a:r>
                      <a:endParaRPr lang="en-US" sz="1400" b="1" baseline="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b="1" baseline="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b="1" baseline="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baseline="0" dirty="0" smtClean="0">
                          <a:latin typeface="Times New Roman" panose="02020603050405020304" pitchFamily="18" charset="0"/>
                          <a:cs typeface="Times New Roman" panose="02020603050405020304" pitchFamily="18" charset="0"/>
                        </a:rPr>
                        <a:t>Polynomial Regression:</a:t>
                      </a:r>
                    </a:p>
                    <a:p>
                      <a:pPr marL="285750" indent="-285750" algn="just">
                        <a:buFont typeface="Wingdings" panose="05000000000000000000" pitchFamily="2" charset="2"/>
                        <a:buChar char="Ø"/>
                      </a:pPr>
                      <a:r>
                        <a:rPr lang="en-US" sz="1400" b="0" baseline="0" dirty="0" smtClean="0">
                          <a:latin typeface="Times New Roman" panose="02020603050405020304" pitchFamily="18" charset="0"/>
                          <a:cs typeface="Times New Roman" panose="02020603050405020304" pitchFamily="18" charset="0"/>
                        </a:rPr>
                        <a:t>One variable:</a:t>
                      </a:r>
                    </a:p>
                    <a:p>
                      <a:pPr marL="285750" indent="-285750" algn="just">
                        <a:buFont typeface="Wingdings" panose="05000000000000000000" pitchFamily="2" charset="2"/>
                        <a:buChar char="Ø"/>
                      </a:pPr>
                      <a:endParaRPr lang="en-US" sz="1400" b="1" baseline="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b="0" baseline="0" dirty="0" smtClean="0">
                          <a:latin typeface="Times New Roman" panose="02020603050405020304" pitchFamily="18" charset="0"/>
                          <a:cs typeface="Times New Roman" panose="02020603050405020304" pitchFamily="18" charset="0"/>
                        </a:rPr>
                        <a:t>Multiple variable:</a:t>
                      </a:r>
                    </a:p>
                    <a:p>
                      <a:pPr marL="285750" indent="-285750" algn="just">
                        <a:buFont typeface="Wingdings" panose="05000000000000000000" pitchFamily="2" charset="2"/>
                        <a:buChar char="Ø"/>
                      </a:pPr>
                      <a:endParaRPr lang="en-US" sz="1400" b="1" baseline="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b="1" baseline="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baseline="0" dirty="0" smtClean="0">
                          <a:latin typeface="Times New Roman" panose="02020603050405020304" pitchFamily="18" charset="0"/>
                          <a:cs typeface="Times New Roman" panose="02020603050405020304" pitchFamily="18" charset="0"/>
                        </a:rPr>
                        <a:t>Neural Network:</a:t>
                      </a:r>
                    </a:p>
                    <a:p>
                      <a:pPr marL="285750" indent="-285750" algn="just">
                        <a:buFont typeface="Arial" panose="020B0604020202020204" pitchFamily="34" charset="0"/>
                        <a:buChar char="•"/>
                      </a:pPr>
                      <a:endParaRPr lang="en-US" sz="1400" b="1" baseline="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b="1"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US" sz="1400" dirty="0" smtClean="0">
                          <a:latin typeface="Times New Roman" panose="02020603050405020304" pitchFamily="18" charset="0"/>
                          <a:cs typeface="Times New Roman" panose="02020603050405020304" pitchFamily="18" charset="0"/>
                        </a:rPr>
                        <a:t>By </a:t>
                      </a:r>
                      <a:r>
                        <a:rPr lang="en-US" sz="1400" dirty="0" smtClean="0">
                          <a:latin typeface="Times New Roman" panose="02020603050405020304" pitchFamily="18" charset="0"/>
                          <a:cs typeface="Times New Roman" panose="02020603050405020304" pitchFamily="18" charset="0"/>
                        </a:rPr>
                        <a:t>applying</a:t>
                      </a:r>
                    </a:p>
                    <a:p>
                      <a:pPr algn="just"/>
                      <a:r>
                        <a:rPr lang="en-US" sz="1400" dirty="0" smtClean="0">
                          <a:latin typeface="Times New Roman" panose="02020603050405020304" pitchFamily="18" charset="0"/>
                          <a:cs typeface="Times New Roman" panose="02020603050405020304" pitchFamily="18" charset="0"/>
                        </a:rPr>
                        <a:t>these</a:t>
                      </a:r>
                      <a:r>
                        <a:rPr lang="en-US" sz="1400" baseline="0" dirty="0" smtClean="0">
                          <a:latin typeface="Times New Roman" panose="02020603050405020304" pitchFamily="18" charset="0"/>
                          <a:cs typeface="Times New Roman" panose="02020603050405020304" pitchFamily="18" charset="0"/>
                        </a:rPr>
                        <a:t> techniques, we can predict the price of the house.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bl>
          </a:graphicData>
        </a:graphic>
      </p:graphicFrame>
      <p:pic>
        <p:nvPicPr>
          <p:cNvPr id="2" name="Picture 1"/>
          <p:cNvPicPr>
            <a:picLocks noChangeAspect="1"/>
          </p:cNvPicPr>
          <p:nvPr/>
        </p:nvPicPr>
        <p:blipFill>
          <a:blip r:embed="rId2"/>
          <a:stretch>
            <a:fillRect/>
          </a:stretch>
        </p:blipFill>
        <p:spPr>
          <a:xfrm>
            <a:off x="5086538" y="1203598"/>
            <a:ext cx="2152381" cy="419048"/>
          </a:xfrm>
          <a:prstGeom prst="rect">
            <a:avLst/>
          </a:prstGeom>
        </p:spPr>
      </p:pic>
      <p:pic>
        <p:nvPicPr>
          <p:cNvPr id="3" name="Picture 2"/>
          <p:cNvPicPr>
            <a:picLocks noChangeAspect="1"/>
          </p:cNvPicPr>
          <p:nvPr/>
        </p:nvPicPr>
        <p:blipFill>
          <a:blip r:embed="rId3"/>
          <a:stretch>
            <a:fillRect/>
          </a:stretch>
        </p:blipFill>
        <p:spPr>
          <a:xfrm>
            <a:off x="5107302" y="2027798"/>
            <a:ext cx="1866667" cy="216024"/>
          </a:xfrm>
          <a:prstGeom prst="rect">
            <a:avLst/>
          </a:prstGeom>
        </p:spPr>
      </p:pic>
      <p:pic>
        <p:nvPicPr>
          <p:cNvPr id="6" name="Picture 5"/>
          <p:cNvPicPr>
            <a:picLocks noChangeAspect="1"/>
          </p:cNvPicPr>
          <p:nvPr/>
        </p:nvPicPr>
        <p:blipFill>
          <a:blip r:embed="rId4"/>
          <a:stretch>
            <a:fillRect/>
          </a:stretch>
        </p:blipFill>
        <p:spPr>
          <a:xfrm>
            <a:off x="5048442" y="2468954"/>
            <a:ext cx="2228571" cy="360039"/>
          </a:xfrm>
          <a:prstGeom prst="rect">
            <a:avLst/>
          </a:prstGeom>
        </p:spPr>
      </p:pic>
      <p:pic>
        <p:nvPicPr>
          <p:cNvPr id="7" name="Picture 6"/>
          <p:cNvPicPr>
            <a:picLocks noChangeAspect="1"/>
          </p:cNvPicPr>
          <p:nvPr/>
        </p:nvPicPr>
        <p:blipFill>
          <a:blip r:embed="rId5"/>
          <a:stretch>
            <a:fillRect/>
          </a:stretch>
        </p:blipFill>
        <p:spPr>
          <a:xfrm>
            <a:off x="5023847" y="3090130"/>
            <a:ext cx="2228570" cy="1520083"/>
          </a:xfrm>
          <a:prstGeom prst="rect">
            <a:avLst/>
          </a:prstGeom>
        </p:spPr>
      </p:pic>
      <p:sp>
        <p:nvSpPr>
          <p:cNvPr id="8" name="Slide Number Placeholder 1"/>
          <p:cNvSpPr txBox="1">
            <a:spLocks/>
          </p:cNvSpPr>
          <p:nvPr/>
        </p:nvSpPr>
        <p:spPr bwMode="gray">
          <a:xfrm>
            <a:off x="511175" y="4803999"/>
            <a:ext cx="585788" cy="282352"/>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None/>
              <a:defRPr sz="1500" b="0" i="0" u="none" strike="noStrike" cap="none">
                <a:solidFill>
                  <a:srgbClr val="FEFFFF"/>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buSzPct val="25000"/>
            </a:pPr>
            <a:r>
              <a:rPr lang="en" sz="2000" b="1" i="1" dirty="0">
                <a:latin typeface="Century Gothic"/>
                <a:ea typeface="Century Gothic"/>
                <a:cs typeface="Century Gothic"/>
                <a:sym typeface="Century Gothic"/>
              </a:rPr>
              <a:t>7</a:t>
            </a:r>
          </a:p>
        </p:txBody>
      </p:sp>
    </p:spTree>
    <p:extLst>
      <p:ext uri="{BB962C8B-B14F-4D97-AF65-F5344CB8AC3E}">
        <p14:creationId xmlns:p14="http://schemas.microsoft.com/office/powerpoint/2010/main" val="729932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buSzPct val="25000"/>
            </a:pPr>
            <a:r>
              <a:rPr lang="en" sz="2000" b="1" dirty="0">
                <a:solidFill>
                  <a:srgbClr val="FEFFFF"/>
                </a:solidFill>
                <a:latin typeface="Times New Roman" panose="02020603050405020304" pitchFamily="18" charset="0"/>
                <a:ea typeface="Century Gothic"/>
                <a:cs typeface="Times New Roman" panose="02020603050405020304" pitchFamily="18" charset="0"/>
                <a:sym typeface="Century Gothic"/>
              </a:rPr>
              <a:t>9</a:t>
            </a:r>
          </a:p>
        </p:txBody>
      </p:sp>
      <p:graphicFrame>
        <p:nvGraphicFramePr>
          <p:cNvPr id="5" name="Table 4"/>
          <p:cNvGraphicFramePr>
            <a:graphicFrameLocks noGrp="1"/>
          </p:cNvGraphicFramePr>
          <p:nvPr>
            <p:extLst>
              <p:ext uri="{D42A27DB-BD31-4B8C-83A1-F6EECF244321}">
                <p14:modId xmlns:p14="http://schemas.microsoft.com/office/powerpoint/2010/main" val="842864594"/>
              </p:ext>
            </p:extLst>
          </p:nvPr>
        </p:nvGraphicFramePr>
        <p:xfrm>
          <a:off x="398860" y="195486"/>
          <a:ext cx="7776864" cy="4526280"/>
        </p:xfrm>
        <a:graphic>
          <a:graphicData uri="http://schemas.openxmlformats.org/drawingml/2006/table">
            <a:tbl>
              <a:tblPr firstRow="1" bandRow="1">
                <a:tableStyleId>{5C22544A-7EE6-4342-B048-85BDC9FD1C3A}</a:tableStyleId>
              </a:tblPr>
              <a:tblGrid>
                <a:gridCol w="360039">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864096">
                  <a:extLst>
                    <a:ext uri="{9D8B030D-6E8A-4147-A177-3AD203B41FA5}">
                      <a16:colId xmlns="" xmlns:a16="http://schemas.microsoft.com/office/drawing/2014/main" val="20002"/>
                    </a:ext>
                  </a:extLst>
                </a:gridCol>
                <a:gridCol w="1032931">
                  <a:extLst>
                    <a:ext uri="{9D8B030D-6E8A-4147-A177-3AD203B41FA5}">
                      <a16:colId xmlns="" xmlns:a16="http://schemas.microsoft.com/office/drawing/2014/main" val="20003"/>
                    </a:ext>
                  </a:extLst>
                </a:gridCol>
                <a:gridCol w="945260">
                  <a:extLst>
                    <a:ext uri="{9D8B030D-6E8A-4147-A177-3AD203B41FA5}">
                      <a16:colId xmlns="" xmlns:a16="http://schemas.microsoft.com/office/drawing/2014/main" val="20004"/>
                    </a:ext>
                  </a:extLst>
                </a:gridCol>
                <a:gridCol w="2544932">
                  <a:extLst>
                    <a:ext uri="{9D8B030D-6E8A-4147-A177-3AD203B41FA5}">
                      <a16:colId xmlns="" xmlns:a16="http://schemas.microsoft.com/office/drawing/2014/main" val="20005"/>
                    </a:ext>
                  </a:extLst>
                </a:gridCol>
                <a:gridCol w="1381534">
                  <a:extLst>
                    <a:ext uri="{9D8B030D-6E8A-4147-A177-3AD203B41FA5}">
                      <a16:colId xmlns="" xmlns:a16="http://schemas.microsoft.com/office/drawing/2014/main" val="20006"/>
                    </a:ext>
                  </a:extLst>
                </a:gridCol>
              </a:tblGrid>
              <a:tr h="5760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err="1">
                          <a:latin typeface="Times New Roman" panose="02020603050405020304" pitchFamily="18" charset="0"/>
                          <a:cs typeface="Times New Roman" panose="02020603050405020304" pitchFamily="18" charset="0"/>
                        </a:rPr>
                        <a:t>Sl</a:t>
                      </a:r>
                      <a:r>
                        <a:rPr lang="en-IN" sz="1200" dirty="0">
                          <a:latin typeface="Times New Roman" panose="02020603050405020304" pitchFamily="18" charset="0"/>
                          <a:cs typeface="Times New Roman" panose="02020603050405020304" pitchFamily="18" charset="0"/>
                        </a:rPr>
                        <a:t> </a:t>
                      </a:r>
                      <a:r>
                        <a:rPr lang="en-IN" sz="1200" baseline="0" dirty="0" smtClean="0">
                          <a:latin typeface="Times New Roman" panose="02020603050405020304" pitchFamily="18" charset="0"/>
                          <a:cs typeface="Times New Roman" panose="02020603050405020304" pitchFamily="18" charset="0"/>
                        </a:rPr>
                        <a:t>no</a:t>
                      </a:r>
                      <a:endParaRPr lang="en-IN" sz="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Paper Title</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Journal</a:t>
                      </a:r>
                      <a:r>
                        <a:rPr lang="en-IN" sz="1200" baseline="0" dirty="0">
                          <a:latin typeface="Times New Roman" panose="02020603050405020304" pitchFamily="18" charset="0"/>
                          <a:cs typeface="Times New Roman" panose="02020603050405020304" pitchFamily="18" charset="0"/>
                        </a:rPr>
                        <a:t> published</a:t>
                      </a:r>
                      <a:endParaRPr lang="en-IN" sz="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aseline="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Author</a:t>
                      </a:r>
                      <a:endParaRPr lang="en-IN" sz="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    Problem </a:t>
                      </a:r>
                      <a:r>
                        <a:rPr lang="en-IN" sz="1200" dirty="0">
                          <a:latin typeface="Times New Roman" panose="02020603050405020304" pitchFamily="18" charset="0"/>
                          <a:cs typeface="Times New Roman" panose="02020603050405020304" pitchFamily="18" charset="0"/>
                        </a:rPr>
                        <a:t>addressed</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Author approaches/method</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        Result</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3690684">
                <a:tc>
                  <a:txBody>
                    <a:bodyPr/>
                    <a:lstStyle/>
                    <a:p>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kern="1200" dirty="0" smtClean="0">
                          <a:solidFill>
                            <a:schemeClr val="dk1"/>
                          </a:solidFill>
                          <a:effectLst/>
                          <a:latin typeface="Times New Roman" panose="02020603050405020304" pitchFamily="18" charset="0"/>
                          <a:ea typeface="+mn-ea"/>
                          <a:cs typeface="Times New Roman" panose="02020603050405020304" pitchFamily="18" charset="0"/>
                        </a:rPr>
                        <a:t>House Price Prediction Using Machine Learning And Neural Networks </a:t>
                      </a:r>
                      <a:endParaRPr lang="en-IN" sz="1400" b="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400" dirty="0" err="1" smtClean="0">
                          <a:latin typeface="Times New Roman" panose="02020603050405020304" pitchFamily="18" charset="0"/>
                          <a:cs typeface="Times New Roman" panose="02020603050405020304" pitchFamily="18" charset="0"/>
                        </a:rPr>
                        <a:t>Ayush</a:t>
                      </a:r>
                      <a:r>
                        <a:rPr lang="en-IN" sz="1400" baseline="0" dirty="0" smtClean="0">
                          <a:latin typeface="Times New Roman" panose="02020603050405020304" pitchFamily="18" charset="0"/>
                          <a:cs typeface="Times New Roman" panose="02020603050405020304" pitchFamily="18" charset="0"/>
                        </a:rPr>
                        <a:t> </a:t>
                      </a:r>
                      <a:r>
                        <a:rPr lang="en-IN" sz="1400" baseline="0" dirty="0" err="1" smtClean="0">
                          <a:latin typeface="Times New Roman" panose="02020603050405020304" pitchFamily="18" charset="0"/>
                          <a:cs typeface="Times New Roman" panose="02020603050405020304" pitchFamily="18" charset="0"/>
                        </a:rPr>
                        <a:t>Varma</a:t>
                      </a:r>
                      <a:endParaRPr lang="en-IN" sz="1400" baseline="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aseline="0" dirty="0" err="1" smtClean="0">
                          <a:latin typeface="Times New Roman" panose="02020603050405020304" pitchFamily="18" charset="0"/>
                          <a:cs typeface="Times New Roman" panose="02020603050405020304" pitchFamily="18" charset="0"/>
                        </a:rPr>
                        <a:t>Abhijit</a:t>
                      </a:r>
                      <a:r>
                        <a:rPr lang="en-IN" sz="1400" baseline="0" dirty="0" smtClean="0">
                          <a:latin typeface="Times New Roman" panose="02020603050405020304" pitchFamily="18" charset="0"/>
                          <a:cs typeface="Times New Roman" panose="02020603050405020304" pitchFamily="18" charset="0"/>
                        </a:rPr>
                        <a:t> </a:t>
                      </a:r>
                      <a:r>
                        <a:rPr lang="en-IN" sz="1400" baseline="0" dirty="0" err="1" smtClean="0">
                          <a:latin typeface="Times New Roman" panose="02020603050405020304" pitchFamily="18" charset="0"/>
                          <a:cs typeface="Times New Roman" panose="02020603050405020304" pitchFamily="18" charset="0"/>
                        </a:rPr>
                        <a:t>Sarma</a:t>
                      </a:r>
                      <a:endParaRPr lang="en-IN" sz="1400" baseline="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aseline="0" dirty="0" err="1" smtClean="0">
                          <a:latin typeface="Times New Roman" panose="02020603050405020304" pitchFamily="18" charset="0"/>
                          <a:cs typeface="Times New Roman" panose="02020603050405020304" pitchFamily="18" charset="0"/>
                        </a:rPr>
                        <a:t>Sagar</a:t>
                      </a:r>
                      <a:r>
                        <a:rPr lang="en-IN" sz="1400" baseline="0" dirty="0" smtClean="0">
                          <a:latin typeface="Times New Roman" panose="02020603050405020304" pitchFamily="18" charset="0"/>
                          <a:cs typeface="Times New Roman" panose="02020603050405020304" pitchFamily="18" charset="0"/>
                        </a:rPr>
                        <a:t> </a:t>
                      </a:r>
                      <a:r>
                        <a:rPr lang="en-IN" sz="1400" baseline="0" dirty="0" err="1" smtClean="0">
                          <a:latin typeface="Times New Roman" panose="02020603050405020304" pitchFamily="18" charset="0"/>
                          <a:cs typeface="Times New Roman" panose="02020603050405020304" pitchFamily="18" charset="0"/>
                        </a:rPr>
                        <a:t>Doshi</a:t>
                      </a:r>
                      <a:endParaRPr lang="en-IN" sz="1400" baseline="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aseline="0" dirty="0" err="1" smtClean="0">
                          <a:latin typeface="Times New Roman" panose="02020603050405020304" pitchFamily="18" charset="0"/>
                          <a:cs typeface="Times New Roman" panose="02020603050405020304" pitchFamily="18" charset="0"/>
                        </a:rPr>
                        <a:t>Rohini</a:t>
                      </a:r>
                      <a:r>
                        <a:rPr lang="en-IN" sz="1400" baseline="0" dirty="0" smtClean="0">
                          <a:latin typeface="Times New Roman" panose="02020603050405020304" pitchFamily="18" charset="0"/>
                          <a:cs typeface="Times New Roman" panose="02020603050405020304" pitchFamily="18" charset="0"/>
                        </a:rPr>
                        <a:t> Nair</a:t>
                      </a:r>
                      <a:endParaRPr lang="en-IN" sz="1400" dirty="0" smtClean="0">
                        <a:latin typeface="Times New Roman" panose="02020603050405020304" pitchFamily="18" charset="0"/>
                        <a:cs typeface="Times New Roman" panose="02020603050405020304" pitchFamily="18" charset="0"/>
                      </a:endParaRPr>
                    </a:p>
                  </a:txBody>
                  <a:tcPr/>
                </a:tc>
                <a:tc>
                  <a:txBody>
                    <a:bodyPr/>
                    <a:lstStyle/>
                    <a:p>
                      <a:pPr algn="just"/>
                      <a:r>
                        <a:rPr lang="en-US" sz="1400" dirty="0" smtClean="0">
                          <a:latin typeface="Times New Roman" panose="02020603050405020304" pitchFamily="18" charset="0"/>
                          <a:cs typeface="Times New Roman" panose="02020603050405020304" pitchFamily="18" charset="0"/>
                        </a:rPr>
                        <a:t>This paper focuses on predicting the prices of the houses by</a:t>
                      </a:r>
                      <a:r>
                        <a:rPr lang="en-US" sz="1400" baseline="0" dirty="0" smtClean="0">
                          <a:latin typeface="Times New Roman" panose="02020603050405020304" pitchFamily="18" charset="0"/>
                          <a:cs typeface="Times New Roman" panose="02020603050405020304" pitchFamily="18" charset="0"/>
                        </a:rPr>
                        <a:t> using the combination of various techniques to increase the accuracy.</a:t>
                      </a:r>
                      <a:endParaRPr lang="en-US" sz="14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200" b="1" dirty="0" smtClean="0">
                          <a:latin typeface="Times New Roman" panose="02020603050405020304" pitchFamily="18" charset="0"/>
                          <a:cs typeface="Times New Roman" panose="02020603050405020304" pitchFamily="18" charset="0"/>
                        </a:rPr>
                        <a:t>Linear Regression:</a:t>
                      </a:r>
                    </a:p>
                    <a:p>
                      <a:pPr marL="285750" indent="-285750" algn="just">
                        <a:buFont typeface="Wingdings" panose="05000000000000000000" pitchFamily="2" charset="2"/>
                        <a:buChar char="Ø"/>
                      </a:pPr>
                      <a:r>
                        <a:rPr lang="en-US" sz="1200" b="0" dirty="0" smtClean="0">
                          <a:latin typeface="Times New Roman" panose="02020603050405020304" pitchFamily="18" charset="0"/>
                          <a:cs typeface="Times New Roman" panose="02020603050405020304" pitchFamily="18" charset="0"/>
                        </a:rPr>
                        <a:t>Relationship between dependent and independent variable.</a:t>
                      </a:r>
                    </a:p>
                    <a:p>
                      <a:pPr marL="285750" indent="-285750" algn="just">
                        <a:buFont typeface="Wingdings" panose="05000000000000000000" pitchFamily="2" charset="2"/>
                        <a:buChar char="Ø"/>
                      </a:pPr>
                      <a:r>
                        <a:rPr lang="en-US" sz="1200" b="0" dirty="0" smtClean="0">
                          <a:latin typeface="Times New Roman" panose="02020603050405020304" pitchFamily="18" charset="0"/>
                          <a:cs typeface="Times New Roman" panose="02020603050405020304" pitchFamily="18" charset="0"/>
                        </a:rPr>
                        <a:t>Y=w*</a:t>
                      </a:r>
                      <a:r>
                        <a:rPr lang="en-US" sz="1200" b="0" dirty="0" err="1" smtClean="0">
                          <a:latin typeface="Times New Roman" panose="02020603050405020304" pitchFamily="18" charset="0"/>
                          <a:cs typeface="Times New Roman" panose="02020603050405020304" pitchFamily="18" charset="0"/>
                        </a:rPr>
                        <a:t>x+c</a:t>
                      </a:r>
                      <a:endParaRPr lang="en-US" sz="1200" b="0" dirty="0" smtClean="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b="1" dirty="0" smtClean="0">
                          <a:latin typeface="Times New Roman" panose="02020603050405020304" pitchFamily="18" charset="0"/>
                          <a:cs typeface="Times New Roman" panose="02020603050405020304" pitchFamily="18" charset="0"/>
                        </a:rPr>
                        <a:t>Forest Regression:</a:t>
                      </a:r>
                    </a:p>
                    <a:p>
                      <a:pPr marL="171450" indent="-171450" algn="just">
                        <a:buFont typeface="Arial" panose="020B0604020202020204" pitchFamily="34" charset="0"/>
                        <a:buChar char="•"/>
                      </a:pPr>
                      <a:endParaRPr lang="en-US" sz="1200" b="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200" b="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2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2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2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200" b="1" dirty="0" smtClean="0">
                          <a:latin typeface="Times New Roman" panose="02020603050405020304" pitchFamily="18" charset="0"/>
                          <a:cs typeface="Times New Roman" panose="02020603050405020304" pitchFamily="18" charset="0"/>
                        </a:rPr>
                        <a:t>Boosted Regression:</a:t>
                      </a:r>
                    </a:p>
                    <a:p>
                      <a:pPr marL="285750" indent="-285750" algn="just">
                        <a:buFont typeface="Arial" panose="020B0604020202020204" pitchFamily="34" charset="0"/>
                        <a:buChar char="•"/>
                      </a:pPr>
                      <a:endParaRPr lang="en-US" sz="1200" b="1" dirty="0" smtClean="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Ø"/>
                      </a:pPr>
                      <a:endParaRPr lang="en-US" sz="1200" b="0" dirty="0" smtClean="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Ø"/>
                      </a:pPr>
                      <a:r>
                        <a:rPr lang="en-US" sz="1200" b="0" dirty="0" smtClean="0">
                          <a:latin typeface="Times New Roman" panose="02020603050405020304" pitchFamily="18" charset="0"/>
                          <a:cs typeface="Times New Roman" panose="02020603050405020304" pitchFamily="18" charset="0"/>
                        </a:rPr>
                        <a:t>No of weaker prediction models</a:t>
                      </a:r>
                    </a:p>
                    <a:p>
                      <a:pPr marL="285750" indent="-285750" algn="just">
                        <a:buFont typeface="Wingdings" panose="05000000000000000000" pitchFamily="2" charset="2"/>
                        <a:buChar char="Ø"/>
                      </a:pPr>
                      <a:r>
                        <a:rPr lang="en-US" sz="1350" kern="1200" dirty="0" smtClean="0">
                          <a:solidFill>
                            <a:schemeClr val="dk1"/>
                          </a:solidFill>
                          <a:effectLst/>
                          <a:latin typeface="Times New Roman" panose="02020603050405020304" pitchFamily="18" charset="0"/>
                          <a:ea typeface="+mn-ea"/>
                          <a:cs typeface="Times New Roman" panose="02020603050405020304" pitchFamily="18" charset="0"/>
                        </a:rPr>
                        <a:t>seeks an approximation F(x) in the form of a weighted sum of hi(x) from class H called weak learners.</a:t>
                      </a:r>
                    </a:p>
                    <a:p>
                      <a:pPr marL="285750" indent="-285750" algn="just">
                        <a:buFont typeface="Arial" panose="020B0604020202020204" pitchFamily="34" charset="0"/>
                        <a:buChar char="•"/>
                      </a:pPr>
                      <a:r>
                        <a:rPr lang="en-US" sz="1350" b="1" kern="1200" dirty="0" smtClean="0">
                          <a:solidFill>
                            <a:schemeClr val="dk1"/>
                          </a:solidFill>
                          <a:effectLst/>
                          <a:latin typeface="Times New Roman" panose="02020603050405020304" pitchFamily="18" charset="0"/>
                          <a:ea typeface="+mn-ea"/>
                          <a:cs typeface="Times New Roman" panose="02020603050405020304" pitchFamily="18" charset="0"/>
                        </a:rPr>
                        <a:t>Neural Networks</a:t>
                      </a:r>
                      <a:endParaRPr lang="en-US" sz="12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200" b="0" dirty="0" smtClean="0">
                        <a:latin typeface="Times New Roman" panose="02020603050405020304" pitchFamily="18" charset="0"/>
                        <a:cs typeface="Times New Roman" panose="02020603050405020304" pitchFamily="18" charset="0"/>
                      </a:endParaRPr>
                    </a:p>
                  </a:txBody>
                  <a:tcPr/>
                </a:tc>
                <a:tc>
                  <a:txBody>
                    <a:bodyPr/>
                    <a:lstStyle/>
                    <a:p>
                      <a:pPr algn="just"/>
                      <a:r>
                        <a:rPr lang="en-US" sz="1400" dirty="0" smtClean="0">
                          <a:latin typeface="Times New Roman" panose="02020603050405020304" pitchFamily="18" charset="0"/>
                          <a:cs typeface="Times New Roman" panose="02020603050405020304" pitchFamily="18" charset="0"/>
                        </a:rPr>
                        <a:t>This paper predicts</a:t>
                      </a:r>
                      <a:r>
                        <a:rPr lang="en-US" sz="1400" baseline="0" dirty="0" smtClean="0">
                          <a:latin typeface="Times New Roman" panose="02020603050405020304" pitchFamily="18" charset="0"/>
                          <a:cs typeface="Times New Roman" panose="02020603050405020304" pitchFamily="18" charset="0"/>
                        </a:rPr>
                        <a:t> the prices of the houses more accurately by using a combination of these techniques.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bl>
          </a:graphicData>
        </a:graphic>
      </p:graphicFrame>
      <p:pic>
        <p:nvPicPr>
          <p:cNvPr id="2" name="Picture 1"/>
          <p:cNvPicPr>
            <a:picLocks noChangeAspect="1"/>
          </p:cNvPicPr>
          <p:nvPr/>
        </p:nvPicPr>
        <p:blipFill rotWithShape="1">
          <a:blip r:embed="rId2"/>
          <a:srcRect l="4762" t="15900" r="5953" b="11097"/>
          <a:stretch/>
        </p:blipFill>
        <p:spPr>
          <a:xfrm>
            <a:off x="4533198" y="3157523"/>
            <a:ext cx="1800200" cy="360040"/>
          </a:xfrm>
          <a:prstGeom prst="rect">
            <a:avLst/>
          </a:prstGeom>
        </p:spPr>
      </p:pic>
      <p:pic>
        <p:nvPicPr>
          <p:cNvPr id="3" name="Picture 2"/>
          <p:cNvPicPr>
            <a:picLocks noChangeAspect="1"/>
          </p:cNvPicPr>
          <p:nvPr/>
        </p:nvPicPr>
        <p:blipFill rotWithShape="1">
          <a:blip r:embed="rId3"/>
          <a:srcRect t="-1260" r="8285"/>
          <a:stretch/>
        </p:blipFill>
        <p:spPr>
          <a:xfrm>
            <a:off x="4533199" y="1995686"/>
            <a:ext cx="1622977" cy="407239"/>
          </a:xfrm>
          <a:prstGeom prst="rect">
            <a:avLst/>
          </a:prstGeom>
        </p:spPr>
      </p:pic>
      <p:pic>
        <p:nvPicPr>
          <p:cNvPr id="6" name="Picture 5"/>
          <p:cNvPicPr>
            <a:picLocks noChangeAspect="1"/>
          </p:cNvPicPr>
          <p:nvPr/>
        </p:nvPicPr>
        <p:blipFill>
          <a:blip r:embed="rId4"/>
          <a:stretch>
            <a:fillRect/>
          </a:stretch>
        </p:blipFill>
        <p:spPr>
          <a:xfrm>
            <a:off x="4533198" y="2401439"/>
            <a:ext cx="1622977" cy="530351"/>
          </a:xfrm>
          <a:prstGeom prst="rect">
            <a:avLst/>
          </a:prstGeom>
        </p:spPr>
      </p:pic>
      <p:sp>
        <p:nvSpPr>
          <p:cNvPr id="7" name="Slide Number Placeholder 1"/>
          <p:cNvSpPr txBox="1">
            <a:spLocks/>
          </p:cNvSpPr>
          <p:nvPr/>
        </p:nvSpPr>
        <p:spPr bwMode="gray">
          <a:xfrm>
            <a:off x="511175" y="4803999"/>
            <a:ext cx="585788" cy="282352"/>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None/>
              <a:defRPr sz="1500" b="0" i="0" u="none" strike="noStrike" cap="none">
                <a:solidFill>
                  <a:srgbClr val="FEFFFF"/>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buSzPct val="25000"/>
            </a:pPr>
            <a:r>
              <a:rPr lang="en" sz="2000" b="1" i="1" dirty="0">
                <a:latin typeface="Century Gothic"/>
                <a:ea typeface="Century Gothic"/>
                <a:cs typeface="Century Gothic"/>
                <a:sym typeface="Century Gothic"/>
              </a:rPr>
              <a:t>8</a:t>
            </a:r>
          </a:p>
        </p:txBody>
      </p:sp>
    </p:spTree>
    <p:extLst>
      <p:ext uri="{BB962C8B-B14F-4D97-AF65-F5344CB8AC3E}">
        <p14:creationId xmlns:p14="http://schemas.microsoft.com/office/powerpoint/2010/main" val="3712193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491880" y="1796659"/>
            <a:ext cx="2942857" cy="3114286"/>
          </a:xfrm>
          <a:prstGeom prst="rect">
            <a:avLst/>
          </a:prstGeom>
        </p:spPr>
      </p:pic>
      <p:sp>
        <p:nvSpPr>
          <p:cNvPr id="11" name="Shape 450"/>
          <p:cNvSpPr txBox="1">
            <a:spLocks/>
          </p:cNvSpPr>
          <p:nvPr/>
        </p:nvSpPr>
        <p:spPr>
          <a:xfrm>
            <a:off x="1547664" y="267494"/>
            <a:ext cx="5924100" cy="1079535"/>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marL="342900" indent="-342900" algn="ctr"/>
            <a:r>
              <a:rPr lang="en-IN" sz="3200" b="1" dirty="0" smtClean="0">
                <a:solidFill>
                  <a:srgbClr val="002060"/>
                </a:solidFill>
                <a:latin typeface="Times New Roman" pitchFamily="18" charset="0"/>
                <a:cs typeface="Times New Roman" pitchFamily="18" charset="0"/>
              </a:rPr>
              <a:t>       METHODOLOGY </a:t>
            </a:r>
            <a:endParaRPr lang="en-IN" sz="3200" b="1" dirty="0">
              <a:solidFill>
                <a:srgbClr val="002060"/>
              </a:solidFill>
              <a:latin typeface="Times New Roman" pitchFamily="18" charset="0"/>
              <a:cs typeface="Times New Roman" pitchFamily="18" charset="0"/>
            </a:endParaRPr>
          </a:p>
        </p:txBody>
      </p:sp>
      <p:sp>
        <p:nvSpPr>
          <p:cNvPr id="2" name="Rectangle 1"/>
          <p:cNvSpPr/>
          <p:nvPr/>
        </p:nvSpPr>
        <p:spPr>
          <a:xfrm>
            <a:off x="2051721" y="695721"/>
            <a:ext cx="7092280" cy="1272143"/>
          </a:xfrm>
          <a:prstGeom prst="rect">
            <a:avLst/>
          </a:prstGeom>
        </p:spPr>
        <p:txBody>
          <a:bodyPr wrap="square">
            <a:spAutoFit/>
          </a:bodyPr>
          <a:lstStyle/>
          <a:p>
            <a:pPr lvl="0" algn="ctr">
              <a:spcAft>
                <a:spcPts val="1000"/>
              </a:spcAft>
            </a:pP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lvl="0">
              <a:spcAft>
                <a:spcPts val="100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Representation of the Model</a:t>
            </a:r>
          </a:p>
          <a:p>
            <a:pPr marL="342900" lvl="0" indent="-342900" algn="just">
              <a:spcAft>
                <a:spcPts val="1000"/>
              </a:spcAft>
              <a:buFont typeface="Symbol" panose="05050102010706020507" pitchFamily="18" charset="2"/>
              <a:buChar char=""/>
            </a:pP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4"/>
          <a:srcRect t="769" r="49818"/>
          <a:stretch/>
        </p:blipFill>
        <p:spPr>
          <a:xfrm>
            <a:off x="6434736" y="1923678"/>
            <a:ext cx="2709265" cy="1306258"/>
          </a:xfrm>
          <a:prstGeom prst="rect">
            <a:avLst/>
          </a:prstGeom>
        </p:spPr>
      </p:pic>
      <p:pic>
        <p:nvPicPr>
          <p:cNvPr id="5" name="Picture 4"/>
          <p:cNvPicPr>
            <a:picLocks noChangeAspect="1"/>
          </p:cNvPicPr>
          <p:nvPr/>
        </p:nvPicPr>
        <p:blipFill rotWithShape="1">
          <a:blip r:embed="rId5"/>
          <a:srcRect l="-27" t="-4388" r="66676"/>
          <a:stretch/>
        </p:blipFill>
        <p:spPr>
          <a:xfrm>
            <a:off x="6413107" y="3162990"/>
            <a:ext cx="2016225" cy="276414"/>
          </a:xfrm>
          <a:prstGeom prst="rect">
            <a:avLst/>
          </a:prstGeom>
        </p:spPr>
      </p:pic>
      <p:sp>
        <p:nvSpPr>
          <p:cNvPr id="9" name="Slide Number Placeholder 1"/>
          <p:cNvSpPr>
            <a:spLocks noGrp="1"/>
          </p:cNvSpPr>
          <p:nvPr>
            <p:ph type="sldNum" sz="quarter" idx="12"/>
          </p:nvPr>
        </p:nvSpPr>
        <p:spPr>
          <a:xfrm>
            <a:off x="511175" y="4692650"/>
            <a:ext cx="585788" cy="450850"/>
          </a:xfrm>
          <a:prstGeom prst="rect">
            <a:avLst/>
          </a:prstGeom>
        </p:spPr>
        <p:txBody>
          <a:bodyPr/>
          <a:lstStyle/>
          <a:p>
            <a:pPr marL="0" marR="0" lvl="0" indent="0" algn="ctr" rtl="0">
              <a:spcBef>
                <a:spcPts val="0"/>
              </a:spcBef>
              <a:spcAft>
                <a:spcPts val="0"/>
              </a:spcAft>
              <a:buSzPct val="25000"/>
              <a:buNone/>
            </a:pPr>
            <a:r>
              <a:rPr lang="en" sz="2000" b="1" i="1" dirty="0">
                <a:latin typeface="Century Gothic"/>
                <a:ea typeface="Century Gothic"/>
                <a:cs typeface="Century Gothic"/>
                <a:sym typeface="Century Gothic"/>
              </a:rPr>
              <a:t>9</a:t>
            </a:r>
            <a:endParaRPr lang="en" sz="2000" b="1" i="1" dirty="0">
              <a:solidFill>
                <a:srgbClr val="FEFF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308126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2881</TotalTime>
  <Words>1293</Words>
  <Application>Microsoft Office PowerPoint</Application>
  <PresentationFormat>On-screen Show (16:9)</PresentationFormat>
  <Paragraphs>405</Paragraphs>
  <Slides>21</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Calibri</vt:lpstr>
      <vt:lpstr>Times New Roman</vt:lpstr>
      <vt:lpstr>Wingdings</vt:lpstr>
      <vt:lpstr>Noto Sans Symbols</vt:lpstr>
      <vt:lpstr>Symbol</vt:lpstr>
      <vt:lpstr>Arial</vt:lpstr>
      <vt:lpstr>Wingdings 3</vt:lpstr>
      <vt:lpstr>Century Gothic</vt:lpstr>
      <vt:lpstr>Wisp</vt:lpstr>
      <vt:lpstr>  TITLE : “House Price Prediction”</vt:lpstr>
      <vt:lpstr>Outline</vt:lpstr>
      <vt:lpstr>INTRODUCTION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RESULTS</vt:lpstr>
      <vt:lpstr>RESULTS</vt:lpstr>
      <vt:lpstr>APPLICATIONS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FARMING ASSISTANCE WEB                              SERVICE</dc:title>
  <dc:creator>CHAYAPATHI-CPN</dc:creator>
  <cp:lastModifiedBy>Sheena Choudhary</cp:lastModifiedBy>
  <cp:revision>109</cp:revision>
  <dcterms:modified xsi:type="dcterms:W3CDTF">2019-05-02T12:44:15Z</dcterms:modified>
</cp:coreProperties>
</file>