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59" r:id="rId6"/>
    <p:sldId id="257" r:id="rId7"/>
    <p:sldId id="272" r:id="rId8"/>
    <p:sldId id="273" r:id="rId9"/>
    <p:sldId id="271" r:id="rId10"/>
    <p:sldId id="266" r:id="rId11"/>
    <p:sldId id="263" r:id="rId12"/>
    <p:sldId id="26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74DFE-C44B-4289-BD7F-A9CCB33DF2C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7C430FC-1CC1-4222-9F8D-6D9381269B4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Extraction</a:t>
          </a:r>
        </a:p>
      </dgm:t>
    </dgm:pt>
    <dgm:pt modelId="{764F9E4C-A47F-43C9-8861-B869E76F505E}" type="parTrans" cxnId="{41A0F261-F0F9-4A81-AFA0-94D742A49CA9}">
      <dgm:prSet/>
      <dgm:spPr/>
      <dgm:t>
        <a:bodyPr/>
        <a:lstStyle/>
        <a:p>
          <a:endParaRPr lang="en-SG"/>
        </a:p>
      </dgm:t>
    </dgm:pt>
    <dgm:pt modelId="{C782AE33-8232-4154-97D7-041FCDA4FC6D}" type="sibTrans" cxnId="{41A0F261-F0F9-4A81-AFA0-94D742A49CA9}">
      <dgm:prSet/>
      <dgm:spPr/>
      <dgm:t>
        <a:bodyPr/>
        <a:lstStyle/>
        <a:p>
          <a:endParaRPr lang="en-SG"/>
        </a:p>
      </dgm:t>
    </dgm:pt>
    <dgm:pt modelId="{8FD5A4C8-C29B-4FF3-B8EF-3109C443C1F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Processing</a:t>
          </a:r>
        </a:p>
      </dgm:t>
    </dgm:pt>
    <dgm:pt modelId="{EE874779-FB17-4A86-8921-68EA2C1B6237}" type="parTrans" cxnId="{6BF9E394-62D4-4D90-925E-D2FF4D29E079}">
      <dgm:prSet/>
      <dgm:spPr/>
      <dgm:t>
        <a:bodyPr/>
        <a:lstStyle/>
        <a:p>
          <a:endParaRPr lang="en-SG"/>
        </a:p>
      </dgm:t>
    </dgm:pt>
    <dgm:pt modelId="{E2C3583F-8D69-4683-9F43-246CC5030D48}" type="sibTrans" cxnId="{6BF9E394-62D4-4D90-925E-D2FF4D29E079}">
      <dgm:prSet/>
      <dgm:spPr/>
      <dgm:t>
        <a:bodyPr/>
        <a:lstStyle/>
        <a:p>
          <a:endParaRPr lang="en-SG"/>
        </a:p>
      </dgm:t>
    </dgm:pt>
    <dgm:pt modelId="{EFE0B411-6595-4556-A1A0-EBDBE5B1A013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Manufacturing</a:t>
          </a:r>
        </a:p>
      </dgm:t>
    </dgm:pt>
    <dgm:pt modelId="{596F267D-D6A5-41F6-BF5B-327BCCDFC389}" type="parTrans" cxnId="{594DD904-7C7C-4DC6-9DFA-3DF763F7775B}">
      <dgm:prSet/>
      <dgm:spPr/>
      <dgm:t>
        <a:bodyPr/>
        <a:lstStyle/>
        <a:p>
          <a:endParaRPr lang="en-SG"/>
        </a:p>
      </dgm:t>
    </dgm:pt>
    <dgm:pt modelId="{877FC5E9-F2B5-4F08-8A88-28536A408707}" type="sibTrans" cxnId="{594DD904-7C7C-4DC6-9DFA-3DF763F7775B}">
      <dgm:prSet/>
      <dgm:spPr/>
      <dgm:t>
        <a:bodyPr/>
        <a:lstStyle/>
        <a:p>
          <a:endParaRPr lang="en-SG"/>
        </a:p>
      </dgm:t>
    </dgm:pt>
    <dgm:pt modelId="{5190EA74-D577-45E2-8AF3-ADC65CE4A448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Extraction of </a:t>
          </a:r>
          <a:r>
            <a:rPr lang="en-SG" b="1" u="sng" dirty="0"/>
            <a:t>Raw Materials</a:t>
          </a:r>
        </a:p>
      </dgm:t>
    </dgm:pt>
    <dgm:pt modelId="{D91E9F82-4536-4D6E-BA47-1AC821E9E9E8}" type="parTrans" cxnId="{DEFF38F0-9CDD-4E74-A410-A0209B9C38AA}">
      <dgm:prSet/>
      <dgm:spPr/>
      <dgm:t>
        <a:bodyPr/>
        <a:lstStyle/>
        <a:p>
          <a:endParaRPr lang="en-SG"/>
        </a:p>
      </dgm:t>
    </dgm:pt>
    <dgm:pt modelId="{5A8EC501-924F-44C9-BB2B-C316E7B5085E}" type="sibTrans" cxnId="{DEFF38F0-9CDD-4E74-A410-A0209B9C38AA}">
      <dgm:prSet/>
      <dgm:spPr/>
      <dgm:t>
        <a:bodyPr/>
        <a:lstStyle/>
        <a:p>
          <a:endParaRPr lang="en-SG"/>
        </a:p>
      </dgm:t>
    </dgm:pt>
    <dgm:pt modelId="{331C0149-D8BA-47F7-9369-90A3B2DBF60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Process raw materials into </a:t>
          </a:r>
          <a:r>
            <a:rPr lang="en-SG" b="1" u="sng" dirty="0"/>
            <a:t>Processed Materials</a:t>
          </a:r>
        </a:p>
      </dgm:t>
    </dgm:pt>
    <dgm:pt modelId="{7F42752C-E010-4A66-898C-A0908ED0470A}" type="parTrans" cxnId="{79424DD9-F887-4A34-B3B2-DFD0CC81815B}">
      <dgm:prSet/>
      <dgm:spPr/>
      <dgm:t>
        <a:bodyPr/>
        <a:lstStyle/>
        <a:p>
          <a:endParaRPr lang="en-SG"/>
        </a:p>
      </dgm:t>
    </dgm:pt>
    <dgm:pt modelId="{A55D3790-920C-49E8-9724-FFCD7F39B0FB}" type="sibTrans" cxnId="{79424DD9-F887-4A34-B3B2-DFD0CC81815B}">
      <dgm:prSet/>
      <dgm:spPr/>
      <dgm:t>
        <a:bodyPr/>
        <a:lstStyle/>
        <a:p>
          <a:endParaRPr lang="en-SG"/>
        </a:p>
      </dgm:t>
    </dgm:pt>
    <dgm:pt modelId="{DE4EF260-EAC6-48F1-ABC6-ECAB0E15606A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Requires 2 units of raw material to produce 1 processed material</a:t>
          </a:r>
        </a:p>
      </dgm:t>
    </dgm:pt>
    <dgm:pt modelId="{2202C636-50BA-425D-B5EA-55A71895DF7D}" type="parTrans" cxnId="{8BAE9FFF-94FC-4760-BE16-AA98A49E8A25}">
      <dgm:prSet/>
      <dgm:spPr/>
      <dgm:t>
        <a:bodyPr/>
        <a:lstStyle/>
        <a:p>
          <a:endParaRPr lang="en-SG"/>
        </a:p>
      </dgm:t>
    </dgm:pt>
    <dgm:pt modelId="{7BE7A4FA-4A0B-4FC8-9B49-A4730994855A}" type="sibTrans" cxnId="{8BAE9FFF-94FC-4760-BE16-AA98A49E8A25}">
      <dgm:prSet/>
      <dgm:spPr/>
      <dgm:t>
        <a:bodyPr/>
        <a:lstStyle/>
        <a:p>
          <a:endParaRPr lang="en-SG"/>
        </a:p>
      </dgm:t>
    </dgm:pt>
    <dgm:pt modelId="{75EFAB40-CB29-4291-9C3E-2EC3861AF28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</a:t>
          </a:r>
        </a:p>
      </dgm:t>
    </dgm:pt>
    <dgm:pt modelId="{465A32BF-7643-4EAB-BCFD-B3066A18201E}" type="parTrans" cxnId="{7DDCA098-73E3-41AD-BD71-96A9E33B2868}">
      <dgm:prSet/>
      <dgm:spPr/>
      <dgm:t>
        <a:bodyPr/>
        <a:lstStyle/>
        <a:p>
          <a:endParaRPr lang="en-SG"/>
        </a:p>
      </dgm:t>
    </dgm:pt>
    <dgm:pt modelId="{409C4CC1-C524-4EDC-943B-96CA8A3A7E67}" type="sibTrans" cxnId="{7DDCA098-73E3-41AD-BD71-96A9E33B2868}">
      <dgm:prSet/>
      <dgm:spPr/>
      <dgm:t>
        <a:bodyPr/>
        <a:lstStyle/>
        <a:p>
          <a:endParaRPr lang="en-SG"/>
        </a:p>
      </dgm:t>
    </dgm:pt>
    <dgm:pt modelId="{20991ED8-93C1-45CD-906B-E30A85229B1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Manufacture Processed Materials into </a:t>
          </a:r>
          <a:r>
            <a:rPr lang="en-SG" b="1" i="0" u="sng" dirty="0"/>
            <a:t>Chips</a:t>
          </a:r>
        </a:p>
      </dgm:t>
    </dgm:pt>
    <dgm:pt modelId="{029E0280-8E4D-4735-8FDE-C1CC0B54E18A}" type="parTrans" cxnId="{937D413C-FC71-4F58-8B6E-69A6E1D84E63}">
      <dgm:prSet/>
      <dgm:spPr/>
      <dgm:t>
        <a:bodyPr/>
        <a:lstStyle/>
        <a:p>
          <a:endParaRPr lang="en-SG"/>
        </a:p>
      </dgm:t>
    </dgm:pt>
    <dgm:pt modelId="{72399D9E-F644-4A07-878B-9ADA07BBF40B}" type="sibTrans" cxnId="{937D413C-FC71-4F58-8B6E-69A6E1D84E63}">
      <dgm:prSet/>
      <dgm:spPr/>
      <dgm:t>
        <a:bodyPr/>
        <a:lstStyle/>
        <a:p>
          <a:endParaRPr lang="en-SG"/>
        </a:p>
      </dgm:t>
    </dgm:pt>
    <dgm:pt modelId="{753FB070-7AEE-457B-94DA-787C14F96A5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1 processed material produces 2 chips</a:t>
          </a:r>
        </a:p>
      </dgm:t>
    </dgm:pt>
    <dgm:pt modelId="{25EB07E4-DF93-4748-9E79-86374F8FE402}" type="parTrans" cxnId="{E02828A7-8B9E-4CEC-8EFB-8830BBBE0C9B}">
      <dgm:prSet/>
      <dgm:spPr/>
      <dgm:t>
        <a:bodyPr/>
        <a:lstStyle/>
        <a:p>
          <a:endParaRPr lang="en-SG"/>
        </a:p>
      </dgm:t>
    </dgm:pt>
    <dgm:pt modelId="{2B4B8666-4EA4-4344-829D-FEE472607259}" type="sibTrans" cxnId="{E02828A7-8B9E-4CEC-8EFB-8830BBBE0C9B}">
      <dgm:prSet/>
      <dgm:spPr/>
      <dgm:t>
        <a:bodyPr/>
        <a:lstStyle/>
        <a:p>
          <a:endParaRPr lang="en-SG"/>
        </a:p>
      </dgm:t>
    </dgm:pt>
    <dgm:pt modelId="{46F9F091-EA23-4937-ABFA-1B0B6B7A9DC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</a:t>
          </a:r>
        </a:p>
      </dgm:t>
    </dgm:pt>
    <dgm:pt modelId="{F5C751C0-0164-400D-89B9-DC1A56AA09DC}" type="parTrans" cxnId="{6946281E-0087-4B85-87C0-6234098E03E4}">
      <dgm:prSet/>
      <dgm:spPr/>
      <dgm:t>
        <a:bodyPr/>
        <a:lstStyle/>
        <a:p>
          <a:endParaRPr lang="en-SG"/>
        </a:p>
      </dgm:t>
    </dgm:pt>
    <dgm:pt modelId="{C416CFE8-876A-44EC-AD13-4E688709481D}" type="sibTrans" cxnId="{6946281E-0087-4B85-87C0-6234098E03E4}">
      <dgm:prSet/>
      <dgm:spPr/>
      <dgm:t>
        <a:bodyPr/>
        <a:lstStyle/>
        <a:p>
          <a:endParaRPr lang="en-SG"/>
        </a:p>
      </dgm:t>
    </dgm:pt>
    <dgm:pt modelId="{504490D5-3CB2-4A72-96DD-C87028AD328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Assembly</a:t>
          </a:r>
        </a:p>
      </dgm:t>
    </dgm:pt>
    <dgm:pt modelId="{947223D7-F732-4895-9E7F-DECF034073E3}" type="parTrans" cxnId="{5528132D-CFD0-44E8-AE9B-0F9076596A21}">
      <dgm:prSet/>
      <dgm:spPr/>
      <dgm:t>
        <a:bodyPr/>
        <a:lstStyle/>
        <a:p>
          <a:endParaRPr lang="en-SG"/>
        </a:p>
      </dgm:t>
    </dgm:pt>
    <dgm:pt modelId="{175F71D2-BE16-40A6-8922-085BE9EAB6C2}" type="sibTrans" cxnId="{5528132D-CFD0-44E8-AE9B-0F9076596A21}">
      <dgm:prSet/>
      <dgm:spPr/>
      <dgm:t>
        <a:bodyPr/>
        <a:lstStyle/>
        <a:p>
          <a:endParaRPr lang="en-SG"/>
        </a:p>
      </dgm:t>
    </dgm:pt>
    <dgm:pt modelId="{A4C80F14-1D20-4A9F-8F54-52295934BE1B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Assemble Chips into </a:t>
          </a:r>
          <a:r>
            <a:rPr lang="en-SG" b="1" u="sng" dirty="0"/>
            <a:t>Devices</a:t>
          </a:r>
        </a:p>
      </dgm:t>
    </dgm:pt>
    <dgm:pt modelId="{A93F68E8-4E0E-4733-BADD-DFF36FDDD623}" type="parTrans" cxnId="{F1784001-2224-4816-9250-00C88AEE449F}">
      <dgm:prSet/>
      <dgm:spPr/>
      <dgm:t>
        <a:bodyPr/>
        <a:lstStyle/>
        <a:p>
          <a:endParaRPr lang="en-SG"/>
        </a:p>
      </dgm:t>
    </dgm:pt>
    <dgm:pt modelId="{BDE764C8-3DA4-4FED-92D3-A9A9E21C5B9D}" type="sibTrans" cxnId="{F1784001-2224-4816-9250-00C88AEE449F}">
      <dgm:prSet/>
      <dgm:spPr/>
      <dgm:t>
        <a:bodyPr/>
        <a:lstStyle/>
        <a:p>
          <a:endParaRPr lang="en-SG"/>
        </a:p>
      </dgm:t>
    </dgm:pt>
    <dgm:pt modelId="{20DF81E4-30D5-4DC6-B195-E015D9ADDF0D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3 Chips is needs to assemble 1 device</a:t>
          </a:r>
        </a:p>
      </dgm:t>
    </dgm:pt>
    <dgm:pt modelId="{BD864B39-DFB2-4D6F-856A-BF1693CC9702}" type="parTrans" cxnId="{3D6804FC-615D-49D2-86FE-0B36445CD1CD}">
      <dgm:prSet/>
      <dgm:spPr/>
      <dgm:t>
        <a:bodyPr/>
        <a:lstStyle/>
        <a:p>
          <a:endParaRPr lang="en-SG"/>
        </a:p>
      </dgm:t>
    </dgm:pt>
    <dgm:pt modelId="{C7E128F5-20FB-4048-BC1E-173B52544695}" type="sibTrans" cxnId="{3D6804FC-615D-49D2-86FE-0B36445CD1CD}">
      <dgm:prSet/>
      <dgm:spPr/>
      <dgm:t>
        <a:bodyPr/>
        <a:lstStyle/>
        <a:p>
          <a:endParaRPr lang="en-SG"/>
        </a:p>
      </dgm:t>
    </dgm:pt>
    <dgm:pt modelId="{B80C5D40-168F-401B-855B-0FF93EF1E90A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demand.)</a:t>
          </a:r>
        </a:p>
      </dgm:t>
    </dgm:pt>
    <dgm:pt modelId="{8D1DF492-DAE2-4C83-9A63-0E65F3B8CD8A}" type="parTrans" cxnId="{39721779-B486-4D53-913E-9259CFD8A853}">
      <dgm:prSet/>
      <dgm:spPr/>
      <dgm:t>
        <a:bodyPr/>
        <a:lstStyle/>
        <a:p>
          <a:endParaRPr lang="en-SG"/>
        </a:p>
      </dgm:t>
    </dgm:pt>
    <dgm:pt modelId="{59123189-8BC7-4747-81D4-00BD03196E86}" type="sibTrans" cxnId="{39721779-B486-4D53-913E-9259CFD8A853}">
      <dgm:prSet/>
      <dgm:spPr/>
      <dgm:t>
        <a:bodyPr/>
        <a:lstStyle/>
        <a:p>
          <a:endParaRPr lang="en-SG"/>
        </a:p>
      </dgm:t>
    </dgm:pt>
    <dgm:pt modelId="{BE86C822-BB40-4BB6-9883-A68F7A36BC1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Distribution</a:t>
          </a:r>
        </a:p>
      </dgm:t>
    </dgm:pt>
    <dgm:pt modelId="{85624B1A-FF6E-4F88-A71C-9D3CC99A477D}" type="parTrans" cxnId="{A88724DB-6B20-4DB8-AE1F-3C5E7C8B15F1}">
      <dgm:prSet/>
      <dgm:spPr/>
      <dgm:t>
        <a:bodyPr/>
        <a:lstStyle/>
        <a:p>
          <a:endParaRPr lang="en-SG"/>
        </a:p>
      </dgm:t>
    </dgm:pt>
    <dgm:pt modelId="{C6195511-3BEB-457A-9077-9126F9667AA5}" type="sibTrans" cxnId="{A88724DB-6B20-4DB8-AE1F-3C5E7C8B15F1}">
      <dgm:prSet/>
      <dgm:spPr/>
      <dgm:t>
        <a:bodyPr/>
        <a:lstStyle/>
        <a:p>
          <a:endParaRPr lang="en-SG"/>
        </a:p>
      </dgm:t>
    </dgm:pt>
    <dgm:pt modelId="{4A8034D3-AC8D-4C3C-A864-FD4F1A592A2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Devices are distributed at different rates for region, depending on the demand.</a:t>
          </a:r>
        </a:p>
      </dgm:t>
    </dgm:pt>
    <dgm:pt modelId="{7A8CCE4E-F94D-493B-A931-54098187D026}" type="parTrans" cxnId="{52235CE7-D09B-477F-B780-F2A72C57B870}">
      <dgm:prSet/>
      <dgm:spPr/>
      <dgm:t>
        <a:bodyPr/>
        <a:lstStyle/>
        <a:p>
          <a:endParaRPr lang="en-SG"/>
        </a:p>
      </dgm:t>
    </dgm:pt>
    <dgm:pt modelId="{E448B090-57B9-4CF6-8C34-5B992E93A526}" type="sibTrans" cxnId="{52235CE7-D09B-477F-B780-F2A72C57B870}">
      <dgm:prSet/>
      <dgm:spPr/>
      <dgm:t>
        <a:bodyPr/>
        <a:lstStyle/>
        <a:p>
          <a:endParaRPr lang="en-SG"/>
        </a:p>
      </dgm:t>
    </dgm:pt>
    <dgm:pt modelId="{51B8BFF9-A0D9-44EB-BB9A-B29D56360821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does not incur costs, and gives profits instead</a:t>
          </a:r>
        </a:p>
      </dgm:t>
    </dgm:pt>
    <dgm:pt modelId="{C7707C1D-6BC6-4ECF-9DCC-245A9A31F6BC}" type="parTrans" cxnId="{E4A38FD5-3747-46BE-8D6B-2FDFEDE85DB9}">
      <dgm:prSet/>
      <dgm:spPr/>
      <dgm:t>
        <a:bodyPr/>
        <a:lstStyle/>
        <a:p>
          <a:endParaRPr lang="en-SG"/>
        </a:p>
      </dgm:t>
    </dgm:pt>
    <dgm:pt modelId="{0D42E40B-2773-493A-AD3E-B8CFD276A8EF}" type="sibTrans" cxnId="{E4A38FD5-3747-46BE-8D6B-2FDFEDE85DB9}">
      <dgm:prSet/>
      <dgm:spPr/>
      <dgm:t>
        <a:bodyPr/>
        <a:lstStyle/>
        <a:p>
          <a:endParaRPr lang="en-SG"/>
        </a:p>
      </dgm:t>
    </dgm:pt>
    <dgm:pt modelId="{561AD5BA-8DD9-4DD7-90DC-0DFCB97B5F43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F6D433B6-53EA-423D-8BEE-569F3ECF972B}" type="parTrans" cxnId="{A3A5DE85-9BA7-460F-97B3-EE12F6DC9130}">
      <dgm:prSet/>
      <dgm:spPr/>
      <dgm:t>
        <a:bodyPr/>
        <a:lstStyle/>
        <a:p>
          <a:endParaRPr lang="en-SG"/>
        </a:p>
      </dgm:t>
    </dgm:pt>
    <dgm:pt modelId="{F42A4907-CEB1-43D7-A994-EE4EE6060CDA}" type="sibTrans" cxnId="{A3A5DE85-9BA7-460F-97B3-EE12F6DC9130}">
      <dgm:prSet/>
      <dgm:spPr/>
      <dgm:t>
        <a:bodyPr/>
        <a:lstStyle/>
        <a:p>
          <a:endParaRPr lang="en-SG"/>
        </a:p>
      </dgm:t>
    </dgm:pt>
    <dgm:pt modelId="{E02A7D72-3282-4A0B-88D7-F8E1EE02F034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993B5CAB-CCFE-4BD3-ABBB-CE1FE51798B3}" type="parTrans" cxnId="{C6B1F5D3-66A8-43B2-8586-8AAC7713D234}">
      <dgm:prSet/>
      <dgm:spPr/>
      <dgm:t>
        <a:bodyPr/>
        <a:lstStyle/>
        <a:p>
          <a:endParaRPr lang="en-SG"/>
        </a:p>
      </dgm:t>
    </dgm:pt>
    <dgm:pt modelId="{2F2047FE-0E42-4739-AFF1-5F37F64D6379}" type="sibTrans" cxnId="{C6B1F5D3-66A8-43B2-8586-8AAC7713D234}">
      <dgm:prSet/>
      <dgm:spPr/>
      <dgm:t>
        <a:bodyPr/>
        <a:lstStyle/>
        <a:p>
          <a:endParaRPr lang="en-SG"/>
        </a:p>
      </dgm:t>
    </dgm:pt>
    <dgm:pt modelId="{AB058850-D8EB-4E49-B473-0B9A4C7E67A8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666204B6-9CCB-4A70-A732-E6354E5A7F7C}" type="parTrans" cxnId="{AE263A36-65DB-49CF-8D05-127B828E53E7}">
      <dgm:prSet/>
      <dgm:spPr/>
      <dgm:t>
        <a:bodyPr/>
        <a:lstStyle/>
        <a:p>
          <a:endParaRPr lang="en-SG"/>
        </a:p>
      </dgm:t>
    </dgm:pt>
    <dgm:pt modelId="{861F9E71-AA16-497A-89EA-E2F24B3C9A22}" type="sibTrans" cxnId="{AE263A36-65DB-49CF-8D05-127B828E53E7}">
      <dgm:prSet/>
      <dgm:spPr/>
      <dgm:t>
        <a:bodyPr/>
        <a:lstStyle/>
        <a:p>
          <a:endParaRPr lang="en-SG"/>
        </a:p>
      </dgm:t>
    </dgm:pt>
    <dgm:pt modelId="{0B16F66D-AC43-4628-9FE0-15652959781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A7218550-4C3B-470C-857F-75F979FC1297}" type="parTrans" cxnId="{F54B5818-7430-458E-B40D-BDDC7992CD06}">
      <dgm:prSet/>
      <dgm:spPr/>
      <dgm:t>
        <a:bodyPr/>
        <a:lstStyle/>
        <a:p>
          <a:endParaRPr lang="en-SG"/>
        </a:p>
      </dgm:t>
    </dgm:pt>
    <dgm:pt modelId="{AD79F8EB-AF3D-4BBE-BA06-2EA8286A823D}" type="sibTrans" cxnId="{F54B5818-7430-458E-B40D-BDDC7992CD06}">
      <dgm:prSet/>
      <dgm:spPr/>
      <dgm:t>
        <a:bodyPr/>
        <a:lstStyle/>
        <a:p>
          <a:endParaRPr lang="en-SG"/>
        </a:p>
      </dgm:t>
    </dgm:pt>
    <dgm:pt modelId="{92FA9938-2194-417F-9C8D-0AC502BE7F4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endParaRPr lang="en-SG" dirty="0"/>
        </a:p>
      </dgm:t>
    </dgm:pt>
    <dgm:pt modelId="{D607E214-2200-4081-B2CA-8AA6D31AA4CB}" type="parTrans" cxnId="{BB7EA16A-1A05-4618-AEAD-ACCFD68C7A0C}">
      <dgm:prSet/>
      <dgm:spPr/>
      <dgm:t>
        <a:bodyPr/>
        <a:lstStyle/>
        <a:p>
          <a:endParaRPr lang="en-SG"/>
        </a:p>
      </dgm:t>
    </dgm:pt>
    <dgm:pt modelId="{BC52472C-5F20-4FEB-8E41-2C2B5222C6A7}" type="sibTrans" cxnId="{BB7EA16A-1A05-4618-AEAD-ACCFD68C7A0C}">
      <dgm:prSet/>
      <dgm:spPr/>
      <dgm:t>
        <a:bodyPr/>
        <a:lstStyle/>
        <a:p>
          <a:endParaRPr lang="en-SG"/>
        </a:p>
      </dgm:t>
    </dgm:pt>
    <dgm:pt modelId="{C78927C7-72FE-49B3-A433-A303CD9351BF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1 raw material is extracted at a rate of </a:t>
          </a:r>
          <a:br>
            <a:rPr lang="en-SG" dirty="0"/>
          </a:br>
          <a:r>
            <a:rPr lang="en-SG" dirty="0"/>
            <a:t>~ exponential (30 d)</a:t>
          </a:r>
        </a:p>
      </dgm:t>
    </dgm:pt>
    <dgm:pt modelId="{1CB43BDE-37FA-42B4-843B-01B12D23C326}" type="sibTrans" cxnId="{1B3EA2F7-8F2C-4174-B188-FE247FEF2236}">
      <dgm:prSet/>
      <dgm:spPr/>
      <dgm:t>
        <a:bodyPr/>
        <a:lstStyle/>
        <a:p>
          <a:endParaRPr lang="en-SG"/>
        </a:p>
      </dgm:t>
    </dgm:pt>
    <dgm:pt modelId="{A8964C45-90F5-4F52-BB39-58FB7DB2BAAF}" type="parTrans" cxnId="{1B3EA2F7-8F2C-4174-B188-FE247FEF2236}">
      <dgm:prSet/>
      <dgm:spPr/>
      <dgm:t>
        <a:bodyPr/>
        <a:lstStyle/>
        <a:p>
          <a:endParaRPr lang="en-SG"/>
        </a:p>
      </dgm:t>
    </dgm:pt>
    <dgm:pt modelId="{E9F44EF8-D531-42A1-AA90-EA43B342EAC1}" type="pres">
      <dgm:prSet presAssocID="{91C74DFE-C44B-4289-BD7F-A9CCB33DF2CF}" presName="Name0" presStyleCnt="0">
        <dgm:presLayoutVars>
          <dgm:dir/>
          <dgm:resizeHandles val="exact"/>
        </dgm:presLayoutVars>
      </dgm:prSet>
      <dgm:spPr/>
    </dgm:pt>
    <dgm:pt modelId="{56E286BC-B935-4E7C-86C0-6184DDE88E8A}" type="pres">
      <dgm:prSet presAssocID="{17C430FC-1CC1-4222-9F8D-6D9381269B42}" presName="node" presStyleLbl="node1" presStyleIdx="0" presStyleCnt="5">
        <dgm:presLayoutVars>
          <dgm:bulletEnabled val="1"/>
        </dgm:presLayoutVars>
      </dgm:prSet>
      <dgm:spPr/>
    </dgm:pt>
    <dgm:pt modelId="{7CC7ED65-FF85-43B6-A483-DB2ECCCE5D6B}" type="pres">
      <dgm:prSet presAssocID="{C782AE33-8232-4154-97D7-041FCDA4FC6D}" presName="sibTrans" presStyleLbl="sibTrans2D1" presStyleIdx="0" presStyleCnt="4"/>
      <dgm:spPr/>
    </dgm:pt>
    <dgm:pt modelId="{B834AB01-EDEB-48DC-941A-249A6C4AACBD}" type="pres">
      <dgm:prSet presAssocID="{C782AE33-8232-4154-97D7-041FCDA4FC6D}" presName="connectorText" presStyleLbl="sibTrans2D1" presStyleIdx="0" presStyleCnt="4"/>
      <dgm:spPr/>
    </dgm:pt>
    <dgm:pt modelId="{C758E591-EE9F-4E0E-88AF-98EC956EA2FE}" type="pres">
      <dgm:prSet presAssocID="{8FD5A4C8-C29B-4FF3-B8EF-3109C443C1F2}" presName="node" presStyleLbl="node1" presStyleIdx="1" presStyleCnt="5" custScaleX="158541">
        <dgm:presLayoutVars>
          <dgm:bulletEnabled val="1"/>
        </dgm:presLayoutVars>
      </dgm:prSet>
      <dgm:spPr/>
    </dgm:pt>
    <dgm:pt modelId="{6F571EA7-4DA0-4904-A20C-58167D441D12}" type="pres">
      <dgm:prSet presAssocID="{E2C3583F-8D69-4683-9F43-246CC5030D48}" presName="sibTrans" presStyleLbl="sibTrans2D1" presStyleIdx="1" presStyleCnt="4"/>
      <dgm:spPr/>
    </dgm:pt>
    <dgm:pt modelId="{86351CB0-CD3B-47DF-AEFA-061FEA57011F}" type="pres">
      <dgm:prSet presAssocID="{E2C3583F-8D69-4683-9F43-246CC5030D48}" presName="connectorText" presStyleLbl="sibTrans2D1" presStyleIdx="1" presStyleCnt="4"/>
      <dgm:spPr/>
    </dgm:pt>
    <dgm:pt modelId="{58A064B6-A7F9-4890-937F-BA0463C17A1D}" type="pres">
      <dgm:prSet presAssocID="{EFE0B411-6595-4556-A1A0-EBDBE5B1A013}" presName="node" presStyleLbl="node1" presStyleIdx="2" presStyleCnt="5" custScaleX="141835">
        <dgm:presLayoutVars>
          <dgm:bulletEnabled val="1"/>
        </dgm:presLayoutVars>
      </dgm:prSet>
      <dgm:spPr/>
    </dgm:pt>
    <dgm:pt modelId="{99043794-A616-4312-9285-AC1F75FFB409}" type="pres">
      <dgm:prSet presAssocID="{877FC5E9-F2B5-4F08-8A88-28536A408707}" presName="sibTrans" presStyleLbl="sibTrans2D1" presStyleIdx="2" presStyleCnt="4"/>
      <dgm:spPr/>
    </dgm:pt>
    <dgm:pt modelId="{4692C803-17EE-4489-B92A-7ECD627E291D}" type="pres">
      <dgm:prSet presAssocID="{877FC5E9-F2B5-4F08-8A88-28536A408707}" presName="connectorText" presStyleLbl="sibTrans2D1" presStyleIdx="2" presStyleCnt="4"/>
      <dgm:spPr/>
    </dgm:pt>
    <dgm:pt modelId="{135AFFD2-D962-41C7-803A-CB06856D537C}" type="pres">
      <dgm:prSet presAssocID="{504490D5-3CB2-4A72-96DD-C87028AD3289}" presName="node" presStyleLbl="node1" presStyleIdx="3" presStyleCnt="5" custScaleX="133250">
        <dgm:presLayoutVars>
          <dgm:bulletEnabled val="1"/>
        </dgm:presLayoutVars>
      </dgm:prSet>
      <dgm:spPr/>
    </dgm:pt>
    <dgm:pt modelId="{DBD7C948-A91F-4545-A059-AF1DF0C3D8E6}" type="pres">
      <dgm:prSet presAssocID="{175F71D2-BE16-40A6-8922-085BE9EAB6C2}" presName="sibTrans" presStyleLbl="sibTrans2D1" presStyleIdx="3" presStyleCnt="4"/>
      <dgm:spPr/>
    </dgm:pt>
    <dgm:pt modelId="{25015D37-BA22-4F8F-AE6D-8C9DB4561287}" type="pres">
      <dgm:prSet presAssocID="{175F71D2-BE16-40A6-8922-085BE9EAB6C2}" presName="connectorText" presStyleLbl="sibTrans2D1" presStyleIdx="3" presStyleCnt="4"/>
      <dgm:spPr/>
    </dgm:pt>
    <dgm:pt modelId="{67A53840-32DB-4640-A6B6-9BD18173C6E3}" type="pres">
      <dgm:prSet presAssocID="{BE86C822-BB40-4BB6-9883-A68F7A36BC1E}" presName="node" presStyleLbl="node1" presStyleIdx="4" presStyleCnt="5">
        <dgm:presLayoutVars>
          <dgm:bulletEnabled val="1"/>
        </dgm:presLayoutVars>
      </dgm:prSet>
      <dgm:spPr/>
    </dgm:pt>
  </dgm:ptLst>
  <dgm:cxnLst>
    <dgm:cxn modelId="{F1784001-2224-4816-9250-00C88AEE449F}" srcId="{504490D5-3CB2-4A72-96DD-C87028AD3289}" destId="{A4C80F14-1D20-4A9F-8F54-52295934BE1B}" srcOrd="0" destOrd="0" parTransId="{A93F68E8-4E0E-4733-BADD-DFF36FDDD623}" sibTransId="{BDE764C8-3DA4-4FED-92D3-A9A9E21C5B9D}"/>
    <dgm:cxn modelId="{594DD904-7C7C-4DC6-9DFA-3DF763F7775B}" srcId="{91C74DFE-C44B-4289-BD7F-A9CCB33DF2CF}" destId="{EFE0B411-6595-4556-A1A0-EBDBE5B1A013}" srcOrd="2" destOrd="0" parTransId="{596F267D-D6A5-41F6-BF5B-327BCCDFC389}" sibTransId="{877FC5E9-F2B5-4F08-8A88-28536A408707}"/>
    <dgm:cxn modelId="{D3246F08-6D5A-4253-970C-457F39F635E0}" type="presOf" srcId="{C782AE33-8232-4154-97D7-041FCDA4FC6D}" destId="{7CC7ED65-FF85-43B6-A483-DB2ECCCE5D6B}" srcOrd="0" destOrd="0" presId="urn:microsoft.com/office/officeart/2005/8/layout/process1"/>
    <dgm:cxn modelId="{7394400D-F8D4-4CBE-8DE0-2E103BDF6B2A}" type="presOf" srcId="{AB058850-D8EB-4E49-B473-0B9A4C7E67A8}" destId="{58A064B6-A7F9-4890-937F-BA0463C17A1D}" srcOrd="0" destOrd="4" presId="urn:microsoft.com/office/officeart/2005/8/layout/process1"/>
    <dgm:cxn modelId="{F54B5818-7430-458E-B40D-BDDC7992CD06}" srcId="{504490D5-3CB2-4A72-96DD-C87028AD3289}" destId="{0B16F66D-AC43-4628-9FE0-156529597819}" srcOrd="3" destOrd="0" parTransId="{A7218550-4C3B-470C-857F-75F979FC1297}" sibTransId="{AD79F8EB-AF3D-4BBE-BA06-2EA8286A823D}"/>
    <dgm:cxn modelId="{B97DE219-DC9D-42C3-B331-053F353159E1}" type="presOf" srcId="{4A8034D3-AC8D-4C3C-A864-FD4F1A592A2E}" destId="{67A53840-32DB-4640-A6B6-9BD18173C6E3}" srcOrd="0" destOrd="1" presId="urn:microsoft.com/office/officeart/2005/8/layout/process1"/>
    <dgm:cxn modelId="{6946281E-0087-4B85-87C0-6234098E03E4}" srcId="{EFE0B411-6595-4556-A1A0-EBDBE5B1A013}" destId="{46F9F091-EA23-4937-ABFA-1B0B6B7A9DCE}" srcOrd="2" destOrd="0" parTransId="{F5C751C0-0164-400D-89B9-DC1A56AA09DC}" sibTransId="{C416CFE8-876A-44EC-AD13-4E688709481D}"/>
    <dgm:cxn modelId="{AAC47E1F-DC59-4573-A565-3A98D29DE300}" type="presOf" srcId="{DE4EF260-EAC6-48F1-ABC6-ECAB0E15606A}" destId="{C758E591-EE9F-4E0E-88AF-98EC956EA2FE}" srcOrd="0" destOrd="2" presId="urn:microsoft.com/office/officeart/2005/8/layout/process1"/>
    <dgm:cxn modelId="{31FDA024-CE36-4A5F-9F0C-9BD52ADCF192}" type="presOf" srcId="{A4C80F14-1D20-4A9F-8F54-52295934BE1B}" destId="{135AFFD2-D962-41C7-803A-CB06856D537C}" srcOrd="0" destOrd="1" presId="urn:microsoft.com/office/officeart/2005/8/layout/process1"/>
    <dgm:cxn modelId="{11A6112C-074A-4950-82F0-5EBEE38E6934}" type="presOf" srcId="{C782AE33-8232-4154-97D7-041FCDA4FC6D}" destId="{B834AB01-EDEB-48DC-941A-249A6C4AACBD}" srcOrd="1" destOrd="0" presId="urn:microsoft.com/office/officeart/2005/8/layout/process1"/>
    <dgm:cxn modelId="{5528132D-CFD0-44E8-AE9B-0F9076596A21}" srcId="{91C74DFE-C44B-4289-BD7F-A9CCB33DF2CF}" destId="{504490D5-3CB2-4A72-96DD-C87028AD3289}" srcOrd="3" destOrd="0" parTransId="{947223D7-F732-4895-9E7F-DECF034073E3}" sibTransId="{175F71D2-BE16-40A6-8922-085BE9EAB6C2}"/>
    <dgm:cxn modelId="{AE263A36-65DB-49CF-8D05-127B828E53E7}" srcId="{EFE0B411-6595-4556-A1A0-EBDBE5B1A013}" destId="{AB058850-D8EB-4E49-B473-0B9A4C7E67A8}" srcOrd="3" destOrd="0" parTransId="{666204B6-9CCB-4A70-A732-E6354E5A7F7C}" sibTransId="{861F9E71-AA16-497A-89EA-E2F24B3C9A22}"/>
    <dgm:cxn modelId="{937D413C-FC71-4F58-8B6E-69A6E1D84E63}" srcId="{EFE0B411-6595-4556-A1A0-EBDBE5B1A013}" destId="{20991ED8-93C1-45CD-906B-E30A85229B1E}" srcOrd="0" destOrd="0" parTransId="{029E0280-8E4D-4735-8FDE-C1CC0B54E18A}" sibTransId="{72399D9E-F644-4A07-878B-9ADA07BBF40B}"/>
    <dgm:cxn modelId="{41A0F261-F0F9-4A81-AFA0-94D742A49CA9}" srcId="{91C74DFE-C44B-4289-BD7F-A9CCB33DF2CF}" destId="{17C430FC-1CC1-4222-9F8D-6D9381269B42}" srcOrd="0" destOrd="0" parTransId="{764F9E4C-A47F-43C9-8861-B869E76F505E}" sibTransId="{C782AE33-8232-4154-97D7-041FCDA4FC6D}"/>
    <dgm:cxn modelId="{659CA867-143E-49C9-86E2-F6308E024877}" type="presOf" srcId="{17C430FC-1CC1-4222-9F8D-6D9381269B42}" destId="{56E286BC-B935-4E7C-86C0-6184DDE88E8A}" srcOrd="0" destOrd="0" presId="urn:microsoft.com/office/officeart/2005/8/layout/process1"/>
    <dgm:cxn modelId="{BB7EA16A-1A05-4618-AEAD-ACCFD68C7A0C}" srcId="{504490D5-3CB2-4A72-96DD-C87028AD3289}" destId="{92FA9938-2194-417F-9C8D-0AC502BE7F49}" srcOrd="4" destOrd="0" parTransId="{D607E214-2200-4081-B2CA-8AA6D31AA4CB}" sibTransId="{BC52472C-5F20-4FEB-8E41-2C2B5222C6A7}"/>
    <dgm:cxn modelId="{D13AA070-E0B3-48E1-965B-970DC6A7E286}" type="presOf" srcId="{0B16F66D-AC43-4628-9FE0-156529597819}" destId="{135AFFD2-D962-41C7-803A-CB06856D537C}" srcOrd="0" destOrd="4" presId="urn:microsoft.com/office/officeart/2005/8/layout/process1"/>
    <dgm:cxn modelId="{2E204751-8AC5-4C8C-A075-2060A805B39B}" type="presOf" srcId="{5190EA74-D577-45E2-8AF3-ADC65CE4A448}" destId="{56E286BC-B935-4E7C-86C0-6184DDE88E8A}" srcOrd="0" destOrd="1" presId="urn:microsoft.com/office/officeart/2005/8/layout/process1"/>
    <dgm:cxn modelId="{7543B276-DAB2-4A4F-AE37-516B5512A26E}" type="presOf" srcId="{75EFAB40-CB29-4291-9C3E-2EC3861AF282}" destId="{C758E591-EE9F-4E0E-88AF-98EC956EA2FE}" srcOrd="0" destOrd="3" presId="urn:microsoft.com/office/officeart/2005/8/layout/process1"/>
    <dgm:cxn modelId="{C9284377-2C36-4960-ACBC-110554816F41}" type="presOf" srcId="{C78927C7-72FE-49B3-A433-A303CD9351BF}" destId="{56E286BC-B935-4E7C-86C0-6184DDE88E8A}" srcOrd="0" destOrd="2" presId="urn:microsoft.com/office/officeart/2005/8/layout/process1"/>
    <dgm:cxn modelId="{39721779-B486-4D53-913E-9259CFD8A853}" srcId="{504490D5-3CB2-4A72-96DD-C87028AD3289}" destId="{B80C5D40-168F-401B-855B-0FF93EF1E90A}" srcOrd="2" destOrd="0" parTransId="{8D1DF492-DAE2-4C83-9A63-0E65F3B8CD8A}" sibTransId="{59123189-8BC7-4747-81D4-00BD03196E86}"/>
    <dgm:cxn modelId="{D806495A-D75E-47D4-8F60-246AFB4F0950}" type="presOf" srcId="{46F9F091-EA23-4937-ABFA-1B0B6B7A9DCE}" destId="{58A064B6-A7F9-4890-937F-BA0463C17A1D}" srcOrd="0" destOrd="3" presId="urn:microsoft.com/office/officeart/2005/8/layout/process1"/>
    <dgm:cxn modelId="{A3A5DE85-9BA7-460F-97B3-EE12F6DC9130}" srcId="{17C430FC-1CC1-4222-9F8D-6D9381269B42}" destId="{561AD5BA-8DD9-4DD7-90DC-0DFCB97B5F43}" srcOrd="2" destOrd="0" parTransId="{F6D433B6-53EA-423D-8BEE-569F3ECF972B}" sibTransId="{F42A4907-CEB1-43D7-A994-EE4EE6060CDA}"/>
    <dgm:cxn modelId="{F7F8A98A-AEFE-44C7-826D-18401A5802E0}" type="presOf" srcId="{8FD5A4C8-C29B-4FF3-B8EF-3109C443C1F2}" destId="{C758E591-EE9F-4E0E-88AF-98EC956EA2FE}" srcOrd="0" destOrd="0" presId="urn:microsoft.com/office/officeart/2005/8/layout/process1"/>
    <dgm:cxn modelId="{E4C01D8C-68FF-4BF5-9B65-A36A27FD4AD9}" type="presOf" srcId="{175F71D2-BE16-40A6-8922-085BE9EAB6C2}" destId="{25015D37-BA22-4F8F-AE6D-8C9DB4561287}" srcOrd="1" destOrd="0" presId="urn:microsoft.com/office/officeart/2005/8/layout/process1"/>
    <dgm:cxn modelId="{CC677D8F-CCBA-4B5C-810D-1D60899B63F9}" type="presOf" srcId="{20DF81E4-30D5-4DC6-B195-E015D9ADDF0D}" destId="{135AFFD2-D962-41C7-803A-CB06856D537C}" srcOrd="0" destOrd="2" presId="urn:microsoft.com/office/officeart/2005/8/layout/process1"/>
    <dgm:cxn modelId="{9D404891-4F48-49D8-AC93-D4D87097A0C8}" type="presOf" srcId="{753FB070-7AEE-457B-94DA-787C14F96A59}" destId="{58A064B6-A7F9-4890-937F-BA0463C17A1D}" srcOrd="0" destOrd="2" presId="urn:microsoft.com/office/officeart/2005/8/layout/process1"/>
    <dgm:cxn modelId="{6BF9E394-62D4-4D90-925E-D2FF4D29E079}" srcId="{91C74DFE-C44B-4289-BD7F-A9CCB33DF2CF}" destId="{8FD5A4C8-C29B-4FF3-B8EF-3109C443C1F2}" srcOrd="1" destOrd="0" parTransId="{EE874779-FB17-4A86-8921-68EA2C1B6237}" sibTransId="{E2C3583F-8D69-4683-9F43-246CC5030D48}"/>
    <dgm:cxn modelId="{7DDCA098-73E3-41AD-BD71-96A9E33B2868}" srcId="{8FD5A4C8-C29B-4FF3-B8EF-3109C443C1F2}" destId="{75EFAB40-CB29-4291-9C3E-2EC3861AF282}" srcOrd="2" destOrd="0" parTransId="{465A32BF-7643-4EAB-BCFD-B3066A18201E}" sibTransId="{409C4CC1-C524-4EDC-943B-96CA8A3A7E67}"/>
    <dgm:cxn modelId="{7DE1CF9A-F5F3-4585-9176-9C22D68504A2}" type="presOf" srcId="{E2C3583F-8D69-4683-9F43-246CC5030D48}" destId="{86351CB0-CD3B-47DF-AEFA-061FEA57011F}" srcOrd="1" destOrd="0" presId="urn:microsoft.com/office/officeart/2005/8/layout/process1"/>
    <dgm:cxn modelId="{58E38E9E-D1A6-4F8D-9FE6-237AC3BCD77F}" type="presOf" srcId="{B80C5D40-168F-401B-855B-0FF93EF1E90A}" destId="{135AFFD2-D962-41C7-803A-CB06856D537C}" srcOrd="0" destOrd="3" presId="urn:microsoft.com/office/officeart/2005/8/layout/process1"/>
    <dgm:cxn modelId="{E02828A7-8B9E-4CEC-8EFB-8830BBBE0C9B}" srcId="{EFE0B411-6595-4556-A1A0-EBDBE5B1A013}" destId="{753FB070-7AEE-457B-94DA-787C14F96A59}" srcOrd="1" destOrd="0" parTransId="{25EB07E4-DF93-4748-9E79-86374F8FE402}" sibTransId="{2B4B8666-4EA4-4344-829D-FEE472607259}"/>
    <dgm:cxn modelId="{3A3A9BA8-0BB7-40FA-9550-15F8DB5D3FE1}" type="presOf" srcId="{504490D5-3CB2-4A72-96DD-C87028AD3289}" destId="{135AFFD2-D962-41C7-803A-CB06856D537C}" srcOrd="0" destOrd="0" presId="urn:microsoft.com/office/officeart/2005/8/layout/process1"/>
    <dgm:cxn modelId="{06D7E2A9-C602-491A-B88D-2430BE3D93E2}" type="presOf" srcId="{51B8BFF9-A0D9-44EB-BB9A-B29D56360821}" destId="{67A53840-32DB-4640-A6B6-9BD18173C6E3}" srcOrd="0" destOrd="2" presId="urn:microsoft.com/office/officeart/2005/8/layout/process1"/>
    <dgm:cxn modelId="{3C6BD7AA-31BB-470E-9A4D-C7A47892158A}" type="presOf" srcId="{877FC5E9-F2B5-4F08-8A88-28536A408707}" destId="{4692C803-17EE-4489-B92A-7ECD627E291D}" srcOrd="1" destOrd="0" presId="urn:microsoft.com/office/officeart/2005/8/layout/process1"/>
    <dgm:cxn modelId="{D61CCEAB-EC2D-4A11-ACC1-56CD6B485919}" type="presOf" srcId="{92FA9938-2194-417F-9C8D-0AC502BE7F49}" destId="{135AFFD2-D962-41C7-803A-CB06856D537C}" srcOrd="0" destOrd="5" presId="urn:microsoft.com/office/officeart/2005/8/layout/process1"/>
    <dgm:cxn modelId="{39945EB7-3426-4CD4-B616-4A7CF26582DC}" type="presOf" srcId="{561AD5BA-8DD9-4DD7-90DC-0DFCB97B5F43}" destId="{56E286BC-B935-4E7C-86C0-6184DDE88E8A}" srcOrd="0" destOrd="3" presId="urn:microsoft.com/office/officeart/2005/8/layout/process1"/>
    <dgm:cxn modelId="{5734D2BE-CC97-407C-AF62-CDF1B7FA8513}" type="presOf" srcId="{E2C3583F-8D69-4683-9F43-246CC5030D48}" destId="{6F571EA7-4DA0-4904-A20C-58167D441D12}" srcOrd="0" destOrd="0" presId="urn:microsoft.com/office/officeart/2005/8/layout/process1"/>
    <dgm:cxn modelId="{C3632AC0-6210-4477-9EFB-D68B4CA1914E}" type="presOf" srcId="{331C0149-D8BA-47F7-9369-90A3B2DBF60E}" destId="{C758E591-EE9F-4E0E-88AF-98EC956EA2FE}" srcOrd="0" destOrd="1" presId="urn:microsoft.com/office/officeart/2005/8/layout/process1"/>
    <dgm:cxn modelId="{2217AFC3-F9F3-400D-9973-05A05AF406B8}" type="presOf" srcId="{BE86C822-BB40-4BB6-9883-A68F7A36BC1E}" destId="{67A53840-32DB-4640-A6B6-9BD18173C6E3}" srcOrd="0" destOrd="0" presId="urn:microsoft.com/office/officeart/2005/8/layout/process1"/>
    <dgm:cxn modelId="{22CC28CA-07D1-4F23-B8B6-2FF6BCE62579}" type="presOf" srcId="{91C74DFE-C44B-4289-BD7F-A9CCB33DF2CF}" destId="{E9F44EF8-D531-42A1-AA90-EA43B342EAC1}" srcOrd="0" destOrd="0" presId="urn:microsoft.com/office/officeart/2005/8/layout/process1"/>
    <dgm:cxn modelId="{C6B1F5D3-66A8-43B2-8586-8AAC7713D234}" srcId="{8FD5A4C8-C29B-4FF3-B8EF-3109C443C1F2}" destId="{E02A7D72-3282-4A0B-88D7-F8E1EE02F034}" srcOrd="3" destOrd="0" parTransId="{993B5CAB-CCFE-4BD3-ABBB-CE1FE51798B3}" sibTransId="{2F2047FE-0E42-4739-AFF1-5F37F64D6379}"/>
    <dgm:cxn modelId="{E4A38FD5-3747-46BE-8D6B-2FDFEDE85DB9}" srcId="{BE86C822-BB40-4BB6-9883-A68F7A36BC1E}" destId="{51B8BFF9-A0D9-44EB-BB9A-B29D56360821}" srcOrd="1" destOrd="0" parTransId="{C7707C1D-6BC6-4ECF-9DCC-245A9A31F6BC}" sibTransId="{0D42E40B-2773-493A-AD3E-B8CFD276A8EF}"/>
    <dgm:cxn modelId="{79424DD9-F887-4A34-B3B2-DFD0CC81815B}" srcId="{8FD5A4C8-C29B-4FF3-B8EF-3109C443C1F2}" destId="{331C0149-D8BA-47F7-9369-90A3B2DBF60E}" srcOrd="0" destOrd="0" parTransId="{7F42752C-E010-4A66-898C-A0908ED0470A}" sibTransId="{A55D3790-920C-49E8-9724-FFCD7F39B0FB}"/>
    <dgm:cxn modelId="{A88724DB-6B20-4DB8-AE1F-3C5E7C8B15F1}" srcId="{91C74DFE-C44B-4289-BD7F-A9CCB33DF2CF}" destId="{BE86C822-BB40-4BB6-9883-A68F7A36BC1E}" srcOrd="4" destOrd="0" parTransId="{85624B1A-FF6E-4F88-A71C-9D3CC99A477D}" sibTransId="{C6195511-3BEB-457A-9077-9126F9667AA5}"/>
    <dgm:cxn modelId="{14587CDB-F490-4072-8F89-86E9FA8FB88F}" type="presOf" srcId="{175F71D2-BE16-40A6-8922-085BE9EAB6C2}" destId="{DBD7C948-A91F-4545-A059-AF1DF0C3D8E6}" srcOrd="0" destOrd="0" presId="urn:microsoft.com/office/officeart/2005/8/layout/process1"/>
    <dgm:cxn modelId="{2254FBE1-9086-4A84-85B4-7C6BD634D774}" type="presOf" srcId="{20991ED8-93C1-45CD-906B-E30A85229B1E}" destId="{58A064B6-A7F9-4890-937F-BA0463C17A1D}" srcOrd="0" destOrd="1" presId="urn:microsoft.com/office/officeart/2005/8/layout/process1"/>
    <dgm:cxn modelId="{A2FB25E5-4CC2-4BDA-A133-6FA9705467E0}" type="presOf" srcId="{E02A7D72-3282-4A0B-88D7-F8E1EE02F034}" destId="{C758E591-EE9F-4E0E-88AF-98EC956EA2FE}" srcOrd="0" destOrd="4" presId="urn:microsoft.com/office/officeart/2005/8/layout/process1"/>
    <dgm:cxn modelId="{F502FAE5-8F3B-4F65-9B18-25FAF921F913}" type="presOf" srcId="{EFE0B411-6595-4556-A1A0-EBDBE5B1A013}" destId="{58A064B6-A7F9-4890-937F-BA0463C17A1D}" srcOrd="0" destOrd="0" presId="urn:microsoft.com/office/officeart/2005/8/layout/process1"/>
    <dgm:cxn modelId="{52235CE7-D09B-477F-B780-F2A72C57B870}" srcId="{BE86C822-BB40-4BB6-9883-A68F7A36BC1E}" destId="{4A8034D3-AC8D-4C3C-A864-FD4F1A592A2E}" srcOrd="0" destOrd="0" parTransId="{7A8CCE4E-F94D-493B-A931-54098187D026}" sibTransId="{E448B090-57B9-4CF6-8C34-5B992E93A526}"/>
    <dgm:cxn modelId="{658E47EC-3145-4480-AD0D-72517447B144}" type="presOf" srcId="{877FC5E9-F2B5-4F08-8A88-28536A408707}" destId="{99043794-A616-4312-9285-AC1F75FFB409}" srcOrd="0" destOrd="0" presId="urn:microsoft.com/office/officeart/2005/8/layout/process1"/>
    <dgm:cxn modelId="{DEFF38F0-9CDD-4E74-A410-A0209B9C38AA}" srcId="{17C430FC-1CC1-4222-9F8D-6D9381269B42}" destId="{5190EA74-D577-45E2-8AF3-ADC65CE4A448}" srcOrd="0" destOrd="0" parTransId="{D91E9F82-4536-4D6E-BA47-1AC821E9E9E8}" sibTransId="{5A8EC501-924F-44C9-BB2B-C316E7B5085E}"/>
    <dgm:cxn modelId="{1B3EA2F7-8F2C-4174-B188-FE247FEF2236}" srcId="{17C430FC-1CC1-4222-9F8D-6D9381269B42}" destId="{C78927C7-72FE-49B3-A433-A303CD9351BF}" srcOrd="1" destOrd="0" parTransId="{A8964C45-90F5-4F52-BB39-58FB7DB2BAAF}" sibTransId="{1CB43BDE-37FA-42B4-843B-01B12D23C326}"/>
    <dgm:cxn modelId="{3D6804FC-615D-49D2-86FE-0B36445CD1CD}" srcId="{504490D5-3CB2-4A72-96DD-C87028AD3289}" destId="{20DF81E4-30D5-4DC6-B195-E015D9ADDF0D}" srcOrd="1" destOrd="0" parTransId="{BD864B39-DFB2-4D6F-856A-BF1693CC9702}" sibTransId="{C7E128F5-20FB-4048-BC1E-173B52544695}"/>
    <dgm:cxn modelId="{8BAE9FFF-94FC-4760-BE16-AA98A49E8A25}" srcId="{8FD5A4C8-C29B-4FF3-B8EF-3109C443C1F2}" destId="{DE4EF260-EAC6-48F1-ABC6-ECAB0E15606A}" srcOrd="1" destOrd="0" parTransId="{2202C636-50BA-425D-B5EA-55A71895DF7D}" sibTransId="{7BE7A4FA-4A0B-4FC8-9B49-A4730994855A}"/>
    <dgm:cxn modelId="{D0A1E481-B978-4556-A5A1-D7DCD38706F4}" type="presParOf" srcId="{E9F44EF8-D531-42A1-AA90-EA43B342EAC1}" destId="{56E286BC-B935-4E7C-86C0-6184DDE88E8A}" srcOrd="0" destOrd="0" presId="urn:microsoft.com/office/officeart/2005/8/layout/process1"/>
    <dgm:cxn modelId="{D91B6D16-912C-4B0C-BD91-2B51F452ADC7}" type="presParOf" srcId="{E9F44EF8-D531-42A1-AA90-EA43B342EAC1}" destId="{7CC7ED65-FF85-43B6-A483-DB2ECCCE5D6B}" srcOrd="1" destOrd="0" presId="urn:microsoft.com/office/officeart/2005/8/layout/process1"/>
    <dgm:cxn modelId="{51DD53EB-ADBF-435F-91CE-6ABEB7678583}" type="presParOf" srcId="{7CC7ED65-FF85-43B6-A483-DB2ECCCE5D6B}" destId="{B834AB01-EDEB-48DC-941A-249A6C4AACBD}" srcOrd="0" destOrd="0" presId="urn:microsoft.com/office/officeart/2005/8/layout/process1"/>
    <dgm:cxn modelId="{21FF249B-B428-48EE-B708-DD11F4F013CF}" type="presParOf" srcId="{E9F44EF8-D531-42A1-AA90-EA43B342EAC1}" destId="{C758E591-EE9F-4E0E-88AF-98EC956EA2FE}" srcOrd="2" destOrd="0" presId="urn:microsoft.com/office/officeart/2005/8/layout/process1"/>
    <dgm:cxn modelId="{96272D92-8E5F-4EEA-9CE4-C8B9F383B07D}" type="presParOf" srcId="{E9F44EF8-D531-42A1-AA90-EA43B342EAC1}" destId="{6F571EA7-4DA0-4904-A20C-58167D441D12}" srcOrd="3" destOrd="0" presId="urn:microsoft.com/office/officeart/2005/8/layout/process1"/>
    <dgm:cxn modelId="{18EF1E97-4751-4C1D-9607-1C308F863D53}" type="presParOf" srcId="{6F571EA7-4DA0-4904-A20C-58167D441D12}" destId="{86351CB0-CD3B-47DF-AEFA-061FEA57011F}" srcOrd="0" destOrd="0" presId="urn:microsoft.com/office/officeart/2005/8/layout/process1"/>
    <dgm:cxn modelId="{CC4F2273-50D4-44BE-B9F4-7F753C6E14F7}" type="presParOf" srcId="{E9F44EF8-D531-42A1-AA90-EA43B342EAC1}" destId="{58A064B6-A7F9-4890-937F-BA0463C17A1D}" srcOrd="4" destOrd="0" presId="urn:microsoft.com/office/officeart/2005/8/layout/process1"/>
    <dgm:cxn modelId="{6115837F-EFE6-499A-8DA7-BF970393A1AE}" type="presParOf" srcId="{E9F44EF8-D531-42A1-AA90-EA43B342EAC1}" destId="{99043794-A616-4312-9285-AC1F75FFB409}" srcOrd="5" destOrd="0" presId="urn:microsoft.com/office/officeart/2005/8/layout/process1"/>
    <dgm:cxn modelId="{292E33F0-BBD2-4FF7-BE5C-C8A2B85F6F46}" type="presParOf" srcId="{99043794-A616-4312-9285-AC1F75FFB409}" destId="{4692C803-17EE-4489-B92A-7ECD627E291D}" srcOrd="0" destOrd="0" presId="urn:microsoft.com/office/officeart/2005/8/layout/process1"/>
    <dgm:cxn modelId="{7627824E-E739-4213-B852-450D3EC3B331}" type="presParOf" srcId="{E9F44EF8-D531-42A1-AA90-EA43B342EAC1}" destId="{135AFFD2-D962-41C7-803A-CB06856D537C}" srcOrd="6" destOrd="0" presId="urn:microsoft.com/office/officeart/2005/8/layout/process1"/>
    <dgm:cxn modelId="{B0917868-44B2-4683-83E2-A72E8E558422}" type="presParOf" srcId="{E9F44EF8-D531-42A1-AA90-EA43B342EAC1}" destId="{DBD7C948-A91F-4545-A059-AF1DF0C3D8E6}" srcOrd="7" destOrd="0" presId="urn:microsoft.com/office/officeart/2005/8/layout/process1"/>
    <dgm:cxn modelId="{9BAFC780-00B8-4C10-B25F-B90D177B29A2}" type="presParOf" srcId="{DBD7C948-A91F-4545-A059-AF1DF0C3D8E6}" destId="{25015D37-BA22-4F8F-AE6D-8C9DB4561287}" srcOrd="0" destOrd="0" presId="urn:microsoft.com/office/officeart/2005/8/layout/process1"/>
    <dgm:cxn modelId="{598801A2-E66F-49E1-A2CA-E462C65C6CB4}" type="presParOf" srcId="{E9F44EF8-D531-42A1-AA90-EA43B342EAC1}" destId="{67A53840-32DB-4640-A6B6-9BD18173C6E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286BC-B935-4E7C-86C0-6184DDE88E8A}">
      <dsp:nvSpPr>
        <dsp:cNvPr id="0" name=""/>
        <dsp:cNvSpPr/>
      </dsp:nvSpPr>
      <dsp:spPr>
        <a:xfrm>
          <a:off x="1260" y="513591"/>
          <a:ext cx="1461510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Extraction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Extraction of </a:t>
          </a:r>
          <a:r>
            <a:rPr lang="en-SG" sz="1000" b="1" u="sng" kern="1200" dirty="0"/>
            <a:t>Raw Materials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1 raw material is extracted at a rate of </a:t>
          </a:r>
          <a:br>
            <a:rPr lang="en-SG" sz="1000" kern="1200" dirty="0"/>
          </a:br>
          <a:r>
            <a:rPr lang="en-SG" sz="1000" kern="1200" dirty="0"/>
            <a:t>~ exponential (30 d)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44066" y="556397"/>
        <a:ext cx="1375898" cy="2106654"/>
      </dsp:txXfrm>
    </dsp:sp>
    <dsp:sp modelId="{7CC7ED65-FF85-43B6-A483-DB2ECCCE5D6B}">
      <dsp:nvSpPr>
        <dsp:cNvPr id="0" name=""/>
        <dsp:cNvSpPr/>
      </dsp:nvSpPr>
      <dsp:spPr>
        <a:xfrm>
          <a:off x="1608922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1608922" y="1500988"/>
        <a:ext cx="216888" cy="217472"/>
      </dsp:txXfrm>
    </dsp:sp>
    <dsp:sp modelId="{C758E591-EE9F-4E0E-88AF-98EC956EA2FE}">
      <dsp:nvSpPr>
        <dsp:cNvPr id="0" name=""/>
        <dsp:cNvSpPr/>
      </dsp:nvSpPr>
      <dsp:spPr>
        <a:xfrm>
          <a:off x="2047375" y="513591"/>
          <a:ext cx="231709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Processing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Process raw materials into </a:t>
          </a:r>
          <a:r>
            <a:rPr lang="en-SG" sz="1000" b="1" u="sng" kern="1200" dirty="0"/>
            <a:t>Processed Materials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Requires 2 units of raw material to produce 1 processed material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2111584" y="577800"/>
        <a:ext cx="2188675" cy="2063848"/>
      </dsp:txXfrm>
    </dsp:sp>
    <dsp:sp modelId="{6F571EA7-4DA0-4904-A20C-58167D441D12}">
      <dsp:nvSpPr>
        <dsp:cNvPr id="0" name=""/>
        <dsp:cNvSpPr/>
      </dsp:nvSpPr>
      <dsp:spPr>
        <a:xfrm>
          <a:off x="4510620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4510620" y="1500988"/>
        <a:ext cx="216888" cy="217472"/>
      </dsp:txXfrm>
    </dsp:sp>
    <dsp:sp modelId="{58A064B6-A7F9-4890-937F-BA0463C17A1D}">
      <dsp:nvSpPr>
        <dsp:cNvPr id="0" name=""/>
        <dsp:cNvSpPr/>
      </dsp:nvSpPr>
      <dsp:spPr>
        <a:xfrm>
          <a:off x="4949073" y="513591"/>
          <a:ext cx="207293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Manufacturing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Manufacture Processed Materials into </a:t>
          </a:r>
          <a:r>
            <a:rPr lang="en-SG" sz="1000" b="1" i="0" u="sng" kern="1200" dirty="0"/>
            <a:t>Chips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1 processed material produces 2 chips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5009787" y="574305"/>
        <a:ext cx="1951505" cy="2070838"/>
      </dsp:txXfrm>
    </dsp:sp>
    <dsp:sp modelId="{99043794-A616-4312-9285-AC1F75FFB409}">
      <dsp:nvSpPr>
        <dsp:cNvPr id="0" name=""/>
        <dsp:cNvSpPr/>
      </dsp:nvSpPr>
      <dsp:spPr>
        <a:xfrm>
          <a:off x="7168158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7168158" y="1500988"/>
        <a:ext cx="216888" cy="217472"/>
      </dsp:txXfrm>
    </dsp:sp>
    <dsp:sp modelId="{135AFFD2-D962-41C7-803A-CB06856D537C}">
      <dsp:nvSpPr>
        <dsp:cNvPr id="0" name=""/>
        <dsp:cNvSpPr/>
      </dsp:nvSpPr>
      <dsp:spPr>
        <a:xfrm>
          <a:off x="7606611" y="513591"/>
          <a:ext cx="194746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Assembly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Assemble Chips into </a:t>
          </a:r>
          <a:r>
            <a:rPr lang="en-SG" sz="1000" b="1" u="sng" kern="1200" dirty="0"/>
            <a:t>Devices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3 Chips is needs to assemble 1 device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1000" kern="1200" dirty="0"/>
        </a:p>
      </dsp:txBody>
      <dsp:txXfrm>
        <a:off x="7663650" y="570630"/>
        <a:ext cx="1833385" cy="2078188"/>
      </dsp:txXfrm>
    </dsp:sp>
    <dsp:sp modelId="{DBD7C948-A91F-4545-A059-AF1DF0C3D8E6}">
      <dsp:nvSpPr>
        <dsp:cNvPr id="0" name=""/>
        <dsp:cNvSpPr/>
      </dsp:nvSpPr>
      <dsp:spPr>
        <a:xfrm>
          <a:off x="9700225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9700225" y="1500988"/>
        <a:ext cx="216888" cy="217472"/>
      </dsp:txXfrm>
    </dsp:sp>
    <dsp:sp modelId="{67A53840-32DB-4640-A6B6-9BD18173C6E3}">
      <dsp:nvSpPr>
        <dsp:cNvPr id="0" name=""/>
        <dsp:cNvSpPr/>
      </dsp:nvSpPr>
      <dsp:spPr>
        <a:xfrm>
          <a:off x="10138679" y="513591"/>
          <a:ext cx="1461510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Distribution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Devices are distributed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does not incur costs, and gives profits instead</a:t>
          </a:r>
        </a:p>
      </dsp:txBody>
      <dsp:txXfrm>
        <a:off x="10181485" y="556397"/>
        <a:ext cx="1375898" cy="2106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9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9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554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9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8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24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0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71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82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4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20ECC6-7E07-92F5-1508-2E2EA349281F}"/>
              </a:ext>
            </a:extLst>
          </p:cNvPr>
          <p:cNvSpPr txBox="1">
            <a:spLocks/>
          </p:cNvSpPr>
          <p:nvPr/>
        </p:nvSpPr>
        <p:spPr>
          <a:xfrm>
            <a:off x="1086642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Basic Flow</a:t>
            </a:r>
          </a:p>
        </p:txBody>
      </p:sp>
      <p:pic>
        <p:nvPicPr>
          <p:cNvPr id="17" name="Picture 1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3B428C2-D8D4-DE2A-1FA1-59F50F137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91" y="4399386"/>
            <a:ext cx="1370619" cy="1370619"/>
          </a:xfrm>
          <a:prstGeom prst="rect">
            <a:avLst/>
          </a:prstGeom>
        </p:spPr>
      </p:pic>
      <p:pic>
        <p:nvPicPr>
          <p:cNvPr id="19" name="Picture 18" descr="A picture containing shoji&#10;&#10;Description automatically generated">
            <a:extLst>
              <a:ext uri="{FF2B5EF4-FFF2-40B4-BE49-F238E27FC236}">
                <a16:creationId xmlns:a16="http://schemas.microsoft.com/office/drawing/2014/main" id="{A33C7BB7-7D67-2D50-F973-202334ADA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4571889"/>
            <a:ext cx="984026" cy="954564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909B95-8ABD-0BCB-6569-4751FBF9A9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84" y="4737654"/>
            <a:ext cx="924783" cy="92478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92B614A-0F57-E70B-B84C-CEAB3660F2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9" y="4643994"/>
            <a:ext cx="1018443" cy="10184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AEEB15-3928-1DDB-AA48-EF99317C8488}"/>
              </a:ext>
            </a:extLst>
          </p:cNvPr>
          <p:cNvSpPr txBox="1"/>
          <p:nvPr/>
        </p:nvSpPr>
        <p:spPr>
          <a:xfrm>
            <a:off x="1472085" y="5590778"/>
            <a:ext cx="118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Raw Material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83DEF-0290-86D5-0C87-4D6704C30949}"/>
              </a:ext>
            </a:extLst>
          </p:cNvPr>
          <p:cNvSpPr txBox="1"/>
          <p:nvPr/>
        </p:nvSpPr>
        <p:spPr>
          <a:xfrm>
            <a:off x="4319397" y="5634621"/>
            <a:ext cx="118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Processed Material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2AC35-2E09-2429-051A-C8B928D89B33}"/>
              </a:ext>
            </a:extLst>
          </p:cNvPr>
          <p:cNvSpPr txBox="1"/>
          <p:nvPr/>
        </p:nvSpPr>
        <p:spPr>
          <a:xfrm>
            <a:off x="6804543" y="5701744"/>
            <a:ext cx="118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EB5080-8FD3-4351-35FD-EF1D7256726D}"/>
              </a:ext>
            </a:extLst>
          </p:cNvPr>
          <p:cNvSpPr txBox="1"/>
          <p:nvPr/>
        </p:nvSpPr>
        <p:spPr>
          <a:xfrm>
            <a:off x="9535485" y="5853449"/>
            <a:ext cx="118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Device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E95A8F-3572-3310-780E-63EC02367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48210"/>
              </p:ext>
            </p:extLst>
          </p:nvPr>
        </p:nvGraphicFramePr>
        <p:xfrm>
          <a:off x="295275" y="1819275"/>
          <a:ext cx="11601450" cy="321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4189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77-B4D0-273F-8EAA-314A0DF9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SG" dirty="0"/>
              <a:t>Breakdown of Production costs and Export Revenues for Future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90B7E-E2B4-1560-D777-B407B7B07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2705" y="1868345"/>
                <a:ext cx="3133989" cy="4440073"/>
              </a:xfrm>
            </p:spPr>
            <p:txBody>
              <a:bodyPr anchor="t">
                <a:normAutofit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·"/>
                </a:pPr>
                <a:r>
                  <a:rPr lang="en-GB" sz="2200" dirty="0"/>
                  <a:t>China (CHN)</a:t>
                </a:r>
                <a:endParaRPr lang="en-SG" sz="2200" dirty="0"/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𝐶𝐻𝑁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=1900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𝐶𝐻𝑁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𝐶𝐻𝑁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=2100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𝐶𝐻𝑁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=900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𝐶𝐻𝑁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𝐶𝐻𝑁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90B7E-E2B4-1560-D777-B407B7B07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2705" y="1868345"/>
                <a:ext cx="3133989" cy="4440073"/>
              </a:xfrm>
              <a:blipFill>
                <a:blip r:embed="rId2"/>
                <a:stretch>
                  <a:fillRect l="-5058" t="-48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128FABC-F7EB-9C1A-0F3A-99384DAE3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6026" y="1868345"/>
                <a:ext cx="3133989" cy="444007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·"/>
                </a:pPr>
                <a:r>
                  <a:rPr lang="en-GB" sz="2200" dirty="0"/>
                  <a:t>East Asia (EAS)</a:t>
                </a:r>
                <a:endParaRPr lang="en-SG" sz="2200" dirty="0"/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𝐸𝐴𝑆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=800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𝐸𝐴𝑆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=1800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𝐸𝐴𝑆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𝐸𝐴𝑆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·"/>
                </a:pPr>
                <a:r>
                  <a:rPr lang="en-GB" sz="2200" dirty="0"/>
                  <a:t>Southeast Asia (SEA)</a:t>
                </a:r>
                <a:endParaRPr lang="en-SG" sz="2200" dirty="0"/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𝑆𝐸𝐴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𝑆𝐸𝐴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=600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𝑆𝐸𝐴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𝑆𝐸𝐴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=1800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128FABC-F7EB-9C1A-0F3A-99384DAE3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26" y="1868345"/>
                <a:ext cx="3133989" cy="4440073"/>
              </a:xfrm>
              <a:prstGeom prst="rect">
                <a:avLst/>
              </a:prstGeom>
              <a:blipFill>
                <a:blip r:embed="rId3"/>
                <a:stretch>
                  <a:fillRect l="-5058" t="-5213" b="-15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F414B5-A00B-8847-1172-36C3AB4BDC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67" y="1868345"/>
                <a:ext cx="3133989" cy="444007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·"/>
                </a:pPr>
                <a:r>
                  <a:rPr lang="en-GB" sz="2200" dirty="0"/>
                  <a:t>United States of America (USA)</a:t>
                </a:r>
                <a:endParaRPr lang="en-SG" sz="2200" dirty="0"/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=2200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=900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=2100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=26000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lvl="1"/>
                <a:endParaRPr lang="en-SG" dirty="0"/>
              </a:p>
              <a:p>
                <a:pPr lvl="1"/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F414B5-A00B-8847-1172-36C3AB4BD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67" y="1868345"/>
                <a:ext cx="3133989" cy="4440073"/>
              </a:xfrm>
              <a:prstGeom prst="rect">
                <a:avLst/>
              </a:prstGeom>
              <a:blipFill>
                <a:blip r:embed="rId4"/>
                <a:stretch>
                  <a:fillRect l="-5058" t="-48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F05A44-95EA-3BC1-F052-0119890C0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6988" y="1752599"/>
                <a:ext cx="3133989" cy="444007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·"/>
                </a:pPr>
                <a:r>
                  <a:rPr lang="en-GB" sz="2200" dirty="0"/>
                  <a:t>Europe (EUR)</a:t>
                </a:r>
                <a:endParaRPr lang="en-SG" sz="2200" dirty="0"/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𝐸𝑈𝑅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=900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𝐸𝑈𝑅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=2200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𝐸𝑈𝑅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𝐸𝑈𝑅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=8500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lvl="1"/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F05A44-95EA-3BC1-F052-0119890C0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988" y="1752599"/>
                <a:ext cx="3133989" cy="4440073"/>
              </a:xfrm>
              <a:prstGeom prst="rect">
                <a:avLst/>
              </a:prstGeom>
              <a:blipFill>
                <a:blip r:embed="rId5"/>
                <a:stretch>
                  <a:fillRect l="-5058" t="-48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03E643E-EE63-6B0A-C227-B7A9655F8A4F}"/>
              </a:ext>
            </a:extLst>
          </p:cNvPr>
          <p:cNvSpPr txBox="1"/>
          <p:nvPr/>
        </p:nvSpPr>
        <p:spPr>
          <a:xfrm>
            <a:off x="3161929" y="6424164"/>
            <a:ext cx="635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*Note: Process cost for Distribution is negative as each country gains revenue from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8239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20ECC6-7E07-92F5-1508-2E2EA349281F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Basic Flow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EE25D5-D397-9DC2-D524-73C0E516FB07}"/>
              </a:ext>
            </a:extLst>
          </p:cNvPr>
          <p:cNvSpPr/>
          <p:nvPr/>
        </p:nvSpPr>
        <p:spPr>
          <a:xfrm>
            <a:off x="819272" y="1334075"/>
            <a:ext cx="1317375" cy="6924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Initialize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lay 9">
                <a:extLst>
                  <a:ext uri="{FF2B5EF4-FFF2-40B4-BE49-F238E27FC236}">
                    <a16:creationId xmlns:a16="http://schemas.microsoft.com/office/drawing/2014/main" id="{B5A955CA-18B4-A5BE-4848-9B82C15CF4F4}"/>
                  </a:ext>
                </a:extLst>
              </p:cNvPr>
              <p:cNvSpPr/>
              <p:nvPr/>
            </p:nvSpPr>
            <p:spPr>
              <a:xfrm>
                <a:off x="432306" y="2341903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Extraction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(30 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10" name="Flowchart: Delay 9">
                <a:extLst>
                  <a:ext uri="{FF2B5EF4-FFF2-40B4-BE49-F238E27FC236}">
                    <a16:creationId xmlns:a16="http://schemas.microsoft.com/office/drawing/2014/main" id="{B5A955CA-18B4-A5BE-4848-9B82C15CF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6" y="2341903"/>
                <a:ext cx="2104008" cy="745724"/>
              </a:xfrm>
              <a:prstGeom prst="flowChartDelay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B16C60BC-A347-6E0B-33A3-970DCD047E99}"/>
              </a:ext>
            </a:extLst>
          </p:cNvPr>
          <p:cNvSpPr/>
          <p:nvPr/>
        </p:nvSpPr>
        <p:spPr>
          <a:xfrm>
            <a:off x="657906" y="3292185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Extraction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615BB08-4B17-276E-CC5B-97B2BEB418E5}"/>
              </a:ext>
            </a:extLst>
          </p:cNvPr>
          <p:cNvSpPr/>
          <p:nvPr/>
        </p:nvSpPr>
        <p:spPr>
          <a:xfrm>
            <a:off x="452054" y="4212085"/>
            <a:ext cx="1742203" cy="1088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&gt;2 Raw Materials?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B0F90CC7-C7B5-A599-4924-04D88EAB4960}"/>
                  </a:ext>
                </a:extLst>
              </p:cNvPr>
              <p:cNvSpPr/>
              <p:nvPr/>
            </p:nvSpPr>
            <p:spPr>
              <a:xfrm>
                <a:off x="2808585" y="4773224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Processing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(80 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100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B0F90CC7-C7B5-A599-4924-04D88EAB4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85" y="4773224"/>
                <a:ext cx="2104008" cy="745724"/>
              </a:xfrm>
              <a:prstGeom prst="flowChartDelay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606CA23-2E19-CB12-ADA0-EEB03F5E4CA6}"/>
              </a:ext>
            </a:extLst>
          </p:cNvPr>
          <p:cNvSpPr/>
          <p:nvPr/>
        </p:nvSpPr>
        <p:spPr>
          <a:xfrm>
            <a:off x="3124004" y="5743109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Delay 1">
                <a:extLst>
                  <a:ext uri="{FF2B5EF4-FFF2-40B4-BE49-F238E27FC236}">
                    <a16:creationId xmlns:a16="http://schemas.microsoft.com/office/drawing/2014/main" id="{2E692426-8997-1EE8-680F-A9AE0C2CC41B}"/>
                  </a:ext>
                </a:extLst>
              </p:cNvPr>
              <p:cNvSpPr/>
              <p:nvPr/>
            </p:nvSpPr>
            <p:spPr>
              <a:xfrm>
                <a:off x="5515171" y="1732996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Manufacturing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(40 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50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2" name="Flowchart: Delay 1">
                <a:extLst>
                  <a:ext uri="{FF2B5EF4-FFF2-40B4-BE49-F238E27FC236}">
                    <a16:creationId xmlns:a16="http://schemas.microsoft.com/office/drawing/2014/main" id="{2E692426-8997-1EE8-680F-A9AE0C2C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71" y="1732996"/>
                <a:ext cx="2104008" cy="745724"/>
              </a:xfrm>
              <a:prstGeom prst="flowChartDelay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7F36969-900A-5ECC-4A86-208657AA31C2}"/>
              </a:ext>
            </a:extLst>
          </p:cNvPr>
          <p:cNvSpPr/>
          <p:nvPr/>
        </p:nvSpPr>
        <p:spPr>
          <a:xfrm>
            <a:off x="5752039" y="2702881"/>
            <a:ext cx="1630272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Manufacturing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761B2547-CF8B-5AD6-615E-390B47BDC21E}"/>
                  </a:ext>
                </a:extLst>
              </p:cNvPr>
              <p:cNvSpPr/>
              <p:nvPr/>
            </p:nvSpPr>
            <p:spPr>
              <a:xfrm>
                <a:off x="6675105" y="4957304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Assembly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(50 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60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761B2547-CF8B-5AD6-615E-390B47BDC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05" y="4957304"/>
                <a:ext cx="2104008" cy="745724"/>
              </a:xfrm>
              <a:prstGeom prst="flowChartDelay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36E4364-4282-9C72-1F6A-6D0C95E4789B}"/>
              </a:ext>
            </a:extLst>
          </p:cNvPr>
          <p:cNvSpPr/>
          <p:nvPr/>
        </p:nvSpPr>
        <p:spPr>
          <a:xfrm>
            <a:off x="7068421" y="5821762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Assembly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7A2924B-9181-A76C-069C-D151F5169865}"/>
              </a:ext>
            </a:extLst>
          </p:cNvPr>
          <p:cNvSpPr/>
          <p:nvPr/>
        </p:nvSpPr>
        <p:spPr>
          <a:xfrm>
            <a:off x="5758393" y="3638414"/>
            <a:ext cx="1630272" cy="1088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&gt;3 Chips?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DA085206-26C9-9A88-1AC5-C3508E774413}"/>
                  </a:ext>
                </a:extLst>
              </p:cNvPr>
              <p:cNvSpPr/>
              <p:nvPr/>
            </p:nvSpPr>
            <p:spPr>
              <a:xfrm>
                <a:off x="9440087" y="1752599"/>
                <a:ext cx="2319607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Distribution </a:t>
                </a:r>
                <a:br>
                  <a:rPr lang="en-SG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2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=70,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=10)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DA085206-26C9-9A88-1AC5-C3508E774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087" y="1752599"/>
                <a:ext cx="2319607" cy="745724"/>
              </a:xfrm>
              <a:prstGeom prst="flowChartDelay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DAD33320-447B-238B-91F2-E10EFEBBC191}"/>
              </a:ext>
            </a:extLst>
          </p:cNvPr>
          <p:cNvSpPr/>
          <p:nvPr/>
        </p:nvSpPr>
        <p:spPr>
          <a:xfrm>
            <a:off x="9755507" y="2722484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Arrival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500ECF-CB51-38A7-992A-2262CB07DD0C}"/>
              </a:ext>
            </a:extLst>
          </p:cNvPr>
          <p:cNvSpPr/>
          <p:nvPr/>
        </p:nvSpPr>
        <p:spPr>
          <a:xfrm>
            <a:off x="9755507" y="4250922"/>
            <a:ext cx="1317375" cy="6924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Finish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778B1DF-A4EC-D21D-365C-6161550CC286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rot="16200000" flipH="1">
            <a:off x="1323450" y="2181043"/>
            <a:ext cx="315370" cy="6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AA32A8-94AB-004F-FCA3-77B6D9FD33C2}"/>
              </a:ext>
            </a:extLst>
          </p:cNvPr>
          <p:cNvCxnSpPr>
            <a:cxnSpLocks/>
            <a:stCxn id="10" idx="1"/>
            <a:endCxn id="11" idx="2"/>
          </p:cNvCxnSpPr>
          <p:nvPr/>
        </p:nvCxnSpPr>
        <p:spPr>
          <a:xfrm rot="10800000" flipH="1" flipV="1">
            <a:off x="432306" y="2714764"/>
            <a:ext cx="225600" cy="923649"/>
          </a:xfrm>
          <a:prstGeom prst="curvedConnector3">
            <a:avLst>
              <a:gd name="adj1" fmla="val -1013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82BA738-0640-713B-6B6C-0D1BCF5E1A70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 flipV="1">
            <a:off x="1975281" y="2714765"/>
            <a:ext cx="561033" cy="923649"/>
          </a:xfrm>
          <a:prstGeom prst="curvedConnector3">
            <a:avLst>
              <a:gd name="adj1" fmla="val 1407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55D0FFC-3DE4-16BD-2F0A-F833CBB1ED92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rot="16200000" flipH="1">
            <a:off x="1206154" y="4095083"/>
            <a:ext cx="227442" cy="6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5C9EB98-F72E-CF81-30C8-7E874382D9F8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rot="10800000" flipH="1" flipV="1">
            <a:off x="2808584" y="5146086"/>
            <a:ext cx="315419" cy="943252"/>
          </a:xfrm>
          <a:prstGeom prst="curvedConnector3">
            <a:avLst>
              <a:gd name="adj1" fmla="val -72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0515757-7AC4-ACBD-C2A2-C22D75276B91}"/>
              </a:ext>
            </a:extLst>
          </p:cNvPr>
          <p:cNvCxnSpPr>
            <a:cxnSpLocks/>
            <a:stCxn id="14" idx="6"/>
            <a:endCxn id="13" idx="3"/>
          </p:cNvCxnSpPr>
          <p:nvPr/>
        </p:nvCxnSpPr>
        <p:spPr>
          <a:xfrm flipV="1">
            <a:off x="4441379" y="5146086"/>
            <a:ext cx="471214" cy="943252"/>
          </a:xfrm>
          <a:prstGeom prst="curvedConnector3">
            <a:avLst>
              <a:gd name="adj1" fmla="val 1485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C8F2A31-AAC2-C930-EA57-42CB860CA845}"/>
              </a:ext>
            </a:extLst>
          </p:cNvPr>
          <p:cNvCxnSpPr>
            <a:cxnSpLocks/>
            <a:stCxn id="2" idx="1"/>
            <a:endCxn id="4" idx="2"/>
          </p:cNvCxnSpPr>
          <p:nvPr/>
        </p:nvCxnSpPr>
        <p:spPr>
          <a:xfrm rot="10800000" flipH="1" flipV="1">
            <a:off x="5515171" y="2105858"/>
            <a:ext cx="236868" cy="943252"/>
          </a:xfrm>
          <a:prstGeom prst="curvedConnector3">
            <a:avLst>
              <a:gd name="adj1" fmla="val -96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E572727-3F57-A7DD-7352-C554F8DB86EA}"/>
              </a:ext>
            </a:extLst>
          </p:cNvPr>
          <p:cNvCxnSpPr>
            <a:cxnSpLocks/>
            <a:stCxn id="4" idx="6"/>
            <a:endCxn id="2" idx="3"/>
          </p:cNvCxnSpPr>
          <p:nvPr/>
        </p:nvCxnSpPr>
        <p:spPr>
          <a:xfrm flipV="1">
            <a:off x="7382311" y="2105858"/>
            <a:ext cx="236868" cy="943252"/>
          </a:xfrm>
          <a:prstGeom prst="curvedConnector3">
            <a:avLst>
              <a:gd name="adj1" fmla="val 196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3A56897-6D6B-C4E8-90CF-EA739785842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16200000" flipH="1">
            <a:off x="6448815" y="3513699"/>
            <a:ext cx="243075" cy="6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4A04985-7844-4F0D-8C12-9B6F24B611BE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7035002" y="4265197"/>
            <a:ext cx="230634" cy="1153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34C01431-2E75-307F-A81F-0BFDD578BFF7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rot="10800000" flipH="1" flipV="1">
            <a:off x="6675105" y="5330165"/>
            <a:ext cx="393316" cy="837825"/>
          </a:xfrm>
          <a:prstGeom prst="curvedConnector3">
            <a:avLst>
              <a:gd name="adj1" fmla="val -58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7793F802-9969-DEF3-29D9-9B57572BE213}"/>
              </a:ext>
            </a:extLst>
          </p:cNvPr>
          <p:cNvCxnSpPr>
            <a:cxnSpLocks/>
            <a:stCxn id="6" idx="6"/>
            <a:endCxn id="5" idx="3"/>
          </p:cNvCxnSpPr>
          <p:nvPr/>
        </p:nvCxnSpPr>
        <p:spPr>
          <a:xfrm flipV="1">
            <a:off x="8385796" y="5330166"/>
            <a:ext cx="393317" cy="837825"/>
          </a:xfrm>
          <a:prstGeom prst="curvedConnector3">
            <a:avLst>
              <a:gd name="adj1" fmla="val 158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EB6777AE-F973-69DF-B6FD-C2246A5FAE3E}"/>
              </a:ext>
            </a:extLst>
          </p:cNvPr>
          <p:cNvCxnSpPr>
            <a:cxnSpLocks/>
            <a:stCxn id="8" idx="1"/>
            <a:endCxn id="15" idx="2"/>
          </p:cNvCxnSpPr>
          <p:nvPr/>
        </p:nvCxnSpPr>
        <p:spPr>
          <a:xfrm rot="10800000" flipH="1" flipV="1">
            <a:off x="9440087" y="2125461"/>
            <a:ext cx="315420" cy="943252"/>
          </a:xfrm>
          <a:prstGeom prst="curvedConnector3">
            <a:avLst>
              <a:gd name="adj1" fmla="val -72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F8C4FEFA-D544-7A65-E705-30255B69482F}"/>
              </a:ext>
            </a:extLst>
          </p:cNvPr>
          <p:cNvCxnSpPr>
            <a:cxnSpLocks/>
            <a:stCxn id="15" idx="6"/>
            <a:endCxn id="8" idx="3"/>
          </p:cNvCxnSpPr>
          <p:nvPr/>
        </p:nvCxnSpPr>
        <p:spPr>
          <a:xfrm flipV="1">
            <a:off x="11072882" y="2125461"/>
            <a:ext cx="686812" cy="943252"/>
          </a:xfrm>
          <a:prstGeom prst="curvedConnector3">
            <a:avLst>
              <a:gd name="adj1" fmla="val 1332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999E81F-D917-AA4A-721A-FFDE72BF5C26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rot="5400000">
            <a:off x="9996205" y="3832932"/>
            <a:ext cx="835980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8FC28347-3FE0-96A5-5074-F9E40E86B899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 rot="5400000" flipH="1" flipV="1">
            <a:off x="2823647" y="2692040"/>
            <a:ext cx="4702571" cy="2784483"/>
          </a:xfrm>
          <a:prstGeom prst="bentConnector5">
            <a:avLst>
              <a:gd name="adj1" fmla="val -4861"/>
              <a:gd name="adj2" fmla="val 51694"/>
              <a:gd name="adj3" fmla="val 104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35F625F-2ED2-BACF-C6E2-EE72A0145ADC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 flipH="1" flipV="1">
            <a:off x="6429754" y="3005058"/>
            <a:ext cx="4806517" cy="2211808"/>
          </a:xfrm>
          <a:prstGeom prst="bentConnector5">
            <a:avLst>
              <a:gd name="adj1" fmla="val -4756"/>
              <a:gd name="adj2" fmla="val 62558"/>
              <a:gd name="adj3" fmla="val 1047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448E6DC5-FC34-8275-9DC3-671B7CAB858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 flipH="1" flipV="1">
            <a:off x="2328313" y="3768066"/>
            <a:ext cx="527117" cy="2537433"/>
          </a:xfrm>
          <a:prstGeom prst="bentConnector5">
            <a:avLst>
              <a:gd name="adj1" fmla="val -43368"/>
              <a:gd name="adj2" fmla="val 41630"/>
              <a:gd name="adj3" fmla="val 143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E3905C8-49D6-A793-55C7-0799A5E2270C}"/>
              </a:ext>
            </a:extLst>
          </p:cNvPr>
          <p:cNvSpPr txBox="1"/>
          <p:nvPr/>
        </p:nvSpPr>
        <p:spPr>
          <a:xfrm>
            <a:off x="5207424" y="3352502"/>
            <a:ext cx="113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 chips produced</a:t>
            </a:r>
          </a:p>
        </p:txBody>
      </p:sp>
      <p:pic>
        <p:nvPicPr>
          <p:cNvPr id="197" name="Picture 19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CAB12EE-7B61-458D-5982-4396B924B1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35" y="3273271"/>
            <a:ext cx="1370619" cy="1370619"/>
          </a:xfrm>
          <a:prstGeom prst="rect">
            <a:avLst/>
          </a:prstGeom>
        </p:spPr>
      </p:pic>
      <p:pic>
        <p:nvPicPr>
          <p:cNvPr id="198" name="Picture 197" descr="A picture containing shoji&#10;&#10;Description automatically generated">
            <a:extLst>
              <a:ext uri="{FF2B5EF4-FFF2-40B4-BE49-F238E27FC236}">
                <a16:creationId xmlns:a16="http://schemas.microsoft.com/office/drawing/2014/main" id="{62B25F93-5AFB-095C-C375-FE3493CB5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45" y="5851751"/>
            <a:ext cx="984026" cy="954564"/>
          </a:xfrm>
          <a:prstGeom prst="rect">
            <a:avLst/>
          </a:prstGeom>
        </p:spPr>
      </p:pic>
      <p:pic>
        <p:nvPicPr>
          <p:cNvPr id="199" name="Picture 19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87BC0D-2F5B-4B23-43A6-B6D4DCFAAC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55" y="3078991"/>
            <a:ext cx="924783" cy="924783"/>
          </a:xfrm>
          <a:prstGeom prst="rect">
            <a:avLst/>
          </a:prstGeom>
        </p:spPr>
      </p:pic>
      <p:pic>
        <p:nvPicPr>
          <p:cNvPr id="200" name="Picture 199" descr="Icon&#10;&#10;Description automatically generated">
            <a:extLst>
              <a:ext uri="{FF2B5EF4-FFF2-40B4-BE49-F238E27FC236}">
                <a16:creationId xmlns:a16="http://schemas.microsoft.com/office/drawing/2014/main" id="{9347A1FD-CB69-D0CE-29E8-910087167B1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75" y="5502243"/>
            <a:ext cx="1018443" cy="10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373A34-9B0B-752A-D021-5E418A185023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(Past)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2657" y="186350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</p:cNvCxnSpPr>
          <p:nvPr/>
        </p:nvCxnSpPr>
        <p:spPr>
          <a:xfrm>
            <a:off x="1690345" y="2326481"/>
            <a:ext cx="497311" cy="23116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9480EE5-69F5-AF38-BC63-0689BA94A6A5}"/>
              </a:ext>
            </a:extLst>
          </p:cNvPr>
          <p:cNvCxnSpPr>
            <a:cxnSpLocks/>
          </p:cNvCxnSpPr>
          <p:nvPr/>
        </p:nvCxnSpPr>
        <p:spPr>
          <a:xfrm>
            <a:off x="1137920" y="2641600"/>
            <a:ext cx="924560" cy="396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C4CAAC4C-D192-7FEA-BEAD-FCDFFDA3846E}"/>
              </a:ext>
            </a:extLst>
          </p:cNvPr>
          <p:cNvCxnSpPr>
            <a:cxnSpLocks/>
          </p:cNvCxnSpPr>
          <p:nvPr/>
        </p:nvCxnSpPr>
        <p:spPr>
          <a:xfrm flipV="1">
            <a:off x="1817067" y="3281680"/>
            <a:ext cx="245413" cy="741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651168-B470-486D-E04A-D0D5F0232E00}"/>
              </a:ext>
            </a:extLst>
          </p:cNvPr>
          <p:cNvCxnSpPr>
            <a:cxnSpLocks/>
          </p:cNvCxnSpPr>
          <p:nvPr/>
        </p:nvCxnSpPr>
        <p:spPr>
          <a:xfrm flipV="1">
            <a:off x="2319115" y="2840889"/>
            <a:ext cx="3826734" cy="165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7B303B37-7134-D2B4-C558-316C86E361B1}"/>
              </a:ext>
            </a:extLst>
          </p:cNvPr>
          <p:cNvSpPr/>
          <p:nvPr/>
        </p:nvSpPr>
        <p:spPr>
          <a:xfrm flipV="1">
            <a:off x="1198880" y="1658014"/>
            <a:ext cx="5334000" cy="846263"/>
          </a:xfrm>
          <a:custGeom>
            <a:avLst/>
            <a:gdLst>
              <a:gd name="connsiteX0" fmla="*/ 0 w 6182686"/>
              <a:gd name="connsiteY0" fmla="*/ 310392 h 1420963"/>
              <a:gd name="connsiteX1" fmla="*/ 3045204 w 6182686"/>
              <a:gd name="connsiteY1" fmla="*/ 1417739 h 1420963"/>
              <a:gd name="connsiteX2" fmla="*/ 6182686 w 6182686"/>
              <a:gd name="connsiteY2" fmla="*/ 0 h 142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2686" h="1420963">
                <a:moveTo>
                  <a:pt x="0" y="310392"/>
                </a:moveTo>
                <a:cubicBezTo>
                  <a:pt x="1007378" y="889931"/>
                  <a:pt x="2014757" y="1469471"/>
                  <a:pt x="3045204" y="1417739"/>
                </a:cubicBezTo>
                <a:cubicBezTo>
                  <a:pt x="4075651" y="1366007"/>
                  <a:pt x="5725486" y="190150"/>
                  <a:pt x="6182686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3C9CEC7-26DF-2F98-E69A-86CC85E43190}"/>
              </a:ext>
            </a:extLst>
          </p:cNvPr>
          <p:cNvCxnSpPr>
            <a:cxnSpLocks/>
          </p:cNvCxnSpPr>
          <p:nvPr/>
        </p:nvCxnSpPr>
        <p:spPr>
          <a:xfrm flipV="1">
            <a:off x="2062480" y="3148666"/>
            <a:ext cx="4033520" cy="9546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1C2FA5-4573-CA6B-872B-14C15587549D}"/>
              </a:ext>
            </a:extLst>
          </p:cNvPr>
          <p:cNvCxnSpPr>
            <a:cxnSpLocks/>
          </p:cNvCxnSpPr>
          <p:nvPr/>
        </p:nvCxnSpPr>
        <p:spPr>
          <a:xfrm flipH="1">
            <a:off x="7276301" y="2461952"/>
            <a:ext cx="2702390" cy="438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2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A2D5DF-FD5D-9475-1679-F672ABA82A0D}"/>
              </a:ext>
            </a:extLst>
          </p:cNvPr>
          <p:cNvSpPr/>
          <p:nvPr/>
        </p:nvSpPr>
        <p:spPr>
          <a:xfrm>
            <a:off x="5893567" y="2153841"/>
            <a:ext cx="72047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Extraction</a:t>
            </a:r>
            <a:endParaRPr lang="en-SG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D88DF9-E7A9-AB7F-E165-45B58AD521E2}"/>
              </a:ext>
            </a:extLst>
          </p:cNvPr>
          <p:cNvSpPr/>
          <p:nvPr/>
        </p:nvSpPr>
        <p:spPr>
          <a:xfrm>
            <a:off x="7077225" y="2152789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  <a:endParaRPr lang="en-SG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40A126-2DF1-1397-7F29-DE64C7BA1814}"/>
              </a:ext>
            </a:extLst>
          </p:cNvPr>
          <p:cNvSpPr/>
          <p:nvPr/>
        </p:nvSpPr>
        <p:spPr>
          <a:xfrm>
            <a:off x="5869626" y="2570786"/>
            <a:ext cx="9340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  <a:endParaRPr lang="en-SG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80C593-0AAE-44F5-BFC5-68424E261A03}"/>
              </a:ext>
            </a:extLst>
          </p:cNvPr>
          <p:cNvSpPr/>
          <p:nvPr/>
        </p:nvSpPr>
        <p:spPr>
          <a:xfrm>
            <a:off x="7095809" y="2568625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Assembly</a:t>
            </a:r>
            <a:endParaRPr lang="en-SG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524089-8D57-E397-7786-5FC140FD1E20}"/>
              </a:ext>
            </a:extLst>
          </p:cNvPr>
          <p:cNvSpPr/>
          <p:nvPr/>
        </p:nvSpPr>
        <p:spPr>
          <a:xfrm>
            <a:off x="6917205" y="3058102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  <a:endParaRPr lang="en-SG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F9C7638-E5E8-DD6A-7B41-27FD9B3032D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14040" y="2260789"/>
            <a:ext cx="463185" cy="1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4B2B34-2507-F359-015A-F7A1CFF3570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788829" y="1916629"/>
            <a:ext cx="201997" cy="1106317"/>
          </a:xfrm>
          <a:prstGeom prst="bentConnector3">
            <a:avLst>
              <a:gd name="adj1" fmla="val 34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019540C-7CAF-B8EB-A3AB-623C886AD1C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803709" y="2676625"/>
            <a:ext cx="292100" cy="2161"/>
          </a:xfrm>
          <a:prstGeom prst="bentConnector3">
            <a:avLst>
              <a:gd name="adj1" fmla="val -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3482D0-E7F5-B935-AA18-96C921C6053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275534" y="2872066"/>
            <a:ext cx="273477" cy="985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5115C3-B869-2185-A830-9531E4189A35}"/>
              </a:ext>
            </a:extLst>
          </p:cNvPr>
          <p:cNvSpPr/>
          <p:nvPr/>
        </p:nvSpPr>
        <p:spPr>
          <a:xfrm>
            <a:off x="9856184" y="1467997"/>
            <a:ext cx="74179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C30496-D9AC-F4F5-6C6E-C7F37D8A2887}"/>
              </a:ext>
            </a:extLst>
          </p:cNvPr>
          <p:cNvSpPr/>
          <p:nvPr/>
        </p:nvSpPr>
        <p:spPr>
          <a:xfrm>
            <a:off x="10482881" y="1780711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D28A6A0-5245-5F54-3B4E-1857CE77F1A0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10597974" y="1575997"/>
            <a:ext cx="330677" cy="204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921447-521A-803D-DE9C-75683C3656F2}"/>
              </a:ext>
            </a:extLst>
          </p:cNvPr>
          <p:cNvSpPr/>
          <p:nvPr/>
        </p:nvSpPr>
        <p:spPr>
          <a:xfrm>
            <a:off x="9884425" y="2362919"/>
            <a:ext cx="7677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EE9A88F5-3ECB-5F3B-3B7A-B19B1BE96A1D}"/>
              </a:ext>
            </a:extLst>
          </p:cNvPr>
          <p:cNvCxnSpPr>
            <a:cxnSpLocks/>
            <a:stCxn id="13" idx="0"/>
            <a:endCxn id="41" idx="0"/>
          </p:cNvCxnSpPr>
          <p:nvPr/>
        </p:nvCxnSpPr>
        <p:spPr>
          <a:xfrm rot="5400000" flipH="1" flipV="1">
            <a:off x="7897519" y="-175718"/>
            <a:ext cx="685844" cy="3973275"/>
          </a:xfrm>
          <a:prstGeom prst="curvedConnector3">
            <a:avLst>
              <a:gd name="adj1" fmla="val 13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5C6E22-2DB0-C95D-5E31-F0AF6F5DF850}"/>
              </a:ext>
            </a:extLst>
          </p:cNvPr>
          <p:cNvCxnSpPr>
            <a:cxnSpLocks/>
            <a:stCxn id="42" idx="2"/>
            <a:endCxn id="16" idx="0"/>
          </p:cNvCxnSpPr>
          <p:nvPr/>
        </p:nvCxnSpPr>
        <p:spPr>
          <a:xfrm rot="5400000">
            <a:off x="8909153" y="549127"/>
            <a:ext cx="571914" cy="34670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9AE5517E-892C-E9E8-A95E-8F11959B9FD0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7827329" y="2470919"/>
            <a:ext cx="2057096" cy="2057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696F2E-93A3-F8FC-DBF7-D69803A40645}"/>
              </a:ext>
            </a:extLst>
          </p:cNvPr>
          <p:cNvSpPr/>
          <p:nvPr/>
        </p:nvSpPr>
        <p:spPr>
          <a:xfrm>
            <a:off x="231501" y="2281633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61B24-DC2A-6F1C-443E-2D5070B1C694}"/>
              </a:ext>
            </a:extLst>
          </p:cNvPr>
          <p:cNvSpPr/>
          <p:nvPr/>
        </p:nvSpPr>
        <p:spPr>
          <a:xfrm>
            <a:off x="641353" y="25841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A37004-D159-68AF-7CEE-F8DCC54D654C}"/>
              </a:ext>
            </a:extLst>
          </p:cNvPr>
          <p:cNvSpPr/>
          <p:nvPr/>
        </p:nvSpPr>
        <p:spPr>
          <a:xfrm>
            <a:off x="277348" y="2927394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CB3380-AB18-B06B-951C-42B5B104A006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734232" y="2715152"/>
            <a:ext cx="127224" cy="297260"/>
          </a:xfrm>
          <a:prstGeom prst="bentConnector3">
            <a:avLst>
              <a:gd name="adj1" fmla="val 180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2413947" y="247263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D12553-2BBA-9512-9C12-09A07C907B79}"/>
              </a:ext>
            </a:extLst>
          </p:cNvPr>
          <p:cNvSpPr/>
          <p:nvPr/>
        </p:nvSpPr>
        <p:spPr>
          <a:xfrm>
            <a:off x="1973902" y="25628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A8987A-AF68-DF71-C95B-28A7D6686CDC}"/>
              </a:ext>
            </a:extLst>
          </p:cNvPr>
          <p:cNvSpPr/>
          <p:nvPr/>
        </p:nvSpPr>
        <p:spPr>
          <a:xfrm>
            <a:off x="1797041" y="2941409"/>
            <a:ext cx="783895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26763D-B177-3346-EF36-05603C195514}"/>
              </a:ext>
            </a:extLst>
          </p:cNvPr>
          <p:cNvSpPr/>
          <p:nvPr/>
        </p:nvSpPr>
        <p:spPr>
          <a:xfrm>
            <a:off x="1817122" y="3194201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2CF7EC-8257-53CF-9742-1B08F9EE979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2152737" y="2815122"/>
            <a:ext cx="162539" cy="90034"/>
          </a:xfrm>
          <a:prstGeom prst="bentConnector3">
            <a:avLst>
              <a:gd name="adj1" fmla="val 335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BB129C-2BDC-E605-1172-60A0B84EB15B}"/>
              </a:ext>
            </a:extLst>
          </p:cNvPr>
          <p:cNvSpPr/>
          <p:nvPr/>
        </p:nvSpPr>
        <p:spPr>
          <a:xfrm>
            <a:off x="808460" y="379580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8440E6-34A6-21EC-098B-032976EFCA31}"/>
              </a:ext>
            </a:extLst>
          </p:cNvPr>
          <p:cNvSpPr/>
          <p:nvPr/>
        </p:nvSpPr>
        <p:spPr>
          <a:xfrm>
            <a:off x="1633756" y="3873212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67154B-B453-50C0-9373-601BD48A1A4C}"/>
              </a:ext>
            </a:extLst>
          </p:cNvPr>
          <p:cNvSpPr/>
          <p:nvPr/>
        </p:nvSpPr>
        <p:spPr>
          <a:xfrm>
            <a:off x="1567134" y="4253790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724703" y="4644593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  <a:stCxn id="7" idx="3"/>
            <a:endCxn id="28" idx="0"/>
          </p:cNvCxnSpPr>
          <p:nvPr/>
        </p:nvCxnSpPr>
        <p:spPr>
          <a:xfrm>
            <a:off x="841743" y="2389633"/>
            <a:ext cx="1437280" cy="1732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A98DFBC-C768-3339-EA63-EFE51D56EE6A}"/>
              </a:ext>
            </a:extLst>
          </p:cNvPr>
          <p:cNvCxnSpPr>
            <a:cxnSpLocks/>
            <a:stCxn id="34" idx="0"/>
            <a:endCxn id="28" idx="1"/>
          </p:cNvCxnSpPr>
          <p:nvPr/>
        </p:nvCxnSpPr>
        <p:spPr>
          <a:xfrm rot="5400000" flipH="1" flipV="1">
            <a:off x="981274" y="2803177"/>
            <a:ext cx="1124934" cy="8603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4608785-FE6A-36C1-DA79-30EBF6C1F2FF}"/>
              </a:ext>
            </a:extLst>
          </p:cNvPr>
          <p:cNvCxnSpPr>
            <a:cxnSpLocks/>
            <a:stCxn id="30" idx="1"/>
            <a:endCxn id="35" idx="0"/>
          </p:cNvCxnSpPr>
          <p:nvPr/>
        </p:nvCxnSpPr>
        <p:spPr>
          <a:xfrm rot="10800000" flipH="1" flipV="1">
            <a:off x="1797041" y="3049408"/>
            <a:ext cx="141836" cy="823803"/>
          </a:xfrm>
          <a:prstGeom prst="curvedConnector4">
            <a:avLst>
              <a:gd name="adj1" fmla="val -57306"/>
              <a:gd name="adj2" fmla="val 56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6E8D14-5369-4176-AD8C-63DB707C030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6200000" flipH="1">
            <a:off x="1856649" y="4171439"/>
            <a:ext cx="164578" cy="1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C8FB138-849D-6AE8-E544-71572045D37C}"/>
              </a:ext>
            </a:extLst>
          </p:cNvPr>
          <p:cNvCxnSpPr>
            <a:cxnSpLocks/>
            <a:stCxn id="35" idx="3"/>
            <a:endCxn id="31" idx="3"/>
          </p:cNvCxnSpPr>
          <p:nvPr/>
        </p:nvCxnSpPr>
        <p:spPr>
          <a:xfrm flipV="1">
            <a:off x="2243998" y="3302201"/>
            <a:ext cx="316856" cy="679011"/>
          </a:xfrm>
          <a:prstGeom prst="curvedConnector3">
            <a:avLst>
              <a:gd name="adj1" fmla="val 1721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8AD7DC5-E8CD-CE50-5917-2C6609C03BAB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V="1">
            <a:off x="841743" y="2152789"/>
            <a:ext cx="6601242" cy="236844"/>
          </a:xfrm>
          <a:prstGeom prst="curvedConnector4">
            <a:avLst>
              <a:gd name="adj1" fmla="val 9137"/>
              <a:gd name="adj2" fmla="val 196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01107DC-5130-846C-4361-2A9D5ABA1503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946475" y="2315660"/>
            <a:ext cx="2328053" cy="2685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BF6500-2C46-BE03-B87C-2391FF126AC2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291840" y="2316480"/>
            <a:ext cx="2577786" cy="3623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F98AAA92-8DE3-11EF-D8E8-4C5D94C9A5C4}"/>
              </a:ext>
            </a:extLst>
          </p:cNvPr>
          <p:cNvCxnSpPr>
            <a:cxnSpLocks/>
            <a:stCxn id="13" idx="1"/>
            <a:endCxn id="28" idx="0"/>
          </p:cNvCxnSpPr>
          <p:nvPr/>
        </p:nvCxnSpPr>
        <p:spPr>
          <a:xfrm rot="10800000" flipV="1">
            <a:off x="2279023" y="2261840"/>
            <a:ext cx="3614544" cy="30102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216042FA-DFD7-E979-14B0-B7A89C786E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2580936" y="2676625"/>
            <a:ext cx="4514873" cy="372784"/>
          </a:xfrm>
          <a:prstGeom prst="curvedConnector3">
            <a:avLst>
              <a:gd name="adj1" fmla="val 93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62B74C2C-A25A-87BE-AECD-4C0A18FA971B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rot="10800000">
            <a:off x="1251595" y="2692171"/>
            <a:ext cx="545446" cy="3572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E63ABB3A-8C5F-ABA6-7F62-5BA654B28FC0}"/>
              </a:ext>
            </a:extLst>
          </p:cNvPr>
          <p:cNvCxnSpPr>
            <a:cxnSpLocks/>
            <a:endCxn id="35" idx="0"/>
          </p:cNvCxnSpPr>
          <p:nvPr/>
        </p:nvCxnSpPr>
        <p:spPr>
          <a:xfrm rot="10800000" flipV="1">
            <a:off x="1938878" y="3555798"/>
            <a:ext cx="1584499" cy="3174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E1161198-9D12-00CC-B26E-DCFA1B17012F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523376" y="2678785"/>
            <a:ext cx="2346250" cy="8770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7B04442E-26AD-0A34-8EEA-05153C5E6DE4}"/>
              </a:ext>
            </a:extLst>
          </p:cNvPr>
          <p:cNvCxnSpPr>
            <a:cxnSpLocks/>
            <a:stCxn id="35" idx="3"/>
            <a:endCxn id="17" idx="1"/>
          </p:cNvCxnSpPr>
          <p:nvPr/>
        </p:nvCxnSpPr>
        <p:spPr>
          <a:xfrm flipV="1">
            <a:off x="2243998" y="3166102"/>
            <a:ext cx="4673207" cy="8151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1">
            <a:extLst>
              <a:ext uri="{FF2B5EF4-FFF2-40B4-BE49-F238E27FC236}">
                <a16:creationId xmlns:a16="http://schemas.microsoft.com/office/drawing/2014/main" id="{FC682C6D-297B-C246-D368-5409F13ECC40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(Past)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D5CAB63-D0AB-5D21-C1A4-FAB1083614D6}"/>
              </a:ext>
            </a:extLst>
          </p:cNvPr>
          <p:cNvCxnSpPr>
            <a:cxnSpLocks/>
            <a:stCxn id="16" idx="2"/>
            <a:endCxn id="31" idx="3"/>
          </p:cNvCxnSpPr>
          <p:nvPr/>
        </p:nvCxnSpPr>
        <p:spPr>
          <a:xfrm rot="5400000">
            <a:off x="4752424" y="593056"/>
            <a:ext cx="517576" cy="4900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373A34-9B0B-752A-D021-5E418A185023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(Future)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</p:cNvCxnSpPr>
          <p:nvPr/>
        </p:nvCxnSpPr>
        <p:spPr>
          <a:xfrm>
            <a:off x="1690345" y="2326481"/>
            <a:ext cx="497311" cy="23116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9480EE5-69F5-AF38-BC63-0689BA94A6A5}"/>
              </a:ext>
            </a:extLst>
          </p:cNvPr>
          <p:cNvCxnSpPr>
            <a:cxnSpLocks/>
          </p:cNvCxnSpPr>
          <p:nvPr/>
        </p:nvCxnSpPr>
        <p:spPr>
          <a:xfrm>
            <a:off x="1137920" y="2641600"/>
            <a:ext cx="153689" cy="11847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651168-B470-486D-E04A-D0D5F0232E00}"/>
              </a:ext>
            </a:extLst>
          </p:cNvPr>
          <p:cNvCxnSpPr>
            <a:cxnSpLocks/>
          </p:cNvCxnSpPr>
          <p:nvPr/>
        </p:nvCxnSpPr>
        <p:spPr>
          <a:xfrm flipV="1">
            <a:off x="2319115" y="2840889"/>
            <a:ext cx="3826734" cy="165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1C2FA5-4573-CA6B-872B-14C15587549D}"/>
              </a:ext>
            </a:extLst>
          </p:cNvPr>
          <p:cNvCxnSpPr>
            <a:cxnSpLocks/>
          </p:cNvCxnSpPr>
          <p:nvPr/>
        </p:nvCxnSpPr>
        <p:spPr>
          <a:xfrm flipH="1">
            <a:off x="7276301" y="2461952"/>
            <a:ext cx="2702390" cy="438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A2D5DF-FD5D-9475-1679-F672ABA82A0D}"/>
              </a:ext>
            </a:extLst>
          </p:cNvPr>
          <p:cNvSpPr/>
          <p:nvPr/>
        </p:nvSpPr>
        <p:spPr>
          <a:xfrm>
            <a:off x="5893567" y="2153841"/>
            <a:ext cx="72047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Extraction</a:t>
            </a:r>
            <a:endParaRPr lang="en-SG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D88DF9-E7A9-AB7F-E165-45B58AD521E2}"/>
              </a:ext>
            </a:extLst>
          </p:cNvPr>
          <p:cNvSpPr/>
          <p:nvPr/>
        </p:nvSpPr>
        <p:spPr>
          <a:xfrm>
            <a:off x="7077225" y="2149004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  <a:endParaRPr lang="en-SG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40A126-2DF1-1397-7F29-DE64C7BA1814}"/>
              </a:ext>
            </a:extLst>
          </p:cNvPr>
          <p:cNvSpPr/>
          <p:nvPr/>
        </p:nvSpPr>
        <p:spPr>
          <a:xfrm>
            <a:off x="5869626" y="2554449"/>
            <a:ext cx="9340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  <a:endParaRPr lang="en-SG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80C593-0AAE-44F5-BFC5-68424E261A03}"/>
              </a:ext>
            </a:extLst>
          </p:cNvPr>
          <p:cNvSpPr/>
          <p:nvPr/>
        </p:nvSpPr>
        <p:spPr>
          <a:xfrm>
            <a:off x="7154567" y="2554449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Assembly</a:t>
            </a:r>
            <a:endParaRPr lang="en-SG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524089-8D57-E397-7786-5FC140FD1E20}"/>
              </a:ext>
            </a:extLst>
          </p:cNvPr>
          <p:cNvSpPr/>
          <p:nvPr/>
        </p:nvSpPr>
        <p:spPr>
          <a:xfrm>
            <a:off x="6938780" y="3079933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  <a:endParaRPr lang="en-SG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F9C7638-E5E8-DD6A-7B41-27FD9B3032D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14040" y="2257004"/>
            <a:ext cx="463185" cy="48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4B2B34-2507-F359-015A-F7A1CFF3570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795105" y="1906568"/>
            <a:ext cx="189445" cy="11063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019540C-7CAF-B8EB-A3AB-623C886AD1C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803709" y="2662449"/>
            <a:ext cx="35085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3482D0-E7F5-B935-AA18-96C921C6053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297697" y="2857303"/>
            <a:ext cx="309484" cy="135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5115C3-B869-2185-A830-9531E4189A35}"/>
              </a:ext>
            </a:extLst>
          </p:cNvPr>
          <p:cNvSpPr/>
          <p:nvPr/>
        </p:nvSpPr>
        <p:spPr>
          <a:xfrm>
            <a:off x="9856184" y="1467997"/>
            <a:ext cx="74179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C30496-D9AC-F4F5-6C6E-C7F37D8A2887}"/>
              </a:ext>
            </a:extLst>
          </p:cNvPr>
          <p:cNvSpPr/>
          <p:nvPr/>
        </p:nvSpPr>
        <p:spPr>
          <a:xfrm>
            <a:off x="10482881" y="1780711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D28A6A0-5245-5F54-3B4E-1857CE77F1A0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10597974" y="1575997"/>
            <a:ext cx="330677" cy="204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921447-521A-803D-DE9C-75683C3656F2}"/>
              </a:ext>
            </a:extLst>
          </p:cNvPr>
          <p:cNvSpPr/>
          <p:nvPr/>
        </p:nvSpPr>
        <p:spPr>
          <a:xfrm>
            <a:off x="9884425" y="2362919"/>
            <a:ext cx="7677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EE9A88F5-3ECB-5F3B-3B7A-B19B1BE96A1D}"/>
              </a:ext>
            </a:extLst>
          </p:cNvPr>
          <p:cNvCxnSpPr>
            <a:cxnSpLocks/>
            <a:stCxn id="13" idx="0"/>
            <a:endCxn id="41" idx="0"/>
          </p:cNvCxnSpPr>
          <p:nvPr/>
        </p:nvCxnSpPr>
        <p:spPr>
          <a:xfrm rot="5400000" flipH="1" flipV="1">
            <a:off x="7897519" y="-175718"/>
            <a:ext cx="685844" cy="3973275"/>
          </a:xfrm>
          <a:prstGeom prst="curvedConnector3">
            <a:avLst>
              <a:gd name="adj1" fmla="val 13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5C6E22-2DB0-C95D-5E31-F0AF6F5DF850}"/>
              </a:ext>
            </a:extLst>
          </p:cNvPr>
          <p:cNvCxnSpPr>
            <a:cxnSpLocks/>
            <a:stCxn id="42" idx="2"/>
            <a:endCxn id="16" idx="0"/>
          </p:cNvCxnSpPr>
          <p:nvPr/>
        </p:nvCxnSpPr>
        <p:spPr>
          <a:xfrm rot="5400000">
            <a:off x="8945620" y="571418"/>
            <a:ext cx="557738" cy="34083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9AE5517E-892C-E9E8-A95E-8F11959B9FD0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7886087" y="2470919"/>
            <a:ext cx="1998338" cy="1915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696F2E-93A3-F8FC-DBF7-D69803A40645}"/>
              </a:ext>
            </a:extLst>
          </p:cNvPr>
          <p:cNvSpPr/>
          <p:nvPr/>
        </p:nvSpPr>
        <p:spPr>
          <a:xfrm>
            <a:off x="215098" y="222821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0203B4-9814-9560-7252-A1967825B9E2}"/>
              </a:ext>
            </a:extLst>
          </p:cNvPr>
          <p:cNvSpPr/>
          <p:nvPr/>
        </p:nvSpPr>
        <p:spPr>
          <a:xfrm>
            <a:off x="1032689" y="2230437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6FF53F-AD4C-7739-3C5C-7A0A1D090F70}"/>
              </a:ext>
            </a:extLst>
          </p:cNvPr>
          <p:cNvSpPr/>
          <p:nvPr/>
        </p:nvSpPr>
        <p:spPr>
          <a:xfrm>
            <a:off x="138666" y="2626297"/>
            <a:ext cx="790348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61B24-DC2A-6F1C-443E-2D5070B1C694}"/>
              </a:ext>
            </a:extLst>
          </p:cNvPr>
          <p:cNvSpPr/>
          <p:nvPr/>
        </p:nvSpPr>
        <p:spPr>
          <a:xfrm>
            <a:off x="1049408" y="2627816"/>
            <a:ext cx="610242" cy="2195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A37004-D159-68AF-7CEE-F8DCC54D654C}"/>
              </a:ext>
            </a:extLst>
          </p:cNvPr>
          <p:cNvSpPr/>
          <p:nvPr/>
        </p:nvSpPr>
        <p:spPr>
          <a:xfrm>
            <a:off x="590413" y="3037711"/>
            <a:ext cx="743732" cy="1603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526955-A6F0-9D55-9CB8-35C2261EC28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25340" y="2336214"/>
            <a:ext cx="207349" cy="22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BEEFC3-0291-A2E8-C799-0AA03BB7B18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845895" y="2134382"/>
            <a:ext cx="179860" cy="803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69FD380-F207-2DC7-E338-10CBF5EADC4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29014" y="2734297"/>
            <a:ext cx="120394" cy="33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CB3380-AB18-B06B-951C-42B5B104A006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1063244" y="2746425"/>
            <a:ext cx="190321" cy="392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D12553-2BBA-9512-9C12-09A07C907B79}"/>
              </a:ext>
            </a:extLst>
          </p:cNvPr>
          <p:cNvSpPr/>
          <p:nvPr/>
        </p:nvSpPr>
        <p:spPr>
          <a:xfrm>
            <a:off x="1882535" y="2557646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A8987A-AF68-DF71-C95B-28A7D6686CDC}"/>
              </a:ext>
            </a:extLst>
          </p:cNvPr>
          <p:cNvSpPr/>
          <p:nvPr/>
        </p:nvSpPr>
        <p:spPr>
          <a:xfrm>
            <a:off x="1797040" y="2876288"/>
            <a:ext cx="783895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26763D-B177-3346-EF36-05603C195514}"/>
              </a:ext>
            </a:extLst>
          </p:cNvPr>
          <p:cNvSpPr/>
          <p:nvPr/>
        </p:nvSpPr>
        <p:spPr>
          <a:xfrm>
            <a:off x="1872132" y="3160740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2CF7EC-8257-53CF-9742-1B08F9EE979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2137001" y="2824301"/>
            <a:ext cx="102642" cy="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BB129C-2BDC-E605-1172-60A0B84EB15B}"/>
              </a:ext>
            </a:extLst>
          </p:cNvPr>
          <p:cNvSpPr/>
          <p:nvPr/>
        </p:nvSpPr>
        <p:spPr>
          <a:xfrm>
            <a:off x="808460" y="379580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8440E6-34A6-21EC-098B-032976EFCA31}"/>
              </a:ext>
            </a:extLst>
          </p:cNvPr>
          <p:cNvSpPr/>
          <p:nvPr/>
        </p:nvSpPr>
        <p:spPr>
          <a:xfrm>
            <a:off x="768014" y="41708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67154B-B453-50C0-9373-601BD48A1A4C}"/>
              </a:ext>
            </a:extLst>
          </p:cNvPr>
          <p:cNvSpPr/>
          <p:nvPr/>
        </p:nvSpPr>
        <p:spPr>
          <a:xfrm>
            <a:off x="1575383" y="4167885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A98DFBC-C768-3339-EA63-EFE51D56EE6A}"/>
              </a:ext>
            </a:extLst>
          </p:cNvPr>
          <p:cNvCxnSpPr>
            <a:cxnSpLocks/>
            <a:stCxn id="34" idx="0"/>
            <a:endCxn id="8" idx="3"/>
          </p:cNvCxnSpPr>
          <p:nvPr/>
        </p:nvCxnSpPr>
        <p:spPr>
          <a:xfrm rot="5400000" flipH="1" flipV="1">
            <a:off x="649573" y="2802446"/>
            <a:ext cx="1457367" cy="529350"/>
          </a:xfrm>
          <a:prstGeom prst="curvedConnector4">
            <a:avLst>
              <a:gd name="adj1" fmla="val 46295"/>
              <a:gd name="adj2" fmla="val 1136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6E8D14-5369-4176-AD8C-63DB707C030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1378256" y="4275885"/>
            <a:ext cx="197127" cy="2985"/>
          </a:xfrm>
          <a:prstGeom prst="bentConnector3">
            <a:avLst>
              <a:gd name="adj1" fmla="val -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7DD1882-0B81-7946-A9C0-AB3D70A387FF}"/>
              </a:ext>
            </a:extLst>
          </p:cNvPr>
          <p:cNvCxnSpPr>
            <a:cxnSpLocks/>
            <a:stCxn id="9" idx="2"/>
            <a:endCxn id="35" idx="1"/>
          </p:cNvCxnSpPr>
          <p:nvPr/>
        </p:nvCxnSpPr>
        <p:spPr>
          <a:xfrm rot="16200000" flipH="1">
            <a:off x="-67359" y="3443496"/>
            <a:ext cx="1436573" cy="23417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8A51827-435B-40B2-032B-A16E38745CF6}"/>
              </a:ext>
            </a:extLst>
          </p:cNvPr>
          <p:cNvCxnSpPr>
            <a:cxnSpLocks/>
            <a:stCxn id="13" idx="1"/>
            <a:endCxn id="28" idx="3"/>
          </p:cNvCxnSpPr>
          <p:nvPr/>
        </p:nvCxnSpPr>
        <p:spPr>
          <a:xfrm rot="10800000" flipV="1">
            <a:off x="2492777" y="2261840"/>
            <a:ext cx="3400790" cy="4038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A7A5364-F626-3E9F-7D2D-3194433160A5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2580935" y="2662449"/>
            <a:ext cx="4573632" cy="321839"/>
          </a:xfrm>
          <a:prstGeom prst="curvedConnector3">
            <a:avLst>
              <a:gd name="adj1" fmla="val 92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0393D7D-65EB-E409-A6ED-252BE4E0BC62}"/>
              </a:ext>
            </a:extLst>
          </p:cNvPr>
          <p:cNvCxnSpPr>
            <a:cxnSpLocks/>
            <a:stCxn id="16" idx="2"/>
            <a:endCxn id="31" idx="3"/>
          </p:cNvCxnSpPr>
          <p:nvPr/>
        </p:nvCxnSpPr>
        <p:spPr>
          <a:xfrm rot="5400000">
            <a:off x="4818951" y="567363"/>
            <a:ext cx="498291" cy="490446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2E4D7719-2906-72F5-9BE1-9C500BFA3276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(Future)</a:t>
            </a:r>
          </a:p>
        </p:txBody>
      </p:sp>
    </p:spTree>
    <p:extLst>
      <p:ext uri="{BB962C8B-B14F-4D97-AF65-F5344CB8AC3E}">
        <p14:creationId xmlns:p14="http://schemas.microsoft.com/office/powerpoint/2010/main" val="422480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77-B4D0-273F-8EAA-314A0DF9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SG" dirty="0"/>
              <a:t>Breakdown of processes done by each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0B7E-E2B4-1560-D777-B407B7B0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555"/>
            <a:ext cx="3691372" cy="4440073"/>
          </a:xfrm>
        </p:spPr>
        <p:txBody>
          <a:bodyPr anchor="t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China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 (Future Simulation only)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 (Future Simulation only)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5D9C0-0D3B-A8AD-388A-19EEEF35C548}"/>
              </a:ext>
            </a:extLst>
          </p:cNvPr>
          <p:cNvSpPr txBox="1">
            <a:spLocks/>
          </p:cNvSpPr>
          <p:nvPr/>
        </p:nvSpPr>
        <p:spPr>
          <a:xfrm>
            <a:off x="4992470" y="1877677"/>
            <a:ext cx="3691372" cy="4440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Southeast Asia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 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East Asia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B2C1C-BADB-F593-8336-251B94251A87}"/>
              </a:ext>
            </a:extLst>
          </p:cNvPr>
          <p:cNvSpPr txBox="1">
            <a:spLocks/>
          </p:cNvSpPr>
          <p:nvPr/>
        </p:nvSpPr>
        <p:spPr>
          <a:xfrm>
            <a:off x="8411853" y="1879921"/>
            <a:ext cx="3691372" cy="4440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America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 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Europe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96379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951052-4EFE-B11E-2AAE-8FBC80CC83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39822" y="1493135"/>
                <a:ext cx="10707688" cy="990601"/>
              </a:xfrm>
            </p:spPr>
            <p:txBody>
              <a:bodyPr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𝐸𝑥</m:t>
                              </m:r>
                            </m:e>
                            <m:sub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𝐸𝑥</m:t>
                              </m:r>
                            </m:e>
                            <m:sub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951052-4EFE-B11E-2AAE-8FBC80CC8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39822" y="1493135"/>
                <a:ext cx="10707688" cy="990601"/>
              </a:xfrm>
              <a:blipFill>
                <a:blip r:embed="rId2"/>
                <a:stretch>
                  <a:fillRect b="-141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887E8A7-296B-54ED-8704-F5D3A855233B}"/>
              </a:ext>
            </a:extLst>
          </p:cNvPr>
          <p:cNvSpPr txBox="1">
            <a:spLocks/>
          </p:cNvSpPr>
          <p:nvPr/>
        </p:nvSpPr>
        <p:spPr>
          <a:xfrm>
            <a:off x="1484309" y="214131"/>
            <a:ext cx="10018713" cy="11921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Equation for Profit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3A9A3F5-7D57-1A35-0D31-5684AC5019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75442" y="3085620"/>
                <a:ext cx="9427580" cy="3558249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Cambria Math" panose="02040503050406030204" pitchFamily="18" charset="0"/>
                  </a:rPr>
                  <a:t>i</a:t>
                </a:r>
                <a:r>
                  <a:rPr lang="en-SG" b="0" dirty="0">
                    <a:latin typeface="Cambria Math" panose="02040503050406030204" pitchFamily="18" charset="0"/>
                  </a:rPr>
                  <a:t>: index for </a:t>
                </a:r>
                <a:r>
                  <a:rPr lang="en-SG" dirty="0">
                    <a:latin typeface="Cambria Math" panose="02040503050406030204" pitchFamily="18" charset="0"/>
                  </a:rPr>
                  <a:t>a </a:t>
                </a:r>
                <a:r>
                  <a:rPr lang="en-SG" b="0" dirty="0">
                    <a:latin typeface="Cambria Math" panose="02040503050406030204" pitchFamily="18" charset="0"/>
                  </a:rPr>
                  <a:t>country (</a:t>
                </a:r>
                <a:r>
                  <a:rPr lang="en-SG" b="0" dirty="0" err="1">
                    <a:latin typeface="Cambria Math" panose="02040503050406030204" pitchFamily="18" charset="0"/>
                  </a:rPr>
                  <a:t>i.e</a:t>
                </a:r>
                <a:r>
                  <a:rPr lang="en-SG" b="0" dirty="0">
                    <a:latin typeface="Cambria Math" panose="02040503050406030204" pitchFamily="18" charset="0"/>
                  </a:rPr>
                  <a:t> USA, CHN, EUR, etc)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SG" b="0" dirty="0">
                    <a:latin typeface="Cambria Math" panose="02040503050406030204" pitchFamily="18" charset="0"/>
                  </a:rPr>
                  <a:t>n</a:t>
                </a:r>
                <a:r>
                  <a:rPr lang="en-SG" dirty="0"/>
                  <a:t>:index for processes </a:t>
                </a:r>
                <a:r>
                  <a:rPr lang="en-SG" b="0" dirty="0">
                    <a:latin typeface="Cambria Math" panose="02040503050406030204" pitchFamily="18" charset="0"/>
                  </a:rPr>
                  <a:t> </a:t>
                </a:r>
                <a:r>
                  <a:rPr lang="en-SG" dirty="0"/>
                  <a:t>of the country (i.e. extraction, manufacturing. etc).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Cambria Math" panose="02040503050406030204" pitchFamily="18" charset="0"/>
                  </a:rPr>
                  <a:t>e</a:t>
                </a:r>
                <a:r>
                  <a:rPr lang="en-SG" dirty="0"/>
                  <a:t>: index for processes from which goods are exported.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Cambria Math" panose="02040503050406030204" pitchFamily="18" charset="0"/>
                  </a:rPr>
                  <a:t>j</a:t>
                </a:r>
                <a:r>
                  <a:rPr lang="en-SG" dirty="0"/>
                  <a:t>: index for processes from which goods are imported from another country.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SG" dirty="0"/>
                  <a:t>d: index for countries which goods are imported from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dirty="0"/>
                  <a:t>:Production costs process </a:t>
                </a:r>
                <a:r>
                  <a:rPr lang="en-SG" dirty="0" err="1"/>
                  <a:t>i</a:t>
                </a:r>
                <a:r>
                  <a:rPr lang="en-SG" dirty="0"/>
                  <a:t> for producing 1 unit product for the process n.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dirty="0"/>
                  <a:t>: Total number of unit outputs produced in process n/e/j in country </a:t>
                </a:r>
                <a:r>
                  <a:rPr lang="en-SG" dirty="0" err="1"/>
                  <a:t>i</a:t>
                </a:r>
                <a:r>
                  <a:rPr lang="en-SG" dirty="0"/>
                  <a:t>/d.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SG" dirty="0"/>
                  <a:t>: Revenue for exporting 1 unit product from process e/j in country </a:t>
                </a:r>
                <a:r>
                  <a:rPr lang="en-SG" dirty="0" err="1"/>
                  <a:t>i</a:t>
                </a:r>
                <a:r>
                  <a:rPr lang="en-SG" dirty="0"/>
                  <a:t>/d. Zero shipping fee is assumed so the export revenue from one country is the importing costs for the receiving country.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3A9A3F5-7D57-1A35-0D31-5684AC50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75442" y="3085620"/>
                <a:ext cx="9427580" cy="3558249"/>
              </a:xfrm>
              <a:blipFill>
                <a:blip r:embed="rId3"/>
                <a:stretch>
                  <a:fillRect l="-1099" t="-5479" r="-4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D97369-A8B9-DD06-1CEF-7BDBAEF2157A}"/>
              </a:ext>
            </a:extLst>
          </p:cNvPr>
          <p:cNvSpPr txBox="1"/>
          <p:nvPr/>
        </p:nvSpPr>
        <p:spPr>
          <a:xfrm>
            <a:off x="3675355" y="2574524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Production Costs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D8D5-7712-E568-DBD1-39428B777494}"/>
              </a:ext>
            </a:extLst>
          </p:cNvPr>
          <p:cNvSpPr txBox="1"/>
          <p:nvPr/>
        </p:nvSpPr>
        <p:spPr>
          <a:xfrm>
            <a:off x="6096000" y="2574524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Export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FD939-66C9-CA13-BB8B-3EF36F92A06F}"/>
              </a:ext>
            </a:extLst>
          </p:cNvPr>
          <p:cNvSpPr txBox="1"/>
          <p:nvPr/>
        </p:nvSpPr>
        <p:spPr>
          <a:xfrm>
            <a:off x="8516645" y="2575882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Import Costs</a:t>
            </a:r>
          </a:p>
        </p:txBody>
      </p:sp>
    </p:spTree>
    <p:extLst>
      <p:ext uri="{BB962C8B-B14F-4D97-AF65-F5344CB8AC3E}">
        <p14:creationId xmlns:p14="http://schemas.microsoft.com/office/powerpoint/2010/main" val="16101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77-B4D0-273F-8EAA-314A0DF9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SG" dirty="0"/>
              <a:t>Breakdown of Production costs and Export Revenues for Past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90B7E-E2B4-1560-D777-B407B7B07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2705" y="1868345"/>
                <a:ext cx="3133989" cy="4440073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·"/>
                </a:pPr>
                <a:r>
                  <a:rPr lang="en-GB" dirty="0"/>
                  <a:t>China (CHN)</a:t>
                </a: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𝐶𝐻𝑁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=1900</m:t>
                    </m:r>
                  </m:oMath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𝐶𝐻𝑁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=900</m:t>
                    </m:r>
                  </m:oMath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𝐶𝐻𝑁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𝐶𝐻𝑁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endParaRPr lang="en-GB" dirty="0"/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·"/>
                </a:pPr>
                <a:r>
                  <a:rPr lang="en-GB" dirty="0"/>
                  <a:t>East Asia (EAS)</a:t>
                </a:r>
                <a:endParaRPr lang="en-SG" dirty="0"/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𝐸𝐴𝑆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=800</m:t>
                    </m:r>
                  </m:oMath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𝐸𝐴𝑆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=1800</m:t>
                    </m:r>
                  </m:oMath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𝐸𝐴𝑆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𝐸𝐴𝑆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90B7E-E2B4-1560-D777-B407B7B07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2705" y="1868345"/>
                <a:ext cx="3133989" cy="4440073"/>
              </a:xfrm>
              <a:blipFill>
                <a:blip r:embed="rId2"/>
                <a:stretch>
                  <a:fillRect l="-5058" t="-5213" b="-15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128FABC-F7EB-9C1A-0F3A-99384DAE3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6026" y="1868345"/>
                <a:ext cx="3133989" cy="444007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·"/>
                </a:pPr>
                <a:r>
                  <a:rPr lang="en-GB" sz="2200" dirty="0"/>
                  <a:t>Southeast Asia (SEA)</a:t>
                </a:r>
                <a:endParaRPr lang="en-SG" sz="2200" dirty="0"/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𝑆𝐸𝐴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𝑆𝐸𝐴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=600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𝑆𝐸𝐴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𝑆𝐸𝐴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=1800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𝑆𝐸𝐴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=25000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128FABC-F7EB-9C1A-0F3A-99384DAE3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26" y="1868345"/>
                <a:ext cx="3133989" cy="4440073"/>
              </a:xfrm>
              <a:prstGeom prst="rect">
                <a:avLst/>
              </a:prstGeom>
              <a:blipFill>
                <a:blip r:embed="rId3"/>
                <a:stretch>
                  <a:fillRect l="-5058" t="-48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F414B5-A00B-8847-1172-36C3AB4BDC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67" y="1868345"/>
                <a:ext cx="3133989" cy="444007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·"/>
                </a:pPr>
                <a:r>
                  <a:rPr lang="en-GB" sz="2200" dirty="0"/>
                  <a:t>United States of America (USA)</a:t>
                </a:r>
                <a:endParaRPr lang="en-SG" sz="2200" dirty="0"/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=2200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=900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=2100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=8500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𝑈𝑆𝐴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=26000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lvl="1"/>
                <a:endParaRPr lang="en-SG" dirty="0"/>
              </a:p>
              <a:p>
                <a:pPr lvl="1"/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F414B5-A00B-8847-1172-36C3AB4BD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67" y="1868345"/>
                <a:ext cx="3133989" cy="4440073"/>
              </a:xfrm>
              <a:prstGeom prst="rect">
                <a:avLst/>
              </a:prstGeom>
              <a:blipFill>
                <a:blip r:embed="rId4"/>
                <a:stretch>
                  <a:fillRect l="-5058" t="-52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F05A44-95EA-3BC1-F052-0119890C0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6988" y="1752599"/>
                <a:ext cx="3133989" cy="444007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·"/>
                </a:pPr>
                <a:r>
                  <a:rPr lang="en-GB" sz="2200" dirty="0"/>
                  <a:t>Europe (EUR)</a:t>
                </a:r>
                <a:endParaRPr lang="en-SG" sz="2200" dirty="0"/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𝐸𝑈𝑅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=900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𝐸𝑈𝑅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=2200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𝐸𝑈𝑅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𝐸𝑈𝑅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=8500</m:t>
                    </m:r>
                  </m:oMath>
                </a14:m>
                <a:endParaRPr lang="en-SG" sz="1900" i="1" dirty="0">
                  <a:latin typeface="Cambria Math" panose="02040503050406030204" pitchFamily="18" charset="0"/>
                </a:endParaRPr>
              </a:p>
              <a:p>
                <a:pPr lvl="1"/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F05A44-95EA-3BC1-F052-0119890C0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988" y="1752599"/>
                <a:ext cx="3133989" cy="4440073"/>
              </a:xfrm>
              <a:prstGeom prst="rect">
                <a:avLst/>
              </a:prstGeom>
              <a:blipFill>
                <a:blip r:embed="rId5"/>
                <a:stretch>
                  <a:fillRect l="-5058" t="-48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03E643E-EE63-6B0A-C227-B7A9655F8A4F}"/>
              </a:ext>
            </a:extLst>
          </p:cNvPr>
          <p:cNvSpPr txBox="1"/>
          <p:nvPr/>
        </p:nvSpPr>
        <p:spPr>
          <a:xfrm>
            <a:off x="3161929" y="6424164"/>
            <a:ext cx="635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*Note: Process cost for Distribution is negative as each country gains revenue from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51527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2BE645A83FA44AAEB7EF4394BE9CE8" ma:contentTypeVersion="10" ma:contentTypeDescription="Create a new document." ma:contentTypeScope="" ma:versionID="0503a23d02e1e8cfccb9d58081f4fa48">
  <xsd:schema xmlns:xsd="http://www.w3.org/2001/XMLSchema" xmlns:xs="http://www.w3.org/2001/XMLSchema" xmlns:p="http://schemas.microsoft.com/office/2006/metadata/properties" xmlns:ns2="d36c0395-b650-41ff-912c-e6a462652c6d" xmlns:ns3="d50ccbe0-cca1-4d4b-b46b-fdd532fd81a5" targetNamespace="http://schemas.microsoft.com/office/2006/metadata/properties" ma:root="true" ma:fieldsID="4ef77329f0aeb8f214345ec4cefe3bf0" ns2:_="" ns3:_="">
    <xsd:import namespace="d36c0395-b650-41ff-912c-e6a462652c6d"/>
    <xsd:import namespace="d50ccbe0-cca1-4d4b-b46b-fdd532fd8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c0395-b650-41ff-912c-e6a462652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08ee23d-8eb2-4faa-a2fb-6340af2942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ccbe0-cca1-4d4b-b46b-fdd532fd81a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531ce05-e37e-4871-9e13-12042bf32d76}" ma:internalName="TaxCatchAll" ma:showField="CatchAllData" ma:web="d50ccbe0-cca1-4d4b-b46b-fdd532fd81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0ccbe0-cca1-4d4b-b46b-fdd532fd81a5" xsi:nil="true"/>
    <lcf76f155ced4ddcb4097134ff3c332f xmlns="d36c0395-b650-41ff-912c-e6a462652c6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70983F-5195-44B7-92D0-B0EE195BE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c0395-b650-41ff-912c-e6a462652c6d"/>
    <ds:schemaRef ds:uri="d50ccbe0-cca1-4d4b-b46b-fdd532fd8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F60034-A11D-4F90-A489-89BB9DC94B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A737A3-78E3-4DC8-898D-CCE433D32979}">
  <ds:schemaRefs>
    <ds:schemaRef ds:uri="http://purl.org/dc/elements/1.1/"/>
    <ds:schemaRef ds:uri="http://schemas.microsoft.com/office/2006/documentManagement/types"/>
    <ds:schemaRef ds:uri="http://purl.org/dc/terms/"/>
    <ds:schemaRef ds:uri="d36c0395-b650-41ff-912c-e6a462652c6d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50ccbe0-cca1-4d4b-b46b-fdd532fd81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769</TotalTime>
  <Words>838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Corbel</vt:lpstr>
      <vt:lpstr>Courier New</vt:lpstr>
      <vt:lpstr>Symbol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Breakdown of processes done by each Country</vt:lpstr>
      <vt:lpstr>Profit_i=-∑_(all n)▒〖c_(i,n) M_(i,n) 〗+∑_(all e)▒〖〖Ex〗_(i,e) M_(i,e) 〗-∑_(all j)▒〖〖Ex〗_(d,j) M_(d,j) 〗</vt:lpstr>
      <vt:lpstr>Breakdown of Production costs and Export Revenues for Past Simulation</vt:lpstr>
      <vt:lpstr>Breakdown of Production costs and Export Revenues for Future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Sheen</dc:creator>
  <cp:lastModifiedBy>Student - Tan Zen Sheen</cp:lastModifiedBy>
  <cp:revision>13</cp:revision>
  <dcterms:created xsi:type="dcterms:W3CDTF">2023-04-20T12:29:55Z</dcterms:created>
  <dcterms:modified xsi:type="dcterms:W3CDTF">2023-08-29T13:09:44Z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0x010100952BE645A83FA44AAEB7EF4394BE9CE8</vt:lpwstr>
  </property>
  <property fmtid="{D5CDD505-2E9C-101B-9397-08002B2CF9AE}" pid="3" name="MediaServiceImageTags">
    <vt:lpwstr/>
  </property>
</Properties>
</file>