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8" r:id="rId3"/>
    <p:sldId id="257"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32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99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49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59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15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641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864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478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42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643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402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872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706" y="1580003"/>
            <a:ext cx="9431976" cy="953970"/>
          </a:xfrm>
        </p:spPr>
        <p:txBody>
          <a:bodyPr>
            <a:normAutofit/>
          </a:bodyPr>
          <a:lstStyle/>
          <a:p>
            <a:r>
              <a:rPr lang="en-US" sz="3600" dirty="0">
                <a:latin typeface="Calibri" panose="020F0502020204030204" pitchFamily="34" charset="0"/>
                <a:cs typeface="Calibri" panose="020F0502020204030204" pitchFamily="34" charset="0"/>
              </a:rPr>
              <a:t>Loan Repayment Assessment in Banking </a:t>
            </a:r>
            <a:r>
              <a:rPr lang="en-US" dirty="0">
                <a:latin typeface="Calibri" panose="020F0502020204030204" pitchFamily="34" charset="0"/>
                <a:cs typeface="Calibri" panose="020F0502020204030204" pitchFamily="34" charset="0"/>
              </a:rPr>
              <a:t>:</a:t>
            </a:r>
          </a:p>
        </p:txBody>
      </p:sp>
      <p:sp>
        <p:nvSpPr>
          <p:cNvPr id="3" name="Subtitle 2"/>
          <p:cNvSpPr>
            <a:spLocks noGrp="1"/>
          </p:cNvSpPr>
          <p:nvPr>
            <p:ph type="subTitle" idx="1"/>
          </p:nvPr>
        </p:nvSpPr>
        <p:spPr>
          <a:xfrm>
            <a:off x="6191480" y="3874576"/>
            <a:ext cx="5431314" cy="1348353"/>
          </a:xfrm>
        </p:spPr>
        <p:txBody>
          <a:bodyPr>
            <a:normAutofit/>
          </a:bodyPr>
          <a:lstStyle/>
          <a:p>
            <a:r>
              <a:rPr lang="en-US" sz="3200" dirty="0">
                <a:latin typeface="Calibri" panose="020F0502020204030204" pitchFamily="34" charset="0"/>
                <a:cs typeface="Calibri" panose="020F0502020204030204" pitchFamily="34" charset="0"/>
              </a:rPr>
              <a:t>Sheen N</a:t>
            </a:r>
          </a:p>
        </p:txBody>
      </p:sp>
    </p:spTree>
    <p:extLst>
      <p:ext uri="{BB962C8B-B14F-4D97-AF65-F5344CB8AC3E}">
        <p14:creationId xmlns:p14="http://schemas.microsoft.com/office/powerpoint/2010/main" val="49366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6140279" cy="5915031"/>
          </a:xfrm>
        </p:spPr>
        <p:txBody>
          <a:bodyPr/>
          <a:lstStyle/>
          <a:p>
            <a:r>
              <a:rPr lang="en-US" sz="5400" dirty="0">
                <a:latin typeface="Calibri" panose="020F0502020204030204" pitchFamily="34" charset="0"/>
                <a:cs typeface="Calibri" panose="020F0502020204030204" pitchFamily="34" charset="0"/>
              </a:rPr>
              <a:t>OVERVIEW</a:t>
            </a:r>
            <a:br>
              <a:rPr lang="en-US" dirty="0"/>
            </a:br>
            <a:endParaRPr lang="en-US" dirty="0"/>
          </a:p>
        </p:txBody>
      </p:sp>
      <p:sp>
        <p:nvSpPr>
          <p:cNvPr id="3" name="Content Placeholder 2"/>
          <p:cNvSpPr>
            <a:spLocks noGrp="1"/>
          </p:cNvSpPr>
          <p:nvPr>
            <p:ph idx="1"/>
          </p:nvPr>
        </p:nvSpPr>
        <p:spPr>
          <a:xfrm>
            <a:off x="1433593" y="3040655"/>
            <a:ext cx="9131583" cy="2197772"/>
          </a:xfrm>
        </p:spPr>
        <p:txBody>
          <a:bodyPr/>
          <a:lstStyle/>
          <a:p>
            <a:r>
              <a:rPr lang="en-US" b="0" i="0" dirty="0">
                <a:solidFill>
                  <a:srgbClr val="0D0D0D"/>
                </a:solidFill>
                <a:effectLst/>
                <a:latin typeface="Calibri" panose="020F0502020204030204" pitchFamily="34" charset="0"/>
                <a:cs typeface="Calibri" panose="020F0502020204030204" pitchFamily="34" charset="0"/>
              </a:rPr>
              <a:t>This presentation covers a data science project centered on evaluating loan repayment using machine learning models. The project's objective is to forecast whether a customer will repay a loan by leveraging diverse features and historical data.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81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276" y="1249251"/>
            <a:ext cx="4610637" cy="2537138"/>
          </a:xfrm>
        </p:spPr>
        <p:txBody>
          <a:bodyPr>
            <a:normAutofit/>
          </a:bodyPr>
          <a:lstStyle/>
          <a:p>
            <a:r>
              <a:rPr lang="en-US" dirty="0"/>
              <a:t>Index </a:t>
            </a:r>
          </a:p>
        </p:txBody>
      </p:sp>
      <p:sp>
        <p:nvSpPr>
          <p:cNvPr id="3" name="Subtitle 2"/>
          <p:cNvSpPr>
            <a:spLocks noGrp="1"/>
          </p:cNvSpPr>
          <p:nvPr>
            <p:ph type="subTitle" idx="1"/>
          </p:nvPr>
        </p:nvSpPr>
        <p:spPr>
          <a:xfrm>
            <a:off x="4984123" y="1520328"/>
            <a:ext cx="4996489" cy="5112291"/>
          </a:xfrm>
        </p:spPr>
        <p:txBody>
          <a:bodyPr/>
          <a:lstStyle/>
          <a:p>
            <a:pPr marL="342900" indent="-342900">
              <a:buClr>
                <a:schemeClr val="tx1"/>
              </a:buClr>
              <a:buFont typeface="Arial" panose="020B0604020202020204" pitchFamily="34" charset="0"/>
              <a:buChar char="•"/>
            </a:pPr>
            <a:r>
              <a:rPr lang="en-US" dirty="0"/>
              <a:t> project overview</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a:t>Problem statement</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a:t>Key features</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a:t>Challenges faced</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a:t>conclusion</a:t>
            </a:r>
          </a:p>
        </p:txBody>
      </p:sp>
    </p:spTree>
    <p:extLst>
      <p:ext uri="{BB962C8B-B14F-4D97-AF65-F5344CB8AC3E}">
        <p14:creationId xmlns:p14="http://schemas.microsoft.com/office/powerpoint/2010/main" val="389618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PROJECT OVERVIEW</a:t>
            </a:r>
          </a:p>
        </p:txBody>
      </p:sp>
      <p:sp>
        <p:nvSpPr>
          <p:cNvPr id="3" name="Content Placeholder 2"/>
          <p:cNvSpPr>
            <a:spLocks noGrp="1"/>
          </p:cNvSpPr>
          <p:nvPr>
            <p:ph idx="1"/>
          </p:nvPr>
        </p:nvSpPr>
        <p:spPr>
          <a:xfrm>
            <a:off x="1103312" y="2787267"/>
            <a:ext cx="8946541" cy="2272930"/>
          </a:xfrm>
        </p:spPr>
        <p:txBody>
          <a:bodyPr/>
          <a:lstStyle/>
          <a:p>
            <a:pPr marL="0" indent="0">
              <a:buNone/>
            </a:pPr>
            <a:r>
              <a:rPr lang="en-US" dirty="0"/>
              <a:t> </a:t>
            </a:r>
            <a:r>
              <a:rPr lang="en-US" b="0" i="0" dirty="0">
                <a:solidFill>
                  <a:srgbClr val="0D0D0D"/>
                </a:solidFill>
                <a:effectLst/>
                <a:latin typeface="Calibri" panose="020F0502020204030204" pitchFamily="34" charset="0"/>
                <a:cs typeface="Calibri" panose="020F0502020204030204" pitchFamily="34" charset="0"/>
              </a:rPr>
              <a:t>In this project, we apply data science methodologies to analyze banking data and construct predictive models to assess the probability of loan repayment. Our goal is to leverage historical loan data to create models that support informed lending decisions.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672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p>
        </p:txBody>
      </p:sp>
      <p:sp>
        <p:nvSpPr>
          <p:cNvPr id="3" name="Content Placeholder 2"/>
          <p:cNvSpPr>
            <a:spLocks noGrp="1"/>
          </p:cNvSpPr>
          <p:nvPr>
            <p:ph idx="1"/>
          </p:nvPr>
        </p:nvSpPr>
        <p:spPr>
          <a:xfrm>
            <a:off x="646111" y="2082188"/>
            <a:ext cx="6697649" cy="3505199"/>
          </a:xfrm>
        </p:spPr>
        <p:txBody>
          <a:bodyPr>
            <a:normAutofit/>
          </a:bodyPr>
          <a:lstStyle/>
          <a:p>
            <a:pPr algn="l"/>
            <a:endParaRPr lang="en-GB"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cs typeface="Calibri" panose="020F0502020204030204" pitchFamily="34" charset="0"/>
              </a:rPr>
              <a:t> </a:t>
            </a:r>
            <a:r>
              <a:rPr lang="en-US" sz="1800" b="1" i="0" u="none" strike="noStrike" baseline="0" dirty="0">
                <a:solidFill>
                  <a:srgbClr val="000000"/>
                </a:solidFill>
                <a:latin typeface="Calibri" panose="020F0502020204030204" pitchFamily="34" charset="0"/>
                <a:cs typeface="Calibri" panose="020F0502020204030204" pitchFamily="34" charset="0"/>
              </a:rPr>
              <a:t>Loan Repayment Assessment in Banking. </a:t>
            </a:r>
            <a:r>
              <a:rPr lang="en-US" sz="1800" b="0" i="0" u="none" strike="noStrike" baseline="0" dirty="0">
                <a:solidFill>
                  <a:srgbClr val="000000"/>
                </a:solidFill>
                <a:latin typeface="Calibri" panose="020F0502020204030204" pitchFamily="34" charset="0"/>
                <a:cs typeface="Calibri" panose="020F0502020204030204" pitchFamily="34" charset="0"/>
              </a:rPr>
              <a:t>You are required to build and train a model that identifies a customer who will repay or default from the loan dataset. This dataset is included in loan data, and provides a challenging classifier that will test what you have learnt in this course. </a:t>
            </a:r>
          </a:p>
          <a:p>
            <a:r>
              <a:rPr lang="en-GB" sz="1800" b="1" i="0" u="none" strike="noStrike" baseline="0" dirty="0">
                <a:solidFill>
                  <a:srgbClr val="000000"/>
                </a:solidFill>
                <a:latin typeface="Calibri" panose="020F0502020204030204" pitchFamily="34" charset="0"/>
                <a:cs typeface="Calibri" panose="020F0502020204030204" pitchFamily="34" charset="0"/>
              </a:rPr>
              <a:t>Task: </a:t>
            </a:r>
            <a:r>
              <a:rPr lang="en-US" sz="1800" b="0" i="0" u="none" strike="noStrike" baseline="0" dirty="0">
                <a:solidFill>
                  <a:srgbClr val="000000"/>
                </a:solidFill>
                <a:latin typeface="Calibri" panose="020F0502020204030204" pitchFamily="34" charset="0"/>
                <a:cs typeface="Calibri" panose="020F0502020204030204" pitchFamily="34" charset="0"/>
              </a:rPr>
              <a:t>Your task is to build this model based on the details in this document and submit it. Please read the details carefully before attempting this hackathon.</a:t>
            </a:r>
            <a:endParaRPr lang="en-US"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143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KEY FEATURES</a:t>
            </a:r>
          </a:p>
        </p:txBody>
      </p:sp>
      <p:sp>
        <p:nvSpPr>
          <p:cNvPr id="3" name="Content Placeholder 2"/>
          <p:cNvSpPr>
            <a:spLocks noGrp="1"/>
          </p:cNvSpPr>
          <p:nvPr>
            <p:ph idx="1"/>
          </p:nvPr>
        </p:nvSpPr>
        <p:spPr>
          <a:xfrm>
            <a:off x="980501" y="1996467"/>
            <a:ext cx="10281208" cy="4750105"/>
          </a:xfrm>
        </p:spPr>
        <p:txBody>
          <a:bodyPr/>
          <a:lstStyle/>
          <a:p>
            <a:r>
              <a:rPr lang="en-US" dirty="0">
                <a:latin typeface="Calibri" panose="020F0502020204030204" pitchFamily="34" charset="0"/>
                <a:cs typeface="Calibri" panose="020F0502020204030204" pitchFamily="34" charset="0"/>
              </a:rPr>
              <a:t> </a:t>
            </a:r>
            <a:r>
              <a:rPr lang="en-US" dirty="0">
                <a:solidFill>
                  <a:schemeClr val="accent2"/>
                </a:solidFill>
                <a:latin typeface="Calibri" panose="020F0502020204030204" pitchFamily="34" charset="0"/>
                <a:cs typeface="Calibri" panose="020F0502020204030204" pitchFamily="34" charset="0"/>
              </a:rPr>
              <a:t>Data Exploration</a:t>
            </a:r>
            <a:r>
              <a:rPr lang="en-US" dirty="0">
                <a:latin typeface="Calibri" panose="020F0502020204030204" pitchFamily="34" charset="0"/>
                <a:cs typeface="Calibri" panose="020F0502020204030204" pitchFamily="34" charset="0"/>
              </a:rPr>
              <a:t>:  A</a:t>
            </a:r>
            <a:r>
              <a:rPr lang="en-US" b="0" i="0" dirty="0">
                <a:solidFill>
                  <a:srgbClr val="0D0D0D"/>
                </a:solidFill>
                <a:effectLst/>
                <a:latin typeface="Calibri" panose="020F0502020204030204" pitchFamily="34" charset="0"/>
                <a:cs typeface="Calibri" panose="020F0502020204030204" pitchFamily="34" charset="0"/>
              </a:rPr>
              <a:t>nalyze and comprehend the dataset, discover patterns, and perform preprocessing tasks in preparation for modeling.</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a:solidFill>
                  <a:schemeClr val="accent2"/>
                </a:solidFill>
                <a:latin typeface="Calibri" panose="020F0502020204030204" pitchFamily="34" charset="0"/>
                <a:cs typeface="Calibri" panose="020F0502020204030204" pitchFamily="34" charset="0"/>
              </a:rPr>
              <a:t>Feature Engineering: </a:t>
            </a:r>
            <a:r>
              <a:rPr lang="en-US" b="0" i="0" dirty="0">
                <a:solidFill>
                  <a:srgbClr val="0D0D0D"/>
                </a:solidFill>
                <a:effectLst/>
                <a:latin typeface="Calibri" panose="020F0502020204030204" pitchFamily="34" charset="0"/>
                <a:cs typeface="Calibri" panose="020F0502020204030204" pitchFamily="34" charset="0"/>
              </a:rPr>
              <a:t>Generate meaningful features that improve model accuracy and encapsulate patterns in loan repayment behavior.</a:t>
            </a:r>
          </a:p>
          <a:p>
            <a:r>
              <a:rPr lang="en-US" dirty="0">
                <a:latin typeface="Calibri" panose="020F0502020204030204" pitchFamily="34" charset="0"/>
                <a:cs typeface="Calibri" panose="020F0502020204030204" pitchFamily="34" charset="0"/>
              </a:rPr>
              <a:t>- </a:t>
            </a:r>
            <a:r>
              <a:rPr lang="en-US" dirty="0">
                <a:solidFill>
                  <a:schemeClr val="accent2"/>
                </a:solidFill>
                <a:latin typeface="Calibri" panose="020F0502020204030204" pitchFamily="34" charset="0"/>
                <a:cs typeface="Calibri" panose="020F0502020204030204" pitchFamily="34" charset="0"/>
              </a:rPr>
              <a:t>Model Building: </a:t>
            </a:r>
            <a:r>
              <a:rPr lang="en-US" b="0" i="0" dirty="0">
                <a:solidFill>
                  <a:srgbClr val="0D0D0D"/>
                </a:solidFill>
                <a:effectLst/>
                <a:latin typeface="Calibri" panose="020F0502020204030204" pitchFamily="34" charset="0"/>
                <a:cs typeface="Calibri" panose="020F0502020204030204" pitchFamily="34" charset="0"/>
              </a:rPr>
              <a:t>Create machine learning models to forecast loan repayment, utilizing a range of algorithms including logistic regression, decision trees, random forests, and gradient boosting.</a:t>
            </a:r>
            <a:r>
              <a:rPr lang="en-US" dirty="0">
                <a:latin typeface="Calibri" panose="020F0502020204030204" pitchFamily="34" charset="0"/>
                <a:cs typeface="Calibri" panose="020F0502020204030204" pitchFamily="34" charset="0"/>
              </a:rPr>
              <a:t> </a:t>
            </a:r>
          </a:p>
          <a:p>
            <a:r>
              <a:rPr lang="en-US" dirty="0">
                <a:solidFill>
                  <a:schemeClr val="accent2"/>
                </a:solidFill>
                <a:latin typeface="Calibri" panose="020F0502020204030204" pitchFamily="34" charset="0"/>
                <a:cs typeface="Calibri" panose="020F0502020204030204" pitchFamily="34" charset="0"/>
              </a:rPr>
              <a:t>Model Evaluation</a:t>
            </a:r>
            <a:r>
              <a:rPr lang="en-US" dirty="0">
                <a:latin typeface="Calibri" panose="020F0502020204030204" pitchFamily="34" charset="0"/>
                <a:cs typeface="Calibri" panose="020F0502020204030204" pitchFamily="34" charset="0"/>
              </a:rPr>
              <a:t>: Evaluate model performance using appropriate metrics.</a:t>
            </a:r>
          </a:p>
          <a:p>
            <a:r>
              <a:rPr lang="en-US" dirty="0">
                <a:solidFill>
                  <a:schemeClr val="accent2"/>
                </a:solidFill>
                <a:latin typeface="Calibri" panose="020F0502020204030204" pitchFamily="34" charset="0"/>
                <a:cs typeface="Calibri" panose="020F0502020204030204" pitchFamily="34" charset="0"/>
              </a:rPr>
              <a:t>Deployment: </a:t>
            </a:r>
            <a:r>
              <a:rPr lang="en-US" b="0" i="0" dirty="0">
                <a:solidFill>
                  <a:srgbClr val="0D0D0D"/>
                </a:solidFill>
                <a:effectLst/>
                <a:latin typeface="Calibri" panose="020F0502020204030204" pitchFamily="34" charset="0"/>
                <a:cs typeface="Calibri" panose="020F0502020204030204" pitchFamily="34" charset="0"/>
              </a:rPr>
              <a:t>Highlight the implementation of the top-performing model for real-world application in loan approval systems.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36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6">
                    <a:lumMod val="60000"/>
                    <a:lumOff val="40000"/>
                  </a:schemeClr>
                </a:solidFill>
              </a:rPr>
              <a:t>Challenges Faced</a:t>
            </a:r>
          </a:p>
        </p:txBody>
      </p:sp>
      <p:sp>
        <p:nvSpPr>
          <p:cNvPr id="3" name="Content Placeholder 2"/>
          <p:cNvSpPr>
            <a:spLocks noGrp="1"/>
          </p:cNvSpPr>
          <p:nvPr>
            <p:ph idx="1"/>
          </p:nvPr>
        </p:nvSpPr>
        <p:spPr>
          <a:xfrm>
            <a:off x="1103312" y="2335576"/>
            <a:ext cx="8946541" cy="3912823"/>
          </a:xfrm>
        </p:spPr>
        <p:txBody>
          <a:bodyPr/>
          <a:lstStyle/>
          <a:p>
            <a:r>
              <a:rPr lang="en-US" dirty="0"/>
              <a:t>Data quality issues:  Need to perform missing value treatment, outline removal and need to use SMOTE for handling the imbalance data.</a:t>
            </a:r>
          </a:p>
          <a:p>
            <a:r>
              <a:rPr lang="en-US" dirty="0"/>
              <a:t> Model optimization and tuning posed challenges due to the complexity of loan repayment dynamics.</a:t>
            </a:r>
          </a:p>
        </p:txBody>
      </p:sp>
      <p:sp>
        <p:nvSpPr>
          <p:cNvPr id="4" name="Rectangle 1">
            <a:extLst>
              <a:ext uri="{FF2B5EF4-FFF2-40B4-BE49-F238E27FC236}">
                <a16:creationId xmlns:a16="http://schemas.microsoft.com/office/drawing/2014/main" id="{0F2B4436-434E-4D9C-B3C8-20CC445EB48B}"/>
              </a:ext>
            </a:extLst>
          </p:cNvPr>
          <p:cNvSpPr>
            <a:spLocks noChangeArrowheads="1"/>
          </p:cNvSpPr>
          <p:nvPr/>
        </p:nvSpPr>
        <p:spPr bwMode="auto">
          <a:xfrm>
            <a:off x="0" y="0"/>
            <a:ext cx="439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Optimizing and tuning the model presented challenges due to the intricate nature of loan repayment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791112D-4550-4F03-B087-5A56CB4854F8}"/>
              </a:ext>
            </a:extLst>
          </p:cNvPr>
          <p:cNvSpPr>
            <a:spLocks noChangeArrowheads="1"/>
          </p:cNvSpPr>
          <p:nvPr/>
        </p:nvSpPr>
        <p:spPr bwMode="auto">
          <a:xfrm>
            <a:off x="0" y="0"/>
            <a:ext cx="3981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197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2"/>
                </a:solidFill>
              </a:rPr>
              <a:t>Conclusion</a:t>
            </a:r>
            <a:endParaRPr lang="en-US" dirty="0"/>
          </a:p>
        </p:txBody>
      </p:sp>
      <p:sp>
        <p:nvSpPr>
          <p:cNvPr id="3" name="Content Placeholder 2"/>
          <p:cNvSpPr>
            <a:spLocks noGrp="1"/>
          </p:cNvSpPr>
          <p:nvPr>
            <p:ph idx="1"/>
          </p:nvPr>
        </p:nvSpPr>
        <p:spPr/>
        <p:txBody>
          <a:bodyPr/>
          <a:lstStyle/>
          <a:p>
            <a:pPr marL="0" indent="0">
              <a:buNone/>
            </a:pPr>
            <a:r>
              <a:rPr lang="en-US" sz="2000" b="0" i="0" dirty="0">
                <a:solidFill>
                  <a:srgbClr val="0D0D0D"/>
                </a:solidFill>
                <a:effectLst/>
                <a:latin typeface="Calibri" panose="020F0502020204030204" pitchFamily="34" charset="0"/>
                <a:cs typeface="Calibri" panose="020F0502020204030204" pitchFamily="34" charset="0"/>
              </a:rPr>
              <a:t>Our loan repayment assessment solution shows promising results in reducing loan defaults. Effective assessment strategies can result in enhanced financial outcomes and increased customer satisfaction.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253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F8F7-F0C7-433B-9496-A0DC067F771D}"/>
              </a:ext>
            </a:extLst>
          </p:cNvPr>
          <p:cNvSpPr>
            <a:spLocks noGrp="1"/>
          </p:cNvSpPr>
          <p:nvPr>
            <p:ph type="title"/>
          </p:nvPr>
        </p:nvSpPr>
        <p:spPr/>
        <p:txBody>
          <a:bodyPr/>
          <a:lstStyle/>
          <a:p>
            <a:r>
              <a:rPr lang="en-IN" dirty="0"/>
              <a:t>Thanks</a:t>
            </a:r>
            <a:endParaRPr lang="en-GB" dirty="0"/>
          </a:p>
        </p:txBody>
      </p:sp>
      <p:sp>
        <p:nvSpPr>
          <p:cNvPr id="3" name="Text Placeholder 2">
            <a:extLst>
              <a:ext uri="{FF2B5EF4-FFF2-40B4-BE49-F238E27FC236}">
                <a16:creationId xmlns:a16="http://schemas.microsoft.com/office/drawing/2014/main" id="{38DE7AD5-0C0C-46C3-B603-D9865FC14D4F}"/>
              </a:ext>
            </a:extLst>
          </p:cNvPr>
          <p:cNvSpPr>
            <a:spLocks noGrp="1"/>
          </p:cNvSpPr>
          <p:nvPr>
            <p:ph type="body" idx="1"/>
          </p:nvPr>
        </p:nvSpPr>
        <p:spPr/>
        <p:txBody>
          <a:bodyPr>
            <a:normAutofit fontScale="92500" lnSpcReduction="10000"/>
          </a:bodyPr>
          <a:lstStyle/>
          <a:p>
            <a:r>
              <a:rPr lang="en-IN" dirty="0"/>
              <a:t>						Sheen N													</a:t>
            </a:r>
            <a:endParaRPr lang="en-GB" dirty="0"/>
          </a:p>
        </p:txBody>
      </p:sp>
    </p:spTree>
    <p:extLst>
      <p:ext uri="{BB962C8B-B14F-4D97-AF65-F5344CB8AC3E}">
        <p14:creationId xmlns:p14="http://schemas.microsoft.com/office/powerpoint/2010/main" val="8897241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101</TotalTime>
  <Words>403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Söhne</vt:lpstr>
      <vt:lpstr>Gallery</vt:lpstr>
      <vt:lpstr>Loan Repayment Assessment in Banking :</vt:lpstr>
      <vt:lpstr>OVERVIEW </vt:lpstr>
      <vt:lpstr>Index </vt:lpstr>
      <vt:lpstr>PROJECT OVERVIEW</vt:lpstr>
      <vt:lpstr>PROBLEM STATEMENT</vt:lpstr>
      <vt:lpstr>KEY FEATURES</vt:lpstr>
      <vt:lpstr> Challenges Faced</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project</dc:title>
  <dc:creator>Microsoft account</dc:creator>
  <cp:lastModifiedBy>Sherin S 107442</cp:lastModifiedBy>
  <cp:revision>7</cp:revision>
  <dcterms:created xsi:type="dcterms:W3CDTF">2024-04-08T01:28:43Z</dcterms:created>
  <dcterms:modified xsi:type="dcterms:W3CDTF">2024-04-08T05:25:08Z</dcterms:modified>
</cp:coreProperties>
</file>