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en\Desktop\Model%20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en\Desktop\Model%20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F1</a:t>
            </a:r>
            <a:r>
              <a:rPr lang="en-CA" baseline="0"/>
              <a:t> Scores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 - Logistic Regression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Univariate - Medium</c:v>
                </c:pt>
                <c:pt idx="1">
                  <c:v>Univariate - Large</c:v>
                </c:pt>
                <c:pt idx="2">
                  <c:v>TF-IDF Top Features</c:v>
                </c:pt>
                <c:pt idx="3">
                  <c:v>Univariate - Small</c:v>
                </c:pt>
                <c:pt idx="4">
                  <c:v>Feature Importance - Small</c:v>
                </c:pt>
                <c:pt idx="5">
                  <c:v>RFE - Large</c:v>
                </c:pt>
                <c:pt idx="6">
                  <c:v>RFE - Small</c:v>
                </c:pt>
                <c:pt idx="7">
                  <c:v>RFE - Medium</c:v>
                </c:pt>
                <c:pt idx="8">
                  <c:v>Feature Importance - Medium</c:v>
                </c:pt>
                <c:pt idx="9">
                  <c:v>Feature Importance - Large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0.78</c:v>
                </c:pt>
                <c:pt idx="1">
                  <c:v>0.78</c:v>
                </c:pt>
                <c:pt idx="2">
                  <c:v>0.77</c:v>
                </c:pt>
                <c:pt idx="3">
                  <c:v>0.77</c:v>
                </c:pt>
                <c:pt idx="4">
                  <c:v>0.77</c:v>
                </c:pt>
                <c:pt idx="5">
                  <c:v>0.77</c:v>
                </c:pt>
                <c:pt idx="6">
                  <c:v>0.77</c:v>
                </c:pt>
                <c:pt idx="7">
                  <c:v>0.77</c:v>
                </c:pt>
                <c:pt idx="8">
                  <c:v>0.76</c:v>
                </c:pt>
                <c:pt idx="9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D-40F6-9981-39AB2320D3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F1 - Score - Random Forest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Univariate - Medium</c:v>
                </c:pt>
                <c:pt idx="1">
                  <c:v>Univariate - Large</c:v>
                </c:pt>
                <c:pt idx="2">
                  <c:v>TF-IDF Top Features</c:v>
                </c:pt>
                <c:pt idx="3">
                  <c:v>Univariate - Small</c:v>
                </c:pt>
                <c:pt idx="4">
                  <c:v>Feature Importance - Small</c:v>
                </c:pt>
                <c:pt idx="5">
                  <c:v>RFE - Large</c:v>
                </c:pt>
                <c:pt idx="6">
                  <c:v>RFE - Small</c:v>
                </c:pt>
                <c:pt idx="7">
                  <c:v>RFE - Medium</c:v>
                </c:pt>
                <c:pt idx="8">
                  <c:v>Feature Importance - Medium</c:v>
                </c:pt>
                <c:pt idx="9">
                  <c:v>Feature Importance - Large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0.77</c:v>
                </c:pt>
                <c:pt idx="1">
                  <c:v>0.76</c:v>
                </c:pt>
                <c:pt idx="2">
                  <c:v>0.76</c:v>
                </c:pt>
                <c:pt idx="3">
                  <c:v>0.75</c:v>
                </c:pt>
                <c:pt idx="4">
                  <c:v>0.74</c:v>
                </c:pt>
                <c:pt idx="5">
                  <c:v>0.72</c:v>
                </c:pt>
                <c:pt idx="6">
                  <c:v>0.69</c:v>
                </c:pt>
                <c:pt idx="7">
                  <c:v>0.69</c:v>
                </c:pt>
                <c:pt idx="8">
                  <c:v>0.77</c:v>
                </c:pt>
                <c:pt idx="9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BD-40F6-9981-39AB2320D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935664"/>
        <c:axId val="529930088"/>
      </c:barChart>
      <c:catAx>
        <c:axId val="5299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30088"/>
        <c:crosses val="autoZero"/>
        <c:auto val="1"/>
        <c:lblAlgn val="ctr"/>
        <c:lblOffset val="100"/>
        <c:noMultiLvlLbl val="0"/>
      </c:catAx>
      <c:valAx>
        <c:axId val="52993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000"/>
              <a:t>F1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F1 Score - Logistic Regression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Sheet1!$A$23:$A$24</c:f>
              <c:strCache>
                <c:ptCount val="2"/>
                <c:pt idx="0">
                  <c:v>Full TF-IDF Dataset</c:v>
                </c:pt>
                <c:pt idx="1">
                  <c:v>Top 920 Features - Univariate</c:v>
                </c:pt>
              </c:strCache>
            </c:strRef>
          </c:cat>
          <c:val>
            <c:numRef>
              <c:f>Sheet1!$B$23:$B$24</c:f>
              <c:numCache>
                <c:formatCode>General</c:formatCode>
                <c:ptCount val="2"/>
                <c:pt idx="0">
                  <c:v>0.79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A-4A31-A297-B68E4CCF7ABB}"/>
            </c:ext>
          </c:extLst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F1 - Score - Random Forest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Sheet1!$A$23:$A$24</c:f>
              <c:strCache>
                <c:ptCount val="2"/>
                <c:pt idx="0">
                  <c:v>Full TF-IDF Dataset</c:v>
                </c:pt>
                <c:pt idx="1">
                  <c:v>Top 920 Features - Univariate</c:v>
                </c:pt>
              </c:strCache>
            </c:strRef>
          </c:cat>
          <c:val>
            <c:numRef>
              <c:f>Sheet1!$C$23:$C$24</c:f>
              <c:numCache>
                <c:formatCode>General</c:formatCode>
                <c:ptCount val="2"/>
                <c:pt idx="0">
                  <c:v>0.8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AA-4A31-A297-B68E4CCF7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764520"/>
        <c:axId val="531766488"/>
      </c:barChart>
      <c:catAx>
        <c:axId val="53176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66488"/>
        <c:crosses val="autoZero"/>
        <c:auto val="1"/>
        <c:lblAlgn val="ctr"/>
        <c:lblOffset val="100"/>
        <c:noMultiLvlLbl val="0"/>
      </c:catAx>
      <c:valAx>
        <c:axId val="531766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64520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/>
              <a:t>F1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Sheet1!$Q$31:$Q$35</c:f>
              <c:strCache>
                <c:ptCount val="5"/>
                <c:pt idx="0">
                  <c:v>Tuned Random Forest</c:v>
                </c:pt>
                <c:pt idx="1">
                  <c:v>Tuned Logistic Regression</c:v>
                </c:pt>
                <c:pt idx="2">
                  <c:v>Ada Boost</c:v>
                </c:pt>
                <c:pt idx="3">
                  <c:v>Gradient Boost</c:v>
                </c:pt>
                <c:pt idx="4">
                  <c:v>XG Boost</c:v>
                </c:pt>
              </c:strCache>
            </c:strRef>
          </c:cat>
          <c:val>
            <c:numRef>
              <c:f>Sheet1!$R$31:$R$35</c:f>
              <c:numCache>
                <c:formatCode>0.0%</c:formatCode>
                <c:ptCount val="5"/>
                <c:pt idx="0">
                  <c:v>0.8</c:v>
                </c:pt>
                <c:pt idx="1">
                  <c:v>0.8</c:v>
                </c:pt>
                <c:pt idx="2">
                  <c:v>0.78500000000000003</c:v>
                </c:pt>
                <c:pt idx="3">
                  <c:v>0.80200000000000005</c:v>
                </c:pt>
                <c:pt idx="4">
                  <c:v>0.80299999999999994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4-437E-ABDB-9157D7CBE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364480"/>
        <c:axId val="621364808"/>
      </c:barChart>
      <c:catAx>
        <c:axId val="62136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64808"/>
        <c:crosses val="autoZero"/>
        <c:auto val="1"/>
        <c:lblAlgn val="ctr"/>
        <c:lblOffset val="100"/>
        <c:noMultiLvlLbl val="0"/>
      </c:catAx>
      <c:valAx>
        <c:axId val="62136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6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dirty="0"/>
              <a:t>F1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Sheet1!$Q$46</c:f>
              <c:strCache>
                <c:ptCount val="1"/>
                <c:pt idx="0">
                  <c:v>Full TF-IDF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Sheet1!$R$45:$U$45</c:f>
              <c:strCache>
                <c:ptCount val="4"/>
                <c:pt idx="0">
                  <c:v>Random Forest</c:v>
                </c:pt>
                <c:pt idx="1">
                  <c:v>Logistic Regression</c:v>
                </c:pt>
                <c:pt idx="2">
                  <c:v>XG Boost</c:v>
                </c:pt>
                <c:pt idx="3">
                  <c:v>Gradient Boost</c:v>
                </c:pt>
              </c:strCache>
            </c:strRef>
          </c:cat>
          <c:val>
            <c:numRef>
              <c:f>Sheet1!$R$46:$U$46</c:f>
              <c:numCache>
                <c:formatCode>General</c:formatCode>
                <c:ptCount val="4"/>
                <c:pt idx="0">
                  <c:v>0.79</c:v>
                </c:pt>
                <c:pt idx="1">
                  <c:v>0.79100000000000004</c:v>
                </c:pt>
                <c:pt idx="2">
                  <c:v>0.80300000000000005</c:v>
                </c:pt>
                <c:pt idx="3">
                  <c:v>0.80200000000000005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5-4AEF-B168-272FF883FA6A}"/>
            </c:ext>
          </c:extLst>
        </c:ser>
        <c:ser>
          <c:idx val="1"/>
          <c:order val="1"/>
          <c:tx>
            <c:strRef>
              <c:f>Sheet1!$Q$47</c:f>
              <c:strCache>
                <c:ptCount val="1"/>
                <c:pt idx="0">
                  <c:v>Univariate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Sheet1!$R$45:$U$45</c:f>
              <c:strCache>
                <c:ptCount val="4"/>
                <c:pt idx="0">
                  <c:v>Random Forest</c:v>
                </c:pt>
                <c:pt idx="1">
                  <c:v>Logistic Regression</c:v>
                </c:pt>
                <c:pt idx="2">
                  <c:v>XG Boost</c:v>
                </c:pt>
                <c:pt idx="3">
                  <c:v>Gradient Boost</c:v>
                </c:pt>
              </c:strCache>
            </c:strRef>
          </c:cat>
          <c:val>
            <c:numRef>
              <c:f>Sheet1!$R$47:$U$47</c:f>
              <c:numCache>
                <c:formatCode>General</c:formatCode>
                <c:ptCount val="4"/>
                <c:pt idx="0">
                  <c:v>0.78</c:v>
                </c:pt>
                <c:pt idx="1">
                  <c:v>0.78</c:v>
                </c:pt>
                <c:pt idx="2">
                  <c:v>0.77</c:v>
                </c:pt>
                <c:pt idx="3">
                  <c:v>0.76900000000000002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B5-4AEF-B168-272FF883F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498304"/>
        <c:axId val="539498632"/>
      </c:barChart>
      <c:catAx>
        <c:axId val="53949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498632"/>
        <c:crosses val="autoZero"/>
        <c:auto val="1"/>
        <c:lblAlgn val="ctr"/>
        <c:lblOffset val="100"/>
        <c:noMultiLvlLbl val="0"/>
      </c:catAx>
      <c:valAx>
        <c:axId val="53949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49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Four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54C6-58E7-4EE7-8280-D444B33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3EC5-E4C0-41B0-B432-1D752EA1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Univariate Analysis, Feature Importance using Extra Trees and Recursive Feature Elimination</a:t>
            </a:r>
          </a:p>
          <a:p>
            <a:pPr lvl="1"/>
            <a:r>
              <a:rPr lang="en-CA" dirty="0"/>
              <a:t>Created 3 different datasets for each type (small (approx. 250 features), medium (approx. 900 features), and large (approx. 1500-2500 features)</a:t>
            </a:r>
          </a:p>
          <a:p>
            <a:pPr lvl="1"/>
            <a:r>
              <a:rPr lang="en-CA" dirty="0"/>
              <a:t>Benchmarked each data set using logistic regression and random forest</a:t>
            </a:r>
          </a:p>
          <a:p>
            <a:pPr lvl="1"/>
            <a:r>
              <a:rPr lang="en-CA" dirty="0"/>
              <a:t>Additional attempt using the top ranked features based on TF-IDF count. </a:t>
            </a:r>
          </a:p>
        </p:txBody>
      </p:sp>
    </p:spTree>
    <p:extLst>
      <p:ext uri="{BB962C8B-B14F-4D97-AF65-F5344CB8AC3E}">
        <p14:creationId xmlns:p14="http://schemas.microsoft.com/office/powerpoint/2010/main" val="25939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450-8334-4247-A69C-926F65B1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Benchmarks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5C38BD-B2E7-4FE8-AEDA-2A91BFE80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277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86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72AB-8C4A-45E7-8912-44A32428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Univariate (medium - 920) – Top Features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E62807-7E31-43B8-8C67-21D2C8DC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154" y="1809872"/>
            <a:ext cx="5424854" cy="4759406"/>
          </a:xfrm>
        </p:spPr>
      </p:pic>
    </p:spTree>
    <p:extLst>
      <p:ext uri="{BB962C8B-B14F-4D97-AF65-F5344CB8AC3E}">
        <p14:creationId xmlns:p14="http://schemas.microsoft.com/office/powerpoint/2010/main" val="244769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555D-DB87-4929-ABA6-47B6F033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Comparison with full Dataset</a:t>
            </a:r>
          </a:p>
        </p:txBody>
      </p:sp>
      <p:graphicFrame>
        <p:nvGraphicFramePr>
          <p:cNvPr id="55" name="Content Placeholder 54">
            <a:extLst>
              <a:ext uri="{FF2B5EF4-FFF2-40B4-BE49-F238E27FC236}">
                <a16:creationId xmlns:a16="http://schemas.microsoft.com/office/drawing/2014/main" id="{69FE7E74-DC2A-4E61-8BF1-F3CFF10FE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38853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323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C468-ACB9-4B17-99A9-2F59DB7D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From previous milestone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62E5F2-E522-4F3F-93C5-11AC7AF2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78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851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72AC-5BD9-40F8-BF3D-7143A27D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7A130-1534-434F-9EAF-C57CC243B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67379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20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1CA2-3E03-42C1-8733-535EDB2F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Learning curves – Random Forest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A269E94-60A0-44F2-91CE-43EA33257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17936"/>
            <a:ext cx="4700304" cy="3541712"/>
          </a:xfr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0A1CC3-1B8D-4160-B6C8-C0A5D79D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517936"/>
            <a:ext cx="4756821" cy="3541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13BD7-6DBF-4813-883D-C1BFF8995BAE}"/>
              </a:ext>
            </a:extLst>
          </p:cNvPr>
          <p:cNvSpPr txBox="1"/>
          <p:nvPr/>
        </p:nvSpPr>
        <p:spPr>
          <a:xfrm>
            <a:off x="1661020" y="2097088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Full TF-IDF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A12EF-7C22-4256-9E17-AABBF4CB55ED}"/>
              </a:ext>
            </a:extLst>
          </p:cNvPr>
          <p:cNvSpPr txBox="1"/>
          <p:nvPr/>
        </p:nvSpPr>
        <p:spPr>
          <a:xfrm>
            <a:off x="6874719" y="206482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Univariate</a:t>
            </a:r>
          </a:p>
        </p:txBody>
      </p:sp>
    </p:spTree>
    <p:extLst>
      <p:ext uri="{BB962C8B-B14F-4D97-AF65-F5344CB8AC3E}">
        <p14:creationId xmlns:p14="http://schemas.microsoft.com/office/powerpoint/2010/main" val="31875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9C87-C112-44D7-A379-2BBBD49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Curves – Logistic Regression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F7B9137-E562-40A7-A174-059F8935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95671"/>
            <a:ext cx="4700304" cy="354171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F4CF8A5-E0FD-4BCC-9B70-79DC571B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51" y="2495672"/>
            <a:ext cx="4756818" cy="3541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E6D0C-389A-4DE4-B24E-8E692EA5D3C7}"/>
              </a:ext>
            </a:extLst>
          </p:cNvPr>
          <p:cNvSpPr txBox="1"/>
          <p:nvPr/>
        </p:nvSpPr>
        <p:spPr>
          <a:xfrm>
            <a:off x="1661020" y="2097088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Full TF-IDF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9F753-5EAF-4CBD-828D-E5A8E4C39F5C}"/>
              </a:ext>
            </a:extLst>
          </p:cNvPr>
          <p:cNvSpPr txBox="1"/>
          <p:nvPr/>
        </p:nvSpPr>
        <p:spPr>
          <a:xfrm>
            <a:off x="6874719" y="206482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Univariate</a:t>
            </a:r>
          </a:p>
        </p:txBody>
      </p:sp>
    </p:spTree>
    <p:extLst>
      <p:ext uri="{BB962C8B-B14F-4D97-AF65-F5344CB8AC3E}">
        <p14:creationId xmlns:p14="http://schemas.microsoft.com/office/powerpoint/2010/main" val="419606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Twitter Hate Speech Analysis </vt:lpstr>
      <vt:lpstr>Feature selection</vt:lpstr>
      <vt:lpstr>Benchmarks</vt:lpstr>
      <vt:lpstr>Univariate (medium - 920) – Top Features</vt:lpstr>
      <vt:lpstr>Comparison with full Dataset</vt:lpstr>
      <vt:lpstr>From previous milestone</vt:lpstr>
      <vt:lpstr>Model Performance</vt:lpstr>
      <vt:lpstr>Learning curves – Random Forest</vt:lpstr>
      <vt:lpstr>Learning Curves –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Colin Green</dc:creator>
  <cp:lastModifiedBy>Colin Green</cp:lastModifiedBy>
  <cp:revision>2</cp:revision>
  <dcterms:created xsi:type="dcterms:W3CDTF">2021-01-21T22:32:57Z</dcterms:created>
  <dcterms:modified xsi:type="dcterms:W3CDTF">2021-01-21T22:37:02Z</dcterms:modified>
</cp:coreProperties>
</file>