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7" r:id="rId1"/>
  </p:sldMasterIdLst>
  <p:notesMasterIdLst>
    <p:notesMasterId r:id="rId15"/>
  </p:notesMasterIdLst>
  <p:sldIdLst>
    <p:sldId id="256" r:id="rId2"/>
    <p:sldId id="258" r:id="rId3"/>
    <p:sldId id="268" r:id="rId4"/>
    <p:sldId id="257" r:id="rId5"/>
    <p:sldId id="259" r:id="rId6"/>
    <p:sldId id="267" r:id="rId7"/>
    <p:sldId id="260" r:id="rId8"/>
    <p:sldId id="261" r:id="rId9"/>
    <p:sldId id="262" r:id="rId10"/>
    <p:sldId id="263" r:id="rId11"/>
    <p:sldId id="264" r:id="rId12"/>
    <p:sldId id="269" r:id="rId13"/>
    <p:sldId id="266" r:id="rId1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9AAF"/>
    <a:srgbClr val="EB3553"/>
    <a:srgbClr val="F1839D"/>
    <a:srgbClr val="D81636"/>
    <a:srgbClr val="AE122C"/>
    <a:srgbClr val="C214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625"/>
    <p:restoredTop sz="87398" autoAdjust="0"/>
  </p:normalViewPr>
  <p:slideViewPr>
    <p:cSldViewPr snapToGrid="0">
      <p:cViewPr varScale="1">
        <p:scale>
          <a:sx n="104" d="100"/>
          <a:sy n="104" d="100"/>
        </p:scale>
        <p:origin x="20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34BE79-AA3C-4378-8424-37133AE2F058}" type="datetimeFigureOut">
              <a:rPr kumimoji="1" lang="ja-JP" altLang="en-US" smtClean="0"/>
              <a:t>2018/7/1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8C0FBF-1F3A-499E-8514-76DF7F0870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93755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8C0FBF-1F3A-499E-8514-76DF7F087096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15963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8C0FBF-1F3A-499E-8514-76DF7F087096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40021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8C0FBF-1F3A-499E-8514-76DF7F087096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80399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D4858-CE88-4DA1-9F01-B7EE66527F4B}" type="datetimeFigureOut">
              <a:rPr kumimoji="1" lang="ja-JP" altLang="en-US" smtClean="0"/>
              <a:t>2018/7/1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03C9D-2BD9-4472-BBA2-8D7B1A4B56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8025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D4858-CE88-4DA1-9F01-B7EE66527F4B}" type="datetimeFigureOut">
              <a:rPr kumimoji="1" lang="ja-JP" altLang="en-US" smtClean="0"/>
              <a:t>2018/7/1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03C9D-2BD9-4472-BBA2-8D7B1A4B56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6792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D4858-CE88-4DA1-9F01-B7EE66527F4B}" type="datetimeFigureOut">
              <a:rPr kumimoji="1" lang="ja-JP" altLang="en-US" smtClean="0"/>
              <a:t>2018/7/1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03C9D-2BD9-4472-BBA2-8D7B1A4B56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5131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D4858-CE88-4DA1-9F01-B7EE66527F4B}" type="datetimeFigureOut">
              <a:rPr kumimoji="1" lang="ja-JP" altLang="en-US" smtClean="0"/>
              <a:t>2018/7/1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03C9D-2BD9-4472-BBA2-8D7B1A4B56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9882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D4858-CE88-4DA1-9F01-B7EE66527F4B}" type="datetimeFigureOut">
              <a:rPr kumimoji="1" lang="ja-JP" altLang="en-US" smtClean="0"/>
              <a:t>2018/7/1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03C9D-2BD9-4472-BBA2-8D7B1A4B56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0468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D4858-CE88-4DA1-9F01-B7EE66527F4B}" type="datetimeFigureOut">
              <a:rPr kumimoji="1" lang="ja-JP" altLang="en-US" smtClean="0"/>
              <a:t>2018/7/1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03C9D-2BD9-4472-BBA2-8D7B1A4B56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2068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D4858-CE88-4DA1-9F01-B7EE66527F4B}" type="datetimeFigureOut">
              <a:rPr kumimoji="1" lang="ja-JP" altLang="en-US" smtClean="0"/>
              <a:t>2018/7/1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03C9D-2BD9-4472-BBA2-8D7B1A4B56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9952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D4858-CE88-4DA1-9F01-B7EE66527F4B}" type="datetimeFigureOut">
              <a:rPr kumimoji="1" lang="ja-JP" altLang="en-US" smtClean="0"/>
              <a:t>2018/7/1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03C9D-2BD9-4472-BBA2-8D7B1A4B56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3457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D4858-CE88-4DA1-9F01-B7EE66527F4B}" type="datetimeFigureOut">
              <a:rPr kumimoji="1" lang="ja-JP" altLang="en-US" smtClean="0"/>
              <a:t>2018/7/1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03C9D-2BD9-4472-BBA2-8D7B1A4B56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0157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D4858-CE88-4DA1-9F01-B7EE66527F4B}" type="datetimeFigureOut">
              <a:rPr kumimoji="1" lang="ja-JP" altLang="en-US" smtClean="0"/>
              <a:t>2018/7/1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03C9D-2BD9-4472-BBA2-8D7B1A4B56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4080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D4858-CE88-4DA1-9F01-B7EE66527F4B}" type="datetimeFigureOut">
              <a:rPr kumimoji="1" lang="ja-JP" altLang="en-US" smtClean="0"/>
              <a:t>2018/7/1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03C9D-2BD9-4472-BBA2-8D7B1A4B56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8165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CD4858-CE88-4DA1-9F01-B7EE66527F4B}" type="datetimeFigureOut">
              <a:rPr kumimoji="1" lang="ja-JP" altLang="en-US" smtClean="0"/>
              <a:t>2018/7/1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E03C9D-2BD9-4472-BBA2-8D7B1A4B56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5651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8" r:id="rId1"/>
    <p:sldLayoutId id="2147483859" r:id="rId2"/>
    <p:sldLayoutId id="2147483860" r:id="rId3"/>
    <p:sldLayoutId id="2147483861" r:id="rId4"/>
    <p:sldLayoutId id="2147483862" r:id="rId5"/>
    <p:sldLayoutId id="2147483863" r:id="rId6"/>
    <p:sldLayoutId id="2147483864" r:id="rId7"/>
    <p:sldLayoutId id="2147483865" r:id="rId8"/>
    <p:sldLayoutId id="2147483866" r:id="rId9"/>
    <p:sldLayoutId id="2147483867" r:id="rId10"/>
    <p:sldLayoutId id="214748386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6600" dirty="0" smtClean="0"/>
              <a:t>独学の方法</a:t>
            </a:r>
            <a:endParaRPr kumimoji="1" lang="ja-JP" altLang="en-US" sz="66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341562"/>
          </a:xfrm>
        </p:spPr>
        <p:txBody>
          <a:bodyPr>
            <a:normAutofit/>
          </a:bodyPr>
          <a:lstStyle/>
          <a:p>
            <a:endParaRPr kumimoji="1" lang="en-US" altLang="ja-JP" sz="3600" dirty="0" smtClean="0">
              <a:solidFill>
                <a:schemeClr val="tx1"/>
              </a:solidFill>
            </a:endParaRPr>
          </a:p>
          <a:p>
            <a:r>
              <a:rPr lang="en-US" altLang="ja-JP" sz="3600" dirty="0" smtClean="0">
                <a:solidFill>
                  <a:schemeClr val="tx1"/>
                </a:solidFill>
              </a:rPr>
              <a:t>2018</a:t>
            </a:r>
            <a:r>
              <a:rPr lang="ja-JP" altLang="en-US" sz="3600" dirty="0" smtClean="0">
                <a:solidFill>
                  <a:schemeClr val="tx1"/>
                </a:solidFill>
              </a:rPr>
              <a:t>年</a:t>
            </a:r>
            <a:r>
              <a:rPr lang="en-US" altLang="ja-JP" sz="3600" dirty="0" smtClean="0">
                <a:solidFill>
                  <a:schemeClr val="tx1"/>
                </a:solidFill>
              </a:rPr>
              <a:t>7</a:t>
            </a:r>
            <a:r>
              <a:rPr lang="ja-JP" altLang="en-US" sz="3600" dirty="0" smtClean="0">
                <a:solidFill>
                  <a:schemeClr val="tx1"/>
                </a:solidFill>
              </a:rPr>
              <a:t>月</a:t>
            </a:r>
            <a:r>
              <a:rPr lang="en-US" altLang="ja-JP" sz="3600" dirty="0" smtClean="0">
                <a:solidFill>
                  <a:schemeClr val="tx1"/>
                </a:solidFill>
              </a:rPr>
              <a:t>3</a:t>
            </a:r>
            <a:r>
              <a:rPr lang="ja-JP" altLang="en-US" sz="3600" dirty="0" smtClean="0">
                <a:solidFill>
                  <a:schemeClr val="tx1"/>
                </a:solidFill>
              </a:rPr>
              <a:t>日</a:t>
            </a:r>
            <a:endParaRPr lang="en-US" altLang="ja-JP" sz="3600" dirty="0" smtClean="0">
              <a:solidFill>
                <a:schemeClr val="tx1"/>
              </a:solidFill>
            </a:endParaRPr>
          </a:p>
          <a:p>
            <a:r>
              <a:rPr lang="en-US" altLang="ja-JP" sz="3600" dirty="0" smtClean="0">
                <a:solidFill>
                  <a:schemeClr val="tx1"/>
                </a:solidFill>
              </a:rPr>
              <a:t>8F</a:t>
            </a:r>
            <a:r>
              <a:rPr lang="ja-JP" altLang="en-US" sz="3600" dirty="0" smtClean="0">
                <a:solidFill>
                  <a:schemeClr val="tx1"/>
                </a:solidFill>
              </a:rPr>
              <a:t>クラス　叶欣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1481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5400" dirty="0" smtClean="0"/>
              <a:t>4.4 </a:t>
            </a:r>
            <a:r>
              <a:rPr kumimoji="1" lang="ja-JP" altLang="en-US" sz="5400" dirty="0" smtClean="0"/>
              <a:t>参考資料を見つける</a:t>
            </a:r>
            <a:endParaRPr kumimoji="1" lang="ja-JP" altLang="en-US" sz="54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49495"/>
          </a:xfrm>
        </p:spPr>
        <p:txBody>
          <a:bodyPr>
            <a:normAutofit/>
          </a:bodyPr>
          <a:lstStyle/>
          <a:p>
            <a:r>
              <a:rPr kumimoji="1" lang="ja-JP" altLang="en-US" sz="3600" dirty="0" smtClean="0"/>
              <a:t>あるテーマについて</a:t>
            </a:r>
            <a:r>
              <a:rPr kumimoji="1" lang="ja-JP" altLang="en-US" sz="3600" dirty="0" smtClean="0">
                <a:solidFill>
                  <a:srgbClr val="C00000"/>
                </a:solidFill>
              </a:rPr>
              <a:t>一冊の本に限らない</a:t>
            </a:r>
            <a:endParaRPr kumimoji="1" lang="ja-JP" altLang="en-US" sz="3600" dirty="0">
              <a:solidFill>
                <a:srgbClr val="C00000"/>
              </a:solidFill>
            </a:endParaRPr>
          </a:p>
        </p:txBody>
      </p:sp>
      <p:pic>
        <p:nvPicPr>
          <p:cNvPr id="1026" name="Picture 2" descr="ãæ¬ ã¤ã©ã¹ããã®ç»åæ¤ç´¢çµæ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8582" y="3195892"/>
            <a:ext cx="2419350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加算記号 3"/>
          <p:cNvSpPr/>
          <p:nvPr/>
        </p:nvSpPr>
        <p:spPr>
          <a:xfrm>
            <a:off x="4928996" y="3418867"/>
            <a:ext cx="1440000" cy="1440000"/>
          </a:xfrm>
          <a:prstGeom prst="mathPlus">
            <a:avLst>
              <a:gd name="adj1" fmla="val 14224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角丸四角形 6"/>
          <p:cNvSpPr/>
          <p:nvPr/>
        </p:nvSpPr>
        <p:spPr>
          <a:xfrm>
            <a:off x="6865384" y="2244981"/>
            <a:ext cx="4303014" cy="3402459"/>
          </a:xfrm>
          <a:prstGeom prst="roundRect">
            <a:avLst>
              <a:gd name="adj" fmla="val 0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4350" indent="-514350">
              <a:buFont typeface="+mj-lt"/>
              <a:buAutoNum type="alphaLcPeriod"/>
            </a:pPr>
            <a:r>
              <a:rPr kumimoji="1" lang="ja-JP" altLang="en-US" sz="2800" b="1" dirty="0" smtClean="0">
                <a:solidFill>
                  <a:schemeClr val="tx1"/>
                </a:solidFill>
              </a:rPr>
              <a:t>本</a:t>
            </a:r>
            <a:endParaRPr kumimoji="1" lang="en-US" altLang="ja-JP" sz="2800" b="1" dirty="0" smtClean="0">
              <a:solidFill>
                <a:schemeClr val="tx1"/>
              </a:solidFill>
            </a:endParaRPr>
          </a:p>
          <a:p>
            <a:pPr marL="514350" indent="-514350">
              <a:buFont typeface="+mj-lt"/>
              <a:buAutoNum type="alphaLcPeriod"/>
            </a:pPr>
            <a:r>
              <a:rPr kumimoji="1" lang="ja-JP" altLang="en-US" sz="2800" b="1" dirty="0" smtClean="0">
                <a:solidFill>
                  <a:schemeClr val="tx1"/>
                </a:solidFill>
              </a:rPr>
              <a:t>ブログポスト</a:t>
            </a:r>
            <a:endParaRPr kumimoji="1" lang="en-US" altLang="ja-JP" sz="2800" b="1" dirty="0" smtClean="0">
              <a:solidFill>
                <a:schemeClr val="tx1"/>
              </a:solidFill>
            </a:endParaRPr>
          </a:p>
          <a:p>
            <a:pPr marL="514350" indent="-514350">
              <a:buFont typeface="+mj-lt"/>
              <a:buAutoNum type="alphaLcPeriod"/>
            </a:pPr>
            <a:r>
              <a:rPr lang="ja-JP" altLang="en-US" sz="2800" b="1" dirty="0" smtClean="0">
                <a:solidFill>
                  <a:schemeClr val="tx1"/>
                </a:solidFill>
              </a:rPr>
              <a:t>オンラインビデオ</a:t>
            </a:r>
            <a:endParaRPr lang="en-US" altLang="ja-JP" sz="2800" b="1" dirty="0" smtClean="0">
              <a:solidFill>
                <a:schemeClr val="tx1"/>
              </a:solidFill>
            </a:endParaRPr>
          </a:p>
          <a:p>
            <a:pPr marL="514350" indent="-514350">
              <a:buFont typeface="+mj-lt"/>
              <a:buAutoNum type="alphaLcPeriod"/>
            </a:pPr>
            <a:r>
              <a:rPr kumimoji="1" lang="ja-JP" altLang="en-US" sz="2800" b="1" dirty="0" smtClean="0">
                <a:solidFill>
                  <a:schemeClr val="tx1"/>
                </a:solidFill>
              </a:rPr>
              <a:t>専門家</a:t>
            </a:r>
            <a:endParaRPr kumimoji="1" lang="en-US" altLang="ja-JP" sz="2800" b="1" dirty="0" smtClean="0">
              <a:solidFill>
                <a:schemeClr val="tx1"/>
              </a:solidFill>
            </a:endParaRPr>
          </a:p>
          <a:p>
            <a:pPr marL="514350" indent="-514350">
              <a:buFont typeface="+mj-lt"/>
              <a:buAutoNum type="alphaLcPeriod"/>
            </a:pPr>
            <a:r>
              <a:rPr lang="ja-JP" altLang="en-US" sz="2800" b="1" dirty="0" smtClean="0">
                <a:solidFill>
                  <a:schemeClr val="tx1"/>
                </a:solidFill>
              </a:rPr>
              <a:t>ポッドキャスト</a:t>
            </a:r>
            <a:endParaRPr lang="en-US" altLang="ja-JP" sz="2800" b="1" dirty="0" smtClean="0">
              <a:solidFill>
                <a:schemeClr val="tx1"/>
              </a:solidFill>
            </a:endParaRPr>
          </a:p>
          <a:p>
            <a:pPr marL="514350" indent="-514350">
              <a:buFont typeface="+mj-lt"/>
              <a:buAutoNum type="alphaLcPeriod"/>
            </a:pPr>
            <a:r>
              <a:rPr kumimoji="1" lang="ja-JP" altLang="en-US" sz="2800" b="1" dirty="0" smtClean="0">
                <a:solidFill>
                  <a:schemeClr val="tx1"/>
                </a:solidFill>
              </a:rPr>
              <a:t>ソースコード</a:t>
            </a:r>
            <a:endParaRPr kumimoji="1" lang="en-US" altLang="ja-JP" sz="2800" b="1" dirty="0" smtClean="0">
              <a:solidFill>
                <a:schemeClr val="tx1"/>
              </a:solidFill>
            </a:endParaRPr>
          </a:p>
          <a:p>
            <a:pPr marL="514350" indent="-514350">
              <a:buFont typeface="+mj-lt"/>
              <a:buAutoNum type="alphaLcPeriod"/>
            </a:pPr>
            <a:r>
              <a:rPr lang="ja-JP" altLang="en-US" sz="2800" b="1" dirty="0" smtClean="0">
                <a:solidFill>
                  <a:schemeClr val="tx1"/>
                </a:solidFill>
              </a:rPr>
              <a:t>サンプルプロジェクト</a:t>
            </a:r>
            <a:endParaRPr lang="en-US" altLang="ja-JP" sz="2800" b="1" dirty="0" smtClean="0">
              <a:solidFill>
                <a:schemeClr val="tx1"/>
              </a:solidFill>
            </a:endParaRPr>
          </a:p>
          <a:p>
            <a:pPr marL="514350" indent="-514350">
              <a:buFont typeface="+mj-lt"/>
              <a:buAutoNum type="alphaLcPeriod"/>
            </a:pPr>
            <a:r>
              <a:rPr kumimoji="1" lang="ja-JP" altLang="en-US" sz="2800" b="1" dirty="0" smtClean="0">
                <a:solidFill>
                  <a:schemeClr val="tx1"/>
                </a:solidFill>
              </a:rPr>
              <a:t>オンラインドキュメント</a:t>
            </a:r>
            <a:endParaRPr kumimoji="1" lang="ja-JP" altLang="en-US" sz="2800" b="1" dirty="0">
              <a:solidFill>
                <a:schemeClr val="tx1"/>
              </a:solidFill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1226629" y="5718275"/>
            <a:ext cx="9466707" cy="892743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b="1" dirty="0" smtClean="0"/>
              <a:t>テーマについて見つけられるあらゆるリソースを集める</a:t>
            </a:r>
            <a:endParaRPr kumimoji="1" lang="ja-JP" altLang="en-US" sz="2800" b="1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1753850" y="6273225"/>
            <a:ext cx="4381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b="1" dirty="0" smtClean="0"/>
              <a:t>9</a:t>
            </a:r>
            <a:endParaRPr kumimoji="1" lang="ja-JP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696761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5400" dirty="0" smtClean="0"/>
              <a:t>4.5</a:t>
            </a:r>
            <a:r>
              <a:rPr lang="ja-JP" altLang="en-US" sz="5400" dirty="0" smtClean="0"/>
              <a:t> </a:t>
            </a:r>
            <a:r>
              <a:rPr kumimoji="1" lang="ja-JP" altLang="en-US" sz="5400" dirty="0" smtClean="0"/>
              <a:t>学習プランを作る</a:t>
            </a:r>
            <a:endParaRPr kumimoji="1" lang="ja-JP" altLang="en-US" sz="54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389759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kumimoji="1" lang="ja-JP" altLang="en-US" dirty="0" smtClean="0"/>
              <a:t>なぜ学習プランが必要なのか？</a:t>
            </a:r>
            <a:endParaRPr kumimoji="1" lang="en-US" altLang="ja-JP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ja-JP" altLang="en-US" dirty="0" smtClean="0"/>
              <a:t>→①目標達成するために必要な内容</a:t>
            </a:r>
            <a:r>
              <a:rPr lang="ja-JP" altLang="en-US" dirty="0" smtClean="0">
                <a:solidFill>
                  <a:srgbClr val="C00000"/>
                </a:solidFill>
              </a:rPr>
              <a:t>より</a:t>
            </a:r>
            <a:r>
              <a:rPr lang="ja-JP" altLang="en-US" dirty="0">
                <a:solidFill>
                  <a:srgbClr val="C00000"/>
                </a:solidFill>
              </a:rPr>
              <a:t>多</a:t>
            </a:r>
            <a:r>
              <a:rPr lang="ja-JP" altLang="en-US" dirty="0" smtClean="0">
                <a:solidFill>
                  <a:srgbClr val="C00000"/>
                </a:solidFill>
              </a:rPr>
              <a:t>くのこと</a:t>
            </a:r>
            <a:r>
              <a:rPr lang="ja-JP" altLang="en-US" dirty="0" smtClean="0"/>
              <a:t>を扱っている</a:t>
            </a:r>
            <a:endParaRPr lang="en-US" altLang="ja-JP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ja-JP" altLang="en-US" dirty="0" smtClean="0"/>
              <a:t>→②</a:t>
            </a:r>
            <a:r>
              <a:rPr lang="ja-JP" altLang="en-US" dirty="0" smtClean="0">
                <a:solidFill>
                  <a:srgbClr val="C00000"/>
                </a:solidFill>
              </a:rPr>
              <a:t>構成がうまくできていない</a:t>
            </a:r>
            <a:r>
              <a:rPr lang="ja-JP" altLang="en-US" dirty="0" smtClean="0"/>
              <a:t>本は多い</a:t>
            </a:r>
            <a:endParaRPr lang="en-US" altLang="ja-JP" dirty="0" smtClean="0"/>
          </a:p>
          <a:p>
            <a:pPr marL="0" indent="0">
              <a:buNone/>
            </a:pPr>
            <a:endParaRPr lang="en-US" altLang="ja-JP" dirty="0" smtClean="0">
              <a:solidFill>
                <a:srgbClr val="C00000"/>
              </a:solidFill>
            </a:endParaRPr>
          </a:p>
        </p:txBody>
      </p:sp>
      <p:sp>
        <p:nvSpPr>
          <p:cNvPr id="4" name="右矢印 3"/>
          <p:cNvSpPr/>
          <p:nvPr/>
        </p:nvSpPr>
        <p:spPr>
          <a:xfrm rot="5400000">
            <a:off x="5711952" y="4294251"/>
            <a:ext cx="768096" cy="822960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角丸四角形 4"/>
          <p:cNvSpPr/>
          <p:nvPr/>
        </p:nvSpPr>
        <p:spPr>
          <a:xfrm>
            <a:off x="782574" y="5196078"/>
            <a:ext cx="10626852" cy="987552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b="1" dirty="0" smtClean="0"/>
              <a:t>複数の参考資料を使い→何を学ぶか、どのような順序で学んでいくか</a:t>
            </a:r>
            <a:endParaRPr kumimoji="1" lang="ja-JP" altLang="en-US" sz="2800" b="1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1567160" y="6273225"/>
            <a:ext cx="6248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b="1" smtClean="0"/>
              <a:t>10</a:t>
            </a:r>
            <a:endParaRPr kumimoji="1" lang="ja-JP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116555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5400" dirty="0" smtClean="0"/>
              <a:t>5.  </a:t>
            </a:r>
            <a:r>
              <a:rPr kumimoji="1" lang="ja-JP" altLang="en-US" sz="5400" dirty="0" smtClean="0"/>
              <a:t>まとめ</a:t>
            </a:r>
            <a:endParaRPr kumimoji="1" lang="ja-JP" altLang="en-US" sz="54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1567160" y="6273225"/>
            <a:ext cx="6248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b="1" dirty="0" smtClean="0"/>
              <a:t>11</a:t>
            </a:r>
            <a:endParaRPr kumimoji="1" lang="ja-JP" altLang="en-US" sz="3200" b="1" dirty="0"/>
          </a:p>
        </p:txBody>
      </p:sp>
      <p:sp>
        <p:nvSpPr>
          <p:cNvPr id="7" name="コンテンツ プレースホルダー 6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350959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kumimoji="1" lang="en-US" altLang="ja-JP" sz="3200" dirty="0" smtClean="0"/>
              <a:t>IT</a:t>
            </a:r>
            <a:r>
              <a:rPr kumimoji="1" lang="ja-JP" altLang="en-US" sz="3200" dirty="0" smtClean="0"/>
              <a:t>専門書を読み始める前に計画</a:t>
            </a:r>
            <a:endParaRPr kumimoji="1" lang="en-US" altLang="ja-JP" sz="3200" dirty="0" smtClean="0"/>
          </a:p>
          <a:p>
            <a:pPr>
              <a:lnSpc>
                <a:spcPct val="200000"/>
              </a:lnSpc>
            </a:pPr>
            <a:r>
              <a:rPr lang="ja-JP" altLang="en-US" sz="3200" dirty="0" smtClean="0"/>
              <a:t>自分に適する方法を見つける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296195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838200" y="1962150"/>
            <a:ext cx="96964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 smtClean="0"/>
              <a:t>・</a:t>
            </a:r>
            <a:r>
              <a:rPr lang="en-US" altLang="ja-JP" sz="3200" dirty="0" smtClean="0"/>
              <a:t>SOFT </a:t>
            </a:r>
            <a:r>
              <a:rPr lang="en-US" altLang="ja-JP" sz="3200" dirty="0"/>
              <a:t>SKILLS </a:t>
            </a:r>
            <a:r>
              <a:rPr lang="ja-JP" altLang="en-US" sz="3200" dirty="0"/>
              <a:t>ソフトウェア開発者の人生</a:t>
            </a:r>
            <a:r>
              <a:rPr lang="ja-JP" altLang="en-US" sz="3200" dirty="0" smtClean="0"/>
              <a:t>マニュアル</a:t>
            </a:r>
            <a:endParaRPr lang="en-US" altLang="ja-JP" sz="3200" dirty="0" smtClean="0"/>
          </a:p>
          <a:p>
            <a:r>
              <a:rPr lang="ja-JP" altLang="en-US" sz="3200" dirty="0"/>
              <a:t>ジョン・ソンメズ（</a:t>
            </a:r>
            <a:r>
              <a:rPr lang="en-US" altLang="ja-JP" sz="3200" dirty="0"/>
              <a:t>2016</a:t>
            </a:r>
            <a:r>
              <a:rPr lang="ja-JP" altLang="en-US" sz="3200" dirty="0" smtClean="0"/>
              <a:t>）</a:t>
            </a:r>
            <a:r>
              <a:rPr lang="ja-JP" altLang="en-US" sz="3200" dirty="0"/>
              <a:t>日経</a:t>
            </a:r>
            <a:r>
              <a:rPr lang="en-US" altLang="ja-JP" sz="3200" dirty="0"/>
              <a:t>BP</a:t>
            </a:r>
            <a:r>
              <a:rPr lang="ja-JP" altLang="en-US" sz="3200" dirty="0"/>
              <a:t>社</a:t>
            </a:r>
            <a:r>
              <a:rPr lang="ja-JP" altLang="en-US" sz="3200" dirty="0" smtClean="0"/>
              <a:t>　</a:t>
            </a:r>
            <a:endParaRPr kumimoji="1" lang="ja-JP" altLang="en-US" sz="3200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1415" y="2706706"/>
            <a:ext cx="2762810" cy="3922693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11506200" y="6273225"/>
            <a:ext cx="68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b="1" dirty="0" smtClean="0"/>
              <a:t>12</a:t>
            </a:r>
            <a:endParaRPr kumimoji="1" lang="ja-JP" altLang="en-US" sz="3200" b="1" dirty="0"/>
          </a:p>
        </p:txBody>
      </p:sp>
      <p:sp>
        <p:nvSpPr>
          <p:cNvPr id="8" name="タイトル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5400" dirty="0" smtClean="0"/>
              <a:t>6.  </a:t>
            </a:r>
            <a:r>
              <a:rPr lang="ja-JP" altLang="en-US" sz="5400" dirty="0" smtClean="0"/>
              <a:t>参考資料</a:t>
            </a:r>
            <a:endParaRPr lang="ja-JP" altLang="en-US" sz="5400" dirty="0"/>
          </a:p>
        </p:txBody>
      </p:sp>
    </p:spTree>
    <p:extLst>
      <p:ext uri="{BB962C8B-B14F-4D97-AF65-F5344CB8AC3E}">
        <p14:creationId xmlns:p14="http://schemas.microsoft.com/office/powerpoint/2010/main" val="542329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5400" dirty="0" smtClean="0"/>
              <a:t>目次</a:t>
            </a:r>
            <a:endParaRPr kumimoji="1" lang="ja-JP" altLang="en-US" sz="54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574164"/>
            <a:ext cx="10515600" cy="6080125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ja-JP" altLang="en-US" sz="3200" dirty="0"/>
              <a:t>本の分類</a:t>
            </a:r>
            <a:endParaRPr lang="en-US" altLang="ja-JP" sz="3200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ja-JP" altLang="en-US" sz="3200" dirty="0"/>
              <a:t>テーマを選んだ理由</a:t>
            </a:r>
            <a:endParaRPr lang="en-US" altLang="ja-JP" sz="3200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ja-JP" altLang="en-US" sz="3200" dirty="0"/>
              <a:t>最初から最後まで読むな</a:t>
            </a:r>
            <a:endParaRPr lang="en-US" altLang="ja-JP" sz="3200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ja-JP" altLang="en-US" sz="3200" dirty="0"/>
              <a:t>本を読む前にやるべきこと（</a:t>
            </a:r>
            <a:r>
              <a:rPr lang="en-US" altLang="ja-JP" sz="3200" dirty="0"/>
              <a:t>5</a:t>
            </a:r>
            <a:r>
              <a:rPr lang="ja-JP" altLang="en-US" sz="3200" dirty="0"/>
              <a:t>つのステップ）</a:t>
            </a:r>
            <a:endParaRPr lang="en-US" altLang="ja-JP" sz="3200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ja-JP" altLang="en-US" sz="3200" dirty="0"/>
              <a:t>まとめ</a:t>
            </a:r>
            <a:endParaRPr lang="en-US" altLang="ja-JP" sz="3200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ja-JP" altLang="en-US" sz="3200" dirty="0"/>
              <a:t>参考資料</a:t>
            </a:r>
            <a:endParaRPr lang="en-US" altLang="ja-JP" sz="3200" dirty="0"/>
          </a:p>
          <a:p>
            <a:pPr lvl="1">
              <a:lnSpc>
                <a:spcPct val="150000"/>
              </a:lnSpc>
            </a:pPr>
            <a:endParaRPr lang="ja-JP" altLang="en-US" sz="2800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1753850" y="6273225"/>
            <a:ext cx="4381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b="1" smtClean="0"/>
              <a:t>1</a:t>
            </a:r>
            <a:endParaRPr kumimoji="1" lang="ja-JP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4151491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kumimoji="1" lang="ja-JP" altLang="en-US" sz="3200" dirty="0" smtClean="0"/>
              <a:t>文芸（小説）</a:t>
            </a:r>
            <a:endParaRPr kumimoji="1" lang="en-US" altLang="ja-JP" sz="3200" dirty="0" smtClean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kumimoji="1" lang="ja-JP" altLang="en-US" sz="3200" dirty="0" smtClean="0"/>
              <a:t>実用（健康、料理、地図）</a:t>
            </a:r>
            <a:endParaRPr kumimoji="1" lang="en-US" altLang="ja-JP" sz="3200" dirty="0" smtClean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kumimoji="1" lang="ja-JP" altLang="en-US" sz="3200" dirty="0" smtClean="0"/>
              <a:t>ビジネス・経済・経営（</a:t>
            </a:r>
            <a:r>
              <a:rPr kumimoji="1" lang="ja-JP" altLang="en-US" sz="3200" dirty="0" smtClean="0"/>
              <a:t>自己啓発）</a:t>
            </a:r>
            <a:endParaRPr kumimoji="1" lang="en-US" altLang="ja-JP" sz="3200" dirty="0" smtClean="0"/>
          </a:p>
          <a:p>
            <a:pPr marL="514350" indent="-514350">
              <a:lnSpc>
                <a:spcPct val="15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ja-JP" altLang="en-US" sz="3200" dirty="0" smtClean="0">
                <a:solidFill>
                  <a:srgbClr val="C00000"/>
                </a:solidFill>
              </a:rPr>
              <a:t>専門書（特にコンピュータ関係）</a:t>
            </a:r>
            <a:endParaRPr kumimoji="1" lang="ja-JP" altLang="en-US" sz="3200" dirty="0">
              <a:solidFill>
                <a:srgbClr val="C00000"/>
              </a:solidFill>
            </a:endParaRPr>
          </a:p>
        </p:txBody>
      </p:sp>
      <p:sp>
        <p:nvSpPr>
          <p:cNvPr id="5" name="タイトル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5400" dirty="0" smtClean="0"/>
              <a:t>1. </a:t>
            </a:r>
            <a:r>
              <a:rPr lang="ja-JP" altLang="en-US" sz="5400" dirty="0" smtClean="0"/>
              <a:t>本の分類</a:t>
            </a:r>
            <a:endParaRPr lang="ja-JP" altLang="en-US" sz="54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1753850" y="6273225"/>
            <a:ext cx="4381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 smtClean="0"/>
              <a:t>2</a:t>
            </a:r>
            <a:endParaRPr kumimoji="1" lang="ja-JP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548865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5400" dirty="0" smtClean="0"/>
              <a:t>2. </a:t>
            </a:r>
            <a:r>
              <a:rPr kumimoji="1" lang="ja-JP" altLang="en-US" sz="5400" dirty="0" smtClean="0"/>
              <a:t>テーマを選んだ理由</a:t>
            </a:r>
            <a:endParaRPr kumimoji="1" lang="ja-JP" altLang="en-US" sz="5400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60985"/>
            <a:ext cx="3762847" cy="3325416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81452" y="2160985"/>
            <a:ext cx="3388959" cy="3325416"/>
          </a:xfrm>
          <a:prstGeom prst="rect">
            <a:avLst/>
          </a:prstGeom>
        </p:spPr>
      </p:pic>
      <p:sp>
        <p:nvSpPr>
          <p:cNvPr id="8" name="右矢印 7"/>
          <p:cNvSpPr/>
          <p:nvPr/>
        </p:nvSpPr>
        <p:spPr>
          <a:xfrm>
            <a:off x="5253023" y="3308003"/>
            <a:ext cx="1685951" cy="1031379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角丸四角形 8"/>
          <p:cNvSpPr/>
          <p:nvPr/>
        </p:nvSpPr>
        <p:spPr>
          <a:xfrm>
            <a:off x="1914524" y="5486402"/>
            <a:ext cx="8362950" cy="1047749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400" dirty="0" smtClean="0"/>
              <a:t>社会人は時間がない</a:t>
            </a:r>
            <a:endParaRPr kumimoji="1" lang="ja-JP" altLang="en-US" sz="4400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1753850" y="6273225"/>
            <a:ext cx="4381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 smtClean="0"/>
              <a:t>3</a:t>
            </a:r>
            <a:endParaRPr kumimoji="1" lang="ja-JP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277390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ja-JP" sz="5400" dirty="0" smtClean="0"/>
              <a:t>3. </a:t>
            </a:r>
            <a:r>
              <a:rPr lang="ja-JP" altLang="en-US" sz="5400" dirty="0" smtClean="0"/>
              <a:t>最初から最後まで読むな</a:t>
            </a:r>
            <a:endParaRPr kumimoji="1" lang="ja-JP" altLang="en-US" sz="5400" b="1" dirty="0"/>
          </a:p>
        </p:txBody>
      </p:sp>
      <p:sp>
        <p:nvSpPr>
          <p:cNvPr id="5" name="円/楕円 4"/>
          <p:cNvSpPr/>
          <p:nvPr/>
        </p:nvSpPr>
        <p:spPr>
          <a:xfrm>
            <a:off x="7497842" y="2707055"/>
            <a:ext cx="3240000" cy="3240000"/>
          </a:xfrm>
          <a:prstGeom prst="ellipse">
            <a:avLst/>
          </a:prstGeom>
          <a:solidFill>
            <a:srgbClr val="F49A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/楕円 5"/>
          <p:cNvSpPr/>
          <p:nvPr/>
        </p:nvSpPr>
        <p:spPr>
          <a:xfrm>
            <a:off x="1766034" y="2707055"/>
            <a:ext cx="3240000" cy="3240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円/楕円 6"/>
          <p:cNvSpPr/>
          <p:nvPr/>
        </p:nvSpPr>
        <p:spPr>
          <a:xfrm>
            <a:off x="2702034" y="2707068"/>
            <a:ext cx="1368000" cy="1368000"/>
          </a:xfrm>
          <a:prstGeom prst="ellipse">
            <a:avLst/>
          </a:prstGeom>
          <a:solidFill>
            <a:srgbClr val="F49A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200" b="1" dirty="0">
                <a:solidFill>
                  <a:schemeClr val="tx1"/>
                </a:solidFill>
              </a:rPr>
              <a:t>20%</a:t>
            </a:r>
            <a:endParaRPr lang="ja-JP" altLang="en-US" sz="3200" b="1" dirty="0">
              <a:solidFill>
                <a:schemeClr val="tx1"/>
              </a:solidFill>
            </a:endParaRPr>
          </a:p>
        </p:txBody>
      </p:sp>
      <p:sp>
        <p:nvSpPr>
          <p:cNvPr id="8" name="円/楕円 7"/>
          <p:cNvSpPr/>
          <p:nvPr/>
        </p:nvSpPr>
        <p:spPr>
          <a:xfrm>
            <a:off x="8433842" y="2707068"/>
            <a:ext cx="1368000" cy="136800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b="1" dirty="0" smtClean="0">
                <a:solidFill>
                  <a:schemeClr val="tx1"/>
                </a:solidFill>
              </a:rPr>
              <a:t>20%</a:t>
            </a:r>
            <a:endParaRPr kumimoji="1" lang="ja-JP" altLang="en-US" sz="3200" b="1" dirty="0">
              <a:solidFill>
                <a:schemeClr val="tx1"/>
              </a:solidFill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2929146" y="5139295"/>
            <a:ext cx="9231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 smtClean="0"/>
              <a:t>80%</a:t>
            </a:r>
            <a:endParaRPr kumimoji="1" lang="ja-JP" altLang="en-US" sz="3200" b="1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8656244" y="5139295"/>
            <a:ext cx="9231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 smtClean="0"/>
              <a:t>80%</a:t>
            </a:r>
            <a:endParaRPr kumimoji="1" lang="ja-JP" altLang="en-US" sz="3200" b="1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465798" y="1930414"/>
            <a:ext cx="18404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200" b="1" dirty="0">
                <a:solidFill>
                  <a:srgbClr val="C00000"/>
                </a:solidFill>
              </a:rPr>
              <a:t>本</a:t>
            </a:r>
            <a:r>
              <a:rPr lang="ja-JP" altLang="en-US" sz="3200" b="1" dirty="0" smtClean="0">
                <a:solidFill>
                  <a:srgbClr val="C00000"/>
                </a:solidFill>
              </a:rPr>
              <a:t>の</a:t>
            </a:r>
            <a:r>
              <a:rPr lang="ja-JP" altLang="en-US" sz="3200" b="1" dirty="0">
                <a:solidFill>
                  <a:srgbClr val="C00000"/>
                </a:solidFill>
              </a:rPr>
              <a:t>内容</a:t>
            </a:r>
            <a:endParaRPr kumimoji="1" lang="ja-JP" altLang="en-US" sz="3200" b="1" dirty="0">
              <a:solidFill>
                <a:srgbClr val="C00000"/>
              </a:solidFill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8161117" y="1930414"/>
            <a:ext cx="19134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200" b="1" dirty="0" smtClean="0">
                <a:solidFill>
                  <a:srgbClr val="C00000"/>
                </a:solidFill>
              </a:rPr>
              <a:t>日常用途</a:t>
            </a:r>
            <a:endParaRPr kumimoji="1" lang="ja-JP" altLang="en-US" sz="3200" b="1" dirty="0">
              <a:solidFill>
                <a:srgbClr val="C00000"/>
              </a:solidFill>
            </a:endParaRPr>
          </a:p>
        </p:txBody>
      </p:sp>
      <p:sp>
        <p:nvSpPr>
          <p:cNvPr id="14" name="下矢印 13"/>
          <p:cNvSpPr/>
          <p:nvPr/>
        </p:nvSpPr>
        <p:spPr>
          <a:xfrm rot="16200000">
            <a:off x="6075945" y="3608932"/>
            <a:ext cx="363036" cy="3645500"/>
          </a:xfrm>
          <a:prstGeom prst="downArrow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下矢印 14"/>
          <p:cNvSpPr/>
          <p:nvPr/>
        </p:nvSpPr>
        <p:spPr>
          <a:xfrm rot="16200000">
            <a:off x="6072775" y="1565148"/>
            <a:ext cx="363036" cy="3651840"/>
          </a:xfrm>
          <a:prstGeom prst="downArrow">
            <a:avLst/>
          </a:prstGeom>
          <a:solidFill>
            <a:srgbClr val="EB355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11753850" y="6273225"/>
            <a:ext cx="4381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b="1" dirty="0" smtClean="0"/>
              <a:t>4</a:t>
            </a:r>
            <a:endParaRPr kumimoji="1" lang="ja-JP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4139732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5400" dirty="0" smtClean="0"/>
              <a:t>4. </a:t>
            </a:r>
            <a:r>
              <a:rPr lang="ja-JP" altLang="en-US" sz="5400" dirty="0" smtClean="0"/>
              <a:t>本を読む前にやるべきこと</a:t>
            </a:r>
            <a:endParaRPr kumimoji="1" lang="ja-JP" altLang="en-US" sz="54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47601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ja-JP" altLang="en-US" sz="3200" dirty="0">
                <a:solidFill>
                  <a:srgbClr val="C00000"/>
                </a:solidFill>
              </a:rPr>
              <a:t>全体像</a:t>
            </a:r>
            <a:r>
              <a:rPr lang="ja-JP" altLang="en-US" sz="3200" dirty="0"/>
              <a:t>を</a:t>
            </a:r>
            <a:r>
              <a:rPr lang="ja-JP" altLang="en-US" sz="3200" dirty="0" smtClean="0"/>
              <a:t>つかむ</a:t>
            </a:r>
            <a:endParaRPr lang="en-US" altLang="ja-JP" sz="3200" dirty="0" smtClean="0"/>
          </a:p>
          <a:p>
            <a:pPr marL="514350" indent="-514350">
              <a:lnSpc>
                <a:spcPct val="15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ja-JP" altLang="en-US" sz="3200" dirty="0">
                <a:solidFill>
                  <a:srgbClr val="C00000"/>
                </a:solidFill>
              </a:rPr>
              <a:t>スコープ</a:t>
            </a:r>
            <a:r>
              <a:rPr lang="ja-JP" altLang="en-US" sz="3200" dirty="0"/>
              <a:t>を</a:t>
            </a:r>
            <a:r>
              <a:rPr lang="ja-JP" altLang="en-US" sz="3200" dirty="0" smtClean="0"/>
              <a:t>決める</a:t>
            </a:r>
            <a:endParaRPr lang="en-US" altLang="ja-JP" sz="3200" dirty="0" smtClean="0"/>
          </a:p>
          <a:p>
            <a:pPr marL="514350" indent="-514350">
              <a:lnSpc>
                <a:spcPct val="15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ja-JP" altLang="en-US" sz="3200" dirty="0"/>
              <a:t>成功の</a:t>
            </a:r>
            <a:r>
              <a:rPr lang="ja-JP" altLang="en-US" sz="3200" dirty="0">
                <a:solidFill>
                  <a:srgbClr val="C00000"/>
                </a:solidFill>
              </a:rPr>
              <a:t>基準</a:t>
            </a:r>
            <a:r>
              <a:rPr lang="ja-JP" altLang="en-US" sz="3200" dirty="0"/>
              <a:t>を</a:t>
            </a:r>
            <a:r>
              <a:rPr lang="ja-JP" altLang="en-US" sz="3200" dirty="0" smtClean="0"/>
              <a:t>決める</a:t>
            </a:r>
            <a:endParaRPr lang="en-US" altLang="ja-JP" sz="3200" dirty="0" smtClean="0"/>
          </a:p>
          <a:p>
            <a:pPr marL="514350" indent="-514350">
              <a:lnSpc>
                <a:spcPct val="15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ja-JP" altLang="en-US" sz="3200" dirty="0"/>
              <a:t>参考</a:t>
            </a:r>
            <a:r>
              <a:rPr lang="ja-JP" altLang="en-US" sz="3200" dirty="0">
                <a:solidFill>
                  <a:srgbClr val="C00000"/>
                </a:solidFill>
              </a:rPr>
              <a:t>資料</a:t>
            </a:r>
            <a:r>
              <a:rPr lang="ja-JP" altLang="en-US" sz="3200" dirty="0"/>
              <a:t>を</a:t>
            </a:r>
            <a:r>
              <a:rPr lang="ja-JP" altLang="en-US" sz="3200" dirty="0" smtClean="0"/>
              <a:t>見つける</a:t>
            </a:r>
            <a:endParaRPr lang="en-US" altLang="ja-JP" sz="3200" dirty="0" smtClean="0"/>
          </a:p>
          <a:p>
            <a:pPr marL="514350" indent="-514350">
              <a:lnSpc>
                <a:spcPct val="15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ja-JP" altLang="en-US" sz="3200" dirty="0"/>
              <a:t>学習</a:t>
            </a:r>
            <a:r>
              <a:rPr lang="ja-JP" altLang="en-US" sz="3200" dirty="0">
                <a:solidFill>
                  <a:srgbClr val="C00000"/>
                </a:solidFill>
              </a:rPr>
              <a:t>プラン</a:t>
            </a:r>
            <a:r>
              <a:rPr lang="ja-JP" altLang="en-US" sz="3200" dirty="0"/>
              <a:t>を作る</a:t>
            </a:r>
            <a:endParaRPr kumimoji="1" lang="ja-JP" altLang="en-US" sz="2400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1753850" y="6273225"/>
            <a:ext cx="4381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b="1" dirty="0" smtClean="0"/>
              <a:t>5</a:t>
            </a:r>
            <a:endParaRPr kumimoji="1" lang="ja-JP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657123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5400" dirty="0" smtClean="0"/>
              <a:t>4.1 </a:t>
            </a:r>
            <a:r>
              <a:rPr kumimoji="1" lang="ja-JP" altLang="en-US" sz="5400" dirty="0" smtClean="0"/>
              <a:t>全体像をつかむ</a:t>
            </a:r>
            <a:endParaRPr kumimoji="1" lang="ja-JP" altLang="en-US" sz="54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charset="2"/>
              <a:buChar char="l"/>
            </a:pPr>
            <a:r>
              <a:rPr kumimoji="1" lang="ja-JP" altLang="en-US" dirty="0" smtClean="0"/>
              <a:t>目標</a:t>
            </a:r>
            <a:r>
              <a:rPr kumimoji="1" lang="ja-JP" altLang="en-US" dirty="0" smtClean="0"/>
              <a:t>：学びたい</a:t>
            </a:r>
            <a:r>
              <a:rPr kumimoji="1" lang="ja-JP" altLang="en-US" dirty="0" smtClean="0"/>
              <a:t>テーマは</a:t>
            </a:r>
            <a:r>
              <a:rPr kumimoji="1" lang="ja-JP" altLang="en-US" dirty="0" smtClean="0">
                <a:solidFill>
                  <a:srgbClr val="C00000"/>
                </a:solidFill>
              </a:rPr>
              <a:t>どのような</a:t>
            </a:r>
            <a:r>
              <a:rPr kumimoji="1" lang="ja-JP" altLang="en-US" dirty="0" smtClean="0">
                <a:solidFill>
                  <a:srgbClr val="C00000"/>
                </a:solidFill>
              </a:rPr>
              <a:t>もの</a:t>
            </a:r>
            <a:r>
              <a:rPr kumimoji="1" lang="ja-JP" altLang="en-US" dirty="0" smtClean="0"/>
              <a:t>か</a:t>
            </a:r>
            <a:r>
              <a:rPr kumimoji="1" lang="ja-JP" altLang="en-US" dirty="0" smtClean="0"/>
              <a:t>、</a:t>
            </a:r>
            <a:r>
              <a:rPr kumimoji="1" lang="ja-JP" altLang="en-US" dirty="0" smtClean="0">
                <a:solidFill>
                  <a:srgbClr val="C00000"/>
                </a:solidFill>
              </a:rPr>
              <a:t>どれくらい</a:t>
            </a:r>
            <a:r>
              <a:rPr kumimoji="1" lang="ja-JP" altLang="en-US" dirty="0" smtClean="0">
                <a:solidFill>
                  <a:srgbClr val="C00000"/>
                </a:solidFill>
              </a:rPr>
              <a:t>大きい</a:t>
            </a:r>
            <a:r>
              <a:rPr kumimoji="1" lang="ja-JP" altLang="en-US" dirty="0" smtClean="0"/>
              <a:t>か</a:t>
            </a:r>
            <a:endParaRPr lang="en-US" altLang="ja-JP" dirty="0"/>
          </a:p>
          <a:p>
            <a:pPr>
              <a:lnSpc>
                <a:spcPct val="150000"/>
              </a:lnSpc>
              <a:buFont typeface="Wingdings" charset="2"/>
              <a:buChar char="l"/>
            </a:pPr>
            <a:r>
              <a:rPr kumimoji="1" lang="ja-JP" altLang="en-US" dirty="0" smtClean="0"/>
              <a:t>やり方：</a:t>
            </a:r>
            <a:endParaRPr kumimoji="1" lang="en-US" altLang="ja-JP" dirty="0" smtClean="0"/>
          </a:p>
          <a:p>
            <a:pPr lvl="1">
              <a:lnSpc>
                <a:spcPct val="150000"/>
              </a:lnSpc>
              <a:buFont typeface="Arial" charset="0"/>
              <a:buChar char="•"/>
            </a:pPr>
            <a:r>
              <a:rPr lang="ja-JP" altLang="en-US" dirty="0"/>
              <a:t>本の</a:t>
            </a:r>
            <a:r>
              <a:rPr lang="ja-JP" altLang="en-US" dirty="0">
                <a:solidFill>
                  <a:srgbClr val="C00000"/>
                </a:solidFill>
              </a:rPr>
              <a:t>イントロダクション</a:t>
            </a:r>
            <a:r>
              <a:rPr lang="ja-JP" altLang="en-US" dirty="0"/>
              <a:t>の章を読む</a:t>
            </a:r>
            <a:endParaRPr lang="en-US" altLang="ja-JP" dirty="0"/>
          </a:p>
          <a:p>
            <a:pPr lvl="1">
              <a:lnSpc>
                <a:spcPct val="150000"/>
              </a:lnSpc>
              <a:buFont typeface="Arial" charset="0"/>
              <a:buChar char="•"/>
            </a:pPr>
            <a:r>
              <a:rPr lang="ja-JP" altLang="en-US" dirty="0" smtClean="0"/>
              <a:t>ブログポストや記事を</a:t>
            </a:r>
            <a:r>
              <a:rPr lang="ja-JP" altLang="en-US" dirty="0" smtClean="0">
                <a:solidFill>
                  <a:srgbClr val="C00000"/>
                </a:solidFill>
              </a:rPr>
              <a:t>流し読み</a:t>
            </a:r>
            <a:r>
              <a:rPr lang="ja-JP" altLang="en-US" dirty="0" smtClean="0"/>
              <a:t>する</a:t>
            </a:r>
            <a:endParaRPr lang="en-US" altLang="ja-JP" dirty="0" smtClean="0"/>
          </a:p>
          <a:p>
            <a:pPr lvl="0">
              <a:lnSpc>
                <a:spcPct val="150000"/>
              </a:lnSpc>
              <a:buFont typeface="Wingdings" charset="2"/>
              <a:buChar char="l"/>
            </a:pPr>
            <a:r>
              <a:rPr lang="ja-JP" altLang="en-US" dirty="0">
                <a:solidFill>
                  <a:prstClr val="black"/>
                </a:solidFill>
              </a:rPr>
              <a:t>注意点：あまり</a:t>
            </a:r>
            <a:r>
              <a:rPr lang="ja-JP" altLang="en-US" dirty="0">
                <a:solidFill>
                  <a:srgbClr val="C00000"/>
                </a:solidFill>
              </a:rPr>
              <a:t>時間をかけすぎ</a:t>
            </a:r>
            <a:r>
              <a:rPr lang="ja-JP" altLang="en-US" dirty="0">
                <a:solidFill>
                  <a:prstClr val="black"/>
                </a:solidFill>
              </a:rPr>
              <a:t>ては</a:t>
            </a:r>
            <a:r>
              <a:rPr lang="ja-JP" altLang="en-US" dirty="0" smtClean="0">
                <a:solidFill>
                  <a:prstClr val="black"/>
                </a:solidFill>
              </a:rPr>
              <a:t>ならない</a:t>
            </a:r>
            <a:endParaRPr lang="en-US" altLang="ja-JP" dirty="0" smtClean="0"/>
          </a:p>
          <a:p>
            <a:pPr lvl="1">
              <a:lnSpc>
                <a:spcPct val="150000"/>
              </a:lnSpc>
              <a:buFont typeface="Arial" charset="0"/>
              <a:buChar char="•"/>
            </a:pPr>
            <a:endParaRPr lang="en-US" altLang="ja-JP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1753850" y="6273225"/>
            <a:ext cx="4381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b="1" dirty="0" smtClean="0"/>
              <a:t>6</a:t>
            </a:r>
            <a:endParaRPr kumimoji="1" lang="ja-JP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693396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5400" dirty="0" smtClean="0"/>
              <a:t>4.2 </a:t>
            </a:r>
            <a:r>
              <a:rPr kumimoji="1" lang="ja-JP" altLang="en-US" sz="5400" dirty="0" smtClean="0"/>
              <a:t>スコープを決める</a:t>
            </a:r>
            <a:endParaRPr kumimoji="1" lang="ja-JP" altLang="en-US" sz="5400" dirty="0"/>
          </a:p>
        </p:txBody>
      </p:sp>
      <p:graphicFrame>
        <p:nvGraphicFramePr>
          <p:cNvPr id="4" name="コンテンツ プレースホルダー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6165055"/>
              </p:ext>
            </p:extLst>
          </p:nvPr>
        </p:nvGraphicFramePr>
        <p:xfrm>
          <a:off x="838200" y="2743200"/>
          <a:ext cx="10504170" cy="2976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1833"/>
                <a:gridCol w="8352337"/>
              </a:tblGrid>
              <a:tr h="94115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b="0" dirty="0" smtClean="0"/>
                        <a:t>元のテーマ</a:t>
                      </a:r>
                      <a:endParaRPr kumimoji="1" lang="ja-JP" altLang="en-US" sz="3200" b="0" dirty="0"/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b="0" dirty="0" smtClean="0"/>
                        <a:t>適切なスコープ</a:t>
                      </a:r>
                      <a:endParaRPr kumimoji="1" lang="ja-JP" altLang="en-US" sz="3200" b="0" dirty="0"/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101778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b="0" dirty="0" smtClean="0"/>
                        <a:t>C#</a:t>
                      </a:r>
                      <a:r>
                        <a:rPr kumimoji="1" lang="ja-JP" altLang="en-US" sz="2800" b="0" dirty="0" smtClean="0"/>
                        <a:t>を学ぶ</a:t>
                      </a:r>
                      <a:endParaRPr kumimoji="1" lang="ja-JP" altLang="en-US" sz="28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b="0" dirty="0" smtClean="0"/>
                        <a:t>簡単な</a:t>
                      </a:r>
                      <a:r>
                        <a:rPr kumimoji="1" lang="ja-JP" altLang="en-US" sz="2800" b="0" dirty="0" smtClean="0">
                          <a:solidFill>
                            <a:srgbClr val="C00000"/>
                          </a:solidFill>
                        </a:rPr>
                        <a:t>コンソールアプリケーションを作る</a:t>
                      </a:r>
                      <a:r>
                        <a:rPr kumimoji="1" lang="ja-JP" altLang="en-US" sz="2800" b="0" dirty="0" smtClean="0"/>
                        <a:t>ために</a:t>
                      </a:r>
                      <a:endParaRPr kumimoji="1" lang="en-US" altLang="ja-JP" sz="2800" b="0" dirty="0" smtClean="0"/>
                    </a:p>
                    <a:p>
                      <a:pPr algn="ctr"/>
                      <a:r>
                        <a:rPr kumimoji="1" lang="ja-JP" altLang="en-US" sz="2800" b="0" dirty="0" smtClean="0"/>
                        <a:t>必要な</a:t>
                      </a:r>
                      <a:r>
                        <a:rPr kumimoji="1" lang="en-US" altLang="ja-JP" sz="2800" b="0" dirty="0" smtClean="0"/>
                        <a:t>C#</a:t>
                      </a:r>
                      <a:r>
                        <a:rPr kumimoji="1" lang="ja-JP" altLang="en-US" sz="2800" b="0" dirty="0" smtClean="0"/>
                        <a:t>言語の基礎を学ぶ</a:t>
                      </a:r>
                      <a:endParaRPr kumimoji="1" lang="ja-JP" altLang="en-US" sz="2800" b="0" dirty="0"/>
                    </a:p>
                  </a:txBody>
                  <a:tcPr anchor="ctr"/>
                </a:tc>
              </a:tr>
              <a:tr h="101778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b="0" dirty="0" smtClean="0"/>
                        <a:t>Linux</a:t>
                      </a:r>
                      <a:r>
                        <a:rPr kumimoji="1" lang="ja-JP" altLang="en-US" sz="2800" b="0" dirty="0" smtClean="0"/>
                        <a:t>を学ぶ</a:t>
                      </a:r>
                      <a:endParaRPr kumimoji="1" lang="ja-JP" altLang="en-US" sz="28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b="0" dirty="0" smtClean="0"/>
                        <a:t>Ubuntu Linux</a:t>
                      </a:r>
                      <a:r>
                        <a:rPr kumimoji="1" lang="ja-JP" altLang="en-US" sz="2800" b="0" dirty="0" smtClean="0"/>
                        <a:t>を</a:t>
                      </a:r>
                      <a:r>
                        <a:rPr kumimoji="1" lang="ja-JP" altLang="en-US" sz="2800" b="0" dirty="0" smtClean="0">
                          <a:solidFill>
                            <a:srgbClr val="C00000"/>
                          </a:solidFill>
                        </a:rPr>
                        <a:t>セットアップ</a:t>
                      </a:r>
                      <a:r>
                        <a:rPr kumimoji="1" lang="ja-JP" altLang="en-US" sz="2800" b="0" dirty="0" smtClean="0"/>
                        <a:t>、</a:t>
                      </a:r>
                      <a:r>
                        <a:rPr kumimoji="1" lang="ja-JP" altLang="en-US" sz="2800" b="0" dirty="0" smtClean="0">
                          <a:solidFill>
                            <a:srgbClr val="C00000"/>
                          </a:solidFill>
                        </a:rPr>
                        <a:t>インストール</a:t>
                      </a:r>
                      <a:r>
                        <a:rPr kumimoji="1" lang="ja-JP" altLang="en-US" sz="2800" b="0" dirty="0" smtClean="0"/>
                        <a:t>する方法</a:t>
                      </a:r>
                      <a:endParaRPr kumimoji="1" lang="en-US" altLang="ja-JP" sz="2800" b="0" dirty="0" smtClean="0"/>
                    </a:p>
                    <a:p>
                      <a:pPr algn="ctr"/>
                      <a:r>
                        <a:rPr kumimoji="1" lang="ja-JP" altLang="en-US" sz="2800" b="0" dirty="0" smtClean="0"/>
                        <a:t>とその</a:t>
                      </a:r>
                      <a:r>
                        <a:rPr kumimoji="1" lang="ja-JP" altLang="en-US" sz="2800" b="0" dirty="0" smtClean="0">
                          <a:solidFill>
                            <a:srgbClr val="C00000"/>
                          </a:solidFill>
                        </a:rPr>
                        <a:t>基本機能</a:t>
                      </a:r>
                      <a:r>
                        <a:rPr kumimoji="1" lang="ja-JP" altLang="en-US" sz="2800" b="0" dirty="0" smtClean="0"/>
                        <a:t>の使い方を学ぶ</a:t>
                      </a:r>
                      <a:endParaRPr kumimoji="1" lang="ja-JP" altLang="en-US" sz="2800" b="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テキスト ボックス 4"/>
          <p:cNvSpPr txBox="1"/>
          <p:nvPr/>
        </p:nvSpPr>
        <p:spPr>
          <a:xfrm>
            <a:off x="838200" y="1690688"/>
            <a:ext cx="922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 smtClean="0"/>
              <a:t>大きなテーマを管理できる</a:t>
            </a:r>
            <a:r>
              <a:rPr kumimoji="1" lang="ja-JP" altLang="en-US" sz="3600" dirty="0" smtClean="0">
                <a:solidFill>
                  <a:srgbClr val="C00000"/>
                </a:solidFill>
              </a:rPr>
              <a:t>スコープに分割</a:t>
            </a:r>
            <a:r>
              <a:rPr kumimoji="1" lang="ja-JP" altLang="en-US" sz="3600" dirty="0" smtClean="0"/>
              <a:t>する</a:t>
            </a:r>
            <a:endParaRPr kumimoji="1" lang="ja-JP" altLang="en-US" sz="36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1753850" y="6273225"/>
            <a:ext cx="4381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b="1" dirty="0" smtClean="0"/>
              <a:t>7</a:t>
            </a:r>
            <a:endParaRPr kumimoji="1" lang="ja-JP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999591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346075"/>
            <a:ext cx="10515600" cy="1325563"/>
          </a:xfrm>
        </p:spPr>
        <p:txBody>
          <a:bodyPr>
            <a:normAutofit/>
          </a:bodyPr>
          <a:lstStyle/>
          <a:p>
            <a:r>
              <a:rPr kumimoji="1" lang="en-US" altLang="ja-JP" sz="5400" dirty="0" smtClean="0"/>
              <a:t>4.3 </a:t>
            </a:r>
            <a:r>
              <a:rPr kumimoji="1" lang="ja-JP" altLang="en-US" sz="5400" dirty="0" smtClean="0"/>
              <a:t>成功の基準を決める</a:t>
            </a:r>
            <a:endParaRPr kumimoji="1" lang="ja-JP" altLang="en-US" sz="5400" dirty="0"/>
          </a:p>
        </p:txBody>
      </p:sp>
      <p:graphicFrame>
        <p:nvGraphicFramePr>
          <p:cNvPr id="4" name="コンテンツ プレースホルダー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8106129"/>
              </p:ext>
            </p:extLst>
          </p:nvPr>
        </p:nvGraphicFramePr>
        <p:xfrm>
          <a:off x="838200" y="2718119"/>
          <a:ext cx="10439400" cy="32019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7393"/>
                <a:gridCol w="6622007"/>
              </a:tblGrid>
              <a:tr h="885509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b="0" dirty="0" smtClean="0"/>
                        <a:t>悪い成功基準</a:t>
                      </a:r>
                      <a:endParaRPr kumimoji="1" lang="ja-JP" altLang="en-US" sz="3200" b="0" dirty="0"/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b="0" dirty="0" smtClean="0"/>
                        <a:t>いい成功基準</a:t>
                      </a:r>
                      <a:endParaRPr kumimoji="1" lang="ja-JP" altLang="en-US" sz="3200" b="0" dirty="0"/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51598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b="0" dirty="0" smtClean="0">
                          <a:solidFill>
                            <a:srgbClr val="C00000"/>
                          </a:solidFill>
                        </a:rPr>
                        <a:t>C#</a:t>
                      </a:r>
                      <a:r>
                        <a:rPr kumimoji="1" lang="ja-JP" altLang="en-US" sz="2800" b="0" dirty="0" smtClean="0">
                          <a:solidFill>
                            <a:srgbClr val="C00000"/>
                          </a:solidFill>
                        </a:rPr>
                        <a:t>の基礎</a:t>
                      </a:r>
                      <a:r>
                        <a:rPr kumimoji="1" lang="ja-JP" altLang="en-US" sz="2800" b="0" dirty="0" smtClean="0"/>
                        <a:t>が</a:t>
                      </a:r>
                      <a:endParaRPr kumimoji="1" lang="en-US" altLang="ja-JP" sz="2800" b="0" dirty="0" smtClean="0"/>
                    </a:p>
                    <a:p>
                      <a:pPr algn="ctr"/>
                      <a:r>
                        <a:rPr kumimoji="1" lang="ja-JP" altLang="en-US" sz="2800" b="0" dirty="0" smtClean="0"/>
                        <a:t>身につけている</a:t>
                      </a:r>
                      <a:endParaRPr kumimoji="1" lang="ja-JP" altLang="en-US" sz="28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b="0" dirty="0" smtClean="0"/>
                        <a:t>C#</a:t>
                      </a:r>
                      <a:r>
                        <a:rPr kumimoji="1" lang="ja-JP" altLang="en-US" sz="2800" b="0" dirty="0" smtClean="0"/>
                        <a:t>で主要な言語機能をすべて利用している</a:t>
                      </a:r>
                      <a:endParaRPr kumimoji="1" lang="en-US" altLang="ja-JP" sz="2800" b="0" dirty="0" smtClean="0"/>
                    </a:p>
                    <a:p>
                      <a:pPr algn="ctr"/>
                      <a:r>
                        <a:rPr kumimoji="1" lang="ja-JP" altLang="en-US" sz="2800" b="0" dirty="0" smtClean="0"/>
                        <a:t>小さな</a:t>
                      </a:r>
                      <a:r>
                        <a:rPr kumimoji="1" lang="ja-JP" altLang="en-US" sz="2800" b="0" dirty="0" smtClean="0">
                          <a:solidFill>
                            <a:srgbClr val="C00000"/>
                          </a:solidFill>
                        </a:rPr>
                        <a:t>アプリケーションを書ける</a:t>
                      </a:r>
                      <a:r>
                        <a:rPr kumimoji="1" lang="ja-JP" altLang="en-US" sz="2800" b="0" dirty="0" smtClean="0"/>
                        <a:t>ようになる</a:t>
                      </a:r>
                      <a:endParaRPr kumimoji="1" lang="ja-JP" altLang="en-US" sz="2800" b="0" dirty="0"/>
                    </a:p>
                  </a:txBody>
                  <a:tcPr anchor="ctr"/>
                </a:tc>
              </a:tr>
              <a:tr h="95568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b="0" dirty="0" smtClean="0"/>
                        <a:t>HTML</a:t>
                      </a:r>
                      <a:r>
                        <a:rPr kumimoji="1" lang="ja-JP" altLang="en-US" sz="2800" b="0" dirty="0" smtClean="0"/>
                        <a:t>を使って</a:t>
                      </a:r>
                      <a:r>
                        <a:rPr kumimoji="1" lang="ja-JP" altLang="en-US" sz="2800" b="0" dirty="0" smtClean="0">
                          <a:solidFill>
                            <a:srgbClr val="C00000"/>
                          </a:solidFill>
                        </a:rPr>
                        <a:t>ウェブページを構築</a:t>
                      </a:r>
                      <a:r>
                        <a:rPr kumimoji="1" lang="ja-JP" altLang="en-US" sz="2800" b="0" dirty="0" smtClean="0"/>
                        <a:t>する方法を知っている</a:t>
                      </a:r>
                      <a:endParaRPr kumimoji="1" lang="ja-JP" altLang="en-US" sz="28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b="0" dirty="0" smtClean="0"/>
                        <a:t>HTML5</a:t>
                      </a:r>
                      <a:r>
                        <a:rPr kumimoji="1" lang="ja-JP" altLang="en-US" sz="2800" b="0" dirty="0" smtClean="0"/>
                        <a:t>を使って、</a:t>
                      </a:r>
                      <a:r>
                        <a:rPr kumimoji="1" lang="ja-JP" altLang="en-US" sz="2800" b="0" dirty="0" smtClean="0">
                          <a:solidFill>
                            <a:srgbClr val="C00000"/>
                          </a:solidFill>
                        </a:rPr>
                        <a:t>自分の履歴書と仕事</a:t>
                      </a:r>
                      <a:r>
                        <a:rPr kumimoji="1" lang="ja-JP" altLang="en-US" sz="2800" b="0" dirty="0" smtClean="0"/>
                        <a:t>の</a:t>
                      </a:r>
                      <a:r>
                        <a:rPr kumimoji="1" lang="ja-JP" altLang="en-US" sz="2800" b="0" dirty="0" smtClean="0">
                          <a:solidFill>
                            <a:srgbClr val="C00000"/>
                          </a:solidFill>
                        </a:rPr>
                        <a:t>ホームページを作れる</a:t>
                      </a:r>
                      <a:r>
                        <a:rPr kumimoji="1" lang="ja-JP" altLang="en-US" sz="2800" b="0" dirty="0" smtClean="0"/>
                        <a:t>ようになる</a:t>
                      </a:r>
                      <a:endParaRPr kumimoji="1" lang="ja-JP" altLang="en-US" sz="2800" b="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テキスト ボックス 4"/>
          <p:cNvSpPr txBox="1"/>
          <p:nvPr/>
        </p:nvSpPr>
        <p:spPr>
          <a:xfrm>
            <a:off x="838200" y="1666876"/>
            <a:ext cx="922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 smtClean="0">
                <a:solidFill>
                  <a:srgbClr val="C00000"/>
                </a:solidFill>
              </a:rPr>
              <a:t>悪い成功基準</a:t>
            </a:r>
            <a:r>
              <a:rPr kumimoji="1" lang="ja-JP" altLang="en-US" sz="3600" dirty="0" smtClean="0"/>
              <a:t>と</a:t>
            </a:r>
            <a:r>
              <a:rPr kumimoji="1" lang="ja-JP" altLang="en-US" sz="3600" dirty="0" smtClean="0">
                <a:solidFill>
                  <a:srgbClr val="C00000"/>
                </a:solidFill>
              </a:rPr>
              <a:t>いい成功基準</a:t>
            </a:r>
            <a:r>
              <a:rPr kumimoji="1" lang="ja-JP" altLang="en-US" sz="3600" dirty="0" smtClean="0"/>
              <a:t>の例</a:t>
            </a:r>
            <a:endParaRPr kumimoji="1" lang="ja-JP" altLang="en-US" sz="36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1753850" y="6273225"/>
            <a:ext cx="4381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b="1" dirty="0" smtClean="0"/>
              <a:t>8</a:t>
            </a:r>
            <a:endParaRPr kumimoji="1" lang="ja-JP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898282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222</TotalTime>
  <Words>451</Words>
  <Application>Microsoft Macintosh PowerPoint</Application>
  <PresentationFormat>ワイド画面</PresentationFormat>
  <Paragraphs>94</Paragraphs>
  <Slides>13</Slides>
  <Notes>3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19" baseType="lpstr">
      <vt:lpstr>Calibri</vt:lpstr>
      <vt:lpstr>Calibri Light</vt:lpstr>
      <vt:lpstr>ＭＳ Ｐゴシック</vt:lpstr>
      <vt:lpstr>Wingdings</vt:lpstr>
      <vt:lpstr>Arial</vt:lpstr>
      <vt:lpstr>Office テーマ</vt:lpstr>
      <vt:lpstr>独学の方法</vt:lpstr>
      <vt:lpstr>目次</vt:lpstr>
      <vt:lpstr>PowerPoint プレゼンテーション</vt:lpstr>
      <vt:lpstr>2. テーマを選んだ理由</vt:lpstr>
      <vt:lpstr>3. 最初から最後まで読むな</vt:lpstr>
      <vt:lpstr>4. 本を読む前にやるべきこと</vt:lpstr>
      <vt:lpstr>4.1 全体像をつかむ</vt:lpstr>
      <vt:lpstr>4.2 スコープを決める</vt:lpstr>
      <vt:lpstr>4.3 成功の基準を決める</vt:lpstr>
      <vt:lpstr>4.4 参考資料を見つける</vt:lpstr>
      <vt:lpstr>4.5 学習プランを作る</vt:lpstr>
      <vt:lpstr>5.  まとめ</vt:lpstr>
      <vt:lpstr>PowerPoint プレゼンテーション</vt:lpstr>
    </vt:vector>
  </TitlesOfParts>
  <Company/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独学の方法</dc:title>
  <dc:creator>MIZUHO</dc:creator>
  <cp:lastModifiedBy>Microsoft Office ユーザー</cp:lastModifiedBy>
  <cp:revision>76</cp:revision>
  <dcterms:created xsi:type="dcterms:W3CDTF">2018-06-24T23:01:53Z</dcterms:created>
  <dcterms:modified xsi:type="dcterms:W3CDTF">2018-07-01T14:16:01Z</dcterms:modified>
</cp:coreProperties>
</file>