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21"/>
  </p:notesMasterIdLst>
  <p:sldIdLst>
    <p:sldId id="256" r:id="rId2"/>
    <p:sldId id="257" r:id="rId3"/>
    <p:sldId id="264" r:id="rId4"/>
    <p:sldId id="267" r:id="rId5"/>
    <p:sldId id="276" r:id="rId6"/>
    <p:sldId id="268" r:id="rId7"/>
    <p:sldId id="273" r:id="rId8"/>
    <p:sldId id="277" r:id="rId9"/>
    <p:sldId id="278" r:id="rId10"/>
    <p:sldId id="280" r:id="rId11"/>
    <p:sldId id="281" r:id="rId12"/>
    <p:sldId id="287" r:id="rId13"/>
    <p:sldId id="261" r:id="rId14"/>
    <p:sldId id="259" r:id="rId15"/>
    <p:sldId id="282" r:id="rId16"/>
    <p:sldId id="286" r:id="rId17"/>
    <p:sldId id="284" r:id="rId18"/>
    <p:sldId id="285" r:id="rId19"/>
    <p:sldId id="26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4660"/>
  </p:normalViewPr>
  <p:slideViewPr>
    <p:cSldViewPr snapToGrid="0">
      <p:cViewPr varScale="1">
        <p:scale>
          <a:sx n="66" d="100"/>
          <a:sy n="66" d="100"/>
        </p:scale>
        <p:origin x="15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BF503-6AEB-4FBD-9A0D-6B09E945D808}" type="datetimeFigureOut">
              <a:rPr kumimoji="1" lang="ja-JP" altLang="en-US" smtClean="0"/>
              <a:t>2018/7/27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EE899-EA8C-4236-9AC5-B60DB926AE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09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E899-EA8C-4236-9AC5-B60DB926AE8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638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-1" y="3818"/>
            <a:ext cx="9144001" cy="54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0" y="720000"/>
            <a:ext cx="8784000" cy="36000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1" spc="-5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99" y="4464000"/>
            <a:ext cx="8784001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800" b="1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0000" y="4392000"/>
            <a:ext cx="878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906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/>
        </p:nvSpPr>
        <p:spPr>
          <a:xfrm>
            <a:off x="-1" y="3818"/>
            <a:ext cx="9144001" cy="54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4000" y="612000"/>
            <a:ext cx="1440000" cy="61020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999" y="612000"/>
            <a:ext cx="7272001" cy="6102000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7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-1" y="3818"/>
            <a:ext cx="9144001" cy="54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720000"/>
            <a:ext cx="8784000" cy="360000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00" y="4464000"/>
            <a:ext cx="8784000" cy="1143000"/>
          </a:xfrm>
        </p:spPr>
        <p:txBody>
          <a:bodyPr lIns="91440" rIns="91440" anchor="t" anchorCtr="0">
            <a:normAutofit/>
          </a:bodyPr>
          <a:lstStyle>
            <a:lvl1pPr marL="0" indent="0" algn="r">
              <a:buNone/>
              <a:defRPr sz="2800" b="1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0000" y="4392000"/>
            <a:ext cx="878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578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000" y="612000"/>
            <a:ext cx="8784000" cy="720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999" y="1476000"/>
            <a:ext cx="4320000" cy="52020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0" y="1476000"/>
            <a:ext cx="4320000" cy="52020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6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79999" y="612000"/>
            <a:ext cx="8784001" cy="720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99" y="1476000"/>
            <a:ext cx="4320000" cy="72000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3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999" y="2268000"/>
            <a:ext cx="4320000" cy="44460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0" y="1476000"/>
            <a:ext cx="4320000" cy="72000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3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0" y="2268000"/>
            <a:ext cx="4320000" cy="44460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07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71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/>
        </p:nvSpPr>
        <p:spPr>
          <a:xfrm>
            <a:off x="-1" y="3818"/>
            <a:ext cx="9144001" cy="54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76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28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5300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91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3818"/>
            <a:ext cx="9144001" cy="54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00" y="612000"/>
            <a:ext cx="8784000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99" y="1476000"/>
            <a:ext cx="8784000" cy="520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999" y="90000"/>
            <a:ext cx="16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9999" y="90000"/>
            <a:ext cx="540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80000" y="90000"/>
            <a:ext cx="1584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80000" y="1404000"/>
            <a:ext cx="878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38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000" b="1" kern="1200" spc="-50" baseline="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ahoma" panose="020B0604030504040204" pitchFamily="34" charset="0"/>
        <a:buChar char="•"/>
        <a:defRPr kumimoji="1" sz="2800" kern="1200">
          <a:solidFill>
            <a:sysClr val="windowText" lastClr="000000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Tahoma" panose="020B0604030504040204" pitchFamily="34" charset="0"/>
        <a:buChar char="•"/>
        <a:defRPr kumimoji="1" sz="2400" kern="1200">
          <a:solidFill>
            <a:sysClr val="windowText" lastClr="000000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Tahoma" panose="020B0604030504040204" pitchFamily="34" charset="0"/>
        <a:buChar char="•"/>
        <a:defRPr kumimoji="1" sz="20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Tahoma" panose="020B0604030504040204" pitchFamily="34" charset="0"/>
        <a:buChar char="•"/>
        <a:defRPr kumimoji="1" sz="2000" kern="1200">
          <a:solidFill>
            <a:sysClr val="windowText" lastClr="000000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Tahoma" panose="020B0604030504040204" pitchFamily="34" charset="0"/>
        <a:buChar char="•"/>
        <a:defRPr kumimoji="1" sz="2000" kern="1200">
          <a:solidFill>
            <a:sysClr val="windowText" lastClr="00000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00" y="0"/>
            <a:ext cx="10287000" cy="6858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-571502" y="0"/>
            <a:ext cx="10287001" cy="6858000"/>
          </a:xfrm>
          <a:prstGeom prst="rect">
            <a:avLst/>
          </a:prstGeom>
          <a:gradFill flip="none" rotWithShape="1">
            <a:gsLst>
              <a:gs pos="45000">
                <a:schemeClr val="bg1">
                  <a:alpha val="30000"/>
                </a:schemeClr>
              </a:gs>
              <a:gs pos="100000">
                <a:schemeClr val="accent2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545E85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80000" y="720001"/>
            <a:ext cx="8784000" cy="2991387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>
                <a:solidFill>
                  <a:schemeClr val="bg1"/>
                </a:solidFill>
              </a:rPr>
              <a:t>あおい商事株式会社様向け</a:t>
            </a:r>
            <a:r>
              <a:rPr kumimoji="1" lang="en-US" altLang="ja-JP" sz="3600" dirty="0" smtClean="0">
                <a:solidFill>
                  <a:schemeClr val="bg1"/>
                </a:solidFill>
              </a:rPr>
              <a:t/>
            </a:r>
            <a:br>
              <a:rPr kumimoji="1" lang="en-US" altLang="ja-JP" sz="3600" dirty="0" smtClean="0">
                <a:solidFill>
                  <a:schemeClr val="bg1"/>
                </a:solidFill>
              </a:rPr>
            </a:br>
            <a:r>
              <a:rPr kumimoji="1" lang="ja-JP" altLang="en-US" sz="3600" dirty="0" smtClean="0">
                <a:solidFill>
                  <a:schemeClr val="bg1"/>
                </a:solidFill>
              </a:rPr>
              <a:t>旅行予約</a:t>
            </a:r>
            <a:r>
              <a:rPr kumimoji="1" lang="en-US" altLang="ja-JP" sz="3600" dirty="0" smtClean="0">
                <a:solidFill>
                  <a:schemeClr val="bg1"/>
                </a:solidFill>
              </a:rPr>
              <a:t>Web</a:t>
            </a:r>
            <a:r>
              <a:rPr kumimoji="1" lang="ja-JP" altLang="en-US" sz="3600" dirty="0" smtClean="0">
                <a:solidFill>
                  <a:schemeClr val="bg1"/>
                </a:solidFill>
              </a:rPr>
              <a:t>システム</a:t>
            </a:r>
            <a:r>
              <a:rPr kumimoji="1" lang="en-US" altLang="ja-JP" sz="3600" dirty="0" smtClean="0">
                <a:solidFill>
                  <a:schemeClr val="bg1"/>
                </a:solidFill>
              </a:rPr>
              <a:t/>
            </a:r>
            <a:br>
              <a:rPr kumimoji="1" lang="en-US" altLang="ja-JP" sz="3600" dirty="0" smtClean="0">
                <a:solidFill>
                  <a:schemeClr val="bg1"/>
                </a:solidFill>
              </a:rPr>
            </a:br>
            <a:r>
              <a:rPr kumimoji="1" lang="en-US" altLang="ja-JP" sz="1600" dirty="0" smtClean="0">
                <a:solidFill>
                  <a:schemeClr val="bg1"/>
                </a:solidFill>
              </a:rPr>
              <a:t/>
            </a:r>
            <a:br>
              <a:rPr kumimoji="1" lang="en-US" altLang="ja-JP" sz="1600" dirty="0" smtClean="0">
                <a:solidFill>
                  <a:schemeClr val="bg1"/>
                </a:solidFill>
              </a:rPr>
            </a:br>
            <a:r>
              <a:rPr kumimoji="1" lang="en-US" altLang="ja-JP" dirty="0" smtClean="0">
                <a:solidFill>
                  <a:schemeClr val="bg1"/>
                </a:solidFill>
              </a:rPr>
              <a:t>BlackPepper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9999" y="4249271"/>
            <a:ext cx="8784001" cy="2460812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>
                <a:solidFill>
                  <a:schemeClr val="bg1"/>
                </a:solidFill>
              </a:rPr>
              <a:t>グループ</a:t>
            </a:r>
            <a:r>
              <a:rPr lang="en-US" altLang="ja-JP" dirty="0">
                <a:solidFill>
                  <a:schemeClr val="bg1"/>
                </a:solidFill>
              </a:rPr>
              <a:t>Q</a:t>
            </a:r>
            <a:endParaRPr lang="en-US" altLang="ja-JP" dirty="0" smtClean="0">
              <a:solidFill>
                <a:schemeClr val="bg1"/>
              </a:solidFill>
            </a:endParaRPr>
          </a:p>
          <a:p>
            <a:pPr algn="l">
              <a:tabLst>
                <a:tab pos="1584000" algn="l"/>
              </a:tabLst>
            </a:pPr>
            <a:r>
              <a:rPr lang="en-US" altLang="ja-JP" dirty="0" smtClean="0">
                <a:solidFill>
                  <a:schemeClr val="bg1"/>
                </a:solidFill>
              </a:rPr>
              <a:t>TL:	</a:t>
            </a:r>
            <a:r>
              <a:rPr lang="ja-JP" altLang="en-US" dirty="0" smtClean="0">
                <a:solidFill>
                  <a:schemeClr val="bg1"/>
                </a:solidFill>
              </a:rPr>
              <a:t>倉田 惇史</a:t>
            </a:r>
            <a:br>
              <a:rPr lang="ja-JP" altLang="en-US" dirty="0" smtClean="0">
                <a:solidFill>
                  <a:schemeClr val="bg1"/>
                </a:solidFill>
              </a:rPr>
            </a:br>
            <a:r>
              <a:rPr kumimoji="1" lang="en-US" altLang="ja-JP" dirty="0" smtClean="0">
                <a:solidFill>
                  <a:schemeClr val="bg1"/>
                </a:solidFill>
              </a:rPr>
              <a:t>SL:	</a:t>
            </a:r>
            <a:r>
              <a:rPr kumimoji="1" lang="ja-JP" altLang="en-US" dirty="0" smtClean="0">
                <a:solidFill>
                  <a:schemeClr val="bg1"/>
                </a:solidFill>
              </a:rPr>
              <a:t>叶 欣</a:t>
            </a:r>
            <a:br>
              <a:rPr kumimoji="1" lang="ja-JP" altLang="en-US" dirty="0" smtClean="0">
                <a:solidFill>
                  <a:schemeClr val="bg1"/>
                </a:solidFill>
              </a:rPr>
            </a:br>
            <a:r>
              <a:rPr lang="ja-JP" altLang="en-US" dirty="0" smtClean="0">
                <a:solidFill>
                  <a:schemeClr val="bg1"/>
                </a:solidFill>
              </a:rPr>
              <a:t>メンバー</a:t>
            </a:r>
            <a:r>
              <a:rPr lang="en-US" altLang="ja-JP" dirty="0" smtClean="0">
                <a:solidFill>
                  <a:schemeClr val="bg1"/>
                </a:solidFill>
              </a:rPr>
              <a:t>:	</a:t>
            </a:r>
            <a:r>
              <a:rPr lang="ja-JP" altLang="en-US" dirty="0" smtClean="0">
                <a:solidFill>
                  <a:schemeClr val="bg1"/>
                </a:solidFill>
              </a:rPr>
              <a:t>加藤 雄己</a:t>
            </a:r>
            <a:r>
              <a:rPr lang="en-US" altLang="ja-JP" dirty="0" smtClean="0">
                <a:solidFill>
                  <a:schemeClr val="bg1"/>
                </a:solidFill>
              </a:rPr>
              <a:t>,</a:t>
            </a:r>
            <a:r>
              <a:rPr lang="ja-JP" altLang="en-US" dirty="0" smtClean="0">
                <a:solidFill>
                  <a:schemeClr val="bg1"/>
                </a:solidFill>
              </a:rPr>
              <a:t> 片倉 貴和子</a:t>
            </a:r>
            <a:r>
              <a:rPr lang="en-US" altLang="ja-JP" dirty="0" smtClean="0">
                <a:solidFill>
                  <a:schemeClr val="bg1"/>
                </a:solidFill>
              </a:rPr>
              <a:t>,</a:t>
            </a:r>
            <a:r>
              <a:rPr lang="ja-JP" altLang="en-US" dirty="0" smtClean="0">
                <a:solidFill>
                  <a:schemeClr val="bg1"/>
                </a:solidFill>
              </a:rPr>
              <a:t> 鈴木 諒</a:t>
            </a:r>
            <a:r>
              <a:rPr lang="en-US" altLang="ja-JP" dirty="0" smtClean="0">
                <a:solidFill>
                  <a:schemeClr val="bg1"/>
                </a:solidFill>
              </a:rPr>
              <a:t>,</a:t>
            </a:r>
            <a:br>
              <a:rPr lang="en-US" altLang="ja-JP" dirty="0" smtClean="0">
                <a:solidFill>
                  <a:schemeClr val="bg1"/>
                </a:solidFill>
              </a:rPr>
            </a:br>
            <a:r>
              <a:rPr lang="en-US" altLang="ja-JP" dirty="0" smtClean="0">
                <a:solidFill>
                  <a:schemeClr val="bg1"/>
                </a:solidFill>
              </a:rPr>
              <a:t>	</a:t>
            </a:r>
            <a:r>
              <a:rPr lang="ja-JP" altLang="en-US" dirty="0" smtClean="0">
                <a:solidFill>
                  <a:schemeClr val="bg1"/>
                </a:solidFill>
              </a:rPr>
              <a:t>松村 美聡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II. </a:t>
            </a:r>
            <a:r>
              <a:rPr lang="ja-JP" altLang="en-US" dirty="0" smtClean="0"/>
              <a:t>システム概要</a:t>
            </a:r>
            <a:r>
              <a:rPr kumimoji="1" lang="ja-JP" altLang="en-US" dirty="0" smtClean="0"/>
              <a:t>　　</a:t>
            </a:r>
            <a:r>
              <a:rPr lang="en-US" altLang="ja-JP" dirty="0"/>
              <a:t>2</a:t>
            </a:r>
            <a:r>
              <a:rPr lang="en-US" altLang="ja-JP" dirty="0" smtClean="0"/>
              <a:t>. </a:t>
            </a:r>
            <a:r>
              <a:rPr lang="ja-JP" altLang="en-US" dirty="0" smtClean="0"/>
              <a:t>用語説明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用語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half" idx="2"/>
          </p:nvPr>
        </p:nvSpPr>
        <p:spPr>
          <a:xfrm>
            <a:off x="179999" y="2618082"/>
            <a:ext cx="4320000" cy="4095917"/>
          </a:xfrm>
        </p:spPr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ポイント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ランク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次ページにて説明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意味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サイト利用でたまるポイント。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EX)</a:t>
            </a:r>
            <a:r>
              <a:rPr lang="ja-JP" altLang="en-US" dirty="0" smtClean="0"/>
              <a:t>旅行に行く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旅程表を参考にされる</a:t>
            </a:r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ポイントに応じて</a:t>
            </a:r>
            <a:r>
              <a:rPr lang="en-US" altLang="ja-JP" dirty="0" smtClean="0"/>
              <a:t>6</a:t>
            </a:r>
            <a:r>
              <a:rPr lang="ja-JP" altLang="en-US" dirty="0" smtClean="0"/>
              <a:t>段階に分けられるランク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山形 7"/>
          <p:cNvSpPr/>
          <p:nvPr/>
        </p:nvSpPr>
        <p:spPr>
          <a:xfrm>
            <a:off x="387928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179999" y="2407041"/>
            <a:ext cx="8642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58312" y="4555155"/>
            <a:ext cx="8642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167281" y="1476000"/>
            <a:ext cx="0" cy="538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02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7553" y="584956"/>
            <a:ext cx="8784000" cy="720000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II. </a:t>
            </a:r>
            <a:r>
              <a:rPr lang="ja-JP" altLang="en-US" dirty="0" smtClean="0"/>
              <a:t>システム概要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3</a:t>
            </a:r>
            <a:r>
              <a:rPr lang="en-US" altLang="ja-JP" dirty="0" smtClean="0"/>
              <a:t>. </a:t>
            </a:r>
            <a:r>
              <a:rPr lang="ja-JP" altLang="en-US" dirty="0" smtClean="0"/>
              <a:t>我々のアピールポイント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16511" y="1696992"/>
            <a:ext cx="7755042" cy="118072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400" b="1" dirty="0" smtClean="0"/>
              <a:t>　</a:t>
            </a:r>
            <a:r>
              <a:rPr lang="ja-JP" altLang="en-US" sz="3200" b="1" dirty="0" smtClean="0"/>
              <a:t>ランク</a:t>
            </a:r>
            <a:r>
              <a:rPr lang="en-US" altLang="ja-JP" sz="3200" dirty="0" smtClean="0"/>
              <a:t>:</a:t>
            </a:r>
            <a:r>
              <a:rPr lang="ja-JP" altLang="en-US" sz="3200" dirty="0" smtClean="0"/>
              <a:t> </a:t>
            </a:r>
            <a:r>
              <a:rPr lang="ja-JP" altLang="en-US" dirty="0"/>
              <a:t>サイトを</a:t>
            </a:r>
            <a:r>
              <a:rPr lang="ja-JP" altLang="en-US" dirty="0" smtClean="0"/>
              <a:t>通しての予約などでポイント</a:t>
            </a:r>
            <a:r>
              <a:rPr lang="ja-JP" altLang="en-US" dirty="0"/>
              <a:t>を</a:t>
            </a:r>
            <a:r>
              <a:rPr lang="ja-JP" altLang="en-US" dirty="0" smtClean="0"/>
              <a:t>獲得</a:t>
            </a: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dirty="0" smtClean="0"/>
              <a:t>	</a:t>
            </a:r>
            <a:r>
              <a:rPr lang="ja-JP" altLang="en-US" dirty="0"/>
              <a:t>ポイント</a:t>
            </a:r>
            <a:r>
              <a:rPr lang="ja-JP" altLang="en-US" dirty="0" smtClean="0"/>
              <a:t>の獲得数に応じてランクが振り分けられる</a:t>
            </a:r>
            <a:endParaRPr lang="en-US" altLang="ja-JP" sz="2400" dirty="0" smtClean="0"/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endParaRPr lang="en-US" altLang="ja-JP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山形 7"/>
          <p:cNvSpPr/>
          <p:nvPr/>
        </p:nvSpPr>
        <p:spPr>
          <a:xfrm>
            <a:off x="3495233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211645" y="3278519"/>
            <a:ext cx="87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GOD</a:t>
            </a:r>
            <a:endParaRPr kumimoji="1" lang="ja-JP" alt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320759" y="4082756"/>
            <a:ext cx="159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PLATINUM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16240" y="4167420"/>
            <a:ext cx="104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GOLD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024761" y="4466838"/>
            <a:ext cx="137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SILVER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879803" y="4605436"/>
            <a:ext cx="154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BRONZE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86406" y="4879161"/>
            <a:ext cx="137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ROOKIE</a:t>
            </a:r>
            <a:endParaRPr kumimoji="1" lang="ja-JP" altLang="en-US" sz="2400" dirty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47" y="3732875"/>
            <a:ext cx="1972760" cy="2300598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725" y="4631026"/>
            <a:ext cx="1090165" cy="1305585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319" y="4922538"/>
            <a:ext cx="871028" cy="1043155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890" y="4597812"/>
            <a:ext cx="1598223" cy="1462386"/>
          </a:xfrm>
          <a:prstGeom prst="rect">
            <a:avLst/>
          </a:prstGeom>
        </p:spPr>
      </p:pic>
      <p:sp>
        <p:nvSpPr>
          <p:cNvPr id="33" name="左矢印 32"/>
          <p:cNvSpPr/>
          <p:nvPr/>
        </p:nvSpPr>
        <p:spPr>
          <a:xfrm rot="10800000">
            <a:off x="1003601" y="6205897"/>
            <a:ext cx="6802484" cy="290287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 dirty="0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68" y="5079341"/>
            <a:ext cx="712587" cy="853389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5" y="5215598"/>
            <a:ext cx="787256" cy="71541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69" y="1528537"/>
            <a:ext cx="813459" cy="91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II. </a:t>
            </a:r>
            <a:r>
              <a:rPr lang="ja-JP" altLang="en-US" dirty="0"/>
              <a:t>システム概要　　</a:t>
            </a:r>
            <a:r>
              <a:rPr lang="en-US" altLang="ja-JP" dirty="0"/>
              <a:t>3. </a:t>
            </a:r>
            <a:r>
              <a:rPr lang="ja-JP" altLang="en-US" dirty="0"/>
              <a:t>我々のアピールポイント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b="1" dirty="0" smtClean="0"/>
              <a:t>フリーツアー</a:t>
            </a:r>
            <a:r>
              <a:rPr lang="en-US" altLang="ja-JP" dirty="0" smtClean="0"/>
              <a:t>:</a:t>
            </a:r>
            <a:r>
              <a:rPr lang="ja-JP" altLang="en-US" dirty="0" smtClean="0"/>
              <a:t>ユーザーが自由に自分の旅程表を作成することができる。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80000" y="3324494"/>
            <a:ext cx="8784000" cy="72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b="1" kern="1200" spc="-5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6" y="2724578"/>
            <a:ext cx="9126224" cy="3048425"/>
          </a:xfrm>
          <a:prstGeom prst="rect">
            <a:avLst/>
          </a:prstGeom>
        </p:spPr>
      </p:pic>
      <p:sp>
        <p:nvSpPr>
          <p:cNvPr id="12" name="下矢印 11"/>
          <p:cNvSpPr/>
          <p:nvPr/>
        </p:nvSpPr>
        <p:spPr>
          <a:xfrm rot="10800000">
            <a:off x="586854" y="4874374"/>
            <a:ext cx="436728" cy="104262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9998" y="5961248"/>
            <a:ext cx="8465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Point</a:t>
            </a:r>
            <a:r>
              <a:rPr kumimoji="1" lang="ja-JP" altLang="en-US" sz="2400" dirty="0" smtClean="0"/>
              <a:t>！　　他ユーザーが登録したスポットも日程に追加できる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4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80000" y="3324494"/>
            <a:ext cx="8784000" cy="72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000" b="1" kern="1200" spc="-5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 smtClean="0"/>
              <a:t>これより、デモを行います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277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II. </a:t>
            </a:r>
            <a:r>
              <a:rPr kumimoji="1" lang="ja-JP" altLang="en-US" dirty="0" smtClean="0"/>
              <a:t>ビジネスモデル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998" y="5095584"/>
            <a:ext cx="1232976" cy="1437874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352" y="5568238"/>
            <a:ext cx="681354" cy="815994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081" y="5732264"/>
            <a:ext cx="544393" cy="651968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18" y="5852078"/>
            <a:ext cx="445361" cy="533367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57" y="5569645"/>
            <a:ext cx="998889" cy="913984"/>
          </a:xfrm>
          <a:prstGeom prst="rect">
            <a:avLst/>
          </a:prstGeom>
        </p:spPr>
      </p:pic>
      <p:pic>
        <p:nvPicPr>
          <p:cNvPr id="61" name="図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33" y="5993732"/>
            <a:ext cx="492037" cy="447139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2" y="2257682"/>
            <a:ext cx="2524454" cy="693190"/>
          </a:xfrm>
          <a:prstGeom prst="rect">
            <a:avLst/>
          </a:prstGeom>
        </p:spPr>
      </p:pic>
      <p:sp>
        <p:nvSpPr>
          <p:cNvPr id="63" name="左矢印 62"/>
          <p:cNvSpPr/>
          <p:nvPr/>
        </p:nvSpPr>
        <p:spPr>
          <a:xfrm rot="10800000">
            <a:off x="826811" y="6481308"/>
            <a:ext cx="7484435" cy="236009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 dirty="0"/>
          </a:p>
        </p:txBody>
      </p:sp>
      <p:sp>
        <p:nvSpPr>
          <p:cNvPr id="64" name="正方形/長方形 63"/>
          <p:cNvSpPr/>
          <p:nvPr/>
        </p:nvSpPr>
        <p:spPr>
          <a:xfrm>
            <a:off x="345323" y="5147733"/>
            <a:ext cx="8212610" cy="156958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/>
          </a:p>
        </p:txBody>
      </p:sp>
      <p:sp>
        <p:nvSpPr>
          <p:cNvPr id="65" name="正方形/長方形 64"/>
          <p:cNvSpPr/>
          <p:nvPr/>
        </p:nvSpPr>
        <p:spPr>
          <a:xfrm>
            <a:off x="345323" y="5147733"/>
            <a:ext cx="2268148" cy="5695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社会的に知名度</a:t>
            </a:r>
            <a:endParaRPr kumimoji="1" lang="ja-JP" altLang="en-US" sz="2400" b="1" dirty="0"/>
          </a:p>
        </p:txBody>
      </p:sp>
      <p:sp>
        <p:nvSpPr>
          <p:cNvPr id="66" name="正方形/長方形 65"/>
          <p:cNvSpPr/>
          <p:nvPr/>
        </p:nvSpPr>
        <p:spPr>
          <a:xfrm>
            <a:off x="438088" y="1516592"/>
            <a:ext cx="2699706" cy="2915934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/>
          </a:p>
        </p:txBody>
      </p:sp>
      <p:sp>
        <p:nvSpPr>
          <p:cNvPr id="67" name="正方形/長方形 66"/>
          <p:cNvSpPr/>
          <p:nvPr/>
        </p:nvSpPr>
        <p:spPr>
          <a:xfrm>
            <a:off x="438088" y="1503537"/>
            <a:ext cx="1613028" cy="5695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あおい商事</a:t>
            </a:r>
            <a:endParaRPr kumimoji="1" lang="ja-JP" altLang="en-US" sz="2400" b="1" dirty="0"/>
          </a:p>
        </p:txBody>
      </p:sp>
      <p:sp>
        <p:nvSpPr>
          <p:cNvPr id="68" name="正方形/長方形 67"/>
          <p:cNvSpPr/>
          <p:nvPr/>
        </p:nvSpPr>
        <p:spPr>
          <a:xfrm>
            <a:off x="3450429" y="1503538"/>
            <a:ext cx="5107504" cy="292788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/>
          </a:p>
        </p:txBody>
      </p:sp>
      <p:sp>
        <p:nvSpPr>
          <p:cNvPr id="69" name="正方形/長方形 68"/>
          <p:cNvSpPr/>
          <p:nvPr/>
        </p:nvSpPr>
        <p:spPr>
          <a:xfrm>
            <a:off x="3450429" y="1505118"/>
            <a:ext cx="1262880" cy="5695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利用者</a:t>
            </a:r>
            <a:endParaRPr kumimoji="1" lang="ja-JP" altLang="en-US" sz="2400" b="1" dirty="0"/>
          </a:p>
        </p:txBody>
      </p:sp>
      <p:sp>
        <p:nvSpPr>
          <p:cNvPr id="70" name="円/楕円 69"/>
          <p:cNvSpPr/>
          <p:nvPr/>
        </p:nvSpPr>
        <p:spPr>
          <a:xfrm>
            <a:off x="592844" y="3213777"/>
            <a:ext cx="2273896" cy="10727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b="1" dirty="0" smtClean="0">
                <a:latin typeface="+mj-ea"/>
                <a:ea typeface="+mj-ea"/>
              </a:rPr>
              <a:t>画像写真</a:t>
            </a:r>
            <a:endParaRPr lang="ja-JP" altLang="en-US" b="1" dirty="0">
              <a:latin typeface="+mj-ea"/>
              <a:ea typeface="+mj-ea"/>
            </a:endParaRPr>
          </a:p>
        </p:txBody>
      </p:sp>
      <p:pic>
        <p:nvPicPr>
          <p:cNvPr id="71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72" y="1972778"/>
            <a:ext cx="4810161" cy="2560542"/>
          </a:xfrm>
        </p:spPr>
      </p:pic>
      <p:sp>
        <p:nvSpPr>
          <p:cNvPr id="72" name="右矢印 71"/>
          <p:cNvSpPr/>
          <p:nvPr/>
        </p:nvSpPr>
        <p:spPr>
          <a:xfrm rot="5400000">
            <a:off x="1296774" y="4585249"/>
            <a:ext cx="594862" cy="36660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右矢印 72"/>
          <p:cNvSpPr/>
          <p:nvPr/>
        </p:nvSpPr>
        <p:spPr>
          <a:xfrm rot="16200000">
            <a:off x="5169437" y="4592259"/>
            <a:ext cx="636098" cy="34692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769005" y="1553857"/>
            <a:ext cx="1866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C00000"/>
                </a:solidFill>
              </a:rPr>
              <a:t>インフルエンサー</a:t>
            </a:r>
            <a:endParaRPr kumimoji="1"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6910184" y="1544532"/>
            <a:ext cx="1866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C00000"/>
                </a:solidFill>
              </a:rPr>
              <a:t>一般ユーザー</a:t>
            </a:r>
            <a:endParaRPr kumimoji="1" lang="ja-JP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41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III. </a:t>
            </a:r>
            <a:r>
              <a:rPr lang="ja-JP" altLang="en-US" dirty="0" smtClean="0"/>
              <a:t>プロジェクト</a:t>
            </a:r>
            <a:r>
              <a:rPr lang="ja-JP" altLang="en-US" dirty="0"/>
              <a:t>実施</a:t>
            </a:r>
            <a:r>
              <a:rPr lang="ja-JP" altLang="en-US" dirty="0" smtClean="0"/>
              <a:t>概要 </a:t>
            </a:r>
            <a:r>
              <a:rPr lang="en-US" altLang="ja-JP" dirty="0" smtClean="0"/>
              <a:t>~</a:t>
            </a:r>
            <a:r>
              <a:rPr kumimoji="1" lang="ja-JP" altLang="en-US" dirty="0" smtClean="0"/>
              <a:t>チーム体制</a:t>
            </a:r>
            <a:r>
              <a:rPr kumimoji="1" lang="en-US" altLang="ja-JP" dirty="0" smtClean="0"/>
              <a:t>~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593671" y="1478007"/>
            <a:ext cx="7738959" cy="5292000"/>
            <a:chOff x="1129693" y="1138669"/>
            <a:chExt cx="6840000" cy="3818410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1129693" y="2088655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1129693" y="2826832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1129693" y="3376165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V="1">
              <a:off x="1129693" y="3900656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V="1">
              <a:off x="1129693" y="4431440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flipV="1">
              <a:off x="1129693" y="4957079"/>
              <a:ext cx="6840000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正方形/長方形 15"/>
            <p:cNvSpPr/>
            <p:nvPr/>
          </p:nvSpPr>
          <p:spPr>
            <a:xfrm>
              <a:off x="2271609" y="1138669"/>
              <a:ext cx="956105" cy="5214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ja-JP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130901" y="2121787"/>
              <a:ext cx="41549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 smtClean="0">
                  <a:solidFill>
                    <a:schemeClr val="accent4">
                      <a:lumMod val="7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SL</a:t>
              </a:r>
              <a:endParaRPr lang="ja-JP" alt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pic>
        <p:nvPicPr>
          <p:cNvPr id="18" name="図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9" y="1678989"/>
            <a:ext cx="870795" cy="1113103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9" y="2806669"/>
            <a:ext cx="767297" cy="998933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80" y="3815685"/>
            <a:ext cx="611099" cy="818251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1464466" y="2200705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TL:   </a:t>
            </a:r>
            <a:r>
              <a:rPr kumimoji="1" lang="ja-JP" altLang="en-US" sz="3600" dirty="0" smtClean="0"/>
              <a:t>　倉田　惇史</a:t>
            </a:r>
            <a:endParaRPr kumimoji="1" lang="ja-JP" altLang="en-US" sz="36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464466" y="3193850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SL:   </a:t>
            </a:r>
            <a:r>
              <a:rPr kumimoji="1" lang="ja-JP" altLang="en-US" sz="3600" dirty="0" smtClean="0"/>
              <a:t>　叶　欣</a:t>
            </a:r>
            <a:endParaRPr kumimoji="1" lang="ja-JP" altLang="en-US" sz="36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464466" y="3968585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Member:   </a:t>
            </a:r>
            <a:r>
              <a:rPr kumimoji="1" lang="ja-JP" altLang="en-US" sz="3600" dirty="0" smtClean="0"/>
              <a:t>　鈴木　諒</a:t>
            </a:r>
            <a:endParaRPr kumimoji="1" lang="ja-JP" altLang="en-US" sz="36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566647" y="456708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   </a:t>
            </a:r>
            <a:r>
              <a:rPr kumimoji="1" lang="ja-JP" altLang="en-US" sz="3600" dirty="0" smtClean="0"/>
              <a:t>　　　松村　美聡</a:t>
            </a:r>
            <a:endParaRPr kumimoji="1" lang="ja-JP" altLang="en-US" sz="36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66647" y="5286061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   </a:t>
            </a:r>
            <a:r>
              <a:rPr kumimoji="1" lang="ja-JP" altLang="en-US" sz="3600" dirty="0" smtClean="0"/>
              <a:t>　　　片倉　貴和子</a:t>
            </a:r>
            <a:endParaRPr kumimoji="1" lang="ja-JP" altLang="en-US" sz="36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680410" y="6032793"/>
            <a:ext cx="529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   </a:t>
            </a:r>
            <a:r>
              <a:rPr kumimoji="1" lang="ja-JP" altLang="en-US" sz="3600" dirty="0" smtClean="0"/>
              <a:t>　　　加藤　雄己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4514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III: </a:t>
            </a:r>
            <a:r>
              <a:rPr kumimoji="1" lang="ja-JP" altLang="en-US" dirty="0" smtClean="0"/>
              <a:t>プロジェクト実施概要</a:t>
            </a:r>
            <a:r>
              <a:rPr lang="en-US" altLang="ja-JP" dirty="0"/>
              <a:t>	</a:t>
            </a:r>
            <a:r>
              <a:rPr lang="ja-JP" altLang="en-US" dirty="0" smtClean="0"/>
              <a:t>役割一覧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39" y="1413623"/>
            <a:ext cx="693494" cy="88646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808950" y="1560660"/>
            <a:ext cx="752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倉田</a:t>
            </a:r>
            <a:r>
              <a:rPr kumimoji="1" lang="en-US" altLang="ja-JP" sz="2800" dirty="0" smtClean="0"/>
              <a:t>:</a:t>
            </a:r>
            <a:r>
              <a:rPr kumimoji="1" lang="ja-JP" altLang="en-US" sz="2800" dirty="0" smtClean="0"/>
              <a:t>工程</a:t>
            </a:r>
            <a:r>
              <a:rPr kumimoji="1" lang="ja-JP" altLang="en-US" sz="2800" dirty="0"/>
              <a:t>管理</a:t>
            </a:r>
            <a:r>
              <a:rPr kumimoji="1" lang="ja-JP" altLang="en-US" sz="2800" dirty="0" smtClean="0"/>
              <a:t>、デザイン、顧客交渉</a:t>
            </a:r>
            <a:endParaRPr kumimoji="1" lang="ja-JP" altLang="en-US" sz="28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1" y="2312540"/>
            <a:ext cx="652514" cy="849499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989999" y="2451368"/>
            <a:ext cx="82430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叶</a:t>
            </a:r>
            <a:r>
              <a:rPr kumimoji="1" lang="en-US" altLang="ja-JP" sz="2800" dirty="0" smtClean="0"/>
              <a:t>:</a:t>
            </a:r>
            <a:r>
              <a:rPr kumimoji="1" lang="ja-JP" altLang="en-US" sz="2800" dirty="0" smtClean="0"/>
              <a:t>実装の機能割り振り、開発環境整備、スポット　　　　　</a:t>
            </a:r>
            <a:r>
              <a:rPr kumimoji="1" lang="en-US" altLang="ja-JP" sz="2800" dirty="0" smtClean="0"/>
              <a:t>			</a:t>
            </a:r>
            <a:r>
              <a:rPr kumimoji="1" lang="ja-JP" altLang="en-US" sz="2800" dirty="0" smtClean="0"/>
              <a:t>関連機能の実装</a:t>
            </a:r>
            <a:r>
              <a:rPr kumimoji="1" lang="en-US" altLang="ja-JP" sz="2800" dirty="0" smtClean="0"/>
              <a:t>	</a:t>
            </a:r>
            <a:endParaRPr kumimoji="1" lang="ja-JP" altLang="en-US" sz="28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39" y="3125267"/>
            <a:ext cx="781093" cy="104587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956232" y="3311402"/>
            <a:ext cx="7925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鈴木</a:t>
            </a:r>
            <a:r>
              <a:rPr kumimoji="1" lang="en-US" altLang="ja-JP" sz="2800" dirty="0" smtClean="0"/>
              <a:t>:	</a:t>
            </a:r>
            <a:r>
              <a:rPr kumimoji="1" lang="ja-JP" altLang="en-US" sz="2800" dirty="0" smtClean="0"/>
              <a:t>パッケージ</a:t>
            </a:r>
            <a:r>
              <a:rPr kumimoji="1" lang="ja-JP" altLang="en-US" sz="2800" dirty="0"/>
              <a:t>ツア</a:t>
            </a:r>
            <a:r>
              <a:rPr kumimoji="1" lang="ja-JP" altLang="en-US" sz="2800" dirty="0" smtClean="0"/>
              <a:t>ー関連の実装、テーブル設計、テス　　</a:t>
            </a:r>
            <a:r>
              <a:rPr kumimoji="1" lang="en-US" altLang="ja-JP" sz="2800" dirty="0" smtClean="0"/>
              <a:t>		</a:t>
            </a:r>
            <a:r>
              <a:rPr kumimoji="1" lang="ja-JP" altLang="en-US" sz="2800" dirty="0" smtClean="0"/>
              <a:t>トデータ作成</a:t>
            </a:r>
            <a:endParaRPr kumimoji="1" lang="ja-JP" altLang="en-US" sz="2800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39" y="4063520"/>
            <a:ext cx="781093" cy="104587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39" y="4905433"/>
            <a:ext cx="781093" cy="1045870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956232" y="4202110"/>
            <a:ext cx="7925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松村</a:t>
            </a:r>
            <a:r>
              <a:rPr kumimoji="1" lang="en-US" altLang="ja-JP" sz="2800" dirty="0" smtClean="0"/>
              <a:t>:	</a:t>
            </a:r>
            <a:r>
              <a:rPr kumimoji="1" lang="ja-JP" altLang="en-US" sz="2800" dirty="0" smtClean="0"/>
              <a:t>顧客対応、発表</a:t>
            </a:r>
            <a:r>
              <a:rPr kumimoji="1" lang="ja-JP" altLang="en-US" sz="2800" dirty="0"/>
              <a:t>資料作成、テスト仕様書作成</a:t>
            </a:r>
          </a:p>
          <a:p>
            <a:endParaRPr kumimoji="1" lang="ja-JP" altLang="en-US" sz="28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89999" y="5166758"/>
            <a:ext cx="792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片倉</a:t>
            </a:r>
            <a:r>
              <a:rPr kumimoji="1" lang="en-US" altLang="ja-JP" sz="2800" dirty="0" smtClean="0"/>
              <a:t>:</a:t>
            </a:r>
            <a:r>
              <a:rPr kumimoji="1" lang="ja-JP" altLang="en-US" sz="2800" dirty="0" smtClean="0"/>
              <a:t>予約関連の実装、テスト仕様書作成</a:t>
            </a:r>
            <a:endParaRPr kumimoji="1" lang="ja-JP" altLang="en-US" sz="2800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3" y="5770726"/>
            <a:ext cx="781093" cy="1045870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989999" y="6032051"/>
            <a:ext cx="792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加藤</a:t>
            </a:r>
            <a:r>
              <a:rPr kumimoji="1" lang="en-US" altLang="ja-JP" sz="2800" dirty="0" smtClean="0"/>
              <a:t>:</a:t>
            </a:r>
            <a:r>
              <a:rPr kumimoji="1" lang="ja-JP" altLang="en-US" sz="2800" dirty="0" smtClean="0"/>
              <a:t>ランク関連の実装、デザイン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266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612000"/>
            <a:ext cx="9247031" cy="720000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III: </a:t>
            </a:r>
            <a:r>
              <a:rPr lang="ja-JP" altLang="en-US" dirty="0" smtClean="0"/>
              <a:t>プロジェクト</a:t>
            </a:r>
            <a:r>
              <a:rPr lang="ja-JP" altLang="en-US" dirty="0"/>
              <a:t>実施</a:t>
            </a:r>
            <a:r>
              <a:rPr lang="ja-JP" altLang="en-US" dirty="0" smtClean="0"/>
              <a:t>概要 </a:t>
            </a:r>
            <a:r>
              <a:rPr lang="en-US" altLang="ja-JP" dirty="0" smtClean="0"/>
              <a:t>~</a:t>
            </a:r>
            <a:r>
              <a:rPr lang="ja-JP" altLang="en-US" dirty="0" smtClean="0"/>
              <a:t>作成プログラム数</a:t>
            </a:r>
            <a:r>
              <a:rPr lang="en-US" altLang="ja-JP" dirty="0" smtClean="0"/>
              <a:t>~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Google Shape;248;p29"/>
          <p:cNvSpPr/>
          <p:nvPr/>
        </p:nvSpPr>
        <p:spPr>
          <a:xfrm>
            <a:off x="5934762" y="2173906"/>
            <a:ext cx="1728000" cy="1008000"/>
          </a:xfrm>
          <a:prstGeom prst="chevron">
            <a:avLst>
              <a:gd name="adj" fmla="val 25486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テスト</a:t>
            </a:r>
            <a:endParaRPr sz="2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7" name="Google Shape;245;p29"/>
          <p:cNvSpPr/>
          <p:nvPr/>
        </p:nvSpPr>
        <p:spPr>
          <a:xfrm>
            <a:off x="1360284" y="2173906"/>
            <a:ext cx="1728000" cy="1008000"/>
          </a:xfrm>
          <a:prstGeom prst="chevron">
            <a:avLst>
              <a:gd name="adj" fmla="val 25486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企画</a:t>
            </a:r>
            <a:endParaRPr lang="en-US" altLang="ja-JP" sz="20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要件</a:t>
            </a:r>
            <a:r>
              <a:rPr lang="ja-JP" altLang="en-US" sz="2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定義</a:t>
            </a:r>
            <a:endParaRPr sz="2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9" name="Google Shape;247;p29"/>
          <p:cNvSpPr/>
          <p:nvPr/>
        </p:nvSpPr>
        <p:spPr>
          <a:xfrm>
            <a:off x="2885110" y="2173906"/>
            <a:ext cx="1728000" cy="1008000"/>
          </a:xfrm>
          <a:prstGeom prst="chevron">
            <a:avLst>
              <a:gd name="adj" fmla="val 2548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基本設計</a:t>
            </a:r>
            <a:endParaRPr sz="2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10" name="Google Shape;248;p29"/>
          <p:cNvSpPr/>
          <p:nvPr/>
        </p:nvSpPr>
        <p:spPr>
          <a:xfrm>
            <a:off x="4409936" y="2173906"/>
            <a:ext cx="1728000" cy="1008000"/>
          </a:xfrm>
          <a:prstGeom prst="chevron">
            <a:avLst>
              <a:gd name="adj" fmla="val 2548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0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プログラミング</a:t>
            </a:r>
            <a:endParaRPr sz="2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64809" y="1558308"/>
            <a:ext cx="770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002060"/>
                </a:solidFill>
              </a:rPr>
              <a:t>開発モデル：ウォーターフォールモデル</a:t>
            </a:r>
            <a:endParaRPr kumimoji="1" lang="ja-JP" altLang="en-US" sz="3600" dirty="0">
              <a:solidFill>
                <a:srgbClr val="00206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87520" y="3663850"/>
            <a:ext cx="770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002060"/>
                </a:solidFill>
              </a:rPr>
              <a:t>作成プログラム数</a:t>
            </a:r>
            <a:endParaRPr kumimoji="1" lang="ja-JP" altLang="en-US" sz="3600" dirty="0">
              <a:solidFill>
                <a:srgbClr val="00206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242353" y="4271709"/>
            <a:ext cx="3863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Servlet:	41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242354" y="5209505"/>
            <a:ext cx="4246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Bean:		16</a:t>
            </a:r>
            <a:endParaRPr kumimoji="1" lang="ja-JP" altLang="en-US" sz="28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42353" y="4740607"/>
            <a:ext cx="3863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DAO:		14</a:t>
            </a:r>
            <a:endParaRPr kumimoji="1" lang="ja-JP" altLang="en-US" sz="28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242354" y="5678403"/>
            <a:ext cx="4895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JSP:		38(</a:t>
            </a:r>
            <a:r>
              <a:rPr kumimoji="1" lang="ja-JP" altLang="en-US" sz="2800" dirty="0" smtClean="0"/>
              <a:t>共通パーツ</a:t>
            </a:r>
            <a:r>
              <a:rPr kumimoji="1" lang="ja-JP" altLang="en-US" sz="2800" dirty="0"/>
              <a:t>含</a:t>
            </a:r>
            <a:r>
              <a:rPr kumimoji="1" lang="ja-JP" altLang="en-US" sz="2800" dirty="0" smtClean="0"/>
              <a:t>む</a:t>
            </a:r>
            <a:r>
              <a:rPr kumimoji="1" lang="en-US" altLang="ja-JP" sz="2800" dirty="0" smtClean="0"/>
              <a:t>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17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III: </a:t>
            </a:r>
            <a:r>
              <a:rPr kumimoji="1" lang="ja-JP" altLang="en-US" sz="3600" dirty="0" smtClean="0"/>
              <a:t>プロジェクト実施概要</a:t>
            </a:r>
            <a:r>
              <a:rPr lang="en-US" altLang="ja-JP" sz="3600" dirty="0"/>
              <a:t>	</a:t>
            </a:r>
            <a:r>
              <a:rPr lang="en-US" altLang="ja-JP" sz="3600" dirty="0" smtClean="0"/>
              <a:t>~</a:t>
            </a:r>
            <a:r>
              <a:rPr lang="ja-JP" altLang="en-US" sz="3600" dirty="0" smtClean="0"/>
              <a:t>行った工夫</a:t>
            </a:r>
            <a:r>
              <a:rPr lang="en-US" altLang="ja-JP" sz="3600" dirty="0" smtClean="0"/>
              <a:t>~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実装期間中、こまめに声を掛け合い、コミットした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→競合がほとんど起きなかった。</a:t>
            </a:r>
            <a:endParaRPr kumimoji="1"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他人を尊重した上で、遠慮せずに発言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することを決めていた</a:t>
            </a:r>
            <a:r>
              <a:rPr kumimoji="1"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1"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→衝突することなく、かつクリエイティブな意見が出た。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kumimoji="1" lang="ja-JP" altLang="en-US" sz="3200" dirty="0">
              <a:latin typeface="Times New Roman" panose="02020603050405020304" pitchFamily="18" charset="0"/>
              <a:ea typeface="HGS行書体" panose="03000600000000000000" pitchFamily="66" charset="-128"/>
              <a:cs typeface="Times New Roman" panose="02020603050405020304" pitchFamily="18" charset="0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170380" y="4268781"/>
            <a:ext cx="3259237" cy="2361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III: </a:t>
            </a:r>
            <a:r>
              <a:rPr lang="ja-JP" altLang="en-US" dirty="0" smtClean="0"/>
              <a:t>プロジェクト</a:t>
            </a:r>
            <a:r>
              <a:rPr lang="ja-JP" altLang="en-US" dirty="0"/>
              <a:t>実施概要</a:t>
            </a:r>
            <a:r>
              <a:rPr lang="en-US" altLang="ja-JP" dirty="0"/>
              <a:t>	</a:t>
            </a:r>
            <a:r>
              <a:rPr lang="ja-JP" altLang="en-US" dirty="0"/>
              <a:t>チームの反省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89999" y="1759507"/>
            <a:ext cx="8609159" cy="104088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400" dirty="0" smtClean="0"/>
              <a:t>基本的に進捗の遅滞が目立った。</a:t>
            </a:r>
            <a:endParaRPr kumimoji="1" lang="en-US" altLang="ja-JP" sz="44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ja-JP" sz="4400" dirty="0"/>
          </a:p>
          <a:p>
            <a:pPr>
              <a:lnSpc>
                <a:spcPct val="150000"/>
              </a:lnSpc>
            </a:pPr>
            <a:endParaRPr kumimoji="1" lang="en-US" altLang="ja-JP" sz="4400" dirty="0" smtClean="0"/>
          </a:p>
          <a:p>
            <a:pPr>
              <a:lnSpc>
                <a:spcPct val="150000"/>
              </a:lnSpc>
            </a:pPr>
            <a:endParaRPr kumimoji="1" lang="en-US" altLang="ja-JP" sz="4400" dirty="0" smtClean="0"/>
          </a:p>
          <a:p>
            <a:pPr>
              <a:lnSpc>
                <a:spcPct val="150000"/>
              </a:lnSpc>
            </a:pPr>
            <a:endParaRPr lang="en-US" altLang="ja-JP" sz="4400" dirty="0" smtClean="0"/>
          </a:p>
          <a:p>
            <a:pPr>
              <a:lnSpc>
                <a:spcPct val="150000"/>
              </a:lnSpc>
            </a:pPr>
            <a:endParaRPr lang="en-US" altLang="ja-JP" sz="4400" dirty="0"/>
          </a:p>
          <a:p>
            <a:pPr>
              <a:lnSpc>
                <a:spcPct val="150000"/>
              </a:lnSpc>
            </a:pPr>
            <a:endParaRPr kumimoji="1" lang="en-US" altLang="ja-JP" sz="4400" dirty="0" smtClean="0"/>
          </a:p>
          <a:p>
            <a:pPr>
              <a:lnSpc>
                <a:spcPct val="150000"/>
              </a:lnSpc>
            </a:pPr>
            <a:endParaRPr lang="en-US" altLang="ja-JP" sz="4400" dirty="0"/>
          </a:p>
          <a:p>
            <a:pPr>
              <a:lnSpc>
                <a:spcPct val="150000"/>
              </a:lnSpc>
            </a:pPr>
            <a:endParaRPr kumimoji="1" lang="ja-JP" altLang="en-US" sz="4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91947" y="4450084"/>
            <a:ext cx="3147289" cy="222367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ahoma" panose="020B0604030504040204" pitchFamily="34" charset="0"/>
              <a:buChar char="•"/>
              <a:defRPr kumimoji="1" sz="2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Tahoma" panose="020B0604030504040204" pitchFamily="34" charset="0"/>
              <a:buChar char="•"/>
              <a:defRPr kumimoji="1" sz="2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Tahoma" panose="020B0604030504040204" pitchFamily="34" charset="0"/>
              <a:buChar char="•"/>
              <a:defRPr kumimoji="1"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Tahoma" panose="020B0604030504040204" pitchFamily="34" charset="0"/>
              <a:buChar char="•"/>
              <a:defRPr kumimoji="1"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Tahoma" panose="020B0604030504040204" pitchFamily="34" charset="0"/>
              <a:buChar char="•"/>
              <a:defRPr kumimoji="1"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ja-JP" altLang="en-US" dirty="0" smtClean="0">
                <a:solidFill>
                  <a:schemeClr val="bg1"/>
                </a:solidFill>
              </a:rPr>
              <a:t>共有不足で認識齟齬が多発し、工程を逆戻りしなければならないことが多かった。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 rot="16200000">
            <a:off x="3652960" y="3066105"/>
            <a:ext cx="1931050" cy="1271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5704763" y="4268781"/>
            <a:ext cx="3259237" cy="2361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コンテンツ プレースホルダー 2"/>
          <p:cNvSpPr txBox="1">
            <a:spLocks/>
          </p:cNvSpPr>
          <p:nvPr/>
        </p:nvSpPr>
        <p:spPr>
          <a:xfrm>
            <a:off x="5816711" y="4405999"/>
            <a:ext cx="3147289" cy="222367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ahoma" panose="020B0604030504040204" pitchFamily="34" charset="0"/>
              <a:buChar char="•"/>
              <a:defRPr kumimoji="1" sz="2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Tahoma" panose="020B0604030504040204" pitchFamily="34" charset="0"/>
              <a:buChar char="•"/>
              <a:defRPr kumimoji="1" sz="2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Tahoma" panose="020B0604030504040204" pitchFamily="34" charset="0"/>
              <a:buChar char="•"/>
              <a:defRPr kumimoji="1"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Tahoma" panose="020B0604030504040204" pitchFamily="34" charset="0"/>
              <a:buChar char="•"/>
              <a:defRPr kumimoji="1"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Tahoma" panose="020B0604030504040204" pitchFamily="34" charset="0"/>
              <a:buChar char="•"/>
              <a:defRPr kumimoji="1"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ja-JP" altLang="en-US" dirty="0" smtClean="0">
                <a:solidFill>
                  <a:schemeClr val="bg1"/>
                </a:solidFill>
              </a:rPr>
              <a:t>皆、</a:t>
            </a:r>
            <a:r>
              <a:rPr lang="ja-JP" altLang="en-US" dirty="0">
                <a:solidFill>
                  <a:schemeClr val="bg1"/>
                </a:solidFill>
              </a:rPr>
              <a:t>一人で</a:t>
            </a:r>
            <a:r>
              <a:rPr lang="ja-JP" altLang="en-US" dirty="0" smtClean="0">
                <a:solidFill>
                  <a:schemeClr val="bg1"/>
                </a:solidFill>
              </a:rPr>
              <a:t>考え込むことが多く、講師陣に質問したり調べたりすることが少なかった。</a:t>
            </a:r>
            <a:endParaRPr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1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kumimoji="1" lang="ja-JP" altLang="en-US" dirty="0" smtClean="0"/>
              <a:t>背景</a:t>
            </a:r>
            <a:endParaRPr kumimoji="1" lang="en-US" altLang="ja-JP" dirty="0" smtClean="0"/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ja-JP" altLang="en-US" dirty="0"/>
              <a:t>システム</a:t>
            </a:r>
            <a:r>
              <a:rPr lang="ja-JP" altLang="en-US" dirty="0" smtClean="0"/>
              <a:t>概要</a:t>
            </a:r>
            <a:endParaRPr lang="en-US" altLang="ja-JP" dirty="0" smtClean="0"/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kumimoji="1" lang="ja-JP" altLang="en-US" dirty="0" smtClean="0"/>
              <a:t>プロジェクト実施概要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背景　　</a:t>
            </a:r>
            <a:r>
              <a:rPr lang="en-US" altLang="ja-JP" dirty="0" smtClean="0"/>
              <a:t>0. </a:t>
            </a:r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ja-JP" altLang="en-US" dirty="0" smtClean="0"/>
              <a:t>お客様の情報</a:t>
            </a:r>
            <a:endParaRPr kumimoji="1" lang="en-US" altLang="ja-JP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ja-JP" altLang="en-US" dirty="0"/>
              <a:t>システム化</a:t>
            </a:r>
            <a:r>
              <a:rPr lang="ja-JP" altLang="en-US" dirty="0" smtClean="0"/>
              <a:t>の目的</a:t>
            </a:r>
            <a:endParaRPr kumimoji="1" lang="en-US" altLang="ja-JP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ja-JP" altLang="en-US" dirty="0"/>
              <a:t>お客</a:t>
            </a:r>
            <a:r>
              <a:rPr lang="ja-JP" altLang="en-US" dirty="0" smtClean="0"/>
              <a:t>様のご要望</a:t>
            </a:r>
            <a:r>
              <a:rPr lang="ja-JP" altLang="en-US" dirty="0"/>
              <a:t>・</a:t>
            </a:r>
            <a:r>
              <a:rPr kumimoji="1" lang="ja-JP" altLang="en-US" dirty="0" smtClean="0"/>
              <a:t>ユーザーの客層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山形 7"/>
          <p:cNvSpPr/>
          <p:nvPr/>
        </p:nvSpPr>
        <p:spPr>
          <a:xfrm>
            <a:off x="1980000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47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背景　　</a:t>
            </a:r>
            <a:r>
              <a:rPr lang="en-US" altLang="ja-JP" dirty="0" smtClean="0"/>
              <a:t>1. </a:t>
            </a:r>
            <a:r>
              <a:rPr lang="ja-JP" altLang="en-US" dirty="0" smtClean="0"/>
              <a:t>お客</a:t>
            </a:r>
            <a:r>
              <a:rPr lang="ja-JP" altLang="en-US" dirty="0"/>
              <a:t>様の情報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802773"/>
              </p:ext>
            </p:extLst>
          </p:nvPr>
        </p:nvGraphicFramePr>
        <p:xfrm>
          <a:off x="179388" y="1476375"/>
          <a:ext cx="878522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612"/>
                <a:gridCol w="667861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あおい商事株式会社</a:t>
                      </a:r>
                      <a:endParaRPr kumimoji="1" lang="ja-JP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b="1" dirty="0" smtClean="0"/>
                        <a:t>本社所在地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東京都千代田区神田錦町</a:t>
                      </a:r>
                      <a:r>
                        <a:rPr kumimoji="1" lang="en-US" altLang="ja-JP" sz="2800" dirty="0" smtClean="0"/>
                        <a:t>1-15-1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b="1" dirty="0" smtClean="0"/>
                        <a:t>業種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サービス業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dirty="0" smtClean="0"/>
                        <a:t>旅行業</a:t>
                      </a:r>
                      <a:r>
                        <a:rPr kumimoji="1" lang="en-US" altLang="ja-JP" sz="280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b="1" dirty="0" smtClean="0"/>
                        <a:t>店舗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なし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dirty="0" smtClean="0"/>
                        <a:t>オンライン販売のみ</a:t>
                      </a:r>
                      <a:r>
                        <a:rPr kumimoji="1" lang="en-US" altLang="ja-JP" sz="2800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b="1" dirty="0" smtClean="0"/>
                        <a:t>従業員数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75</a:t>
                      </a:r>
                      <a:r>
                        <a:rPr kumimoji="1" lang="ja-JP" altLang="en-US" sz="2800" dirty="0" smtClean="0"/>
                        <a:t>名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dirty="0" smtClean="0"/>
                        <a:t>海外現地社員含む</a:t>
                      </a:r>
                      <a:r>
                        <a:rPr kumimoji="1" lang="en-US" altLang="ja-JP" sz="280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b="1" dirty="0" smtClean="0"/>
                        <a:t>資本金</a:t>
                      </a:r>
                      <a:endParaRPr kumimoji="1" lang="ja-JP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13,500</a:t>
                      </a:r>
                      <a:r>
                        <a:rPr kumimoji="1" lang="ja-JP" altLang="en-US" sz="2800" dirty="0" smtClean="0"/>
                        <a:t>万円</a:t>
                      </a:r>
                      <a:endParaRPr kumimoji="1" lang="ja-JP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山形 7"/>
          <p:cNvSpPr/>
          <p:nvPr/>
        </p:nvSpPr>
        <p:spPr>
          <a:xfrm>
            <a:off x="1980000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8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背景　　</a:t>
            </a:r>
            <a:r>
              <a:rPr lang="en-US" altLang="ja-JP" dirty="0" smtClean="0"/>
              <a:t>2. </a:t>
            </a:r>
            <a:r>
              <a:rPr lang="ja-JP" altLang="en-US" dirty="0" smtClean="0"/>
              <a:t>システム化の目的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＜現在のビジネスモデル＞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 大手旅行サイト等を通した予約受付のみで旅行商品販売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 →手数料が取られ、「格安海外旅行」の強みが損なわれる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 </a:t>
            </a:r>
            <a:r>
              <a:rPr lang="ja-JP" altLang="en-US" dirty="0" smtClean="0"/>
              <a:t>　→販売が伸び悩む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＜対策＞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・自社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サイトを作り、商品の直接販売を行う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→手数料</a:t>
            </a:r>
            <a:r>
              <a:rPr lang="ja-JP" altLang="en-US" dirty="0"/>
              <a:t>カット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・利益率が高く、競合他社の少ないインド向けパッケージに注力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山形 7"/>
          <p:cNvSpPr/>
          <p:nvPr/>
        </p:nvSpPr>
        <p:spPr>
          <a:xfrm>
            <a:off x="1980000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35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背景　　</a:t>
            </a:r>
            <a:r>
              <a:rPr lang="en-US" altLang="ja-JP" dirty="0" smtClean="0"/>
              <a:t>3. </a:t>
            </a:r>
            <a:r>
              <a:rPr lang="ja-JP" altLang="en-US" dirty="0" smtClean="0"/>
              <a:t>お客</a:t>
            </a:r>
            <a:r>
              <a:rPr lang="ja-JP" altLang="en-US" dirty="0"/>
              <a:t>様</a:t>
            </a:r>
            <a:r>
              <a:rPr lang="ja-JP" altLang="en-US" dirty="0" smtClean="0"/>
              <a:t>のご要望・ターゲット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山形 7"/>
          <p:cNvSpPr/>
          <p:nvPr/>
        </p:nvSpPr>
        <p:spPr>
          <a:xfrm>
            <a:off x="1980000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154241" y="1476000"/>
            <a:ext cx="8784000" cy="5202000"/>
          </a:xfrm>
        </p:spPr>
        <p:txBody>
          <a:bodyPr/>
          <a:lstStyle/>
          <a:p>
            <a:r>
              <a:rPr lang="ja-JP" altLang="en-US" dirty="0" smtClean="0"/>
              <a:t>お</a:t>
            </a:r>
            <a:r>
              <a:rPr lang="ja-JP" altLang="en-US" dirty="0"/>
              <a:t>客</a:t>
            </a:r>
            <a:r>
              <a:rPr kumimoji="1" lang="ja-JP" altLang="en-US" dirty="0" smtClean="0"/>
              <a:t>様が想定するターゲットについては以下の通り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</a:rPr>
              <a:t>これらの</a:t>
            </a:r>
            <a:r>
              <a:rPr kumimoji="1" lang="ja-JP" altLang="en-US" b="1" dirty="0" smtClean="0">
                <a:solidFill>
                  <a:schemeClr val="accent6"/>
                </a:solidFill>
              </a:rPr>
              <a:t>インフルエンサー</a:t>
            </a:r>
            <a:r>
              <a:rPr kumimoji="1" lang="ja-JP" altLang="en-US" dirty="0" smtClean="0">
                <a:solidFill>
                  <a:schemeClr val="tx1"/>
                </a:solidFill>
              </a:rPr>
              <a:t>に注目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ja-JP" alt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9" name="コンテンツ プレースホルダー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893039"/>
              </p:ext>
            </p:extLst>
          </p:nvPr>
        </p:nvGraphicFramePr>
        <p:xfrm>
          <a:off x="179388" y="2004360"/>
          <a:ext cx="8785226" cy="155448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392613"/>
                <a:gridCol w="4392613"/>
              </a:tblGrid>
              <a:tr h="370840">
                <a:tc>
                  <a:txBody>
                    <a:bodyPr/>
                    <a:lstStyle/>
                    <a:p>
                      <a:pPr algn="ctr">
                        <a:tabLst>
                          <a:tab pos="4840288" algn="l"/>
                        </a:tabLst>
                      </a:pPr>
                      <a:r>
                        <a:rPr lang="ja-JP" altLang="en-US" sz="2800" dirty="0" smtClean="0"/>
                        <a:t>裕福なシニア層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800" dirty="0" smtClean="0"/>
                        <a:t>グルメツアー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800" dirty="0" smtClean="0"/>
                        <a:t>ファミリー</a:t>
                      </a:r>
                      <a:endParaRPr lang="en-US" altLang="ja-JP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ブロガー</a:t>
                      </a:r>
                      <a:endParaRPr kumimoji="1" lang="en-US" altLang="ja-JP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0" dirty="0" smtClean="0"/>
                        <a:t>YouTuber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 smtClean="0"/>
                        <a:t>インスタグラマー</a:t>
                      </a:r>
                      <a:endParaRPr kumimoji="1" lang="en-US" altLang="ja-JP" sz="2800" b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角丸四角形 2"/>
          <p:cNvSpPr/>
          <p:nvPr/>
        </p:nvSpPr>
        <p:spPr>
          <a:xfrm>
            <a:off x="1352282" y="3000777"/>
            <a:ext cx="2112135" cy="6825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5522890" y="2971718"/>
            <a:ext cx="2423375" cy="7149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07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II. </a:t>
            </a:r>
            <a:r>
              <a:rPr lang="ja-JP" altLang="en-US" dirty="0" smtClean="0"/>
              <a:t>システム概要</a:t>
            </a:r>
            <a:r>
              <a:rPr kumimoji="1" lang="ja-JP" altLang="en-US" dirty="0" smtClean="0"/>
              <a:t>　　</a:t>
            </a:r>
            <a:r>
              <a:rPr lang="en-US" altLang="ja-JP" dirty="0" smtClean="0"/>
              <a:t>0. </a:t>
            </a:r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ja-JP" altLang="en-US" dirty="0" smtClean="0"/>
              <a:t>機能一覧</a:t>
            </a:r>
            <a:endParaRPr kumimoji="1" lang="en-US" altLang="ja-JP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ja-JP" altLang="en-US" dirty="0" smtClean="0"/>
              <a:t>用語説明</a:t>
            </a:r>
            <a:endParaRPr kumimoji="1" lang="en-US" altLang="ja-JP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ja-JP" altLang="en-US" dirty="0" smtClean="0"/>
              <a:t>我々のアピールポイント</a:t>
            </a:r>
            <a:endParaRPr kumimoji="1" lang="en-US" altLang="ja-JP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山形 7"/>
          <p:cNvSpPr/>
          <p:nvPr/>
        </p:nvSpPr>
        <p:spPr>
          <a:xfrm>
            <a:off x="387928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6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5754372" y="1494000"/>
            <a:ext cx="2099256" cy="72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1262130" y="1476000"/>
            <a:ext cx="2099256" cy="72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II. </a:t>
            </a:r>
            <a:r>
              <a:rPr lang="ja-JP" altLang="en-US" dirty="0" smtClean="0"/>
              <a:t>システム概要</a:t>
            </a:r>
            <a:r>
              <a:rPr kumimoji="1" lang="ja-JP" altLang="en-US" dirty="0" smtClean="0"/>
              <a:t>　　</a:t>
            </a:r>
            <a:r>
              <a:rPr lang="en-US" altLang="ja-JP" dirty="0" smtClean="0"/>
              <a:t>1. </a:t>
            </a:r>
            <a:r>
              <a:rPr lang="ja-JP" altLang="en-US" dirty="0" smtClean="0"/>
              <a:t>機能一覧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基本機能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一覧表示機能</a:t>
            </a:r>
            <a:endParaRPr kumimoji="1" lang="en-US" altLang="ja-JP" dirty="0" smtClean="0"/>
          </a:p>
          <a:p>
            <a:r>
              <a:rPr lang="ja-JP" altLang="en-US" dirty="0" smtClean="0"/>
              <a:t>検索機能</a:t>
            </a:r>
            <a:endParaRPr lang="en-US" altLang="ja-JP" dirty="0" smtClean="0"/>
          </a:p>
          <a:p>
            <a:r>
              <a:rPr kumimoji="1" lang="ja-JP" altLang="en-US" dirty="0" smtClean="0"/>
              <a:t>予約機能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→決済機能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（銀行・クレジット）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→予約結果表示機能</a:t>
            </a:r>
            <a:endParaRPr kumimoji="1" lang="en-US" altLang="ja-JP" dirty="0" smtClean="0"/>
          </a:p>
          <a:p>
            <a:r>
              <a:rPr kumimoji="1" lang="ja-JP" altLang="en-US" dirty="0" smtClean="0"/>
              <a:t>予約履歴表示機能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追加機能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フリーツアー作成機能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/>
              <a:t>作成</a:t>
            </a:r>
            <a:r>
              <a:rPr lang="ja-JP" altLang="en-US" dirty="0" smtClean="0"/>
              <a:t>したツアーの公開機能</a:t>
            </a:r>
            <a:endParaRPr lang="en-US" altLang="ja-JP" dirty="0" smtClean="0"/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ポイント機能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ランキング機能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スポット検索機能</a:t>
            </a:r>
            <a:endParaRPr kumimoji="1" lang="en-US" altLang="ja-JP" dirty="0" smtClean="0"/>
          </a:p>
          <a:p>
            <a:r>
              <a:rPr lang="ja-JP" altLang="en-US" dirty="0" smtClean="0"/>
              <a:t>スポット登録機能</a:t>
            </a:r>
            <a:endParaRPr kumimoji="1" lang="en-US" altLang="ja-JP" dirty="0" smtClean="0"/>
          </a:p>
          <a:p>
            <a:r>
              <a:rPr lang="ja-JP" altLang="en-US" dirty="0" smtClean="0"/>
              <a:t>キャンペーン機能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山形 7"/>
          <p:cNvSpPr/>
          <p:nvPr/>
        </p:nvSpPr>
        <p:spPr>
          <a:xfrm>
            <a:off x="387928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II. </a:t>
            </a:r>
            <a:r>
              <a:rPr lang="ja-JP" altLang="en-US" dirty="0" smtClean="0"/>
              <a:t>システム概要</a:t>
            </a:r>
            <a:r>
              <a:rPr kumimoji="1" lang="ja-JP" altLang="en-US" dirty="0" smtClean="0"/>
              <a:t>　　</a:t>
            </a:r>
            <a:r>
              <a:rPr lang="en-US" altLang="ja-JP" dirty="0"/>
              <a:t>2</a:t>
            </a:r>
            <a:r>
              <a:rPr lang="en-US" altLang="ja-JP" dirty="0" smtClean="0"/>
              <a:t>. </a:t>
            </a:r>
            <a:r>
              <a:rPr lang="ja-JP" altLang="en-US" dirty="0" smtClean="0"/>
              <a:t>用語説明①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用語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half" idx="2"/>
          </p:nvPr>
        </p:nvSpPr>
        <p:spPr>
          <a:xfrm>
            <a:off x="179998" y="2268000"/>
            <a:ext cx="4132695" cy="4446000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 パッケージツアー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あおい商事商品</a:t>
            </a:r>
            <a:r>
              <a:rPr kumimoji="1" lang="en-US" altLang="ja-JP" dirty="0" smtClean="0"/>
              <a:t>)</a:t>
            </a:r>
          </a:p>
          <a:p>
            <a:endParaRPr kumimoji="1" lang="en-US" altLang="ja-JP" dirty="0" smtClean="0"/>
          </a:p>
          <a:p>
            <a:r>
              <a:rPr lang="ja-JP" altLang="en-US" dirty="0" smtClean="0"/>
              <a:t> </a:t>
            </a:r>
            <a:r>
              <a:rPr lang="ja-JP" altLang="en-US" dirty="0" smtClean="0">
                <a:solidFill>
                  <a:srgbClr val="0070C0"/>
                </a:solidFill>
              </a:rPr>
              <a:t>フリーツアー</a:t>
            </a:r>
            <a:endParaRPr lang="en-US" altLang="ja-JP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kumimoji="1" lang="ja-JP" altLang="en-US" dirty="0" smtClean="0"/>
              <a:t> </a:t>
            </a:r>
            <a:r>
              <a:rPr kumimoji="1" lang="ja-JP" altLang="en-US" dirty="0" smtClean="0">
                <a:solidFill>
                  <a:srgbClr val="0070C0"/>
                </a:solidFill>
              </a:rPr>
              <a:t>スポット</a:t>
            </a:r>
            <a:endParaRPr kumimoji="1" lang="en-US" altLang="ja-JP" dirty="0" smtClean="0">
              <a:solidFill>
                <a:srgbClr val="0070C0"/>
              </a:solidFill>
            </a:endParaRPr>
          </a:p>
          <a:p>
            <a:endParaRPr lang="en-US" altLang="ja-JP" dirty="0" smtClean="0"/>
          </a:p>
          <a:p>
            <a:r>
              <a:rPr lang="ja-JP" altLang="en-US" dirty="0" smtClean="0"/>
              <a:t> オプショナルツアー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(</a:t>
            </a:r>
            <a:r>
              <a:rPr lang="ja-JP" altLang="en-US" dirty="0" smtClean="0"/>
              <a:t>あおい商事商品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意味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sz="quarter" idx="4"/>
          </p:nvPr>
        </p:nvSpPr>
        <p:spPr>
          <a:xfrm>
            <a:off x="4640236" y="2196000"/>
            <a:ext cx="4320000" cy="4446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ja-JP" altLang="en-US" dirty="0" smtClean="0"/>
              <a:t>航空券、ホテル、ツアーが一つに</a:t>
            </a:r>
            <a:r>
              <a:rPr lang="ja-JP" altLang="en-US" dirty="0" err="1" smtClean="0"/>
              <a:t>なっ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ているプラン。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ユーザー自身が作る</a:t>
            </a:r>
            <a:r>
              <a:rPr lang="ja-JP" altLang="en-US" dirty="0" smtClean="0"/>
              <a:t>プラン。</a:t>
            </a:r>
            <a:endParaRPr lang="en-US" altLang="ja-JP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フリーツアーの項目に登録できる場所。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（観光地）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スポットで参加できる有料のツアー。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あおい商事にも仲介手数料が入る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2018/7/30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山形 7"/>
          <p:cNvSpPr/>
          <p:nvPr/>
        </p:nvSpPr>
        <p:spPr>
          <a:xfrm>
            <a:off x="3879281" y="774000"/>
            <a:ext cx="288000" cy="450000"/>
          </a:xfrm>
          <a:prstGeom prst="chevron">
            <a:avLst>
              <a:gd name="adj" fmla="val 744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179999" y="2082800"/>
            <a:ext cx="8784001" cy="16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212322" y="3297883"/>
            <a:ext cx="8642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212322" y="5449737"/>
            <a:ext cx="8642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212322" y="4378889"/>
            <a:ext cx="8642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4476464" y="1476000"/>
            <a:ext cx="0" cy="538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0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-blue">
  <a:themeElements>
    <a:clrScheme name="light-blu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03A9F4"/>
      </a:accent1>
      <a:accent2>
        <a:srgbClr val="14146D"/>
      </a:accent2>
      <a:accent3>
        <a:srgbClr val="FF9800"/>
      </a:accent3>
      <a:accent4>
        <a:srgbClr val="42BA97"/>
      </a:accent4>
      <a:accent5>
        <a:srgbClr val="3E8853"/>
      </a:accent5>
      <a:accent6>
        <a:srgbClr val="DB0010"/>
      </a:accent6>
      <a:hlink>
        <a:srgbClr val="6EAC1C"/>
      </a:hlink>
      <a:folHlink>
        <a:srgbClr val="B26B02"/>
      </a:folHlink>
    </a:clrScheme>
    <a:fontScheme name="ユーザー定義 1">
      <a:majorFont>
        <a:latin typeface="Tahoma"/>
        <a:ea typeface="Meiryo UI"/>
        <a:cs typeface=""/>
      </a:majorFont>
      <a:minorFont>
        <a:latin typeface="Tahoma"/>
        <a:ea typeface="Meiryo UI"/>
        <a:cs typeface="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-blue" id="{14242DF6-D93F-4B0D-991A-982521E3F062}" vid="{0602B435-54C9-4606-82A8-746F047A486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light-blue</Template>
  <TotalTime>290</TotalTime>
  <Words>558</Words>
  <Application>Microsoft Office PowerPoint</Application>
  <PresentationFormat>画面に合わせる (4:3)</PresentationFormat>
  <Paragraphs>210</Paragraphs>
  <Slides>19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8" baseType="lpstr">
      <vt:lpstr>HGS行書体</vt:lpstr>
      <vt:lpstr>Meiryo UI</vt:lpstr>
      <vt:lpstr>ＭＳ Ｐゴシック</vt:lpstr>
      <vt:lpstr>Roboto</vt:lpstr>
      <vt:lpstr>メイリオ</vt:lpstr>
      <vt:lpstr>Calibri</vt:lpstr>
      <vt:lpstr>Tahoma</vt:lpstr>
      <vt:lpstr>Times New Roman</vt:lpstr>
      <vt:lpstr>light-blue</vt:lpstr>
      <vt:lpstr>あおい商事株式会社様向け 旅行予約Webシステム  BlackPepper</vt:lpstr>
      <vt:lpstr>目次</vt:lpstr>
      <vt:lpstr>I. 背景　　0. 目次</vt:lpstr>
      <vt:lpstr>I. 背景　　1. お客様の情報</vt:lpstr>
      <vt:lpstr>I. 背景　　2. システム化の目的</vt:lpstr>
      <vt:lpstr>I. 背景　　3. お客様のご要望・ターゲット</vt:lpstr>
      <vt:lpstr>II. システム概要　　0. 目次</vt:lpstr>
      <vt:lpstr>II. システム概要　　1. 機能一覧</vt:lpstr>
      <vt:lpstr>II. システム概要　　2. 用語説明①</vt:lpstr>
      <vt:lpstr>II. システム概要　　2. 用語説明</vt:lpstr>
      <vt:lpstr>II. システム概要　　3. 我々のアピールポイント</vt:lpstr>
      <vt:lpstr>II. システム概要　　3. 我々のアピールポイント</vt:lpstr>
      <vt:lpstr>PowerPoint プレゼンテーション</vt:lpstr>
      <vt:lpstr>II. ビジネスモデル</vt:lpstr>
      <vt:lpstr>III. プロジェクト実施概要 ~チーム体制~</vt:lpstr>
      <vt:lpstr>III: プロジェクト実施概要 役割一覧</vt:lpstr>
      <vt:lpstr>III: プロジェクト実施概要 ~作成プログラム数~</vt:lpstr>
      <vt:lpstr>III: プロジェクト実施概要 ~行った工夫~</vt:lpstr>
      <vt:lpstr>III: プロジェクト実施概要 チームの反省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BlackPepper</dc:title>
  <dc:creator>MIZUHO</dc:creator>
  <cp:lastModifiedBy>MIZUHO</cp:lastModifiedBy>
  <cp:revision>43</cp:revision>
  <dcterms:created xsi:type="dcterms:W3CDTF">2018-07-27T00:36:56Z</dcterms:created>
  <dcterms:modified xsi:type="dcterms:W3CDTF">2018-07-27T10:55:36Z</dcterms:modified>
</cp:coreProperties>
</file>