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9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94" r:id="rId9"/>
    <p:sldId id="278" r:id="rId10"/>
    <p:sldId id="281" r:id="rId11"/>
    <p:sldId id="287" r:id="rId12"/>
    <p:sldId id="305" r:id="rId13"/>
    <p:sldId id="259" r:id="rId14"/>
    <p:sldId id="303" r:id="rId15"/>
    <p:sldId id="304" r:id="rId16"/>
    <p:sldId id="282" r:id="rId17"/>
    <p:sldId id="289" r:id="rId18"/>
    <p:sldId id="284" r:id="rId19"/>
    <p:sldId id="285" r:id="rId20"/>
    <p:sldId id="292" r:id="rId21"/>
    <p:sldId id="295" r:id="rId22"/>
    <p:sldId id="296" r:id="rId23"/>
    <p:sldId id="297" r:id="rId24"/>
    <p:sldId id="300" r:id="rId25"/>
    <p:sldId id="301" r:id="rId26"/>
    <p:sldId id="302" r:id="rId27"/>
    <p:sldId id="30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E"/>
    <a:srgbClr val="D6F2FE"/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8723" autoAdjust="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3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1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6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BlackPepper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endParaRPr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 美聡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789" y="1945357"/>
            <a:ext cx="7425600" cy="6775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i="1" u="sng" dirty="0"/>
              <a:t>サイトを</a:t>
            </a:r>
            <a:r>
              <a:rPr lang="ja-JP" altLang="en-US" i="1" u="sng" dirty="0" smtClean="0"/>
              <a:t>通しての予約などでポイント</a:t>
            </a:r>
            <a:r>
              <a:rPr lang="ja-JP" altLang="en-US" i="1" u="sng" dirty="0"/>
              <a:t>を</a:t>
            </a:r>
            <a:r>
              <a:rPr lang="ja-JP" altLang="en-US" i="1" u="sng" dirty="0" smtClean="0"/>
              <a:t>獲得</a:t>
            </a:r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07108" y="3458993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16222" y="4263230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1703" y="4347894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0224" y="4647312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5266" y="4785910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1869" y="5059635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0" y="3913349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88" y="4811500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5103012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53" y="4778286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439834" y="6304727"/>
            <a:ext cx="8287357" cy="29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1" y="5259815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5396072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" y="1784638"/>
            <a:ext cx="813459" cy="9128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0947" y="3441031"/>
            <a:ext cx="8446169" cy="3272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883" y="3416969"/>
            <a:ext cx="6208295" cy="56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ポイントの獲得数に応じてランクが振り分けられる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114798" y="2755231"/>
            <a:ext cx="733927" cy="5173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</a:t>
            </a:r>
            <a:r>
              <a:rPr lang="ja-JP" altLang="en-US" b="1" dirty="0" smtClean="0">
                <a:solidFill>
                  <a:srgbClr val="FF0000"/>
                </a:solidFill>
              </a:rPr>
              <a:t>自分の旅程表</a:t>
            </a:r>
            <a:r>
              <a:rPr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" y="2249905"/>
            <a:ext cx="9031885" cy="301691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30628" y="5600700"/>
            <a:ext cx="8866414" cy="783771"/>
          </a:xfrm>
          <a:prstGeom prst="wedgeRoundRectCallout">
            <a:avLst>
              <a:gd name="adj1" fmla="val -34587"/>
              <a:gd name="adj2" fmla="val -171429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Point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ユーザーが登録したスポット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も日程に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追加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可能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16113" y="3984170"/>
            <a:ext cx="1598386" cy="5261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16" name="山形 15"/>
          <p:cNvSpPr/>
          <p:nvPr/>
        </p:nvSpPr>
        <p:spPr>
          <a:xfrm>
            <a:off x="3829343" y="73883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4</a:t>
            </a:r>
            <a:r>
              <a:rPr lang="en-US" altLang="ja-JP" dirty="0"/>
              <a:t>. </a:t>
            </a:r>
            <a:r>
              <a:rPr lang="ja-JP" altLang="en-US" dirty="0"/>
              <a:t>デモ</a:t>
            </a:r>
          </a:p>
        </p:txBody>
      </p:sp>
      <p:sp>
        <p:nvSpPr>
          <p:cNvPr id="16" name="山形 15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 smtClean="0"/>
              <a:t>これより、デモを行います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099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12329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706784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26" y="5843102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82" y="5962914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666627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9020"/>
            <a:ext cx="592939" cy="538834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4" y="1466111"/>
            <a:ext cx="2260017" cy="620578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122829" y="1516592"/>
            <a:ext cx="4094329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124189" y="1489889"/>
            <a:ext cx="1622724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312693" y="1490132"/>
            <a:ext cx="470926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4302286" y="1473554"/>
            <a:ext cx="79450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顧客</a:t>
            </a: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57" y="1904781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16200000">
            <a:off x="2502122" y="4585253"/>
            <a:ext cx="594862" cy="366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391110" y="4592258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36709" y="1526805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74208" y="1531126"/>
            <a:ext cx="15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22" y="2076828"/>
            <a:ext cx="3222420" cy="2326266"/>
          </a:xfrm>
          <a:prstGeom prst="rect">
            <a:avLst/>
          </a:prstGeom>
        </p:spPr>
      </p:pic>
      <p:sp>
        <p:nvSpPr>
          <p:cNvPr id="28" name="右矢印 27"/>
          <p:cNvSpPr/>
          <p:nvPr/>
        </p:nvSpPr>
        <p:spPr>
          <a:xfrm rot="2410348">
            <a:off x="7148977" y="3742545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7118498" y="3036203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9155480">
            <a:off x="7142350" y="2225171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5418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地位の獲得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5963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顧客の獲得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16200000">
            <a:off x="8134309" y="4592258"/>
            <a:ext cx="636098" cy="34692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54436" y="4585854"/>
            <a:ext cx="23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旅行情報の獲得</a:t>
            </a:r>
            <a:endParaRPr kumimoji="1"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5</a:t>
            </a:r>
            <a:r>
              <a:rPr lang="en-US" altLang="ja-JP" dirty="0"/>
              <a:t>.</a:t>
            </a:r>
            <a:r>
              <a:rPr lang="ja-JP" altLang="en-US" dirty="0"/>
              <a:t>ビジネスモデル</a:t>
            </a:r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ポイント</a:t>
            </a:r>
            <a:r>
              <a:rPr lang="ja-JP" altLang="en-US" sz="3600" dirty="0" smtClean="0"/>
              <a:t>＆</a:t>
            </a:r>
            <a:r>
              <a:rPr lang="ja-JP" altLang="en-US" sz="3600" dirty="0" smtClean="0">
                <a:solidFill>
                  <a:srgbClr val="FF0000"/>
                </a:solidFill>
              </a:rPr>
              <a:t>ランク</a:t>
            </a:r>
            <a:r>
              <a:rPr lang="ja-JP" altLang="en-US" sz="3600" dirty="0" smtClean="0"/>
              <a:t>機能の明確化</a:t>
            </a:r>
            <a:endParaRPr lang="en-US" altLang="ja-JP" sz="36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ランクにより、作成できる</a:t>
            </a:r>
            <a:r>
              <a:rPr lang="ja-JP" altLang="en-US" sz="2800" dirty="0" smtClean="0">
                <a:solidFill>
                  <a:srgbClr val="FF0000"/>
                </a:solidFill>
              </a:rPr>
              <a:t>フリーツアーやスポット数</a:t>
            </a:r>
            <a:r>
              <a:rPr lang="ja-JP" altLang="en-US" sz="2800" dirty="0" smtClean="0"/>
              <a:t>の変化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作成したフリーツアーやスポットが</a:t>
            </a:r>
            <a:r>
              <a:rPr lang="ja-JP" altLang="en-US" sz="2800" dirty="0" smtClean="0">
                <a:solidFill>
                  <a:srgbClr val="FF0000"/>
                </a:solidFill>
              </a:rPr>
              <a:t>参考された</a:t>
            </a:r>
            <a:r>
              <a:rPr lang="ja-JP" altLang="en-US" sz="2800" dirty="0" smtClean="0"/>
              <a:t>時の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ポイント付与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ja-JP" altLang="en-US" sz="3600" dirty="0" smtClean="0">
                <a:solidFill>
                  <a:srgbClr val="FF0000"/>
                </a:solidFill>
              </a:rPr>
              <a:t>ユーザビリティ</a:t>
            </a:r>
            <a:r>
              <a:rPr lang="ja-JP" altLang="en-US" sz="3600" dirty="0" smtClean="0">
                <a:solidFill>
                  <a:schemeClr val="tx1"/>
                </a:solidFill>
              </a:rPr>
              <a:t>の充実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/>
              <a:t>フリーツアー作成際、</a:t>
            </a:r>
            <a:r>
              <a:rPr lang="ja-JP" altLang="en-US" sz="2800" dirty="0" smtClean="0">
                <a:solidFill>
                  <a:srgbClr val="FF0000"/>
                </a:solidFill>
              </a:rPr>
              <a:t>順番の自動識別</a:t>
            </a:r>
            <a:r>
              <a:rPr lang="ja-JP" altLang="en-US" sz="2800" dirty="0" smtClean="0"/>
              <a:t>及び</a:t>
            </a:r>
            <a:r>
              <a:rPr lang="ja-JP" altLang="en-US" sz="2800" dirty="0" smtClean="0">
                <a:solidFill>
                  <a:srgbClr val="FF0000"/>
                </a:solidFill>
              </a:rPr>
              <a:t>空欄の自動生成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800" dirty="0" smtClean="0">
                <a:solidFill>
                  <a:schemeClr val="tx1"/>
                </a:solidFill>
              </a:rPr>
              <a:t>各ページの</a:t>
            </a:r>
            <a:r>
              <a:rPr lang="ja-JP" altLang="en-US" sz="2800" dirty="0" smtClean="0">
                <a:solidFill>
                  <a:srgbClr val="FF0000"/>
                </a:solidFill>
              </a:rPr>
              <a:t>ボタン</a:t>
            </a:r>
            <a:r>
              <a:rPr lang="ja-JP" altLang="en-US" sz="2800" dirty="0" smtClean="0">
                <a:solidFill>
                  <a:schemeClr val="tx1"/>
                </a:solidFill>
              </a:rPr>
              <a:t>や</a:t>
            </a:r>
            <a:r>
              <a:rPr lang="ja-JP" altLang="en-US" sz="2800" dirty="0" smtClean="0">
                <a:solidFill>
                  <a:srgbClr val="FF0000"/>
                </a:solidFill>
              </a:rPr>
              <a:t>遷移先の最適化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ja-JP" sz="2800" dirty="0" smtClean="0">
                <a:solidFill>
                  <a:schemeClr val="tx1"/>
                </a:solidFill>
              </a:rPr>
              <a:t>AB</a:t>
            </a:r>
            <a:r>
              <a:rPr lang="ja-JP" altLang="en-US" sz="2800" dirty="0" smtClean="0">
                <a:solidFill>
                  <a:schemeClr val="tx1"/>
                </a:solidFill>
              </a:rPr>
              <a:t>テスト）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552002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</a:t>
            </a:r>
            <a:r>
              <a:rPr lang="en-US" altLang="ja-JP" dirty="0"/>
              <a:t>. </a:t>
            </a:r>
            <a:r>
              <a:rPr lang="ja-JP" altLang="en-US" dirty="0"/>
              <a:t>システム概要　　</a:t>
            </a:r>
            <a:r>
              <a:rPr lang="en-US" altLang="ja-JP" dirty="0" smtClean="0"/>
              <a:t>6</a:t>
            </a:r>
            <a:r>
              <a:rPr lang="en-US" altLang="ja-JP" dirty="0"/>
              <a:t>.</a:t>
            </a:r>
            <a:r>
              <a:rPr lang="ja-JP" altLang="en-US" dirty="0"/>
              <a:t>今後の展望</a:t>
            </a:r>
          </a:p>
        </p:txBody>
      </p:sp>
      <p:sp>
        <p:nvSpPr>
          <p:cNvPr id="39" name="山形 38"/>
          <p:cNvSpPr/>
          <p:nvPr/>
        </p:nvSpPr>
        <p:spPr>
          <a:xfrm>
            <a:off x="3882098" y="738831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</a:t>
            </a:r>
            <a:r>
              <a:rPr lang="en-US" altLang="ja-JP" dirty="0"/>
              <a:t>.</a:t>
            </a:r>
            <a:r>
              <a:rPr lang="ja-JP" altLang="en-US" dirty="0"/>
              <a:t>プロジェクト実施概要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チーム</a:t>
            </a:r>
            <a:r>
              <a:rPr lang="ja-JP" altLang="en-US" sz="3200" dirty="0" smtClean="0"/>
              <a:t>体制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役割</a:t>
            </a:r>
            <a:r>
              <a:rPr lang="ja-JP" altLang="en-US" sz="3200" dirty="0" smtClean="0"/>
              <a:t>一覧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プログラム数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行った</a:t>
            </a:r>
            <a:r>
              <a:rPr lang="ja-JP" altLang="en-US" sz="3200" dirty="0" smtClean="0"/>
              <a:t>工夫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/>
              <a:t>反省点</a:t>
            </a:r>
            <a:endParaRPr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山形 6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964000" cy="720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　</a:t>
            </a:r>
            <a:r>
              <a:rPr lang="en-US" altLang="ja-JP" dirty="0" smtClean="0"/>
              <a:t>1.</a:t>
            </a:r>
            <a:r>
              <a:rPr kumimoji="1" lang="ja-JP" altLang="en-US" dirty="0" smtClean="0"/>
              <a:t>チーム体制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22" name="山形 21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225237" y="217596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4263" y="2148669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8435" y="21609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078" y="451572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41002" y="45293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1032" y="4502076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8129" y="2017866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5053" y="203335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35082" y="2002455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鈴木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03893" y="436951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41013" y="4383157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片倉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52070" y="4355862"/>
            <a:ext cx="2790000" cy="642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6479" y="2688075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・工程管理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・顧客</a:t>
            </a:r>
            <a:r>
              <a:rPr kumimoji="1" lang="ja-JP" altLang="en-US" sz="2800" dirty="0"/>
              <a:t>交渉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167718" y="2678266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・開発環境整備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・フリーツアー作成</a:t>
            </a:r>
            <a:endParaRPr lang="ja-JP" altLang="en-US" sz="28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3874" y="2612302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パッケージツアー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・テーブル設計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・フリーツアー予約</a:t>
            </a:r>
            <a:endParaRPr lang="ja-JP" altLang="en-US" sz="2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74579" y="5028504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顧客</a:t>
            </a:r>
            <a:r>
              <a:rPr kumimoji="1" lang="ja-JP" altLang="en-US" sz="2800" dirty="0" smtClean="0"/>
              <a:t>対応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発表</a:t>
            </a:r>
            <a:r>
              <a:rPr kumimoji="1" lang="ja-JP" altLang="en-US" sz="2800" dirty="0"/>
              <a:t>資料</a:t>
            </a:r>
            <a:r>
              <a:rPr kumimoji="1" lang="ja-JP" altLang="en-US" sz="2800" dirty="0" smtClean="0"/>
              <a:t>作成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テスト全般</a:t>
            </a:r>
            <a:endParaRPr kumimoji="1" lang="ja-JP" altLang="en-US" sz="2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233465" y="5033947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・予約機能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・テスト全般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・お気に入り機能</a:t>
            </a:r>
            <a:endParaRPr kumimoji="1" lang="ja-JP" altLang="en-US" sz="28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227037" y="5023061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・ランク機能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・コメント機能</a:t>
            </a:r>
            <a:endParaRPr kumimoji="1" lang="ja-JP" altLang="en-US" sz="2800" dirty="0"/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2.</a:t>
            </a:r>
            <a:r>
              <a:rPr lang="ja-JP" altLang="en-US" dirty="0"/>
              <a:t>役割一覧</a:t>
            </a:r>
          </a:p>
        </p:txBody>
      </p:sp>
      <p:sp>
        <p:nvSpPr>
          <p:cNvPr id="33" name="山形 32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Google Shape;248;p29"/>
          <p:cNvSpPr/>
          <p:nvPr/>
        </p:nvSpPr>
        <p:spPr>
          <a:xfrm>
            <a:off x="6664535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212272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357584" y="2464056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519225" y="2464055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3502" y="1611062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開発モデル：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ウォーターフォールモデル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883" y="3709359"/>
            <a:ext cx="64180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b="1" dirty="0"/>
              <a:t>作成</a:t>
            </a:r>
            <a:r>
              <a:rPr kumimoji="1" lang="ja-JP" altLang="en-US" sz="3600" b="1" dirty="0" smtClean="0"/>
              <a:t>プログラム数</a:t>
            </a:r>
            <a:endParaRPr kumimoji="1" lang="en-US" altLang="ja-JP" sz="3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Servlet:	41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DAO:		14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Bean:	</a:t>
            </a:r>
            <a:r>
              <a:rPr kumimoji="1" lang="ja-JP" altLang="en-US" sz="3200" dirty="0" smtClean="0"/>
              <a:t>　 </a:t>
            </a:r>
            <a:r>
              <a:rPr kumimoji="1" lang="en-US" altLang="ja-JP" sz="3200" dirty="0" smtClean="0"/>
              <a:t>16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 smtClean="0"/>
              <a:t>JSP:</a:t>
            </a:r>
            <a:r>
              <a:rPr kumimoji="1" lang="en-US" altLang="ja-JP" sz="3200" dirty="0"/>
              <a:t>		</a:t>
            </a:r>
            <a:r>
              <a:rPr kumimoji="1" lang="en-US" altLang="ja-JP" sz="3200" dirty="0" smtClean="0"/>
              <a:t>   38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共通パーツ含む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-70337" y="629584"/>
            <a:ext cx="9284677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3.</a:t>
            </a:r>
            <a:r>
              <a:rPr lang="ja-JP" altLang="en-US" dirty="0" smtClean="0"/>
              <a:t>プログラム</a:t>
            </a:r>
            <a:r>
              <a:rPr lang="ja-JP" altLang="en-US" dirty="0"/>
              <a:t>数</a:t>
            </a:r>
          </a:p>
        </p:txBody>
      </p:sp>
      <p:sp>
        <p:nvSpPr>
          <p:cNvPr id="13" name="山形 12"/>
          <p:cNvSpPr/>
          <p:nvPr/>
        </p:nvSpPr>
        <p:spPr>
          <a:xfrm>
            <a:off x="5655327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競合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がほとんど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起きなかった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クリエイティブな意見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4.</a:t>
            </a:r>
            <a:r>
              <a:rPr lang="ja-JP" altLang="en-US" dirty="0" smtClean="0"/>
              <a:t>行った工夫</a:t>
            </a:r>
            <a:endParaRPr lang="ja-JP" altLang="en-US" dirty="0"/>
          </a:p>
        </p:txBody>
      </p:sp>
      <p:sp>
        <p:nvSpPr>
          <p:cNvPr id="10" name="山形 9"/>
          <p:cNvSpPr/>
          <p:nvPr/>
        </p:nvSpPr>
        <p:spPr>
          <a:xfrm>
            <a:off x="5760836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背景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システム</a:t>
            </a:r>
            <a:r>
              <a:rPr lang="ja-JP" altLang="en-US" sz="3200" dirty="0" smtClean="0"/>
              <a:t>概要</a:t>
            </a:r>
            <a:endParaRPr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kumimoji="1" lang="ja-JP" altLang="en-US" sz="3200" dirty="0" smtClean="0"/>
              <a:t>プロジェクト実施概要</a:t>
            </a:r>
            <a:endParaRPr kumimoji="1" lang="en-US" altLang="ja-JP" sz="3200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ja-JP" altLang="en-US" sz="3200" dirty="0"/>
              <a:t>個人の振り返り</a:t>
            </a:r>
            <a:endParaRPr kumimoji="1" lang="en-US" altLang="ja-JP" sz="3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0576" y="1670483"/>
            <a:ext cx="3422420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96979" y="1667615"/>
            <a:ext cx="3410208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0246" y="1678029"/>
            <a:ext cx="3421020" cy="76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共有不足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97652" y="1667616"/>
            <a:ext cx="3421020" cy="762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一人で考え込み</a:t>
            </a: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2003" y="2446756"/>
            <a:ext cx="3422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共有不足で</a:t>
            </a:r>
            <a:r>
              <a:rPr kumimoji="1" lang="ja-JP" altLang="en-US" sz="2800" dirty="0">
                <a:solidFill>
                  <a:srgbClr val="FF0000"/>
                </a:solidFill>
              </a:rPr>
              <a:t>認識齟齬</a:t>
            </a:r>
            <a:r>
              <a:rPr kumimoji="1" lang="ja-JP" altLang="en-US" sz="2800" dirty="0"/>
              <a:t>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多発</a:t>
            </a:r>
            <a:r>
              <a:rPr kumimoji="1" lang="ja-JP" altLang="en-US" sz="2800" dirty="0"/>
              <a:t>し、</a:t>
            </a:r>
            <a:r>
              <a:rPr kumimoji="1" lang="ja-JP" altLang="en-US" sz="2800" dirty="0">
                <a:solidFill>
                  <a:srgbClr val="FF0000"/>
                </a:solidFill>
              </a:rPr>
              <a:t>工程を逆戻り</a:t>
            </a:r>
            <a:r>
              <a:rPr kumimoji="1" lang="ja-JP" altLang="en-US" sz="2800" dirty="0"/>
              <a:t>しなければならないことが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多かった</a:t>
            </a:r>
            <a:r>
              <a:rPr kumimoji="1" lang="ja-JP" altLang="en-US" sz="2800" dirty="0"/>
              <a:t>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7074" y="2464915"/>
            <a:ext cx="32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皆、一人で</a:t>
            </a:r>
            <a:r>
              <a:rPr lang="ja-JP" altLang="en-US" sz="2800" dirty="0">
                <a:solidFill>
                  <a:srgbClr val="FF0000"/>
                </a:solidFill>
              </a:rPr>
              <a:t>考え込む</a:t>
            </a:r>
            <a:r>
              <a:rPr lang="ja-JP" altLang="en-US" sz="2800" dirty="0"/>
              <a:t>ことが多く、講師陣に</a:t>
            </a:r>
            <a:r>
              <a:rPr lang="ja-JP" altLang="en-US" sz="2800" dirty="0">
                <a:solidFill>
                  <a:srgbClr val="FF0000"/>
                </a:solidFill>
              </a:rPr>
              <a:t>質問</a:t>
            </a:r>
            <a:r>
              <a:rPr lang="ja-JP" altLang="en-US" sz="2800" dirty="0"/>
              <a:t>したり</a:t>
            </a:r>
            <a:r>
              <a:rPr lang="ja-JP" altLang="en-US" sz="2800" dirty="0">
                <a:solidFill>
                  <a:srgbClr val="FF0000"/>
                </a:solidFill>
              </a:rPr>
              <a:t>調べ</a:t>
            </a:r>
            <a:r>
              <a:rPr lang="ja-JP" altLang="en-US" sz="2800" dirty="0"/>
              <a:t>たりすることが</a:t>
            </a:r>
            <a:r>
              <a:rPr lang="ja-JP" altLang="en-US" sz="2800" dirty="0">
                <a:solidFill>
                  <a:srgbClr val="FF0000"/>
                </a:solidFill>
              </a:rPr>
              <a:t>少なかった</a:t>
            </a:r>
            <a:r>
              <a:rPr lang="ja-JP" altLang="en-US" sz="2800" dirty="0"/>
              <a:t>。</a:t>
            </a:r>
          </a:p>
        </p:txBody>
      </p:sp>
      <p:sp>
        <p:nvSpPr>
          <p:cNvPr id="19" name="十字形 18"/>
          <p:cNvSpPr/>
          <p:nvPr/>
        </p:nvSpPr>
        <p:spPr>
          <a:xfrm>
            <a:off x="4046482" y="2603187"/>
            <a:ext cx="898634" cy="898635"/>
          </a:xfrm>
          <a:prstGeom prst="plus">
            <a:avLst>
              <a:gd name="adj" fmla="val 373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239" y="4658434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等号 21"/>
          <p:cNvSpPr/>
          <p:nvPr/>
        </p:nvSpPr>
        <p:spPr>
          <a:xfrm rot="5400000">
            <a:off x="4108449" y="3746954"/>
            <a:ext cx="800100" cy="882650"/>
          </a:xfrm>
          <a:prstGeom prst="mathEqual">
            <a:avLst>
              <a:gd name="adj1" fmla="val 17723"/>
              <a:gd name="adj2" fmla="val 146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34784" y="5992586"/>
            <a:ext cx="7805057" cy="7474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基本的に</a:t>
            </a:r>
            <a:r>
              <a:rPr lang="ja-JP" altLang="en-US" sz="4000" b="1" dirty="0">
                <a:solidFill>
                  <a:srgbClr val="FF0000"/>
                </a:solidFill>
              </a:rPr>
              <a:t>進捗の遅滞</a:t>
            </a:r>
            <a:r>
              <a:rPr lang="ja-JP" altLang="en-US" sz="4000" dirty="0">
                <a:solidFill>
                  <a:schemeClr val="tx1"/>
                </a:solidFill>
              </a:rPr>
              <a:t>が</a:t>
            </a:r>
            <a:r>
              <a:rPr lang="ja-JP" altLang="en-US" sz="4000" dirty="0" smtClean="0">
                <a:solidFill>
                  <a:schemeClr val="tx1"/>
                </a:solidFill>
              </a:rPr>
              <a:t>目立った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183" y="4642105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132035" y="5323114"/>
            <a:ext cx="782864" cy="6223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8396" y="4557302"/>
            <a:ext cx="7738156" cy="684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の作業量が多い（リビジョン番号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963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80000" y="612000"/>
            <a:ext cx="896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プロジェクト実施概要 　</a:t>
            </a:r>
            <a:r>
              <a:rPr lang="en-US" altLang="ja-JP" dirty="0" smtClean="0"/>
              <a:t> 5.</a:t>
            </a:r>
            <a:r>
              <a:rPr lang="ja-JP" altLang="en-US" dirty="0" smtClean="0"/>
              <a:t>反省点</a:t>
            </a:r>
            <a:endParaRPr lang="ja-JP" altLang="en-US" dirty="0"/>
          </a:p>
        </p:txBody>
      </p:sp>
      <p:sp>
        <p:nvSpPr>
          <p:cNvPr id="23" name="山形 22"/>
          <p:cNvSpPr/>
          <p:nvPr/>
        </p:nvSpPr>
        <p:spPr>
          <a:xfrm>
            <a:off x="584876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倉田　淳史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倉田　惇史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5" name="山形 14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叶　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叶　欣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片倉　貴和子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片倉　貴和子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加藤　雄己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加藤　雄己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鈴木　諒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鈴木　諒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13" name="山形 12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　　松村　美聡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松村　美聡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51233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55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" y="0"/>
            <a:ext cx="9759042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58057" y="2351314"/>
            <a:ext cx="9826171" cy="163584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ご清聴ありがとうございました！</a:t>
            </a:r>
            <a:endParaRPr kumimoji="1" lang="ja-JP" altLang="en-US" sz="9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お客様の情報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システム化</a:t>
            </a:r>
            <a:r>
              <a:rPr lang="ja-JP" altLang="en-US" sz="3200" dirty="0" smtClean="0"/>
              <a:t>の目的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お客</a:t>
            </a:r>
            <a:r>
              <a:rPr lang="ja-JP" altLang="en-US" sz="3200" dirty="0" smtClean="0"/>
              <a:t>様のご要望</a:t>
            </a:r>
            <a:r>
              <a:rPr lang="ja-JP" altLang="en-US" sz="3200" dirty="0"/>
              <a:t>・</a:t>
            </a:r>
            <a:r>
              <a:rPr kumimoji="1" lang="ja-JP" altLang="en-US" sz="3200" dirty="0" smtClean="0"/>
              <a:t>ユーザーの客層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73023"/>
              </p:ext>
            </p:extLst>
          </p:nvPr>
        </p:nvGraphicFramePr>
        <p:xfrm>
          <a:off x="124797" y="1694739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＜現在のビジネスモデル＞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予約受付のみ</a:t>
            </a:r>
            <a:r>
              <a:rPr kumimoji="1" lang="ja-JP" altLang="en-US" dirty="0" smtClean="0"/>
              <a:t>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 smtClean="0"/>
              <a:t>＜対策＞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商品の直接販売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</a:t>
            </a:r>
            <a:r>
              <a:rPr lang="ja-JP" altLang="en-US" dirty="0" smtClean="0">
                <a:solidFill>
                  <a:srgbClr val="FF0000"/>
                </a:solidFill>
              </a:rPr>
              <a:t>インド向けパッケージ</a:t>
            </a:r>
            <a:r>
              <a:rPr lang="ja-JP" altLang="en-US" dirty="0" smtClean="0"/>
              <a:t>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2223164"/>
          </a:xfrm>
        </p:spPr>
        <p:txBody>
          <a:bodyPr/>
          <a:lstStyle/>
          <a:p>
            <a:r>
              <a:rPr lang="ja-JP" altLang="en-US" sz="3200" dirty="0" smtClean="0"/>
              <a:t>お</a:t>
            </a:r>
            <a:r>
              <a:rPr lang="ja-JP" altLang="en-US" sz="3200" dirty="0"/>
              <a:t>客</a:t>
            </a:r>
            <a:r>
              <a:rPr kumimoji="1" lang="ja-JP" altLang="en-US" sz="3200" dirty="0" smtClean="0"/>
              <a:t>様が想定するターゲットについては以下の通り</a:t>
            </a:r>
            <a:endParaRPr kumimoji="1"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6" y="1995056"/>
            <a:ext cx="742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 smtClean="0"/>
              <a:t>裕福のシニア層　　ファミリー　　グルメツアー、</a:t>
            </a:r>
            <a:endParaRPr kumimoji="1" lang="en-US" altLang="ja-JP" sz="2800" dirty="0" smtClean="0"/>
          </a:p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YouTuber</a:t>
            </a: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ブロガー　　　インスタグラマー</a:t>
            </a:r>
            <a:endParaRPr kumimoji="1" lang="en-US" altLang="ja-JP" sz="2800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955964" y="3006437"/>
            <a:ext cx="232756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円/楕円 11"/>
          <p:cNvSpPr/>
          <p:nvPr/>
        </p:nvSpPr>
        <p:spPr>
          <a:xfrm>
            <a:off x="3699163" y="3006439"/>
            <a:ext cx="1787237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3" name="円/楕円 12"/>
          <p:cNvSpPr/>
          <p:nvPr/>
        </p:nvSpPr>
        <p:spPr>
          <a:xfrm>
            <a:off x="5805054" y="3006438"/>
            <a:ext cx="235527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5" name="角丸四角形 14"/>
          <p:cNvSpPr/>
          <p:nvPr/>
        </p:nvSpPr>
        <p:spPr>
          <a:xfrm>
            <a:off x="1547939" y="5031861"/>
            <a:ext cx="6353857" cy="1114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これらの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インフルエンサー</a:t>
            </a:r>
            <a:r>
              <a:rPr kumimoji="1" lang="ja-JP" altLang="en-US" sz="3600" dirty="0">
                <a:solidFill>
                  <a:schemeClr val="tx1"/>
                </a:solidFill>
              </a:rPr>
              <a:t>に注目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91892" y="397625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8801971">
            <a:off x="3089565" y="4059382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下矢印 17"/>
          <p:cNvSpPr/>
          <p:nvPr/>
        </p:nvSpPr>
        <p:spPr>
          <a:xfrm rot="3054344">
            <a:off x="5666510" y="4100945"/>
            <a:ext cx="401781" cy="8451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68" y="1440830"/>
            <a:ext cx="8784000" cy="517098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機能一覧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用語説明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我々のアピールポイント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デモ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ビジネスモデル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今後の展望</a:t>
            </a:r>
            <a:endParaRPr lang="en-US" altLang="ja-JP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16377" y="1756611"/>
            <a:ext cx="3946358" cy="4860758"/>
          </a:xfrm>
          <a:prstGeom prst="rect">
            <a:avLst/>
          </a:prstGeom>
          <a:solidFill>
            <a:srgbClr val="E6F7F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追加</a:t>
            </a:r>
            <a:r>
              <a:rPr kumimoji="1" lang="ja-JP" altLang="en-US" sz="3600" dirty="0">
                <a:solidFill>
                  <a:srgbClr val="FF0000"/>
                </a:solidFill>
              </a:rPr>
              <a:t>機能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フリーツアー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ポイント</a:t>
            </a:r>
            <a:r>
              <a:rPr kumimoji="1" lang="ja-JP" altLang="en-US" sz="2800" dirty="0">
                <a:solidFill>
                  <a:srgbClr val="FF0000"/>
                </a:solidFill>
              </a:rPr>
              <a:t>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rgbClr val="FF0000"/>
                </a:solidFill>
              </a:rPr>
              <a:t>ランキング機能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スポット検索機能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スポット登録機能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キャンペーン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コメント機能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お気に入り</a:t>
            </a:r>
            <a:r>
              <a:rPr kumimoji="1" lang="ja-JP" altLang="en-US" sz="2800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1001" y="1764632"/>
            <a:ext cx="3946358" cy="4860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基本機能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一覧表示機能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検索機能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決済機能　　　　　　（</a:t>
            </a:r>
            <a:r>
              <a:rPr kumimoji="1" lang="ja-JP" altLang="en-US" sz="2800" dirty="0">
                <a:solidFill>
                  <a:prstClr val="black"/>
                </a:solidFill>
              </a:rPr>
              <a:t>銀行・クレジット）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予約</a:t>
            </a:r>
            <a:r>
              <a:rPr kumimoji="1" lang="ja-JP" altLang="en-US" sz="2800" dirty="0">
                <a:solidFill>
                  <a:prstClr val="black"/>
                </a:solidFill>
              </a:rPr>
              <a:t>結果表示機能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予約履歴表示機能</a:t>
            </a:r>
          </a:p>
        </p:txBody>
      </p:sp>
    </p:spTree>
    <p:extLst>
      <p:ext uri="{BB962C8B-B14F-4D97-AF65-F5344CB8AC3E}">
        <p14:creationId xmlns:p14="http://schemas.microsoft.com/office/powerpoint/2010/main" val="4182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2018/7/30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31329"/>
              </p:ext>
            </p:extLst>
          </p:nvPr>
        </p:nvGraphicFramePr>
        <p:xfrm>
          <a:off x="388260" y="1715521"/>
          <a:ext cx="8414087" cy="459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1"/>
                <a:gridCol w="6148136"/>
              </a:tblGrid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意味</a:t>
                      </a:r>
                    </a:p>
                  </a:txBody>
                  <a:tcPr anchor="ctr"/>
                </a:tc>
              </a:tr>
              <a:tr h="562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パッケージツアー</a:t>
                      </a:r>
                      <a:endParaRPr kumimoji="1" lang="en-US" altLang="ja-JP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ja-JP" altLang="en-US" sz="2400" dirty="0" smtClean="0"/>
                        <a:t>あおい商事の自社商品：</a:t>
                      </a:r>
                      <a:r>
                        <a:rPr lang="ja-JP" altLang="en-US" sz="2400" dirty="0" smtClean="0"/>
                        <a:t>航空券、ホテル、ツアーが一つになっているプラン。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/>
                        <a:t> 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フリーツアー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ユーザー自身が作るプラン。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スポット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フリーツアーの項目に登録できる場所。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ja-JP" altLang="en-US" sz="2400" dirty="0" smtClean="0"/>
                        <a:t>観光地</a:t>
                      </a:r>
                      <a:r>
                        <a:rPr kumimoji="1" lang="en-US" altLang="ja-JP" sz="2400" dirty="0" smtClean="0"/>
                        <a:t>)</a:t>
                      </a:r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オプショナルツアー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400" dirty="0" smtClean="0"/>
                        <a:t>あおい商事の自社商品：スポットで参加できる有料のツアー。あおい商事にも仲介手数料が入る。</a:t>
                      </a:r>
                      <a:endParaRPr kumimoji="1"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="1" dirty="0" smtClean="0">
                          <a:solidFill>
                            <a:srgbClr val="FF0000"/>
                          </a:solidFill>
                        </a:rPr>
                        <a:t>ポイント</a:t>
                      </a:r>
                      <a:endParaRPr kumimoji="1" lang="en-US" altLang="ja-JP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400" dirty="0" smtClean="0"/>
                        <a:t>サイト利用でたまるポイント。</a:t>
                      </a:r>
                      <a:endParaRPr lang="en-US" altLang="ja-JP" sz="24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ja-JP" sz="2400" dirty="0" smtClean="0"/>
                        <a:t>EX)</a:t>
                      </a:r>
                      <a:r>
                        <a:rPr lang="ja-JP" altLang="en-US" sz="2400" dirty="0" smtClean="0"/>
                        <a:t>旅行に行く旅程表を参考にされる。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</a:rPr>
                        <a:t>ランク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ポイントに応じて</a:t>
                      </a:r>
                      <a:r>
                        <a:rPr lang="en-US" altLang="ja-JP" sz="2400" dirty="0" smtClean="0"/>
                        <a:t>6</a:t>
                      </a:r>
                      <a:r>
                        <a:rPr lang="ja-JP" altLang="en-US" sz="2400" dirty="0" smtClean="0"/>
                        <a:t>段階に分けられるランク。</a:t>
                      </a:r>
                      <a:endParaRPr lang="en-US" altLang="ja-JP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940</TotalTime>
  <Words>797</Words>
  <Application>Microsoft Office PowerPoint</Application>
  <PresentationFormat>画面に合わせる (4:3)</PresentationFormat>
  <Paragraphs>287</Paragraphs>
  <Slides>27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Wingdings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</vt:lpstr>
      <vt:lpstr>II. システム概要　　3. アピールポイント</vt:lpstr>
      <vt:lpstr>II. システム概要　　3. アピールポイント</vt:lpstr>
      <vt:lpstr>II. システム概要　　4. デモ</vt:lpstr>
      <vt:lpstr>II. システム概要　　5.ビジネスモデル</vt:lpstr>
      <vt:lpstr>II. システム概要　　6.今後の展望</vt:lpstr>
      <vt:lpstr>III.プロジェクト実施概要 　0. 目次</vt:lpstr>
      <vt:lpstr>III. プロジェクト実施概要 　1.チーム体制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Ⅳ: 個人の振り返り　　倉田　淳史</vt:lpstr>
      <vt:lpstr>Ⅳ: 個人の振り返り　　叶　欣</vt:lpstr>
      <vt:lpstr>Ⅳ: 個人の振り返り　　片倉　貴和子</vt:lpstr>
      <vt:lpstr>Ⅳ: 個人の振り返り　　加藤　雄己</vt:lpstr>
      <vt:lpstr>Ⅳ: 個人の振り返り　　鈴木　諒</vt:lpstr>
      <vt:lpstr>Ⅳ: 個人の振り返り　　松村　美聡</vt:lpstr>
      <vt:lpstr>ご清聴ありがとうございました！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葉 欣</cp:lastModifiedBy>
  <cp:revision>123</cp:revision>
  <dcterms:created xsi:type="dcterms:W3CDTF">2018-07-27T00:36:56Z</dcterms:created>
  <dcterms:modified xsi:type="dcterms:W3CDTF">2018-07-29T14:53:28Z</dcterms:modified>
</cp:coreProperties>
</file>