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28"/>
  </p:notesMasterIdLst>
  <p:sldIdLst>
    <p:sldId id="256" r:id="rId2"/>
    <p:sldId id="257" r:id="rId3"/>
    <p:sldId id="264" r:id="rId4"/>
    <p:sldId id="267" r:id="rId5"/>
    <p:sldId id="276" r:id="rId6"/>
    <p:sldId id="268" r:id="rId7"/>
    <p:sldId id="273" r:id="rId8"/>
    <p:sldId id="294" r:id="rId9"/>
    <p:sldId id="278" r:id="rId10"/>
    <p:sldId id="281" r:id="rId11"/>
    <p:sldId id="287" r:id="rId12"/>
    <p:sldId id="305" r:id="rId13"/>
    <p:sldId id="259" r:id="rId14"/>
    <p:sldId id="303" r:id="rId15"/>
    <p:sldId id="304" r:id="rId16"/>
    <p:sldId id="282" r:id="rId17"/>
    <p:sldId id="289" r:id="rId18"/>
    <p:sldId id="284" r:id="rId19"/>
    <p:sldId id="285" r:id="rId20"/>
    <p:sldId id="292" r:id="rId21"/>
    <p:sldId id="295" r:id="rId22"/>
    <p:sldId id="296" r:id="rId23"/>
    <p:sldId id="297" r:id="rId24"/>
    <p:sldId id="300" r:id="rId25"/>
    <p:sldId id="301" r:id="rId26"/>
    <p:sldId id="30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7FE"/>
    <a:srgbClr val="D6F2FE"/>
    <a:srgbClr val="545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88723" autoAdjust="0"/>
  </p:normalViewPr>
  <p:slideViewPr>
    <p:cSldViewPr snapToGrid="0">
      <p:cViewPr varScale="1">
        <p:scale>
          <a:sx n="55" d="100"/>
          <a:sy n="55" d="100"/>
        </p:scale>
        <p:origin x="13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BF503-6AEB-4FBD-9A0D-6B09E945D808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EE899-EA8C-4236-9AC5-B60DB926AE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09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63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629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967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0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986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15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335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715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-1" y="3818"/>
            <a:ext cx="9144001" cy="54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0" y="720000"/>
            <a:ext cx="8784000" cy="36000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1" spc="-5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99" y="4464000"/>
            <a:ext cx="8784001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800" b="1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0000" y="4392000"/>
            <a:ext cx="878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906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/>
        </p:nvSpPr>
        <p:spPr>
          <a:xfrm>
            <a:off x="-1" y="3818"/>
            <a:ext cx="9144001" cy="54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4000" y="612000"/>
            <a:ext cx="1440000" cy="61020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999" y="612000"/>
            <a:ext cx="7272001" cy="610200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7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-1" y="3818"/>
            <a:ext cx="9144001" cy="54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720000"/>
            <a:ext cx="8784000" cy="360000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00" y="4464000"/>
            <a:ext cx="8784000" cy="1143000"/>
          </a:xfrm>
        </p:spPr>
        <p:txBody>
          <a:bodyPr lIns="91440" rIns="91440" anchor="t" anchorCtr="0">
            <a:normAutofit/>
          </a:bodyPr>
          <a:lstStyle>
            <a:lvl1pPr marL="0" indent="0" algn="r">
              <a:buNone/>
              <a:defRPr sz="2800" b="1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0000" y="4392000"/>
            <a:ext cx="878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578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000" y="612000"/>
            <a:ext cx="8784000" cy="720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999" y="1476000"/>
            <a:ext cx="4320000" cy="5202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0" y="1476000"/>
            <a:ext cx="4320000" cy="5202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6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79999" y="612000"/>
            <a:ext cx="8784001" cy="720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99" y="1476000"/>
            <a:ext cx="4320000" cy="72000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3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999" y="2268000"/>
            <a:ext cx="4320000" cy="4446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0" y="1476000"/>
            <a:ext cx="4320000" cy="72000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3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0" y="2268000"/>
            <a:ext cx="4320000" cy="4446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07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71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/>
        </p:nvSpPr>
        <p:spPr>
          <a:xfrm>
            <a:off x="-1" y="3818"/>
            <a:ext cx="9144001" cy="54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7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28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5300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91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3818"/>
            <a:ext cx="9144001" cy="54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00" y="612000"/>
            <a:ext cx="8784000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99" y="1476000"/>
            <a:ext cx="8784000" cy="520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999" y="90000"/>
            <a:ext cx="16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9999" y="90000"/>
            <a:ext cx="540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80000" y="90000"/>
            <a:ext cx="1584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80000" y="1404000"/>
            <a:ext cx="878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38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000" b="1" kern="1200" spc="-50" baseline="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ahoma" panose="020B0604030504040204" pitchFamily="34" charset="0"/>
        <a:buChar char="•"/>
        <a:defRPr kumimoji="1" sz="2800" kern="1200">
          <a:solidFill>
            <a:sysClr val="windowText" lastClr="000000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ahoma" panose="020B0604030504040204" pitchFamily="34" charset="0"/>
        <a:buChar char="•"/>
        <a:defRPr kumimoji="1" sz="2400" kern="1200">
          <a:solidFill>
            <a:sysClr val="windowText" lastClr="000000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ahoma" panose="020B0604030504040204" pitchFamily="34" charset="0"/>
        <a:buChar char="•"/>
        <a:defRPr kumimoji="1" sz="20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ahoma" panose="020B0604030504040204" pitchFamily="34" charset="0"/>
        <a:buChar char="•"/>
        <a:defRPr kumimoji="1" sz="2000" kern="1200">
          <a:solidFill>
            <a:sysClr val="windowText" lastClr="000000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ahoma" panose="020B0604030504040204" pitchFamily="34" charset="0"/>
        <a:buChar char="•"/>
        <a:defRPr kumimoji="1" sz="2000" kern="1200">
          <a:solidFill>
            <a:sysClr val="windowText" lastClr="00000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00" y="0"/>
            <a:ext cx="10287000" cy="6858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-571502" y="0"/>
            <a:ext cx="10287001" cy="6858000"/>
          </a:xfrm>
          <a:prstGeom prst="rect">
            <a:avLst/>
          </a:prstGeom>
          <a:gradFill flip="none" rotWithShape="1">
            <a:gsLst>
              <a:gs pos="45000">
                <a:schemeClr val="bg1">
                  <a:alpha val="30000"/>
                </a:schemeClr>
              </a:gs>
              <a:gs pos="100000">
                <a:schemeClr val="accent2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545E85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0000" y="720001"/>
            <a:ext cx="8784000" cy="2991387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あおい商事株式会社様向け</a:t>
            </a:r>
            <a:r>
              <a:rPr kumimoji="1" lang="en-US" altLang="ja-JP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kumimoji="1" lang="en-US" altLang="ja-JP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1" lang="ja-JP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旅行予約</a:t>
            </a:r>
            <a:r>
              <a:rPr kumimoji="1" lang="en-US" altLang="ja-JP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kumimoji="1" lang="ja-JP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システム</a:t>
            </a:r>
            <a:r>
              <a:rPr kumimoji="1" lang="en-US" altLang="ja-JP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kumimoji="1" lang="en-US" altLang="ja-JP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1" lang="en-US" altLang="ja-JP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kumimoji="1" lang="en-US" altLang="ja-JP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1"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BlackPepper</a:t>
            </a:r>
            <a:endParaRPr kumimoji="1" lang="ja-JP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9999" y="4249271"/>
            <a:ext cx="8784001" cy="2460812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グループ</a:t>
            </a:r>
            <a:r>
              <a:rPr lang="en-US" altLang="ja-JP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endParaRPr lang="en-US" altLang="ja-JP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tabLst>
                <a:tab pos="1584000" algn="l"/>
              </a:tabLst>
            </a:pPr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TL:	</a:t>
            </a:r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倉田 惇史</a:t>
            </a:r>
            <a:b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1"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SL:	</a:t>
            </a:r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叶 欣</a:t>
            </a:r>
            <a:br>
              <a:rPr kumimoji="1"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メンバー</a:t>
            </a:r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	</a:t>
            </a:r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加藤 雄己</a:t>
            </a:r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片倉 貴和子</a:t>
            </a:r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鈴木 諒</a:t>
            </a:r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松村 美聡</a:t>
            </a:r>
            <a:endParaRPr kumimoji="1" lang="ja-JP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7553" y="584956"/>
            <a:ext cx="8552002" cy="720000"/>
          </a:xfrm>
        </p:spPr>
        <p:txBody>
          <a:bodyPr>
            <a:noAutofit/>
          </a:bodyPr>
          <a:lstStyle/>
          <a:p>
            <a:r>
              <a:rPr lang="en-US" altLang="ja-JP" dirty="0"/>
              <a:t>II. </a:t>
            </a:r>
            <a:r>
              <a:rPr lang="ja-JP" altLang="en-US" dirty="0" smtClean="0"/>
              <a:t>システム概要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3</a:t>
            </a:r>
            <a:r>
              <a:rPr lang="en-US" altLang="ja-JP" dirty="0" smtClean="0"/>
              <a:t>. </a:t>
            </a:r>
            <a:r>
              <a:rPr lang="ja-JP" altLang="en-US" dirty="0" smtClean="0"/>
              <a:t>アピールポイント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4789" y="1945357"/>
            <a:ext cx="7425600" cy="67752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400" b="1" dirty="0" smtClean="0"/>
              <a:t>　</a:t>
            </a:r>
            <a:r>
              <a:rPr lang="ja-JP" altLang="en-US" sz="3200" b="1" dirty="0" smtClean="0"/>
              <a:t>ランク</a:t>
            </a:r>
            <a:r>
              <a:rPr lang="en-US" altLang="ja-JP" sz="3200" dirty="0" smtClean="0"/>
              <a:t>:</a:t>
            </a:r>
            <a:r>
              <a:rPr lang="ja-JP" altLang="en-US" sz="3200" dirty="0" smtClean="0"/>
              <a:t> </a:t>
            </a:r>
            <a:r>
              <a:rPr lang="ja-JP" altLang="en-US" i="1" u="sng" dirty="0"/>
              <a:t>サイトを</a:t>
            </a:r>
            <a:r>
              <a:rPr lang="ja-JP" altLang="en-US" i="1" u="sng" dirty="0" smtClean="0"/>
              <a:t>通しての予約などでポイント</a:t>
            </a:r>
            <a:r>
              <a:rPr lang="ja-JP" altLang="en-US" i="1" u="sng" dirty="0"/>
              <a:t>を</a:t>
            </a:r>
            <a:r>
              <a:rPr lang="ja-JP" altLang="en-US" i="1" u="sng" dirty="0" smtClean="0"/>
              <a:t>獲得</a:t>
            </a:r>
          </a:p>
          <a:p>
            <a:pPr marL="0" indent="0">
              <a:buNone/>
            </a:pPr>
            <a:endParaRPr lang="en-US" altLang="ja-JP" sz="24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3829343" y="73883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07108" y="3458993"/>
            <a:ext cx="87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GOD</a:t>
            </a:r>
            <a:endParaRPr kumimoji="1" lang="ja-JP" alt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16222" y="4263230"/>
            <a:ext cx="159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PLATINUM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011703" y="4347894"/>
            <a:ext cx="104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GOLD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20224" y="4647312"/>
            <a:ext cx="137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SILVER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75266" y="4785910"/>
            <a:ext cx="154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BRONZE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81869" y="5059635"/>
            <a:ext cx="137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ROOKIE</a:t>
            </a:r>
            <a:endParaRPr kumimoji="1" lang="ja-JP" altLang="en-US" sz="2400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610" y="3913349"/>
            <a:ext cx="1972760" cy="2300598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188" y="4811500"/>
            <a:ext cx="1090165" cy="1305585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782" y="5103012"/>
            <a:ext cx="871028" cy="1043155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53" y="4778286"/>
            <a:ext cx="1598223" cy="1462386"/>
          </a:xfrm>
          <a:prstGeom prst="rect">
            <a:avLst/>
          </a:prstGeom>
        </p:spPr>
      </p:pic>
      <p:sp>
        <p:nvSpPr>
          <p:cNvPr id="33" name="左矢印 32"/>
          <p:cNvSpPr/>
          <p:nvPr/>
        </p:nvSpPr>
        <p:spPr>
          <a:xfrm rot="10800000">
            <a:off x="439834" y="6304727"/>
            <a:ext cx="8287357" cy="2928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 dirty="0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31" y="5259815"/>
            <a:ext cx="712587" cy="853389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48" y="5396072"/>
            <a:ext cx="787256" cy="71541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30" y="1784638"/>
            <a:ext cx="813459" cy="912813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60947" y="3441031"/>
            <a:ext cx="8446169" cy="327258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36883" y="3416969"/>
            <a:ext cx="6208295" cy="565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ポイントの獲得数に応じてランクが振り分けられる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下矢印 10"/>
          <p:cNvSpPr/>
          <p:nvPr/>
        </p:nvSpPr>
        <p:spPr>
          <a:xfrm>
            <a:off x="4114798" y="2755231"/>
            <a:ext cx="733927" cy="51735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2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b="1" dirty="0" smtClean="0"/>
              <a:t>フリーツアー</a:t>
            </a:r>
            <a:r>
              <a:rPr lang="en-US" altLang="ja-JP" dirty="0" smtClean="0"/>
              <a:t>:</a:t>
            </a:r>
            <a:r>
              <a:rPr lang="ja-JP" altLang="en-US" dirty="0" smtClean="0"/>
              <a:t>ユーザーが自由に</a:t>
            </a:r>
            <a:r>
              <a:rPr lang="ja-JP" altLang="en-US" b="1" dirty="0" smtClean="0">
                <a:solidFill>
                  <a:srgbClr val="FF0000"/>
                </a:solidFill>
              </a:rPr>
              <a:t>自分の旅程表</a:t>
            </a:r>
            <a:r>
              <a:rPr lang="ja-JP" altLang="en-US" dirty="0" smtClean="0"/>
              <a:t>を作成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80000" y="3324494"/>
            <a:ext cx="8784000" cy="72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b="1" kern="1200" spc="-5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2" y="2249905"/>
            <a:ext cx="9031885" cy="3016913"/>
          </a:xfrm>
          <a:prstGeom prst="rect">
            <a:avLst/>
          </a:prstGeom>
        </p:spPr>
      </p:pic>
      <p:sp>
        <p:nvSpPr>
          <p:cNvPr id="10" name="角丸四角形吹き出し 9"/>
          <p:cNvSpPr/>
          <p:nvPr/>
        </p:nvSpPr>
        <p:spPr>
          <a:xfrm>
            <a:off x="130628" y="5600700"/>
            <a:ext cx="8866414" cy="783771"/>
          </a:xfrm>
          <a:prstGeom prst="wedgeRoundRectCallout">
            <a:avLst>
              <a:gd name="adj1" fmla="val -34587"/>
              <a:gd name="adj2" fmla="val -171429"/>
              <a:gd name="adj3" fmla="val 16667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Point</a:t>
            </a:r>
            <a:r>
              <a:rPr kumimoji="1" lang="ja-JP" altLang="en-US" sz="2800" b="1" dirty="0" smtClean="0">
                <a:solidFill>
                  <a:schemeClr val="tx1"/>
                </a:solidFill>
              </a:rPr>
              <a:t>！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他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ユーザーが登録したスポット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も日程に</a:t>
            </a:r>
            <a:r>
              <a:rPr kumimoji="1" lang="ja-JP" altLang="en-US" sz="2800" b="1" dirty="0" smtClean="0">
                <a:solidFill>
                  <a:schemeClr val="tx1"/>
                </a:solidFill>
              </a:rPr>
              <a:t>追加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可能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116113" y="3984170"/>
            <a:ext cx="1598386" cy="52614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87553" y="584956"/>
            <a:ext cx="8552002" cy="720000"/>
          </a:xfrm>
        </p:spPr>
        <p:txBody>
          <a:bodyPr>
            <a:noAutofit/>
          </a:bodyPr>
          <a:lstStyle/>
          <a:p>
            <a:r>
              <a:rPr lang="en-US" altLang="ja-JP" dirty="0"/>
              <a:t>II. </a:t>
            </a:r>
            <a:r>
              <a:rPr lang="ja-JP" altLang="en-US" dirty="0" smtClean="0"/>
              <a:t>システム概要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3</a:t>
            </a:r>
            <a:r>
              <a:rPr lang="en-US" altLang="ja-JP" dirty="0" smtClean="0"/>
              <a:t>. </a:t>
            </a:r>
            <a:r>
              <a:rPr lang="ja-JP" altLang="en-US" dirty="0" smtClean="0"/>
              <a:t>アピールポイント</a:t>
            </a:r>
            <a:endParaRPr kumimoji="1" lang="ja-JP" altLang="en-US" dirty="0"/>
          </a:p>
        </p:txBody>
      </p:sp>
      <p:sp>
        <p:nvSpPr>
          <p:cNvPr id="16" name="山形 15"/>
          <p:cNvSpPr/>
          <p:nvPr/>
        </p:nvSpPr>
        <p:spPr>
          <a:xfrm>
            <a:off x="3829343" y="73883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87553" y="584956"/>
            <a:ext cx="8552002" cy="720000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II</a:t>
            </a:r>
            <a:r>
              <a:rPr lang="en-US" altLang="ja-JP" dirty="0"/>
              <a:t>. </a:t>
            </a:r>
            <a:r>
              <a:rPr lang="ja-JP" altLang="en-US" dirty="0"/>
              <a:t>システム概要　　</a:t>
            </a:r>
            <a:r>
              <a:rPr lang="en-US" altLang="ja-JP" dirty="0" smtClean="0"/>
              <a:t>4</a:t>
            </a:r>
            <a:r>
              <a:rPr lang="en-US" altLang="ja-JP" dirty="0"/>
              <a:t>. </a:t>
            </a:r>
            <a:r>
              <a:rPr lang="ja-JP" altLang="en-US" dirty="0"/>
              <a:t>デモ</a:t>
            </a:r>
            <a:endParaRPr lang="ja-JP" altLang="en-US" dirty="0"/>
          </a:p>
        </p:txBody>
      </p:sp>
      <p:sp>
        <p:nvSpPr>
          <p:cNvPr id="16" name="山形 15"/>
          <p:cNvSpPr/>
          <p:nvPr/>
        </p:nvSpPr>
        <p:spPr>
          <a:xfrm>
            <a:off x="3882098" y="738831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180000" y="3324494"/>
            <a:ext cx="8784000" cy="72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b="1" kern="1200" spc="-5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5400" dirty="0" smtClean="0"/>
              <a:t>これより、デモを行います</a:t>
            </a:r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0993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998" y="5123294"/>
            <a:ext cx="1232976" cy="1437874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352" y="5706784"/>
            <a:ext cx="681354" cy="815994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26" y="5843102"/>
            <a:ext cx="544393" cy="651968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82" y="5962914"/>
            <a:ext cx="445361" cy="533367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57" y="5666627"/>
            <a:ext cx="998889" cy="913984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33" y="5999020"/>
            <a:ext cx="592939" cy="538834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664" y="1466111"/>
            <a:ext cx="2260017" cy="620578"/>
          </a:xfrm>
          <a:prstGeom prst="rect">
            <a:avLst/>
          </a:prstGeom>
        </p:spPr>
      </p:pic>
      <p:sp>
        <p:nvSpPr>
          <p:cNvPr id="63" name="左矢印 62"/>
          <p:cNvSpPr/>
          <p:nvPr/>
        </p:nvSpPr>
        <p:spPr>
          <a:xfrm rot="10800000">
            <a:off x="826811" y="6481308"/>
            <a:ext cx="7484435" cy="236009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 dirty="0"/>
          </a:p>
        </p:txBody>
      </p:sp>
      <p:sp>
        <p:nvSpPr>
          <p:cNvPr id="64" name="正方形/長方形 63"/>
          <p:cNvSpPr/>
          <p:nvPr/>
        </p:nvSpPr>
        <p:spPr>
          <a:xfrm>
            <a:off x="345323" y="5147733"/>
            <a:ext cx="8212610" cy="156958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/>
          </a:p>
        </p:txBody>
      </p:sp>
      <p:sp>
        <p:nvSpPr>
          <p:cNvPr id="65" name="正方形/長方形 64"/>
          <p:cNvSpPr/>
          <p:nvPr/>
        </p:nvSpPr>
        <p:spPr>
          <a:xfrm>
            <a:off x="345323" y="5147733"/>
            <a:ext cx="2268148" cy="5695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社会的に知名度</a:t>
            </a:r>
            <a:endParaRPr kumimoji="1" lang="ja-JP" altLang="en-US" sz="2400" b="1" dirty="0"/>
          </a:p>
        </p:txBody>
      </p:sp>
      <p:sp>
        <p:nvSpPr>
          <p:cNvPr id="66" name="正方形/長方形 65"/>
          <p:cNvSpPr/>
          <p:nvPr/>
        </p:nvSpPr>
        <p:spPr>
          <a:xfrm>
            <a:off x="122829" y="1516592"/>
            <a:ext cx="4094329" cy="2915934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/>
          </a:p>
        </p:txBody>
      </p:sp>
      <p:sp>
        <p:nvSpPr>
          <p:cNvPr id="67" name="正方形/長方形 66"/>
          <p:cNvSpPr/>
          <p:nvPr/>
        </p:nvSpPr>
        <p:spPr>
          <a:xfrm>
            <a:off x="124189" y="1489889"/>
            <a:ext cx="1622724" cy="5695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あおい商事</a:t>
            </a:r>
            <a:endParaRPr kumimoji="1" lang="ja-JP" altLang="en-US" sz="2400" b="1" dirty="0"/>
          </a:p>
        </p:txBody>
      </p:sp>
      <p:sp>
        <p:nvSpPr>
          <p:cNvPr id="68" name="正方形/長方形 67"/>
          <p:cNvSpPr/>
          <p:nvPr/>
        </p:nvSpPr>
        <p:spPr>
          <a:xfrm>
            <a:off x="4312693" y="1490132"/>
            <a:ext cx="4709264" cy="292788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/>
          </a:p>
        </p:txBody>
      </p:sp>
      <p:sp>
        <p:nvSpPr>
          <p:cNvPr id="69" name="正方形/長方形 68"/>
          <p:cNvSpPr/>
          <p:nvPr/>
        </p:nvSpPr>
        <p:spPr>
          <a:xfrm>
            <a:off x="4302286" y="1473554"/>
            <a:ext cx="794500" cy="5695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顧客</a:t>
            </a:r>
          </a:p>
        </p:txBody>
      </p:sp>
      <p:pic>
        <p:nvPicPr>
          <p:cNvPr id="71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657" y="1904781"/>
            <a:ext cx="4810161" cy="2560542"/>
          </a:xfrm>
        </p:spPr>
      </p:pic>
      <p:sp>
        <p:nvSpPr>
          <p:cNvPr id="72" name="右矢印 71"/>
          <p:cNvSpPr/>
          <p:nvPr/>
        </p:nvSpPr>
        <p:spPr>
          <a:xfrm rot="16200000">
            <a:off x="2502122" y="4585253"/>
            <a:ext cx="594862" cy="36660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右矢印 72"/>
          <p:cNvSpPr/>
          <p:nvPr/>
        </p:nvSpPr>
        <p:spPr>
          <a:xfrm rot="16200000">
            <a:off x="5391110" y="4592258"/>
            <a:ext cx="636098" cy="34692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236709" y="1526805"/>
            <a:ext cx="1866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C00000"/>
                </a:solidFill>
              </a:rPr>
              <a:t>インフルエンサー</a:t>
            </a:r>
            <a:endParaRPr kumimoji="1"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374208" y="1531126"/>
            <a:ext cx="1586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C00000"/>
                </a:solidFill>
              </a:rPr>
              <a:t>一般ユーザー</a:t>
            </a:r>
            <a:endParaRPr kumimoji="1" lang="ja-JP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122" y="2076828"/>
            <a:ext cx="3222420" cy="2326266"/>
          </a:xfrm>
          <a:prstGeom prst="rect">
            <a:avLst/>
          </a:prstGeom>
        </p:spPr>
      </p:pic>
      <p:sp>
        <p:nvSpPr>
          <p:cNvPr id="28" name="右矢印 27"/>
          <p:cNvSpPr/>
          <p:nvPr/>
        </p:nvSpPr>
        <p:spPr>
          <a:xfrm rot="2410348">
            <a:off x="7148977" y="3742545"/>
            <a:ext cx="532318" cy="58804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>
            <a:off x="7118498" y="3036203"/>
            <a:ext cx="532318" cy="58804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 rot="19155480">
            <a:off x="7142350" y="2225171"/>
            <a:ext cx="532318" cy="58804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65418" y="4599708"/>
            <a:ext cx="174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地位の獲得</a:t>
            </a:r>
            <a:endParaRPr kumimoji="1" lang="ja-JP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55963" y="4599708"/>
            <a:ext cx="174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顧客の獲得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34" name="右矢印 33"/>
          <p:cNvSpPr/>
          <p:nvPr/>
        </p:nvSpPr>
        <p:spPr>
          <a:xfrm rot="16200000">
            <a:off x="8134309" y="4592258"/>
            <a:ext cx="636098" cy="346926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54436" y="4585854"/>
            <a:ext cx="234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4">
                    <a:lumMod val="50000"/>
                  </a:schemeClr>
                </a:solidFill>
              </a:rPr>
              <a:t>旅行情報の獲得</a:t>
            </a:r>
            <a:endParaRPr kumimoji="1" lang="ja-JP" alt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8" name="タイトル 1"/>
          <p:cNvSpPr>
            <a:spLocks noGrp="1"/>
          </p:cNvSpPr>
          <p:nvPr>
            <p:ph type="title"/>
          </p:nvPr>
        </p:nvSpPr>
        <p:spPr>
          <a:xfrm>
            <a:off x="187553" y="584956"/>
            <a:ext cx="8552002" cy="720000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II</a:t>
            </a:r>
            <a:r>
              <a:rPr lang="en-US" altLang="ja-JP" dirty="0"/>
              <a:t>. </a:t>
            </a:r>
            <a:r>
              <a:rPr lang="ja-JP" altLang="en-US" dirty="0"/>
              <a:t>システム概要　　</a:t>
            </a:r>
            <a:r>
              <a:rPr lang="en-US" altLang="ja-JP" dirty="0" smtClean="0"/>
              <a:t>5</a:t>
            </a:r>
            <a:r>
              <a:rPr lang="en-US" altLang="ja-JP" dirty="0"/>
              <a:t>.</a:t>
            </a:r>
            <a:r>
              <a:rPr lang="ja-JP" altLang="en-US" dirty="0"/>
              <a:t>ビジネスモデル</a:t>
            </a:r>
            <a:endParaRPr lang="ja-JP" altLang="en-US" dirty="0"/>
          </a:p>
        </p:txBody>
      </p:sp>
      <p:sp>
        <p:nvSpPr>
          <p:cNvPr id="39" name="山形 38"/>
          <p:cNvSpPr/>
          <p:nvPr/>
        </p:nvSpPr>
        <p:spPr>
          <a:xfrm>
            <a:off x="3882098" y="738831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41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ja-JP" altLang="en-US" sz="3600" dirty="0" smtClean="0">
                <a:solidFill>
                  <a:srgbClr val="FF0000"/>
                </a:solidFill>
              </a:rPr>
              <a:t>ポイント</a:t>
            </a:r>
            <a:r>
              <a:rPr lang="ja-JP" altLang="en-US" sz="3600" dirty="0" smtClean="0"/>
              <a:t>＆</a:t>
            </a:r>
            <a:r>
              <a:rPr lang="ja-JP" altLang="en-US" sz="3600" dirty="0" smtClean="0">
                <a:solidFill>
                  <a:srgbClr val="FF0000"/>
                </a:solidFill>
              </a:rPr>
              <a:t>ランク</a:t>
            </a:r>
            <a:r>
              <a:rPr lang="ja-JP" altLang="en-US" sz="3600" dirty="0" smtClean="0"/>
              <a:t>機能の明確化</a:t>
            </a:r>
            <a:endParaRPr lang="en-US" altLang="ja-JP" sz="3600" dirty="0" smtClean="0"/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ja-JP" altLang="en-US" sz="2800" dirty="0" smtClean="0"/>
              <a:t>ランクにより、作成できる</a:t>
            </a:r>
            <a:r>
              <a:rPr lang="ja-JP" altLang="en-US" sz="2800" dirty="0" smtClean="0">
                <a:solidFill>
                  <a:srgbClr val="FF0000"/>
                </a:solidFill>
              </a:rPr>
              <a:t>フリーツアーやスポット数</a:t>
            </a:r>
            <a:r>
              <a:rPr lang="ja-JP" altLang="en-US" sz="2800" dirty="0" smtClean="0"/>
              <a:t>の変化</a:t>
            </a:r>
            <a:endParaRPr lang="en-US" altLang="ja-JP" sz="2800" dirty="0" smtClean="0"/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ja-JP" altLang="en-US" sz="2800" dirty="0" smtClean="0"/>
              <a:t>作成したフリーツアーやスポットが</a:t>
            </a:r>
            <a:r>
              <a:rPr lang="ja-JP" altLang="en-US" sz="2800" dirty="0" smtClean="0">
                <a:solidFill>
                  <a:srgbClr val="FF0000"/>
                </a:solidFill>
              </a:rPr>
              <a:t>参考された</a:t>
            </a:r>
            <a:r>
              <a:rPr lang="ja-JP" altLang="en-US" sz="2800" dirty="0" smtClean="0"/>
              <a:t>時の</a:t>
            </a:r>
            <a:r>
              <a:rPr lang="ja-JP" altLang="en-US" sz="2800" dirty="0" smtClean="0">
                <a:solidFill>
                  <a:srgbClr val="FF0000"/>
                </a:solidFill>
              </a:rPr>
              <a:t>ポイント付与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ja-JP" altLang="en-US" sz="3600" dirty="0" smtClean="0">
                <a:solidFill>
                  <a:srgbClr val="FF0000"/>
                </a:solidFill>
              </a:rPr>
              <a:t>ユーザビリティ</a:t>
            </a:r>
            <a:r>
              <a:rPr lang="ja-JP" altLang="en-US" sz="3600" dirty="0" smtClean="0">
                <a:solidFill>
                  <a:schemeClr val="tx1"/>
                </a:solidFill>
              </a:rPr>
              <a:t>の充実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ja-JP" altLang="en-US" sz="2800" dirty="0" smtClean="0"/>
              <a:t>フリーツアー作成際、</a:t>
            </a:r>
            <a:r>
              <a:rPr lang="ja-JP" altLang="en-US" sz="2800" dirty="0" smtClean="0">
                <a:solidFill>
                  <a:srgbClr val="FF0000"/>
                </a:solidFill>
              </a:rPr>
              <a:t>順番の自動識別</a:t>
            </a:r>
            <a:r>
              <a:rPr lang="ja-JP" altLang="en-US" sz="2800" dirty="0" smtClean="0"/>
              <a:t>及び</a:t>
            </a:r>
            <a:r>
              <a:rPr lang="ja-JP" altLang="en-US" sz="2800" dirty="0" smtClean="0">
                <a:solidFill>
                  <a:srgbClr val="FF0000"/>
                </a:solidFill>
              </a:rPr>
              <a:t>空欄の自動生成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ja-JP" altLang="en-US" sz="2800" dirty="0" smtClean="0">
                <a:solidFill>
                  <a:schemeClr val="tx1"/>
                </a:solidFill>
              </a:rPr>
              <a:t>各ページの</a:t>
            </a:r>
            <a:r>
              <a:rPr lang="ja-JP" altLang="en-US" sz="2800" dirty="0" smtClean="0">
                <a:solidFill>
                  <a:srgbClr val="FF0000"/>
                </a:solidFill>
              </a:rPr>
              <a:t>ボタン</a:t>
            </a:r>
            <a:r>
              <a:rPr lang="ja-JP" altLang="en-US" sz="2800" dirty="0" smtClean="0">
                <a:solidFill>
                  <a:schemeClr val="tx1"/>
                </a:solidFill>
              </a:rPr>
              <a:t>や</a:t>
            </a:r>
            <a:r>
              <a:rPr lang="ja-JP" altLang="en-US" sz="2800" dirty="0" smtClean="0">
                <a:solidFill>
                  <a:srgbClr val="FF0000"/>
                </a:solidFill>
              </a:rPr>
              <a:t>遷移先の最適化</a:t>
            </a:r>
            <a:r>
              <a:rPr lang="ja-JP" altLang="en-US" sz="2800" dirty="0" smtClean="0">
                <a:solidFill>
                  <a:schemeClr val="tx1"/>
                </a:solidFill>
              </a:rPr>
              <a:t>（</a:t>
            </a:r>
            <a:r>
              <a:rPr lang="en-US" altLang="ja-JP" sz="2800" dirty="0" smtClean="0">
                <a:solidFill>
                  <a:schemeClr val="tx1"/>
                </a:solidFill>
              </a:rPr>
              <a:t>AB</a:t>
            </a:r>
            <a:r>
              <a:rPr lang="ja-JP" altLang="en-US" sz="2800" dirty="0" smtClean="0">
                <a:solidFill>
                  <a:schemeClr val="tx1"/>
                </a:solidFill>
              </a:rPr>
              <a:t>テスト）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38" name="タイトル 1"/>
          <p:cNvSpPr>
            <a:spLocks noGrp="1"/>
          </p:cNvSpPr>
          <p:nvPr>
            <p:ph type="title"/>
          </p:nvPr>
        </p:nvSpPr>
        <p:spPr>
          <a:xfrm>
            <a:off x="187553" y="584956"/>
            <a:ext cx="8552002" cy="720000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II</a:t>
            </a:r>
            <a:r>
              <a:rPr lang="en-US" altLang="ja-JP" dirty="0"/>
              <a:t>. </a:t>
            </a:r>
            <a:r>
              <a:rPr lang="ja-JP" altLang="en-US" dirty="0"/>
              <a:t>システム概要　　</a:t>
            </a:r>
            <a:r>
              <a:rPr lang="en-US" altLang="ja-JP" dirty="0" smtClean="0"/>
              <a:t>6</a:t>
            </a:r>
            <a:r>
              <a:rPr lang="en-US" altLang="ja-JP" dirty="0"/>
              <a:t>.</a:t>
            </a:r>
            <a:r>
              <a:rPr lang="ja-JP" altLang="en-US" dirty="0"/>
              <a:t>今後の展望</a:t>
            </a:r>
            <a:endParaRPr lang="ja-JP" altLang="en-US" dirty="0"/>
          </a:p>
        </p:txBody>
      </p:sp>
      <p:sp>
        <p:nvSpPr>
          <p:cNvPr id="39" name="山形 38"/>
          <p:cNvSpPr/>
          <p:nvPr/>
        </p:nvSpPr>
        <p:spPr>
          <a:xfrm>
            <a:off x="3882098" y="738831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2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III</a:t>
            </a:r>
            <a:r>
              <a:rPr lang="en-US" altLang="ja-JP" dirty="0"/>
              <a:t>.</a:t>
            </a:r>
            <a:r>
              <a:rPr lang="ja-JP" altLang="en-US" dirty="0"/>
              <a:t>プロジェクト実施概要 </a:t>
            </a:r>
            <a:r>
              <a:rPr lang="ja-JP" altLang="en-US" dirty="0" smtClean="0"/>
              <a:t>　</a:t>
            </a:r>
            <a:r>
              <a:rPr lang="en-US" altLang="ja-JP" dirty="0" smtClean="0"/>
              <a:t>0</a:t>
            </a:r>
            <a:r>
              <a:rPr lang="en-US" altLang="ja-JP" dirty="0" smtClean="0"/>
              <a:t>. </a:t>
            </a:r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5168" y="1440830"/>
            <a:ext cx="8784000" cy="5170986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チーム</a:t>
            </a:r>
            <a:r>
              <a:rPr lang="ja-JP" altLang="en-US" sz="3200" dirty="0" smtClean="0"/>
              <a:t>体制</a:t>
            </a:r>
            <a:endParaRPr lang="en-US" altLang="ja-JP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役割</a:t>
            </a:r>
            <a:r>
              <a:rPr lang="ja-JP" altLang="en-US" sz="3200" dirty="0" smtClean="0"/>
              <a:t>一覧</a:t>
            </a:r>
            <a:endParaRPr lang="en-US" altLang="ja-JP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 smtClean="0"/>
              <a:t>プログラム数</a:t>
            </a:r>
            <a:endParaRPr lang="en-US" altLang="ja-JP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行った</a:t>
            </a:r>
            <a:r>
              <a:rPr lang="ja-JP" altLang="en-US" sz="3200" dirty="0" smtClean="0"/>
              <a:t>工夫</a:t>
            </a:r>
            <a:endParaRPr lang="en-US" altLang="ja-JP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 smtClean="0"/>
              <a:t>反省点</a:t>
            </a:r>
            <a:endParaRPr lang="en-US" altLang="ja-JP" sz="32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山形 6"/>
          <p:cNvSpPr/>
          <p:nvPr/>
        </p:nvSpPr>
        <p:spPr>
          <a:xfrm>
            <a:off x="5655327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3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000" y="612000"/>
            <a:ext cx="8964000" cy="720000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III. </a:t>
            </a:r>
            <a:r>
              <a:rPr lang="ja-JP" altLang="en-US" dirty="0" smtClean="0"/>
              <a:t>プロジェクト</a:t>
            </a:r>
            <a:r>
              <a:rPr lang="ja-JP" altLang="en-US" dirty="0"/>
              <a:t>実施</a:t>
            </a:r>
            <a:r>
              <a:rPr lang="ja-JP" altLang="en-US" dirty="0" smtClean="0"/>
              <a:t>概要 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1.</a:t>
            </a:r>
            <a:r>
              <a:rPr kumimoji="1" lang="ja-JP" altLang="en-US" dirty="0" smtClean="0"/>
              <a:t>チーム体制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93671" y="1478007"/>
            <a:ext cx="7738959" cy="5292000"/>
            <a:chOff x="1129693" y="1138669"/>
            <a:chExt cx="6840000" cy="3818410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1129693" y="2088655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1129693" y="2826832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1129693" y="3376165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V="1">
              <a:off x="1129693" y="3900656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V="1">
              <a:off x="1129693" y="4431440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V="1">
              <a:off x="1129693" y="4957079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正方形/長方形 15"/>
            <p:cNvSpPr/>
            <p:nvPr/>
          </p:nvSpPr>
          <p:spPr>
            <a:xfrm>
              <a:off x="2271609" y="1138669"/>
              <a:ext cx="956105" cy="521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ja-JP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130901" y="2121787"/>
              <a:ext cx="41549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 smtClean="0">
                  <a:solidFill>
                    <a:schemeClr val="accent4">
                      <a:lumMod val="7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SL</a:t>
              </a:r>
              <a:endParaRPr lang="ja-JP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pic>
        <p:nvPicPr>
          <p:cNvPr id="18" name="図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TL:   </a:t>
            </a:r>
            <a:r>
              <a:rPr kumimoji="1" lang="ja-JP" altLang="en-US" sz="3600" dirty="0" smtClean="0"/>
              <a:t>　　　倉田　惇史</a:t>
            </a:r>
            <a:endParaRPr kumimoji="1" lang="ja-JP" altLang="en-US" sz="36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SL:   </a:t>
            </a:r>
            <a:r>
              <a:rPr kumimoji="1" lang="ja-JP" altLang="en-US" sz="3600" dirty="0" smtClean="0"/>
              <a:t>　　　叶　欣</a:t>
            </a:r>
            <a:endParaRPr kumimoji="1" lang="ja-JP" altLang="en-US" sz="36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片倉　貴和子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加藤　雄己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鈴木　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松村　美聡</a:t>
            </a:r>
            <a:endParaRPr kumimoji="1" lang="ja-JP" altLang="en-US" sz="36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504519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Member:  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  <p:sp>
        <p:nvSpPr>
          <p:cNvPr id="22" name="山形 21"/>
          <p:cNvSpPr/>
          <p:nvPr/>
        </p:nvSpPr>
        <p:spPr>
          <a:xfrm>
            <a:off x="5760836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14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3225237" y="2175964"/>
            <a:ext cx="2764415" cy="19456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234263" y="2148669"/>
            <a:ext cx="2764415" cy="19456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88435" y="2160971"/>
            <a:ext cx="2764415" cy="19456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04078" y="4515724"/>
            <a:ext cx="2764415" cy="19456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3241002" y="4529371"/>
            <a:ext cx="2764415" cy="19456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251032" y="4502076"/>
            <a:ext cx="2764415" cy="19456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88129" y="2017866"/>
            <a:ext cx="2790000" cy="647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TL:</a:t>
            </a:r>
            <a:r>
              <a:rPr kumimoji="1"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倉田</a:t>
            </a:r>
            <a:endParaRPr lang="en-US" altLang="ja-JP" sz="17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225053" y="2033350"/>
            <a:ext cx="2790000" cy="647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SL: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叶</a:t>
            </a:r>
            <a:endParaRPr lang="en-US" altLang="ja-JP" sz="17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235082" y="2002455"/>
            <a:ext cx="2790000" cy="647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鈴木</a:t>
            </a: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03893" y="4369510"/>
            <a:ext cx="2790000" cy="647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松村</a:t>
            </a:r>
            <a:endParaRPr lang="en-US" altLang="ja-JP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241013" y="4383157"/>
            <a:ext cx="2790000" cy="647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片倉</a:t>
            </a: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252070" y="4355862"/>
            <a:ext cx="2790000" cy="6420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加藤</a:t>
            </a: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36479" y="2688075"/>
            <a:ext cx="27336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 smtClean="0"/>
              <a:t>・工程管理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・デザイン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・顧客</a:t>
            </a:r>
            <a:r>
              <a:rPr kumimoji="1" lang="ja-JP" altLang="en-US" sz="2800" dirty="0"/>
              <a:t>交渉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3167718" y="2678266"/>
            <a:ext cx="29874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 smtClean="0"/>
              <a:t>・開発環境整備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</a:t>
            </a:r>
            <a:r>
              <a:rPr kumimoji="1" lang="en-US" altLang="ja-JP" sz="2800" dirty="0" smtClean="0"/>
              <a:t>DB</a:t>
            </a:r>
            <a:r>
              <a:rPr kumimoji="1" lang="ja-JP" altLang="en-US" sz="2800" dirty="0" smtClean="0"/>
              <a:t>設計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・フリーツアー作成</a:t>
            </a:r>
            <a:endParaRPr lang="ja-JP" altLang="en-US" sz="28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183874" y="2612302"/>
            <a:ext cx="29874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・</a:t>
            </a:r>
            <a:r>
              <a:rPr kumimoji="1" lang="ja-JP" altLang="en-US" sz="2800" dirty="0" smtClean="0"/>
              <a:t>パッケージツアー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・テーブル設計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・フリーツアー予約</a:t>
            </a:r>
            <a:endParaRPr lang="ja-JP" altLang="en-US" sz="2800" dirty="0"/>
          </a:p>
        </p:txBody>
      </p:sp>
      <p:sp>
        <p:nvSpPr>
          <p:cNvPr id="56" name="正方形/長方形 55"/>
          <p:cNvSpPr/>
          <p:nvPr/>
        </p:nvSpPr>
        <p:spPr>
          <a:xfrm>
            <a:off x="174579" y="5028504"/>
            <a:ext cx="27336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 smtClean="0"/>
              <a:t>・</a:t>
            </a:r>
            <a:r>
              <a:rPr kumimoji="1" lang="ja-JP" altLang="en-US" sz="2800" dirty="0"/>
              <a:t>顧客</a:t>
            </a:r>
            <a:r>
              <a:rPr kumimoji="1" lang="ja-JP" altLang="en-US" sz="2800" dirty="0" smtClean="0"/>
              <a:t>対応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・</a:t>
            </a:r>
            <a:r>
              <a:rPr kumimoji="1" lang="ja-JP" altLang="en-US" sz="2800" dirty="0" smtClean="0"/>
              <a:t>発表</a:t>
            </a:r>
            <a:r>
              <a:rPr kumimoji="1" lang="ja-JP" altLang="en-US" sz="2800" dirty="0"/>
              <a:t>資料</a:t>
            </a:r>
            <a:r>
              <a:rPr kumimoji="1" lang="ja-JP" altLang="en-US" sz="2800" dirty="0" smtClean="0"/>
              <a:t>作成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・</a:t>
            </a:r>
            <a:r>
              <a:rPr kumimoji="1" lang="ja-JP" altLang="en-US" sz="2800" dirty="0" smtClean="0"/>
              <a:t>テスト全般</a:t>
            </a:r>
            <a:endParaRPr kumimoji="1" lang="ja-JP" altLang="en-US" sz="2800" dirty="0"/>
          </a:p>
        </p:txBody>
      </p:sp>
      <p:sp>
        <p:nvSpPr>
          <p:cNvPr id="57" name="正方形/長方形 56"/>
          <p:cNvSpPr/>
          <p:nvPr/>
        </p:nvSpPr>
        <p:spPr>
          <a:xfrm>
            <a:off x="3233465" y="5033947"/>
            <a:ext cx="27336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 smtClean="0"/>
              <a:t>・予約機能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・テスト全般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・お気に入り機能</a:t>
            </a:r>
            <a:endParaRPr kumimoji="1" lang="ja-JP" altLang="en-US" sz="2800" dirty="0"/>
          </a:p>
        </p:txBody>
      </p:sp>
      <p:sp>
        <p:nvSpPr>
          <p:cNvPr id="59" name="正方形/長方形 58"/>
          <p:cNvSpPr/>
          <p:nvPr/>
        </p:nvSpPr>
        <p:spPr>
          <a:xfrm>
            <a:off x="6227037" y="5023061"/>
            <a:ext cx="27336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 smtClean="0"/>
              <a:t>・ランク機能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</a:t>
            </a:r>
            <a:r>
              <a:rPr kumimoji="1" lang="ja-JP" altLang="en-US" sz="2800" dirty="0" smtClean="0"/>
              <a:t>デザイン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・コメント機能</a:t>
            </a:r>
            <a:endParaRPr kumimoji="1" lang="ja-JP" altLang="en-US" sz="2800" dirty="0"/>
          </a:p>
        </p:txBody>
      </p:sp>
      <p:sp>
        <p:nvSpPr>
          <p:cNvPr id="31" name="タイトル 1"/>
          <p:cNvSpPr txBox="1">
            <a:spLocks/>
          </p:cNvSpPr>
          <p:nvPr/>
        </p:nvSpPr>
        <p:spPr>
          <a:xfrm>
            <a:off x="180000" y="612000"/>
            <a:ext cx="8964000" cy="72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b="1" kern="1200" spc="-5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III. </a:t>
            </a:r>
            <a:r>
              <a:rPr lang="ja-JP" altLang="en-US" dirty="0" smtClean="0"/>
              <a:t>プロジェクト実施概要 　</a:t>
            </a:r>
            <a:r>
              <a:rPr lang="en-US" altLang="ja-JP" dirty="0" smtClean="0"/>
              <a:t>2.</a:t>
            </a:r>
            <a:r>
              <a:rPr lang="ja-JP" altLang="en-US" dirty="0"/>
              <a:t>役割一覧</a:t>
            </a:r>
          </a:p>
        </p:txBody>
      </p:sp>
      <p:sp>
        <p:nvSpPr>
          <p:cNvPr id="33" name="山形 32"/>
          <p:cNvSpPr/>
          <p:nvPr/>
        </p:nvSpPr>
        <p:spPr>
          <a:xfrm>
            <a:off x="5760836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Google Shape;248;p29"/>
          <p:cNvSpPr/>
          <p:nvPr/>
        </p:nvSpPr>
        <p:spPr>
          <a:xfrm>
            <a:off x="6664535" y="2464056"/>
            <a:ext cx="2271855" cy="1008000"/>
          </a:xfrm>
          <a:prstGeom prst="chevron">
            <a:avLst>
              <a:gd name="adj" fmla="val 25486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テスト</a:t>
            </a:r>
            <a:endParaRPr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7" name="Google Shape;245;p29"/>
          <p:cNvSpPr/>
          <p:nvPr/>
        </p:nvSpPr>
        <p:spPr>
          <a:xfrm>
            <a:off x="212272" y="2464056"/>
            <a:ext cx="2271855" cy="1008000"/>
          </a:xfrm>
          <a:prstGeom prst="chevron">
            <a:avLst>
              <a:gd name="adj" fmla="val 25486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企画</a:t>
            </a:r>
            <a:endParaRPr lang="en-US" altLang="ja-JP" sz="2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要件</a:t>
            </a:r>
            <a:r>
              <a:rPr lang="ja-JP" altLang="en-US" sz="2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定義</a:t>
            </a:r>
            <a:endParaRPr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9" name="Google Shape;247;p29"/>
          <p:cNvSpPr/>
          <p:nvPr/>
        </p:nvSpPr>
        <p:spPr>
          <a:xfrm>
            <a:off x="2357584" y="2464056"/>
            <a:ext cx="2271855" cy="1008000"/>
          </a:xfrm>
          <a:prstGeom prst="chevron">
            <a:avLst>
              <a:gd name="adj" fmla="val 2548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基本設計</a:t>
            </a:r>
            <a:endParaRPr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10" name="Google Shape;248;p29"/>
          <p:cNvSpPr/>
          <p:nvPr/>
        </p:nvSpPr>
        <p:spPr>
          <a:xfrm>
            <a:off x="4519225" y="2464055"/>
            <a:ext cx="2271855" cy="1008000"/>
          </a:xfrm>
          <a:prstGeom prst="chevron">
            <a:avLst>
              <a:gd name="adj" fmla="val 2548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プログラミング</a:t>
            </a:r>
            <a:endParaRPr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3502" y="1611062"/>
            <a:ext cx="770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/>
              <a:t>開発モデル：</a:t>
            </a:r>
            <a:r>
              <a:rPr kumimoji="1" lang="ja-JP" altLang="en-US" sz="3600" b="1" dirty="0" smtClean="0">
                <a:solidFill>
                  <a:srgbClr val="FF0000"/>
                </a:solidFill>
              </a:rPr>
              <a:t>ウォーターフォールモデル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10883" y="3709359"/>
            <a:ext cx="641805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3600" b="1" dirty="0"/>
              <a:t>作成</a:t>
            </a:r>
            <a:r>
              <a:rPr kumimoji="1" lang="ja-JP" altLang="en-US" sz="3600" b="1" dirty="0" smtClean="0"/>
              <a:t>プログラム数</a:t>
            </a:r>
            <a:endParaRPr kumimoji="1" lang="en-US" altLang="ja-JP" sz="3600" b="1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en-US" altLang="ja-JP" sz="3200" dirty="0"/>
              <a:t>Servlet:	41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en-US" altLang="ja-JP" sz="3200" dirty="0"/>
              <a:t>DAO:		14</a:t>
            </a:r>
            <a:endParaRPr kumimoji="1" lang="ja-JP" alt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en-US" altLang="ja-JP" sz="3200" dirty="0"/>
              <a:t>Bean:	</a:t>
            </a:r>
            <a:r>
              <a:rPr kumimoji="1" lang="ja-JP" altLang="en-US" sz="3200" dirty="0" smtClean="0"/>
              <a:t>　 </a:t>
            </a:r>
            <a:r>
              <a:rPr kumimoji="1" lang="en-US" altLang="ja-JP" sz="3200" dirty="0" smtClean="0"/>
              <a:t>16</a:t>
            </a:r>
            <a:endParaRPr kumimoji="1" lang="ja-JP" alt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en-US" altLang="ja-JP" sz="3200" dirty="0" smtClean="0"/>
              <a:t>JSP:</a:t>
            </a:r>
            <a:r>
              <a:rPr kumimoji="1" lang="en-US" altLang="ja-JP" sz="3200" dirty="0"/>
              <a:t>		</a:t>
            </a:r>
            <a:r>
              <a:rPr kumimoji="1" lang="en-US" altLang="ja-JP" sz="3200" dirty="0" smtClean="0"/>
              <a:t>   38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共通パーツ含む</a:t>
            </a:r>
            <a:r>
              <a:rPr kumimoji="1" lang="en-US" altLang="ja-JP" sz="3200" dirty="0" smtClean="0"/>
              <a:t>)</a:t>
            </a:r>
            <a:endParaRPr kumimoji="1" lang="ja-JP" altLang="en-US" sz="3200" dirty="0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-70337" y="629584"/>
            <a:ext cx="9284677" cy="72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b="1" kern="1200" spc="-5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III. </a:t>
            </a:r>
            <a:r>
              <a:rPr lang="ja-JP" altLang="en-US" dirty="0" smtClean="0"/>
              <a:t>プロジェクト実施概要 　</a:t>
            </a:r>
            <a:r>
              <a:rPr lang="en-US" altLang="ja-JP" dirty="0" smtClean="0"/>
              <a:t> 3.</a:t>
            </a:r>
            <a:r>
              <a:rPr lang="ja-JP" altLang="en-US" dirty="0" smtClean="0"/>
              <a:t>プログラム</a:t>
            </a:r>
            <a:r>
              <a:rPr lang="ja-JP" altLang="en-US" dirty="0"/>
              <a:t>数</a:t>
            </a:r>
          </a:p>
        </p:txBody>
      </p:sp>
      <p:sp>
        <p:nvSpPr>
          <p:cNvPr id="13" name="山形 12"/>
          <p:cNvSpPr/>
          <p:nvPr/>
        </p:nvSpPr>
        <p:spPr>
          <a:xfrm>
            <a:off x="5655327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実装期間中、こまめに声を掛け合い、コミットした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ja-JP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競合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がほとんど</a:t>
            </a:r>
            <a:r>
              <a:rPr lang="ja-JP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起きなかった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1"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他人を尊重した上で、遠慮せずに発言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することを決めていた</a:t>
            </a:r>
            <a:r>
              <a:rPr kumimoji="1"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1"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→衝突することなく、かつ</a:t>
            </a:r>
            <a:r>
              <a:rPr lang="ja-JP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クリエイティブな意見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が出た。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kumimoji="1" lang="ja-JP" altLang="en-US" sz="3200" dirty="0">
              <a:latin typeface="Times New Roman" panose="02020603050405020304" pitchFamily="18" charset="0"/>
              <a:ea typeface="HGS行書体" panose="03000600000000000000" pitchFamily="66" charset="-128"/>
              <a:cs typeface="Times New Roman" panose="02020603050405020304" pitchFamily="18" charset="0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180000" y="612000"/>
            <a:ext cx="8964000" cy="72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b="1" kern="1200" spc="-5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III. </a:t>
            </a:r>
            <a:r>
              <a:rPr lang="ja-JP" altLang="en-US" dirty="0" smtClean="0"/>
              <a:t>プロジェクト実施概要 　</a:t>
            </a:r>
            <a:r>
              <a:rPr lang="en-US" altLang="ja-JP" dirty="0" smtClean="0"/>
              <a:t>4.</a:t>
            </a:r>
            <a:r>
              <a:rPr lang="ja-JP" altLang="en-US" dirty="0" smtClean="0"/>
              <a:t>行った工夫</a:t>
            </a:r>
            <a:endParaRPr lang="ja-JP" altLang="en-US" dirty="0"/>
          </a:p>
        </p:txBody>
      </p:sp>
      <p:sp>
        <p:nvSpPr>
          <p:cNvPr id="10" name="山形 9"/>
          <p:cNvSpPr/>
          <p:nvPr/>
        </p:nvSpPr>
        <p:spPr>
          <a:xfrm>
            <a:off x="5760836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9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kumimoji="1" lang="ja-JP" altLang="en-US" sz="3200" dirty="0" smtClean="0"/>
              <a:t>背景</a:t>
            </a:r>
            <a:endParaRPr kumimoji="1" lang="en-US" altLang="ja-JP" sz="3200" dirty="0" smtClean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ja-JP" altLang="en-US" sz="3200" dirty="0"/>
              <a:t>システム</a:t>
            </a:r>
            <a:r>
              <a:rPr lang="ja-JP" altLang="en-US" sz="3200" dirty="0" smtClean="0"/>
              <a:t>概要</a:t>
            </a:r>
            <a:endParaRPr lang="en-US" altLang="ja-JP" sz="3200" dirty="0" smtClean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kumimoji="1" lang="ja-JP" altLang="en-US" sz="3200" dirty="0" smtClean="0"/>
              <a:t>プロジェクト実施</a:t>
            </a:r>
            <a:r>
              <a:rPr kumimoji="1" lang="ja-JP" altLang="en-US" sz="3200" dirty="0" smtClean="0"/>
              <a:t>概要</a:t>
            </a:r>
            <a:endParaRPr kumimoji="1" lang="en-US" altLang="ja-JP" sz="3200" dirty="0" smtClean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ja-JP" altLang="en-US" sz="3200" dirty="0"/>
              <a:t>個人の振り返り</a:t>
            </a:r>
            <a:endParaRPr kumimoji="1" lang="en-US" altLang="ja-JP" sz="32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20576" y="1670483"/>
            <a:ext cx="3422420" cy="26394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096979" y="1667615"/>
            <a:ext cx="3410208" cy="26394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20246" y="1678029"/>
            <a:ext cx="3421020" cy="760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共有不足</a:t>
            </a:r>
            <a:endParaRPr lang="en-US" altLang="ja-JP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097652" y="1667616"/>
            <a:ext cx="3421020" cy="7624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ja-JP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一人で考え込み</a:t>
            </a:r>
            <a:endParaRPr lang="en-US" altLang="ja-JP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2003" y="2446756"/>
            <a:ext cx="34229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共有不足で</a:t>
            </a:r>
            <a:r>
              <a:rPr kumimoji="1" lang="ja-JP" altLang="en-US" sz="2800" dirty="0">
                <a:solidFill>
                  <a:srgbClr val="FF0000"/>
                </a:solidFill>
              </a:rPr>
              <a:t>認識齟齬</a:t>
            </a:r>
            <a:r>
              <a:rPr kumimoji="1" lang="ja-JP" altLang="en-US" sz="2800" dirty="0"/>
              <a:t>が</a:t>
            </a:r>
            <a:r>
              <a:rPr kumimoji="1" lang="ja-JP" altLang="en-US" sz="2800" dirty="0">
                <a:solidFill>
                  <a:srgbClr val="FF0000"/>
                </a:solidFill>
              </a:rPr>
              <a:t>多発</a:t>
            </a:r>
            <a:r>
              <a:rPr kumimoji="1" lang="ja-JP" altLang="en-US" sz="2800" dirty="0"/>
              <a:t>し、</a:t>
            </a:r>
            <a:r>
              <a:rPr kumimoji="1" lang="ja-JP" altLang="en-US" sz="2800" dirty="0">
                <a:solidFill>
                  <a:srgbClr val="FF0000"/>
                </a:solidFill>
              </a:rPr>
              <a:t>工程を逆戻り</a:t>
            </a:r>
            <a:r>
              <a:rPr kumimoji="1" lang="ja-JP" altLang="en-US" sz="2800" dirty="0"/>
              <a:t>しなければならないことが</a:t>
            </a:r>
            <a:r>
              <a:rPr kumimoji="1" lang="ja-JP" altLang="en-US" sz="2800" dirty="0">
                <a:solidFill>
                  <a:srgbClr val="FF0000"/>
                </a:solidFill>
              </a:rPr>
              <a:t>多かった</a:t>
            </a:r>
            <a:r>
              <a:rPr kumimoji="1" lang="ja-JP" altLang="en-US" sz="2800" dirty="0"/>
              <a:t>。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157074" y="2464915"/>
            <a:ext cx="32031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皆、一人で</a:t>
            </a:r>
            <a:r>
              <a:rPr lang="ja-JP" altLang="en-US" sz="2800" dirty="0">
                <a:solidFill>
                  <a:srgbClr val="FF0000"/>
                </a:solidFill>
              </a:rPr>
              <a:t>考え込む</a:t>
            </a:r>
            <a:r>
              <a:rPr lang="ja-JP" altLang="en-US" sz="2800" dirty="0"/>
              <a:t>ことが多く、講師陣に</a:t>
            </a:r>
            <a:r>
              <a:rPr lang="ja-JP" altLang="en-US" sz="2800" dirty="0">
                <a:solidFill>
                  <a:srgbClr val="FF0000"/>
                </a:solidFill>
              </a:rPr>
              <a:t>質問</a:t>
            </a:r>
            <a:r>
              <a:rPr lang="ja-JP" altLang="en-US" sz="2800" dirty="0"/>
              <a:t>したり</a:t>
            </a:r>
            <a:r>
              <a:rPr lang="ja-JP" altLang="en-US" sz="2800" dirty="0">
                <a:solidFill>
                  <a:srgbClr val="FF0000"/>
                </a:solidFill>
              </a:rPr>
              <a:t>調べ</a:t>
            </a:r>
            <a:r>
              <a:rPr lang="ja-JP" altLang="en-US" sz="2800" dirty="0"/>
              <a:t>たりすることが</a:t>
            </a:r>
            <a:r>
              <a:rPr lang="ja-JP" altLang="en-US" sz="2800" dirty="0">
                <a:solidFill>
                  <a:srgbClr val="FF0000"/>
                </a:solidFill>
              </a:rPr>
              <a:t>少なかった</a:t>
            </a:r>
            <a:r>
              <a:rPr lang="ja-JP" altLang="en-US" sz="2800" dirty="0"/>
              <a:t>。</a:t>
            </a:r>
          </a:p>
        </p:txBody>
      </p:sp>
      <p:sp>
        <p:nvSpPr>
          <p:cNvPr id="19" name="十字形 18"/>
          <p:cNvSpPr/>
          <p:nvPr/>
        </p:nvSpPr>
        <p:spPr>
          <a:xfrm>
            <a:off x="4046482" y="2603187"/>
            <a:ext cx="898634" cy="898635"/>
          </a:xfrm>
          <a:prstGeom prst="plus">
            <a:avLst>
              <a:gd name="adj" fmla="val 373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795239" y="4658434"/>
            <a:ext cx="571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400" dirty="0" smtClean="0">
                <a:solidFill>
                  <a:schemeClr val="bg1"/>
                </a:solidFill>
              </a:rPr>
              <a:t>何を表示するかユーザーに選んでもらう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22" name="等号 21"/>
          <p:cNvSpPr/>
          <p:nvPr/>
        </p:nvSpPr>
        <p:spPr>
          <a:xfrm rot="5400000">
            <a:off x="4108449" y="3746954"/>
            <a:ext cx="800100" cy="882650"/>
          </a:xfrm>
          <a:prstGeom prst="mathEqual">
            <a:avLst>
              <a:gd name="adj1" fmla="val 17723"/>
              <a:gd name="adj2" fmla="val 1465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734784" y="5992586"/>
            <a:ext cx="7805057" cy="747487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</a:rPr>
              <a:t>基本的に</a:t>
            </a:r>
            <a:r>
              <a:rPr lang="ja-JP" altLang="en-US" sz="4000" b="1" dirty="0">
                <a:solidFill>
                  <a:srgbClr val="FF0000"/>
                </a:solidFill>
              </a:rPr>
              <a:t>進捗の遅滞</a:t>
            </a:r>
            <a:r>
              <a:rPr lang="ja-JP" altLang="en-US" sz="4000" dirty="0">
                <a:solidFill>
                  <a:schemeClr val="tx1"/>
                </a:solidFill>
              </a:rPr>
              <a:t>が</a:t>
            </a:r>
            <a:r>
              <a:rPr lang="ja-JP" altLang="en-US" sz="4000" dirty="0" smtClean="0">
                <a:solidFill>
                  <a:schemeClr val="tx1"/>
                </a:solidFill>
              </a:rPr>
              <a:t>目立った</a:t>
            </a:r>
            <a:endParaRPr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37183" y="4642105"/>
            <a:ext cx="571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400" smtClean="0">
                <a:solidFill>
                  <a:schemeClr val="bg1"/>
                </a:solidFill>
              </a:rPr>
              <a:t>何を表示するかユーザーに選んでもらう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27" name="下矢印 26"/>
          <p:cNvSpPr/>
          <p:nvPr/>
        </p:nvSpPr>
        <p:spPr>
          <a:xfrm>
            <a:off x="4132035" y="5323114"/>
            <a:ext cx="782864" cy="622300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638396" y="4557302"/>
            <a:ext cx="7738156" cy="684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全体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の作業量が多い（リビジョン番号</a:t>
            </a:r>
            <a:r>
              <a:rPr lang="en-US" altLang="ja-JP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963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en-US" altLang="ja-JP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180000" y="612000"/>
            <a:ext cx="8964000" cy="72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b="1" kern="1200" spc="-5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III. </a:t>
            </a:r>
            <a:r>
              <a:rPr lang="ja-JP" altLang="en-US" dirty="0" smtClean="0"/>
              <a:t>プロジェクト実施概要 　</a:t>
            </a:r>
            <a:r>
              <a:rPr lang="en-US" altLang="ja-JP" dirty="0" smtClean="0"/>
              <a:t> 5.</a:t>
            </a:r>
            <a:r>
              <a:rPr lang="ja-JP" altLang="en-US" dirty="0" smtClean="0"/>
              <a:t>反省点</a:t>
            </a:r>
            <a:endParaRPr lang="ja-JP" altLang="en-US" dirty="0"/>
          </a:p>
        </p:txBody>
      </p:sp>
      <p:sp>
        <p:nvSpPr>
          <p:cNvPr id="23" name="山形 22"/>
          <p:cNvSpPr/>
          <p:nvPr/>
        </p:nvSpPr>
        <p:spPr>
          <a:xfrm>
            <a:off x="584876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4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Ⅳ: </a:t>
            </a:r>
            <a:r>
              <a:rPr lang="ja-JP" altLang="en-US" dirty="0" smtClean="0"/>
              <a:t>個人の</a:t>
            </a:r>
            <a:r>
              <a:rPr lang="ja-JP" altLang="en-US" dirty="0" smtClean="0"/>
              <a:t>振り返り　　倉田　淳史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21</a:t>
            </a:fld>
            <a:endParaRPr 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TL:   </a:t>
            </a:r>
            <a:r>
              <a:rPr kumimoji="1" lang="ja-JP" altLang="en-US" sz="3600" dirty="0" smtClean="0">
                <a:solidFill>
                  <a:srgbClr val="FF0000"/>
                </a:solidFill>
              </a:rPr>
              <a:t>　　　倉田　惇史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SL:   </a:t>
            </a:r>
            <a:r>
              <a:rPr kumimoji="1" lang="ja-JP" altLang="en-US" sz="3600" dirty="0" smtClean="0"/>
              <a:t>　　　叶　欣</a:t>
            </a:r>
            <a:endParaRPr kumimoji="1" lang="ja-JP" altLang="en-US" sz="36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片倉　貴和子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加藤　雄己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鈴木　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松村　美聡</a:t>
            </a:r>
            <a:endParaRPr kumimoji="1"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04519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Member:  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  <p:sp>
        <p:nvSpPr>
          <p:cNvPr id="15" name="山形 14"/>
          <p:cNvSpPr/>
          <p:nvPr/>
        </p:nvSpPr>
        <p:spPr>
          <a:xfrm>
            <a:off x="451233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4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Ⅳ: </a:t>
            </a:r>
            <a:r>
              <a:rPr lang="ja-JP" altLang="en-US" dirty="0" smtClean="0"/>
              <a:t>個人の</a:t>
            </a:r>
            <a:r>
              <a:rPr lang="ja-JP" altLang="en-US" dirty="0" smtClean="0"/>
              <a:t>振り返り　　叶　欣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22</a:t>
            </a:fld>
            <a:endParaRPr 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TL:   </a:t>
            </a:r>
            <a:r>
              <a:rPr kumimoji="1" lang="ja-JP" altLang="en-US" sz="3600" dirty="0" smtClean="0"/>
              <a:t>　　　倉田　惇史</a:t>
            </a:r>
            <a:endParaRPr kumimoji="1" lang="ja-JP" altLang="en-US" sz="3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SL:   </a:t>
            </a:r>
            <a:r>
              <a:rPr kumimoji="1" lang="ja-JP" altLang="en-US" sz="3600" dirty="0" smtClean="0">
                <a:solidFill>
                  <a:srgbClr val="FF0000"/>
                </a:solidFill>
              </a:rPr>
              <a:t>　　　叶　欣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片倉　貴和子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加藤　雄己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鈴木　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松村　美聡</a:t>
            </a:r>
            <a:endParaRPr kumimoji="1"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04519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Member:  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  <p:sp>
        <p:nvSpPr>
          <p:cNvPr id="13" name="山形 12"/>
          <p:cNvSpPr/>
          <p:nvPr/>
        </p:nvSpPr>
        <p:spPr>
          <a:xfrm>
            <a:off x="451233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Ⅳ: </a:t>
            </a:r>
            <a:r>
              <a:rPr lang="ja-JP" altLang="en-US" dirty="0" smtClean="0"/>
              <a:t>個人の</a:t>
            </a:r>
            <a:r>
              <a:rPr lang="ja-JP" altLang="en-US" dirty="0" smtClean="0"/>
              <a:t>振り返り　　片倉　貴和子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23</a:t>
            </a:fld>
            <a:endParaRPr 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TL:   </a:t>
            </a:r>
            <a:r>
              <a:rPr kumimoji="1" lang="ja-JP" altLang="en-US" sz="3600" dirty="0" smtClean="0"/>
              <a:t>　　　倉田　惇史</a:t>
            </a:r>
            <a:endParaRPr kumimoji="1" lang="ja-JP" altLang="en-US" sz="3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SL:   </a:t>
            </a:r>
            <a:r>
              <a:rPr kumimoji="1" lang="ja-JP" altLang="en-US" sz="3600" dirty="0" smtClean="0"/>
              <a:t>　　　叶　欣</a:t>
            </a:r>
            <a:endParaRPr kumimoji="1" lang="ja-JP" altLang="en-US" sz="36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片倉　貴和子</a:t>
            </a:r>
            <a:endParaRPr kumimoji="1" lang="en-US" altLang="ja-JP" sz="3600" dirty="0" smtClean="0">
              <a:solidFill>
                <a:srgbClr val="FF0000"/>
              </a:solidFill>
            </a:endParaRPr>
          </a:p>
          <a:p>
            <a:r>
              <a:rPr kumimoji="1" lang="ja-JP" altLang="en-US" sz="3600" dirty="0" smtClean="0"/>
              <a:t>加藤　雄己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鈴木　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松村　美聡</a:t>
            </a:r>
            <a:endParaRPr kumimoji="1"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04519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Member:  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  <p:sp>
        <p:nvSpPr>
          <p:cNvPr id="13" name="山形 12"/>
          <p:cNvSpPr/>
          <p:nvPr/>
        </p:nvSpPr>
        <p:spPr>
          <a:xfrm>
            <a:off x="451233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79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Ⅳ: </a:t>
            </a:r>
            <a:r>
              <a:rPr lang="ja-JP" altLang="en-US" dirty="0" smtClean="0"/>
              <a:t>個人の</a:t>
            </a:r>
            <a:r>
              <a:rPr lang="ja-JP" altLang="en-US" dirty="0" smtClean="0"/>
              <a:t>振り返り　　加藤　雄己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24</a:t>
            </a:fld>
            <a:endParaRPr 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TL:   </a:t>
            </a:r>
            <a:r>
              <a:rPr kumimoji="1" lang="ja-JP" altLang="en-US" sz="3600" dirty="0" smtClean="0"/>
              <a:t>　　　倉田　惇史</a:t>
            </a:r>
            <a:endParaRPr kumimoji="1" lang="ja-JP" altLang="en-US" sz="3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SL:   </a:t>
            </a:r>
            <a:r>
              <a:rPr kumimoji="1" lang="ja-JP" altLang="en-US" sz="3600" dirty="0" smtClean="0"/>
              <a:t>　　　叶　欣</a:t>
            </a:r>
            <a:endParaRPr kumimoji="1" lang="ja-JP" altLang="en-US" sz="36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片倉　貴和子</a:t>
            </a:r>
            <a:endParaRPr kumimoji="1" lang="en-US" altLang="ja-JP" sz="3600" dirty="0" smtClean="0"/>
          </a:p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加藤　雄己</a:t>
            </a:r>
            <a:endParaRPr kumimoji="1" lang="en-US" altLang="ja-JP" sz="3600" dirty="0" smtClean="0">
              <a:solidFill>
                <a:srgbClr val="FF0000"/>
              </a:solidFill>
            </a:endParaRPr>
          </a:p>
          <a:p>
            <a:r>
              <a:rPr kumimoji="1" lang="ja-JP" altLang="en-US" sz="3600" dirty="0" smtClean="0"/>
              <a:t>鈴木　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松村　美聡</a:t>
            </a:r>
            <a:endParaRPr kumimoji="1"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04519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Member:  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  <p:sp>
        <p:nvSpPr>
          <p:cNvPr id="13" name="山形 12"/>
          <p:cNvSpPr/>
          <p:nvPr/>
        </p:nvSpPr>
        <p:spPr>
          <a:xfrm>
            <a:off x="451233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93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Ⅳ: </a:t>
            </a:r>
            <a:r>
              <a:rPr lang="ja-JP" altLang="en-US" dirty="0" smtClean="0"/>
              <a:t>個人の</a:t>
            </a:r>
            <a:r>
              <a:rPr lang="ja-JP" altLang="en-US" dirty="0" smtClean="0"/>
              <a:t>振り返り　　鈴木　諒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25</a:t>
            </a:fld>
            <a:endParaRPr 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TL:   </a:t>
            </a:r>
            <a:r>
              <a:rPr kumimoji="1" lang="ja-JP" altLang="en-US" sz="3600" dirty="0" smtClean="0"/>
              <a:t>　　　倉田　惇史</a:t>
            </a:r>
            <a:endParaRPr kumimoji="1" lang="ja-JP" altLang="en-US" sz="3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SL:   </a:t>
            </a:r>
            <a:r>
              <a:rPr kumimoji="1" lang="ja-JP" altLang="en-US" sz="3600" dirty="0" smtClean="0"/>
              <a:t>　　　叶　欣</a:t>
            </a:r>
            <a:endParaRPr kumimoji="1" lang="ja-JP" altLang="en-US" sz="36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片倉　貴和子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加藤　雄己</a:t>
            </a:r>
            <a:endParaRPr kumimoji="1" lang="en-US" altLang="ja-JP" sz="3600" dirty="0" smtClean="0"/>
          </a:p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鈴木　諒</a:t>
            </a:r>
            <a:endParaRPr kumimoji="1" lang="en-US" altLang="ja-JP" sz="3600" dirty="0" smtClean="0">
              <a:solidFill>
                <a:srgbClr val="FF0000"/>
              </a:solidFill>
            </a:endParaRPr>
          </a:p>
          <a:p>
            <a:r>
              <a:rPr kumimoji="1" lang="ja-JP" altLang="en-US" sz="3600" dirty="0" smtClean="0"/>
              <a:t>松村　美聡</a:t>
            </a:r>
            <a:endParaRPr kumimoji="1"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04519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Member:  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  <p:sp>
        <p:nvSpPr>
          <p:cNvPr id="13" name="山形 12"/>
          <p:cNvSpPr/>
          <p:nvPr/>
        </p:nvSpPr>
        <p:spPr>
          <a:xfrm>
            <a:off x="451233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7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Ⅳ: </a:t>
            </a:r>
            <a:r>
              <a:rPr lang="ja-JP" altLang="en-US" dirty="0" smtClean="0"/>
              <a:t>個人の</a:t>
            </a:r>
            <a:r>
              <a:rPr lang="ja-JP" altLang="en-US" dirty="0" smtClean="0"/>
              <a:t>振り返り　　松村　美聡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26</a:t>
            </a:fld>
            <a:endParaRPr 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TL:   </a:t>
            </a:r>
            <a:r>
              <a:rPr kumimoji="1" lang="ja-JP" altLang="en-US" sz="3600" dirty="0" smtClean="0"/>
              <a:t>　　　倉田　惇史</a:t>
            </a:r>
            <a:endParaRPr kumimoji="1" lang="ja-JP" altLang="en-US" sz="3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SL:   </a:t>
            </a:r>
            <a:r>
              <a:rPr kumimoji="1" lang="ja-JP" altLang="en-US" sz="3600" dirty="0" smtClean="0"/>
              <a:t>　　　叶　欣</a:t>
            </a:r>
            <a:endParaRPr kumimoji="1" lang="ja-JP" altLang="en-US" sz="36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504519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Member:  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片倉　貴和子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加藤　雄己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鈴木　諒</a:t>
            </a:r>
            <a:endParaRPr kumimoji="1" lang="en-US" altLang="ja-JP" sz="3600" dirty="0" smtClean="0"/>
          </a:p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松村　美聡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451233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15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背景　　</a:t>
            </a:r>
            <a:r>
              <a:rPr lang="en-US" altLang="ja-JP" dirty="0" smtClean="0"/>
              <a:t>0. </a:t>
            </a:r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3200" dirty="0" smtClean="0"/>
              <a:t>お客様の情報</a:t>
            </a:r>
            <a:endParaRPr kumimoji="1" lang="en-US" altLang="ja-JP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システム化</a:t>
            </a:r>
            <a:r>
              <a:rPr lang="ja-JP" altLang="en-US" sz="3200" dirty="0" smtClean="0"/>
              <a:t>の目的</a:t>
            </a:r>
            <a:endParaRPr kumimoji="1" lang="en-US" altLang="ja-JP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お客</a:t>
            </a:r>
            <a:r>
              <a:rPr lang="ja-JP" altLang="en-US" sz="3200" dirty="0" smtClean="0"/>
              <a:t>様のご要望</a:t>
            </a:r>
            <a:r>
              <a:rPr lang="ja-JP" altLang="en-US" sz="3200" dirty="0"/>
              <a:t>・</a:t>
            </a:r>
            <a:r>
              <a:rPr kumimoji="1" lang="ja-JP" altLang="en-US" sz="3200" dirty="0" smtClean="0"/>
              <a:t>ユーザーの客層</a:t>
            </a:r>
            <a:endParaRPr kumimoji="1" lang="ja-JP" altLang="en-US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1980000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47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背景　　</a:t>
            </a:r>
            <a:r>
              <a:rPr lang="en-US" altLang="ja-JP" dirty="0" smtClean="0"/>
              <a:t>1. </a:t>
            </a:r>
            <a:r>
              <a:rPr lang="ja-JP" altLang="en-US" dirty="0" smtClean="0"/>
              <a:t>お客</a:t>
            </a:r>
            <a:r>
              <a:rPr lang="ja-JP" altLang="en-US" dirty="0"/>
              <a:t>様の情報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673023"/>
              </p:ext>
            </p:extLst>
          </p:nvPr>
        </p:nvGraphicFramePr>
        <p:xfrm>
          <a:off x="124797" y="1694739"/>
          <a:ext cx="878522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612"/>
                <a:gridCol w="667861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あおい商事株式会社</a:t>
                      </a:r>
                      <a:endParaRPr kumimoji="1" lang="ja-JP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 smtClean="0"/>
                        <a:t>本社所在地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東京都千代田区神田錦町</a:t>
                      </a:r>
                      <a:r>
                        <a:rPr kumimoji="1" lang="en-US" altLang="ja-JP" sz="2800" dirty="0" smtClean="0"/>
                        <a:t>1-15-1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 smtClean="0"/>
                        <a:t>業種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サービス業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dirty="0" smtClean="0"/>
                        <a:t>旅行業</a:t>
                      </a:r>
                      <a:r>
                        <a:rPr kumimoji="1" lang="en-US" altLang="ja-JP" sz="280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 smtClean="0"/>
                        <a:t>店舗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なし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dirty="0" smtClean="0"/>
                        <a:t>オンライン販売のみ</a:t>
                      </a:r>
                      <a:r>
                        <a:rPr kumimoji="1" lang="en-US" altLang="ja-JP" sz="2800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 smtClean="0"/>
                        <a:t>従業員数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75</a:t>
                      </a:r>
                      <a:r>
                        <a:rPr kumimoji="1" lang="ja-JP" altLang="en-US" sz="2800" dirty="0" smtClean="0"/>
                        <a:t>名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dirty="0" smtClean="0"/>
                        <a:t>海外現地社員含む</a:t>
                      </a:r>
                      <a:r>
                        <a:rPr kumimoji="1" lang="en-US" altLang="ja-JP" sz="280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 smtClean="0"/>
                        <a:t>資本金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13,500</a:t>
                      </a:r>
                      <a:r>
                        <a:rPr kumimoji="1" lang="ja-JP" altLang="en-US" sz="2800" dirty="0" smtClean="0"/>
                        <a:t>万円</a:t>
                      </a:r>
                      <a:endParaRPr kumimoji="1" lang="ja-JP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1980000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8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背景　　</a:t>
            </a:r>
            <a:r>
              <a:rPr lang="en-US" altLang="ja-JP" dirty="0" smtClean="0"/>
              <a:t>2. </a:t>
            </a:r>
            <a:r>
              <a:rPr lang="ja-JP" altLang="en-US" dirty="0" smtClean="0"/>
              <a:t>システム化の目的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 smtClean="0"/>
              <a:t>＜現在のビジネスモデル＞</a:t>
            </a:r>
            <a:endParaRPr lang="en-US" altLang="ja-JP" b="1" dirty="0" smtClean="0"/>
          </a:p>
          <a:p>
            <a:pPr marL="0" indent="0">
              <a:buNone/>
            </a:pPr>
            <a:r>
              <a:rPr kumimoji="1" lang="ja-JP" altLang="en-US" dirty="0" smtClean="0"/>
              <a:t>・ 大手旅行サイト等を通した</a:t>
            </a:r>
            <a:r>
              <a:rPr kumimoji="1" lang="ja-JP" altLang="en-US" dirty="0" smtClean="0">
                <a:solidFill>
                  <a:srgbClr val="FF0000"/>
                </a:solidFill>
              </a:rPr>
              <a:t>予約受付のみ</a:t>
            </a:r>
            <a:r>
              <a:rPr kumimoji="1" lang="ja-JP" altLang="en-US" dirty="0" smtClean="0"/>
              <a:t>で旅行商品販売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 →手数料が取られ、「格安海外旅行」の強みが損なわれる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 </a:t>
            </a:r>
            <a:r>
              <a:rPr lang="ja-JP" altLang="en-US" dirty="0" smtClean="0"/>
              <a:t>　→販売が伸び悩む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b="1" dirty="0" smtClean="0"/>
              <a:t>＜対策＞</a:t>
            </a:r>
            <a:endParaRPr lang="en-US" altLang="ja-JP" b="1" dirty="0" smtClean="0"/>
          </a:p>
          <a:p>
            <a:pPr marL="0" indent="0">
              <a:buNone/>
            </a:pPr>
            <a:r>
              <a:rPr kumimoji="1" lang="ja-JP" altLang="en-US" dirty="0" smtClean="0"/>
              <a:t>・自社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サイトを作り、</a:t>
            </a:r>
            <a:r>
              <a:rPr kumimoji="1" lang="ja-JP" altLang="en-US" dirty="0" smtClean="0">
                <a:solidFill>
                  <a:srgbClr val="FF0000"/>
                </a:solidFill>
              </a:rPr>
              <a:t>商品の直接販売</a:t>
            </a:r>
            <a:r>
              <a:rPr kumimoji="1" lang="ja-JP" altLang="en-US" dirty="0" smtClean="0"/>
              <a:t>を行う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→手数料</a:t>
            </a:r>
            <a:r>
              <a:rPr lang="ja-JP" altLang="en-US" dirty="0"/>
              <a:t>カット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・利益率が高く、競合他社の少ない</a:t>
            </a:r>
            <a:r>
              <a:rPr lang="ja-JP" altLang="en-US" dirty="0" smtClean="0">
                <a:solidFill>
                  <a:srgbClr val="FF0000"/>
                </a:solidFill>
              </a:rPr>
              <a:t>インド向けパッケージ</a:t>
            </a:r>
            <a:r>
              <a:rPr lang="ja-JP" altLang="en-US" dirty="0" smtClean="0"/>
              <a:t>に注力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1980000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35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背景　　</a:t>
            </a:r>
            <a:r>
              <a:rPr lang="en-US" altLang="ja-JP" dirty="0" smtClean="0"/>
              <a:t>3. </a:t>
            </a:r>
            <a:r>
              <a:rPr lang="ja-JP" altLang="en-US" dirty="0" smtClean="0"/>
              <a:t>お客</a:t>
            </a:r>
            <a:r>
              <a:rPr lang="ja-JP" altLang="en-US" dirty="0"/>
              <a:t>様</a:t>
            </a:r>
            <a:r>
              <a:rPr lang="ja-JP" altLang="en-US" dirty="0" smtClean="0"/>
              <a:t>のご要望・ターゲット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1980000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154241" y="1476000"/>
            <a:ext cx="8784000" cy="2223164"/>
          </a:xfrm>
        </p:spPr>
        <p:txBody>
          <a:bodyPr/>
          <a:lstStyle/>
          <a:p>
            <a:r>
              <a:rPr lang="ja-JP" altLang="en-US" sz="3200" dirty="0" smtClean="0"/>
              <a:t>お</a:t>
            </a:r>
            <a:r>
              <a:rPr lang="ja-JP" altLang="en-US" sz="3200" dirty="0"/>
              <a:t>客</a:t>
            </a:r>
            <a:r>
              <a:rPr kumimoji="1" lang="ja-JP" altLang="en-US" sz="3200" dirty="0" smtClean="0"/>
              <a:t>様が想定するターゲットについては以下の通り</a:t>
            </a:r>
            <a:endParaRPr kumimoji="1" lang="en-US" altLang="ja-JP" sz="3200" dirty="0" smtClean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13166" y="1995056"/>
            <a:ext cx="74260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800" dirty="0" smtClean="0"/>
              <a:t>裕福のシニア層　　ファミリー　　グルメツアー、</a:t>
            </a:r>
            <a:endParaRPr kumimoji="1" lang="en-US" altLang="ja-JP" sz="2800" dirty="0" smtClean="0"/>
          </a:p>
          <a:p>
            <a:pPr>
              <a:lnSpc>
                <a:spcPct val="200000"/>
              </a:lnSpc>
            </a:pPr>
            <a:r>
              <a:rPr kumimoji="1" lang="en-US" altLang="ja-JP" sz="2800" dirty="0" smtClean="0"/>
              <a:t>YouTuber</a:t>
            </a:r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　　　　ブロガー　　　インスタグラマー</a:t>
            </a:r>
            <a:endParaRPr kumimoji="1" lang="en-US" altLang="ja-JP" sz="2800" dirty="0" smtClean="0"/>
          </a:p>
        </p:txBody>
      </p:sp>
      <p:sp>
        <p:nvSpPr>
          <p:cNvPr id="11" name="円/楕円 10"/>
          <p:cNvSpPr/>
          <p:nvPr/>
        </p:nvSpPr>
        <p:spPr>
          <a:xfrm>
            <a:off x="955964" y="3006437"/>
            <a:ext cx="2327563" cy="762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2" name="円/楕円 11"/>
          <p:cNvSpPr/>
          <p:nvPr/>
        </p:nvSpPr>
        <p:spPr>
          <a:xfrm>
            <a:off x="3699163" y="3006439"/>
            <a:ext cx="1787237" cy="762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3" name="円/楕円 12"/>
          <p:cNvSpPr/>
          <p:nvPr/>
        </p:nvSpPr>
        <p:spPr>
          <a:xfrm>
            <a:off x="5805054" y="3006438"/>
            <a:ext cx="2355273" cy="762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5" name="角丸四角形 14"/>
          <p:cNvSpPr/>
          <p:nvPr/>
        </p:nvSpPr>
        <p:spPr>
          <a:xfrm>
            <a:off x="1547939" y="5031861"/>
            <a:ext cx="6353857" cy="111442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これらの</a:t>
            </a:r>
            <a:r>
              <a:rPr kumimoji="1" lang="ja-JP" altLang="en-US" sz="3600" b="1" dirty="0">
                <a:solidFill>
                  <a:srgbClr val="FF0000"/>
                </a:solidFill>
              </a:rPr>
              <a:t>インフルエンサー</a:t>
            </a:r>
            <a:r>
              <a:rPr kumimoji="1" lang="ja-JP" altLang="en-US" sz="3600" dirty="0">
                <a:solidFill>
                  <a:schemeClr val="tx1"/>
                </a:solidFill>
              </a:rPr>
              <a:t>に注目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  <p:sp>
        <p:nvSpPr>
          <p:cNvPr id="16" name="下矢印 15"/>
          <p:cNvSpPr/>
          <p:nvPr/>
        </p:nvSpPr>
        <p:spPr>
          <a:xfrm>
            <a:off x="4391892" y="3976255"/>
            <a:ext cx="401781" cy="8451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 rot="18801971">
            <a:off x="3089565" y="4059382"/>
            <a:ext cx="401781" cy="8451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" name="下矢印 17"/>
          <p:cNvSpPr/>
          <p:nvPr/>
        </p:nvSpPr>
        <p:spPr>
          <a:xfrm rot="3054344">
            <a:off x="5666510" y="4100945"/>
            <a:ext cx="401781" cy="8451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0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II. </a:t>
            </a:r>
            <a:r>
              <a:rPr lang="ja-JP" altLang="en-US" dirty="0" smtClean="0"/>
              <a:t>システム概要</a:t>
            </a:r>
            <a:r>
              <a:rPr kumimoji="1" lang="ja-JP" altLang="en-US" dirty="0" smtClean="0"/>
              <a:t>　　</a:t>
            </a:r>
            <a:r>
              <a:rPr lang="en-US" altLang="ja-JP" dirty="0" smtClean="0"/>
              <a:t>0. </a:t>
            </a:r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5168" y="1440830"/>
            <a:ext cx="8784000" cy="5170986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機能一覧</a:t>
            </a:r>
            <a:endParaRPr lang="en-US" altLang="ja-JP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用語説明</a:t>
            </a:r>
            <a:endParaRPr lang="en-US" altLang="ja-JP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我々のアピールポイント</a:t>
            </a:r>
            <a:endParaRPr lang="en-US" altLang="ja-JP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デモ</a:t>
            </a:r>
            <a:endParaRPr lang="en-US" altLang="ja-JP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ビジネスモデル</a:t>
            </a:r>
            <a:endParaRPr lang="en-US" altLang="ja-JP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今後の展望</a:t>
            </a:r>
            <a:endParaRPr lang="en-US" altLang="ja-JP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387928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II. </a:t>
            </a:r>
            <a:r>
              <a:rPr lang="ja-JP" altLang="en-US" dirty="0" smtClean="0"/>
              <a:t>システム概要</a:t>
            </a:r>
            <a:r>
              <a:rPr kumimoji="1" lang="ja-JP" altLang="en-US" dirty="0" smtClean="0"/>
              <a:t>　　</a:t>
            </a:r>
            <a:r>
              <a:rPr lang="en-US" altLang="ja-JP" dirty="0" smtClean="0"/>
              <a:t>1. </a:t>
            </a:r>
            <a:r>
              <a:rPr lang="ja-JP" altLang="en-US" dirty="0" smtClean="0"/>
              <a:t>機能一覧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387928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716377" y="1756611"/>
            <a:ext cx="3946358" cy="4860758"/>
          </a:xfrm>
          <a:prstGeom prst="rect">
            <a:avLst/>
          </a:prstGeom>
          <a:solidFill>
            <a:srgbClr val="E6F7FE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100"/>
              </a:lnSpc>
            </a:pPr>
            <a:r>
              <a:rPr kumimoji="1" lang="ja-JP" altLang="en-US" sz="3600" dirty="0" smtClean="0">
                <a:solidFill>
                  <a:srgbClr val="FF0000"/>
                </a:solidFill>
              </a:rPr>
              <a:t>追加</a:t>
            </a:r>
            <a:r>
              <a:rPr kumimoji="1" lang="ja-JP" altLang="en-US" sz="3600" dirty="0">
                <a:solidFill>
                  <a:srgbClr val="FF0000"/>
                </a:solidFill>
              </a:rPr>
              <a:t>機能</a:t>
            </a:r>
            <a:endParaRPr kumimoji="1" lang="en-US" altLang="ja-JP" sz="3600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srgbClr val="FF0000"/>
                </a:solidFill>
              </a:rPr>
              <a:t>フリーツアー</a:t>
            </a:r>
            <a:r>
              <a:rPr kumimoji="1" lang="ja-JP" altLang="en-US" sz="2800" dirty="0">
                <a:solidFill>
                  <a:srgbClr val="FF0000"/>
                </a:solidFill>
              </a:rPr>
              <a:t>作成機能</a:t>
            </a: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srgbClr val="FF0000"/>
                </a:solidFill>
              </a:rPr>
              <a:t>ポイント</a:t>
            </a:r>
            <a:r>
              <a:rPr kumimoji="1" lang="ja-JP" altLang="en-US" sz="2800" dirty="0">
                <a:solidFill>
                  <a:srgbClr val="FF0000"/>
                </a:solidFill>
              </a:rPr>
              <a:t>機能</a:t>
            </a: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srgbClr val="FF0000"/>
                </a:solidFill>
              </a:rPr>
              <a:t>ランキング機能</a:t>
            </a: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schemeClr val="tx1"/>
                </a:solidFill>
              </a:rPr>
              <a:t>スポット検索機能</a:t>
            </a: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schemeClr val="tx1"/>
                </a:solidFill>
              </a:rPr>
              <a:t>スポット登録機能</a:t>
            </a: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schemeClr val="tx1"/>
                </a:solidFill>
              </a:rPr>
              <a:t>キャンペーン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機能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schemeClr val="tx1"/>
                </a:solidFill>
              </a:rPr>
              <a:t>コメント機能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schemeClr val="tx1"/>
                </a:solidFill>
              </a:rPr>
              <a:t>お気に入り</a:t>
            </a:r>
            <a:r>
              <a:rPr kumimoji="1" lang="ja-JP" altLang="en-US" sz="2800" dirty="0">
                <a:solidFill>
                  <a:schemeClr val="tx1"/>
                </a:solidFill>
              </a:rPr>
              <a:t>機能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381001" y="1764632"/>
            <a:ext cx="3946358" cy="4860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ts val="4100"/>
              </a:lnSpc>
            </a:pPr>
            <a:r>
              <a:rPr kumimoji="1" lang="ja-JP" altLang="en-US" sz="3600" dirty="0" smtClean="0">
                <a:solidFill>
                  <a:srgbClr val="FF0000"/>
                </a:solidFill>
              </a:rPr>
              <a:t>基本機能</a:t>
            </a:r>
            <a:endParaRPr kumimoji="1" lang="en-US" altLang="ja-JP" sz="3600" dirty="0">
              <a:solidFill>
                <a:srgbClr val="FF0000"/>
              </a:solidFill>
            </a:endParaRPr>
          </a:p>
          <a:p>
            <a:pPr marL="457200" lvl="0" indent="-457200">
              <a:lnSpc>
                <a:spcPts val="4100"/>
              </a:lnSpc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prstClr val="black"/>
                </a:solidFill>
              </a:rPr>
              <a:t>一覧表示機能</a:t>
            </a:r>
          </a:p>
          <a:p>
            <a:pPr marL="457200" lvl="0" indent="-457200">
              <a:lnSpc>
                <a:spcPts val="4100"/>
              </a:lnSpc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prstClr val="black"/>
                </a:solidFill>
              </a:rPr>
              <a:t>検索機能</a:t>
            </a:r>
          </a:p>
          <a:p>
            <a:pPr marL="457200" lvl="0" indent="-457200">
              <a:lnSpc>
                <a:spcPts val="4100"/>
              </a:lnSpc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prstClr val="black"/>
                </a:solidFill>
              </a:rPr>
              <a:t>予約機能</a:t>
            </a:r>
          </a:p>
          <a:p>
            <a:pPr marL="457200" lvl="0" indent="-457200">
              <a:lnSpc>
                <a:spcPts val="4100"/>
              </a:lnSpc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prstClr val="black"/>
                </a:solidFill>
              </a:rPr>
              <a:t>決済機能　　　　　　（</a:t>
            </a:r>
            <a:r>
              <a:rPr kumimoji="1" lang="ja-JP" altLang="en-US" sz="2800" dirty="0">
                <a:solidFill>
                  <a:prstClr val="black"/>
                </a:solidFill>
              </a:rPr>
              <a:t>銀行・クレジット）</a:t>
            </a:r>
          </a:p>
          <a:p>
            <a:pPr marL="457200" lvl="0" indent="-457200">
              <a:lnSpc>
                <a:spcPts val="4100"/>
              </a:lnSpc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prstClr val="black"/>
                </a:solidFill>
              </a:rPr>
              <a:t>予約</a:t>
            </a:r>
            <a:r>
              <a:rPr kumimoji="1" lang="ja-JP" altLang="en-US" sz="2800" dirty="0">
                <a:solidFill>
                  <a:prstClr val="black"/>
                </a:solidFill>
              </a:rPr>
              <a:t>結果表示機能</a:t>
            </a:r>
          </a:p>
          <a:p>
            <a:pPr marL="457200" lvl="0" indent="-457200">
              <a:lnSpc>
                <a:spcPts val="4100"/>
              </a:lnSpc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prstClr val="black"/>
                </a:solidFill>
              </a:rPr>
              <a:t>予約履歴表示機能</a:t>
            </a:r>
          </a:p>
        </p:txBody>
      </p:sp>
    </p:spTree>
    <p:extLst>
      <p:ext uri="{BB962C8B-B14F-4D97-AF65-F5344CB8AC3E}">
        <p14:creationId xmlns:p14="http://schemas.microsoft.com/office/powerpoint/2010/main" val="41829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II. </a:t>
            </a:r>
            <a:r>
              <a:rPr lang="ja-JP" altLang="en-US" dirty="0" smtClean="0"/>
              <a:t>システム概要</a:t>
            </a:r>
            <a:r>
              <a:rPr kumimoji="1" lang="ja-JP" altLang="en-US" dirty="0" smtClean="0"/>
              <a:t>　　</a:t>
            </a:r>
            <a:r>
              <a:rPr lang="en-US" altLang="ja-JP" dirty="0"/>
              <a:t>2</a:t>
            </a:r>
            <a:r>
              <a:rPr lang="en-US" altLang="ja-JP" dirty="0" smtClean="0"/>
              <a:t>. </a:t>
            </a:r>
            <a:r>
              <a:rPr lang="ja-JP" altLang="en-US" dirty="0" smtClean="0"/>
              <a:t>用語説明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387928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931329"/>
              </p:ext>
            </p:extLst>
          </p:nvPr>
        </p:nvGraphicFramePr>
        <p:xfrm>
          <a:off x="388260" y="1715521"/>
          <a:ext cx="8414087" cy="459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951"/>
                <a:gridCol w="6148136"/>
              </a:tblGrid>
              <a:tr h="5319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用語</a:t>
                      </a:r>
                      <a:endParaRPr kumimoji="1" lang="ja-JP" altLang="en-US" sz="28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意味</a:t>
                      </a:r>
                    </a:p>
                  </a:txBody>
                  <a:tcPr anchor="ctr"/>
                </a:tc>
              </a:tr>
              <a:tr h="5629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 smtClean="0"/>
                        <a:t>パッケージツアー</a:t>
                      </a:r>
                      <a:endParaRPr kumimoji="1" lang="en-US" altLang="ja-JP" sz="2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kumimoji="1" lang="ja-JP" altLang="en-US" sz="2400" dirty="0" smtClean="0"/>
                        <a:t>あおい商事の自社商品：</a:t>
                      </a:r>
                      <a:r>
                        <a:rPr lang="ja-JP" altLang="en-US" sz="2400" dirty="0" smtClean="0"/>
                        <a:t>航空券、ホテル、ツアーが一つになっているプラン。</a:t>
                      </a:r>
                      <a:endParaRPr kumimoji="1" lang="en-US" altLang="ja-JP" sz="2400" dirty="0" smtClean="0"/>
                    </a:p>
                  </a:txBody>
                  <a:tcPr anchor="ctr"/>
                </a:tc>
              </a:tr>
              <a:tr h="5319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 smtClean="0"/>
                        <a:t> </a:t>
                      </a:r>
                      <a:r>
                        <a:rPr kumimoji="1" lang="ja-JP" altLang="en-US" sz="2400" b="1" dirty="0" smtClean="0">
                          <a:solidFill>
                            <a:srgbClr val="FF0000"/>
                          </a:solidFill>
                        </a:rPr>
                        <a:t>フリーツアー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/>
                        <a:t>ユーザー自身が作るプラン。</a:t>
                      </a:r>
                      <a:endParaRPr lang="en-US" altLang="ja-JP" sz="2400" dirty="0" smtClean="0"/>
                    </a:p>
                  </a:txBody>
                  <a:tcPr anchor="ctr"/>
                </a:tc>
              </a:tr>
              <a:tr h="5319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 smtClean="0"/>
                        <a:t>スポット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ja-JP" altLang="en-US" sz="2400" dirty="0" smtClean="0"/>
                        <a:t>フリーツアーの項目に登録できる</a:t>
                      </a:r>
                      <a:r>
                        <a:rPr kumimoji="1" lang="ja-JP" altLang="en-US" sz="2400" dirty="0" smtClean="0"/>
                        <a:t>場所。</a:t>
                      </a:r>
                      <a:r>
                        <a:rPr kumimoji="1" lang="en-US" altLang="ja-JP" sz="2400" dirty="0" smtClean="0"/>
                        <a:t>(</a:t>
                      </a:r>
                      <a:r>
                        <a:rPr kumimoji="1" lang="ja-JP" altLang="en-US" sz="2400" dirty="0" smtClean="0"/>
                        <a:t>観光地</a:t>
                      </a:r>
                      <a:r>
                        <a:rPr kumimoji="1" lang="en-US" altLang="ja-JP" sz="2400" dirty="0" smtClean="0"/>
                        <a:t>)</a:t>
                      </a:r>
                      <a:endParaRPr kumimoji="1" lang="en-US" altLang="ja-JP" sz="2400" dirty="0" smtClean="0"/>
                    </a:p>
                  </a:txBody>
                  <a:tcPr anchor="ctr"/>
                </a:tc>
              </a:tr>
              <a:tr h="5319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 smtClean="0">
                          <a:solidFill>
                            <a:schemeClr val="tx1"/>
                          </a:solidFill>
                        </a:rPr>
                        <a:t>オプショナルツアー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ja-JP" altLang="en-US" sz="2400" dirty="0" smtClean="0"/>
                        <a:t>あおい商事の自社商品：スポットで参加できる有料のツアー</a:t>
                      </a:r>
                      <a:r>
                        <a:rPr kumimoji="1" lang="ja-JP" altLang="en-US" sz="2400" dirty="0" smtClean="0"/>
                        <a:t>。あおい</a:t>
                      </a:r>
                      <a:r>
                        <a:rPr kumimoji="1" lang="ja-JP" altLang="en-US" sz="2400" dirty="0" smtClean="0"/>
                        <a:t>商事にも仲介手数料が入る。</a:t>
                      </a:r>
                      <a:endParaRPr kumimoji="1" lang="en-US" altLang="ja-JP" sz="2400" dirty="0" smtClean="0"/>
                    </a:p>
                  </a:txBody>
                  <a:tcPr anchor="ctr"/>
                </a:tc>
              </a:tr>
              <a:tr h="5319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b="1" dirty="0" smtClean="0">
                          <a:solidFill>
                            <a:srgbClr val="FF0000"/>
                          </a:solidFill>
                        </a:rPr>
                        <a:t>ポイント</a:t>
                      </a:r>
                      <a:endParaRPr kumimoji="1" lang="en-US" altLang="ja-JP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ja-JP" altLang="en-US" sz="2400" dirty="0" smtClean="0"/>
                        <a:t>サイト利用でたまるポイント。</a:t>
                      </a:r>
                      <a:endParaRPr lang="en-US" altLang="ja-JP" sz="24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ja-JP" sz="2400" dirty="0" smtClean="0"/>
                        <a:t>EX)</a:t>
                      </a:r>
                      <a:r>
                        <a:rPr lang="ja-JP" altLang="en-US" sz="2400" dirty="0" smtClean="0"/>
                        <a:t>旅行に行く旅程表を参考にされる。</a:t>
                      </a:r>
                      <a:endParaRPr lang="en-US" altLang="ja-JP" sz="2400" dirty="0" smtClean="0"/>
                    </a:p>
                  </a:txBody>
                  <a:tcPr anchor="ctr"/>
                </a:tc>
              </a:tr>
              <a:tr h="5319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 smtClean="0">
                          <a:solidFill>
                            <a:srgbClr val="FF0000"/>
                          </a:solidFill>
                        </a:rPr>
                        <a:t>ランク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/>
                        <a:t>ポイントに応じて</a:t>
                      </a:r>
                      <a:r>
                        <a:rPr lang="en-US" altLang="ja-JP" sz="2400" dirty="0" smtClean="0"/>
                        <a:t>6</a:t>
                      </a:r>
                      <a:r>
                        <a:rPr lang="ja-JP" altLang="en-US" sz="2400" dirty="0" smtClean="0"/>
                        <a:t>段階に分けられるランク。</a:t>
                      </a:r>
                      <a:endParaRPr lang="en-US" altLang="ja-JP" sz="24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0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-blue">
  <a:themeElements>
    <a:clrScheme name="light-blu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03A9F4"/>
      </a:accent1>
      <a:accent2>
        <a:srgbClr val="14146D"/>
      </a:accent2>
      <a:accent3>
        <a:srgbClr val="FF9800"/>
      </a:accent3>
      <a:accent4>
        <a:srgbClr val="42BA97"/>
      </a:accent4>
      <a:accent5>
        <a:srgbClr val="3E8853"/>
      </a:accent5>
      <a:accent6>
        <a:srgbClr val="DB0010"/>
      </a:accent6>
      <a:hlink>
        <a:srgbClr val="6EAC1C"/>
      </a:hlink>
      <a:folHlink>
        <a:srgbClr val="B26B02"/>
      </a:folHlink>
    </a:clrScheme>
    <a:fontScheme name="ユーザー定義 1">
      <a:majorFont>
        <a:latin typeface="Tahoma"/>
        <a:ea typeface="Meiryo UI"/>
        <a:cs typeface=""/>
      </a:majorFont>
      <a:minorFont>
        <a:latin typeface="Tahoma"/>
        <a:ea typeface="Meiryo UI"/>
        <a:cs typeface="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-blue" id="{14242DF6-D93F-4B0D-991A-982521E3F062}" vid="{0602B435-54C9-4606-82A8-746F047A486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light-blue</Template>
  <TotalTime>930</TotalTime>
  <Words>790</Words>
  <Application>Microsoft Office PowerPoint</Application>
  <PresentationFormat>画面に合わせる (4:3)</PresentationFormat>
  <Paragraphs>283</Paragraphs>
  <Slides>26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6" baseType="lpstr">
      <vt:lpstr>HGS行書体</vt:lpstr>
      <vt:lpstr>Meiryo UI</vt:lpstr>
      <vt:lpstr>ＭＳ Ｐゴシック</vt:lpstr>
      <vt:lpstr>Roboto</vt:lpstr>
      <vt:lpstr>メイリオ</vt:lpstr>
      <vt:lpstr>Calibri</vt:lpstr>
      <vt:lpstr>Tahoma</vt:lpstr>
      <vt:lpstr>Times New Roman</vt:lpstr>
      <vt:lpstr>Wingdings</vt:lpstr>
      <vt:lpstr>light-blue</vt:lpstr>
      <vt:lpstr>あおい商事株式会社様向け 旅行予約Webシステム  BlackPepper</vt:lpstr>
      <vt:lpstr>目次</vt:lpstr>
      <vt:lpstr>I. 背景　　0. 目次</vt:lpstr>
      <vt:lpstr>I. 背景　　1. お客様の情報</vt:lpstr>
      <vt:lpstr>I. 背景　　2. システム化の目的</vt:lpstr>
      <vt:lpstr>I. 背景　　3. お客様のご要望・ターゲット</vt:lpstr>
      <vt:lpstr>II. システム概要　　0. 目次</vt:lpstr>
      <vt:lpstr>II. システム概要　　1. 機能一覧</vt:lpstr>
      <vt:lpstr>II. システム概要　　2. 用語説明</vt:lpstr>
      <vt:lpstr>II. システム概要　　3. アピールポイント</vt:lpstr>
      <vt:lpstr>II. システム概要　　3. アピールポイント</vt:lpstr>
      <vt:lpstr>II. システム概要　　4. デモ</vt:lpstr>
      <vt:lpstr>II. システム概要　　5.ビジネスモデル</vt:lpstr>
      <vt:lpstr>II. システム概要　　6.今後の展望</vt:lpstr>
      <vt:lpstr>III.プロジェクト実施概要 　0. 目次</vt:lpstr>
      <vt:lpstr>III. プロジェクト実施概要 　1.チーム体制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Ⅳ: 個人の振り返り　　倉田　淳史</vt:lpstr>
      <vt:lpstr>Ⅳ: 個人の振り返り　　叶　欣</vt:lpstr>
      <vt:lpstr>Ⅳ: 個人の振り返り　　片倉　貴和子</vt:lpstr>
      <vt:lpstr>Ⅳ: 個人の振り返り　　加藤　雄己</vt:lpstr>
      <vt:lpstr>Ⅳ: 個人の振り返り　　鈴木　諒</vt:lpstr>
      <vt:lpstr>Ⅳ: 個人の振り返り　　松村　美聡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BlackPepper</dc:title>
  <dc:creator>MIZUHO</dc:creator>
  <cp:lastModifiedBy>葉 欣</cp:lastModifiedBy>
  <cp:revision>120</cp:revision>
  <dcterms:created xsi:type="dcterms:W3CDTF">2018-07-27T00:36:56Z</dcterms:created>
  <dcterms:modified xsi:type="dcterms:W3CDTF">2018-07-29T12:28:00Z</dcterms:modified>
</cp:coreProperties>
</file>