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72" y="859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EA046-6A8B-C2F4-6099-F8327725E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B8124A-955A-C2DC-E0A9-60CB56EB6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EDD94-2CDF-5075-EF9B-A0E831C4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FF8F-B8D1-9AC0-690F-20B76BF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B4C31-4079-2D6A-EEAB-56BF438A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0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2913F-B359-85C2-5253-92EB761F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5C8CFE-10E9-27CC-378D-492AF37D0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D57C9-3D9C-F8BA-50CE-641FDF9C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7DFC-93CF-EA2A-DDEA-9C81967B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230EE-6F48-3D86-33C7-765959F8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5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DCF468-7D3F-CD92-3A54-7087B0158F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E447DB-2BFA-B97D-0D04-789E54611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85024C-A1DE-6305-2166-9024FF2B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194D4E-B777-096F-C241-A61C54F9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0F4DA0-9D26-90D3-7017-865B0D0B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73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E317E-FC0B-EB62-7A99-F9B943B5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498F4-8CE7-F4AC-70EE-1907A5423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49BF23-9DF4-7ED8-5AFB-840379AA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5F625-E16E-3EF6-824A-037B597B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4A9982-DA37-232C-C1A3-7B1D26DD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485E9-BEA4-AA89-B9F9-3382A92D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822E9-8C20-A246-30B1-9C11BB353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6F2EA-AD18-4287-ADA5-C1186A6F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6ECCE-11BE-38DC-8ADB-BD0FE8B36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52E26-A8DE-6077-4817-F2583F4E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9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5C2B3-E62B-46C1-4FDD-D446BCA37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71ABF-A750-82AB-D484-AF2658698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BF753-B7C8-0B13-516A-BAFF205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F512C-2E75-9E01-3486-EAEB846A1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A4C4F-61DF-0AE2-9BF4-A73AEBC7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43EC23-3375-5992-24DB-74347FEE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81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BF0EA-888D-2E4E-064B-FA939FC5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855C05-1C74-AE09-533B-190FA9B1F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A934C-6325-6985-9625-767705470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C2BABD-AA45-0EDE-1165-825E1E43B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910B87-9400-0C9C-5CAE-EF71E3C0A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47EB35-6BB0-AF16-C70B-F6B7134A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F0F8D-B1C2-FA95-390B-88319DBF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B4F09F-5615-E502-55DF-B66B0AF6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79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11E2-0B27-1273-B8BF-864DD7B8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905B64-50DE-D7ED-D93B-F17C4BC9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27A76A-E4F7-7E27-254F-D745B9B7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EE49DD-FB2C-1364-819E-8A9615BE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6D3B90-2B3D-6BD2-2ACC-13CF633A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131628-DF42-44D7-D446-37FECB99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6F1441-2569-7D2B-9EE9-F6A0FF23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8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8C972-C8C9-0349-CF11-F755886E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D9C113-BB1A-A463-7234-770F1C92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892E8F-8D04-0D9A-244E-D400C111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E041AB-3F3B-093C-A992-28861C63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4020B3-E4EA-8E85-2534-125414F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07A50-75E3-26F1-6939-E8CD7889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37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58477-94AD-9B20-518F-4EE5FC4F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0BEB33-33F5-E6B0-0E1A-4ABB14CCF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8E42EB-2E61-4DC2-BEFF-C0EEAC8F0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D92026-60EE-713B-579B-79B4F75E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9B2C2-3DAC-D791-A0BF-A03F11A1C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56388-6467-7F6B-E61E-1420057B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51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9F7E21-778E-8D1D-2451-F251E455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A43B10-9084-B8BB-9BC0-C7D23A37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D47A6-4EC3-19A4-00CC-C18D7AB4E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A26C1-F49B-4247-9F06-26A368410A40}" type="datetimeFigureOut">
              <a:rPr lang="zh-CN" altLang="en-US" smtClean="0"/>
              <a:t>2024/6/30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34E1B-27FD-5722-3F9B-C6435E08A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5104DF-8821-9247-69C2-3501FCDF6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33FE3-204C-4163-9B4E-AB4379E917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5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ADE71C7-DD21-03B0-2D95-7710679FAD37}"/>
              </a:ext>
            </a:extLst>
          </p:cNvPr>
          <p:cNvSpPr txBox="1"/>
          <p:nvPr/>
        </p:nvSpPr>
        <p:spPr>
          <a:xfrm>
            <a:off x="198797" y="241469"/>
            <a:ext cx="754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</a:t>
            </a:r>
            <a:r>
              <a:rPr lang="zh-CN" altLang="en-US" dirty="0"/>
              <a:t>个靶点定性预测模型（</a:t>
            </a:r>
            <a:r>
              <a:rPr lang="en-US" altLang="zh-CN" dirty="0"/>
              <a:t>0-73</a:t>
            </a:r>
            <a:r>
              <a:rPr lang="zh-CN" altLang="en-US" dirty="0"/>
              <a:t>）：利用</a:t>
            </a:r>
            <a:r>
              <a:rPr lang="en-US" altLang="zh-CN" dirty="0"/>
              <a:t>PADEL</a:t>
            </a:r>
            <a:r>
              <a:rPr lang="zh-CN" altLang="en-US" dirty="0"/>
              <a:t>包进行预测（类似</a:t>
            </a:r>
            <a:r>
              <a:rPr lang="en-US" altLang="zh-CN" dirty="0" err="1"/>
              <a:t>HHTox</a:t>
            </a:r>
            <a:r>
              <a:rPr lang="zh-CN" altLang="en-US" dirty="0"/>
              <a:t>）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6FB62F5-FB0A-5B28-DD10-D075F8103541}"/>
              </a:ext>
            </a:extLst>
          </p:cNvPr>
          <p:cNvGrpSpPr/>
          <p:nvPr/>
        </p:nvGrpSpPr>
        <p:grpSpPr>
          <a:xfrm>
            <a:off x="548882" y="752937"/>
            <a:ext cx="7270988" cy="2972058"/>
            <a:chOff x="261015" y="871470"/>
            <a:chExt cx="7270988" cy="297205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AADB10B-03BC-6B42-0E23-C1AFD12B7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015" y="871470"/>
              <a:ext cx="4168501" cy="297205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9E111A8-E4BD-EE14-B643-516D4E9087BA}"/>
                </a:ext>
              </a:extLst>
            </p:cNvPr>
            <p:cNvCxnSpPr/>
            <p:nvPr/>
          </p:nvCxnSpPr>
          <p:spPr>
            <a:xfrm flipV="1">
              <a:off x="1464733" y="2057400"/>
              <a:ext cx="635000" cy="1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BEC491A-E5D4-DDE3-3F7E-834FA70517D3}"/>
                </a:ext>
              </a:extLst>
            </p:cNvPr>
            <p:cNvSpPr txBox="1"/>
            <p:nvPr/>
          </p:nvSpPr>
          <p:spPr>
            <a:xfrm>
              <a:off x="2022099" y="179673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模型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BE1A781-5C44-34CA-4F60-B7C4A4E6AE0A}"/>
                </a:ext>
              </a:extLst>
            </p:cNvPr>
            <p:cNvCxnSpPr>
              <a:cxnSpLocks/>
            </p:cNvCxnSpPr>
            <p:nvPr/>
          </p:nvCxnSpPr>
          <p:spPr>
            <a:xfrm>
              <a:off x="2523066" y="2570923"/>
              <a:ext cx="863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31CE3AE-AE21-27B7-C290-A112DCB7D551}"/>
                </a:ext>
              </a:extLst>
            </p:cNvPr>
            <p:cNvSpPr txBox="1"/>
            <p:nvPr/>
          </p:nvSpPr>
          <p:spPr>
            <a:xfrm>
              <a:off x="3600425" y="238625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所需的特征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FA8E486-F8E5-D541-DBE3-45B66DB2E44A}"/>
                </a:ext>
              </a:extLst>
            </p:cNvPr>
            <p:cNvCxnSpPr>
              <a:cxnSpLocks/>
            </p:cNvCxnSpPr>
            <p:nvPr/>
          </p:nvCxnSpPr>
          <p:spPr>
            <a:xfrm>
              <a:off x="1667932" y="3485847"/>
              <a:ext cx="863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D084138-2CA4-397C-13CA-66464C4CA35C}"/>
                </a:ext>
              </a:extLst>
            </p:cNvPr>
            <p:cNvSpPr txBox="1"/>
            <p:nvPr/>
          </p:nvSpPr>
          <p:spPr>
            <a:xfrm>
              <a:off x="2745291" y="3301181"/>
              <a:ext cx="1366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预测的</a:t>
              </a:r>
              <a:r>
                <a:rPr lang="en-US" altLang="zh-CN" dirty="0"/>
                <a:t>code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C306323-2405-152F-0176-E69A26E8250B}"/>
                </a:ext>
              </a:extLst>
            </p:cNvPr>
            <p:cNvCxnSpPr>
              <a:cxnSpLocks/>
            </p:cNvCxnSpPr>
            <p:nvPr/>
          </p:nvCxnSpPr>
          <p:spPr>
            <a:xfrm>
              <a:off x="1744132" y="3210689"/>
              <a:ext cx="863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ADFF21C-4103-C884-1E37-26B0B70ACFEC}"/>
                </a:ext>
              </a:extLst>
            </p:cNvPr>
            <p:cNvSpPr txBox="1"/>
            <p:nvPr/>
          </p:nvSpPr>
          <p:spPr>
            <a:xfrm>
              <a:off x="2607733" y="2991950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测试集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910D4B8D-CC86-CDD0-6A6A-3EA8A4D8A479}"/>
                </a:ext>
              </a:extLst>
            </p:cNvPr>
            <p:cNvCxnSpPr>
              <a:cxnSpLocks/>
            </p:cNvCxnSpPr>
            <p:nvPr/>
          </p:nvCxnSpPr>
          <p:spPr>
            <a:xfrm>
              <a:off x="1464733" y="2895704"/>
              <a:ext cx="8636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1205686-85A2-DEA8-61F9-3850AC98341F}"/>
                </a:ext>
              </a:extLst>
            </p:cNvPr>
            <p:cNvSpPr txBox="1"/>
            <p:nvPr/>
          </p:nvSpPr>
          <p:spPr>
            <a:xfrm>
              <a:off x="2328334" y="2676965"/>
              <a:ext cx="5203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测试集的预测结果 （</a:t>
              </a:r>
              <a:r>
                <a:rPr lang="zh-CN" altLang="en-US" dirty="0">
                  <a:solidFill>
                    <a:srgbClr val="FF0000"/>
                  </a:solidFill>
                </a:rPr>
                <a:t>有活性是“</a:t>
              </a:r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r>
                <a:rPr lang="zh-CN" altLang="en-US" dirty="0">
                  <a:solidFill>
                    <a:srgbClr val="FF0000"/>
                  </a:solidFill>
                </a:rPr>
                <a:t>”</a:t>
              </a:r>
              <a:r>
                <a:rPr lang="zh-CN" altLang="en-US" dirty="0"/>
                <a:t>，</a:t>
              </a:r>
              <a:r>
                <a:rPr lang="zh-CN" altLang="en-US" dirty="0">
                  <a:solidFill>
                    <a:srgbClr val="0070C0"/>
                  </a:solidFill>
                </a:rPr>
                <a:t>无活性是“</a:t>
              </a:r>
              <a:r>
                <a:rPr lang="en-US" altLang="zh-CN" dirty="0">
                  <a:solidFill>
                    <a:srgbClr val="0070C0"/>
                  </a:solidFill>
                </a:rPr>
                <a:t>0</a:t>
              </a:r>
              <a:r>
                <a:rPr lang="zh-CN" altLang="en-US" dirty="0">
                  <a:solidFill>
                    <a:srgbClr val="0070C0"/>
                  </a:solidFill>
                </a:rPr>
                <a:t>”</a:t>
              </a:r>
              <a:r>
                <a:rPr lang="zh-CN" altLang="en-US" dirty="0"/>
                <a:t>）</a:t>
              </a: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D85F04D-024A-05B1-8E1F-E5C09E27326E}"/>
              </a:ext>
            </a:extLst>
          </p:cNvPr>
          <p:cNvCxnSpPr>
            <a:cxnSpLocks/>
          </p:cNvCxnSpPr>
          <p:nvPr/>
        </p:nvCxnSpPr>
        <p:spPr>
          <a:xfrm>
            <a:off x="5240329" y="1755649"/>
            <a:ext cx="1236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0877375-8130-F525-1372-7AAAF9857908}"/>
              </a:ext>
            </a:extLst>
          </p:cNvPr>
          <p:cNvSpPr txBox="1"/>
          <p:nvPr/>
        </p:nvSpPr>
        <p:spPr>
          <a:xfrm>
            <a:off x="6892339" y="926112"/>
            <a:ext cx="5460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需要强调每个模型是有自己的</a:t>
            </a:r>
            <a:r>
              <a:rPr lang="en-US" altLang="zh-CN" dirty="0" err="1"/>
              <a:t>event_id</a:t>
            </a:r>
            <a:endParaRPr lang="en-US" altLang="zh-CN" dirty="0"/>
          </a:p>
          <a:p>
            <a:r>
              <a:rPr lang="zh-CN" altLang="en-US" dirty="0"/>
              <a:t>因此 事件对应序号</a:t>
            </a:r>
            <a:r>
              <a:rPr lang="en-US" altLang="zh-CN" dirty="0"/>
              <a:t>.xlsx </a:t>
            </a:r>
            <a:r>
              <a:rPr lang="zh-CN" altLang="en-US" dirty="0"/>
              <a:t>就是描述每个模型（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73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是对应什么</a:t>
            </a:r>
            <a:r>
              <a:rPr lang="en-US" altLang="zh-CN" dirty="0" err="1"/>
              <a:t>event_ID</a:t>
            </a:r>
            <a:r>
              <a:rPr lang="en-US" altLang="zh-CN" dirty="0"/>
              <a:t> (</a:t>
            </a:r>
            <a:r>
              <a:rPr lang="zh-CN" altLang="en-US" dirty="0"/>
              <a:t>这个很重要！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A68B0B2-641E-96B8-14DD-6C50E023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466" y="1938867"/>
            <a:ext cx="2325536" cy="4666173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65FDF44-2ACD-865B-44B0-9FCC65CE1ADD}"/>
              </a:ext>
            </a:extLst>
          </p:cNvPr>
          <p:cNvCxnSpPr>
            <a:cxnSpLocks/>
          </p:cNvCxnSpPr>
          <p:nvPr/>
        </p:nvCxnSpPr>
        <p:spPr>
          <a:xfrm>
            <a:off x="3269956" y="3722964"/>
            <a:ext cx="0" cy="1062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3A9553B-E297-BAA5-E2B4-40CF7CC406A6}"/>
              </a:ext>
            </a:extLst>
          </p:cNvPr>
          <p:cNvSpPr txBox="1"/>
          <p:nvPr/>
        </p:nvSpPr>
        <p:spPr>
          <a:xfrm>
            <a:off x="584935" y="4793600"/>
            <a:ext cx="59458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最终预测结果想呈现一个局部的</a:t>
            </a:r>
            <a:r>
              <a:rPr lang="en-US" altLang="zh-CN" dirty="0"/>
              <a:t>AOP network </a:t>
            </a:r>
            <a:r>
              <a:rPr lang="zh-CN" altLang="en-US" dirty="0"/>
              <a:t>（网络图）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此时，需要 局部</a:t>
            </a:r>
            <a:r>
              <a:rPr lang="en-US" altLang="zh-CN" dirty="0"/>
              <a:t>AOP</a:t>
            </a:r>
            <a:r>
              <a:rPr lang="zh-CN" altLang="en-US" dirty="0"/>
              <a:t>作图数据</a:t>
            </a:r>
            <a:r>
              <a:rPr lang="en-US" altLang="zh-CN" dirty="0"/>
              <a:t>.xlsx 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249564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0FFACB5-0030-B4A3-31D4-EB6C4B046E2D}"/>
              </a:ext>
            </a:extLst>
          </p:cNvPr>
          <p:cNvCxnSpPr/>
          <p:nvPr/>
        </p:nvCxnSpPr>
        <p:spPr>
          <a:xfrm>
            <a:off x="5069502" y="83306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9A99BAE-8509-E12D-BB79-F3B0969B3C1D}"/>
              </a:ext>
            </a:extLst>
          </p:cNvPr>
          <p:cNvSpPr txBox="1"/>
          <p:nvPr/>
        </p:nvSpPr>
        <p:spPr>
          <a:xfrm>
            <a:off x="483278" y="197935"/>
            <a:ext cx="8307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将定性预测模型结果（</a:t>
            </a:r>
            <a:r>
              <a:rPr lang="en-US" altLang="zh-CN" dirty="0"/>
              <a:t>74</a:t>
            </a:r>
            <a:r>
              <a:rPr lang="zh-CN" altLang="en-US" dirty="0"/>
              <a:t>个预测结果，有活性是</a:t>
            </a:r>
            <a:r>
              <a:rPr lang="en-US" altLang="zh-CN" dirty="0"/>
              <a:t>1</a:t>
            </a:r>
            <a:r>
              <a:rPr lang="zh-CN" altLang="en-US" dirty="0"/>
              <a:t>，没活性是</a:t>
            </a:r>
            <a:r>
              <a:rPr lang="en-US" altLang="zh-CN" dirty="0"/>
              <a:t>0</a:t>
            </a:r>
            <a:r>
              <a:rPr lang="zh-CN" altLang="en-US" dirty="0"/>
              <a:t>）形成两个</a:t>
            </a:r>
            <a:r>
              <a:rPr lang="en-US" altLang="zh-CN" dirty="0"/>
              <a:t>txt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一个是</a:t>
            </a:r>
            <a:r>
              <a:rPr lang="en-US" altLang="zh-CN" dirty="0"/>
              <a:t>Graph_index.txt</a:t>
            </a:r>
          </a:p>
          <a:p>
            <a:r>
              <a:rPr lang="zh-CN" altLang="en-US" dirty="0"/>
              <a:t>一个是</a:t>
            </a:r>
            <a:r>
              <a:rPr lang="en-US" altLang="zh-CN" dirty="0" err="1"/>
              <a:t>Graph_edge_direct.text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7903E35-4106-1DCD-DE26-150A9A9F728A}"/>
              </a:ext>
            </a:extLst>
          </p:cNvPr>
          <p:cNvCxnSpPr/>
          <p:nvPr/>
        </p:nvCxnSpPr>
        <p:spPr>
          <a:xfrm>
            <a:off x="5699422" y="760750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612392D-D551-973A-35CF-CCF2117B083C}"/>
              </a:ext>
            </a:extLst>
          </p:cNvPr>
          <p:cNvSpPr txBox="1"/>
          <p:nvPr/>
        </p:nvSpPr>
        <p:spPr>
          <a:xfrm>
            <a:off x="2566078" y="8576240"/>
            <a:ext cx="7120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txt</a:t>
            </a:r>
            <a:r>
              <a:rPr lang="zh-CN" altLang="en-US" dirty="0"/>
              <a:t>文件，利用</a:t>
            </a:r>
            <a:r>
              <a:rPr lang="en-US" altLang="zh-CN" dirty="0"/>
              <a:t>GNN</a:t>
            </a:r>
            <a:r>
              <a:rPr lang="zh-CN" altLang="en-US" dirty="0"/>
              <a:t>模型进行定性预测（</a:t>
            </a:r>
            <a:r>
              <a:rPr lang="en-US" altLang="zh-CN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EDC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是</a:t>
            </a:r>
            <a:r>
              <a:rPr lang="en-US" altLang="zh-CN" dirty="0"/>
              <a:t>non-EDC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911EC1-8301-8794-C394-81447851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352" y="1689363"/>
            <a:ext cx="1843736" cy="374623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1720109-A503-455E-9AC3-13DDF2767E24}"/>
              </a:ext>
            </a:extLst>
          </p:cNvPr>
          <p:cNvSpPr txBox="1"/>
          <p:nvPr/>
        </p:nvSpPr>
        <p:spPr>
          <a:xfrm>
            <a:off x="239438" y="5733780"/>
            <a:ext cx="4426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第一列是</a:t>
            </a:r>
            <a:r>
              <a:rPr lang="en-US" altLang="zh-CN" dirty="0"/>
              <a:t>event </a:t>
            </a:r>
            <a:r>
              <a:rPr lang="zh-CN" altLang="en-US" dirty="0"/>
              <a:t>（固定不变）</a:t>
            </a:r>
            <a:endParaRPr lang="en-US" altLang="zh-CN" dirty="0"/>
          </a:p>
          <a:p>
            <a:r>
              <a:rPr lang="zh-CN" altLang="en-US" dirty="0"/>
              <a:t>第二列是活性</a:t>
            </a:r>
            <a:r>
              <a:rPr lang="en-US" altLang="zh-CN" dirty="0"/>
              <a:t>/</a:t>
            </a:r>
            <a:r>
              <a:rPr lang="zh-CN" altLang="en-US" dirty="0"/>
              <a:t>无活性（也就是预测结果）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797DD1-434B-8EDE-35FB-D6B965B0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30" y="2011180"/>
            <a:ext cx="5997460" cy="378746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7B8B024-A541-724D-F608-15E9956D7413}"/>
              </a:ext>
            </a:extLst>
          </p:cNvPr>
          <p:cNvSpPr txBox="1"/>
          <p:nvPr/>
        </p:nvSpPr>
        <p:spPr>
          <a:xfrm>
            <a:off x="5069502" y="5964410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第一、二列是</a:t>
            </a:r>
            <a:r>
              <a:rPr lang="en-US" altLang="zh-CN" dirty="0"/>
              <a:t>event </a:t>
            </a:r>
            <a:r>
              <a:rPr lang="zh-CN" altLang="en-US" dirty="0"/>
              <a:t>（固定不变）</a:t>
            </a:r>
            <a:endParaRPr lang="en-US" altLang="zh-CN" dirty="0"/>
          </a:p>
          <a:p>
            <a:r>
              <a:rPr lang="zh-CN" altLang="en-US" dirty="0"/>
              <a:t>第三列是</a:t>
            </a:r>
            <a:r>
              <a:rPr lang="en-US" altLang="zh-CN" dirty="0"/>
              <a:t>1</a:t>
            </a:r>
            <a:r>
              <a:rPr lang="zh-CN" altLang="en-US" dirty="0"/>
              <a:t>（当两个相邻靶点都是有活性，则为</a:t>
            </a:r>
            <a:r>
              <a:rPr lang="en-US" altLang="zh-CN" dirty="0"/>
              <a:t>1</a:t>
            </a:r>
            <a:r>
              <a:rPr lang="zh-CN" altLang="en-US" dirty="0"/>
              <a:t>）、</a:t>
            </a:r>
            <a:endParaRPr lang="en-US" altLang="zh-CN" dirty="0"/>
          </a:p>
          <a:p>
            <a:r>
              <a:rPr lang="en-US" altLang="zh-CN" dirty="0"/>
              <a:t>0.5</a:t>
            </a:r>
            <a:r>
              <a:rPr lang="zh-CN" altLang="en-US" dirty="0"/>
              <a:t>（当两个相邻靶点只有一个是有活性，则为</a:t>
            </a:r>
            <a:r>
              <a:rPr lang="en-US" altLang="zh-CN" dirty="0"/>
              <a:t>0.5</a:t>
            </a:r>
            <a:r>
              <a:rPr lang="zh-CN" altLang="en-US" dirty="0"/>
              <a:t>）、</a:t>
            </a:r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（当两个相邻靶点都是无活性，则为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第四列，是置信度（固定不变）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0B64A1-BA7D-F492-BF6A-2819F4BEADE6}"/>
              </a:ext>
            </a:extLst>
          </p:cNvPr>
          <p:cNvSpPr txBox="1"/>
          <p:nvPr/>
        </p:nvSpPr>
        <p:spPr>
          <a:xfrm>
            <a:off x="3448925" y="9355911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提供了</a:t>
            </a:r>
            <a:r>
              <a:rPr lang="en-US" altLang="zh-CN" dirty="0"/>
              <a:t>81</a:t>
            </a:r>
            <a:r>
              <a:rPr lang="zh-CN" altLang="en-US" dirty="0"/>
              <a:t>个有活性、</a:t>
            </a:r>
            <a:r>
              <a:rPr lang="en-US" altLang="zh-CN" dirty="0"/>
              <a:t>810</a:t>
            </a:r>
            <a:r>
              <a:rPr lang="zh-CN" altLang="en-US" dirty="0"/>
              <a:t>个无活性的物质作为测试集</a:t>
            </a:r>
          </a:p>
        </p:txBody>
      </p:sp>
    </p:spTree>
    <p:extLst>
      <p:ext uri="{BB962C8B-B14F-4D97-AF65-F5344CB8AC3E}">
        <p14:creationId xmlns:p14="http://schemas.microsoft.com/office/powerpoint/2010/main" val="318904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A99BAE-8509-E12D-BB79-F3B0969B3C1D}"/>
              </a:ext>
            </a:extLst>
          </p:cNvPr>
          <p:cNvSpPr txBox="1"/>
          <p:nvPr/>
        </p:nvSpPr>
        <p:spPr>
          <a:xfrm>
            <a:off x="1821011" y="2424668"/>
            <a:ext cx="7548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52</a:t>
            </a:r>
            <a:r>
              <a:rPr lang="zh-CN" altLang="en-US" dirty="0"/>
              <a:t>个靶点定量预测模型（</a:t>
            </a:r>
            <a:r>
              <a:rPr lang="en-US" altLang="zh-CN" dirty="0"/>
              <a:t>0-51</a:t>
            </a:r>
            <a:r>
              <a:rPr lang="zh-CN" altLang="en-US" dirty="0"/>
              <a:t>）：利用</a:t>
            </a:r>
            <a:r>
              <a:rPr lang="en-US" altLang="zh-CN" dirty="0"/>
              <a:t>PADEL</a:t>
            </a:r>
            <a:r>
              <a:rPr lang="zh-CN" altLang="en-US" dirty="0"/>
              <a:t>包进行预测（类似</a:t>
            </a:r>
            <a:r>
              <a:rPr lang="en-US" altLang="zh-CN" dirty="0" err="1"/>
              <a:t>HHTox</a:t>
            </a:r>
            <a:r>
              <a:rPr lang="zh-CN" altLang="en-US" dirty="0"/>
              <a:t>）</a:t>
            </a: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D80894B-1986-052C-35DE-154B0CE8F9D4}"/>
              </a:ext>
            </a:extLst>
          </p:cNvPr>
          <p:cNvCxnSpPr/>
          <p:nvPr/>
        </p:nvCxnSpPr>
        <p:spPr>
          <a:xfrm>
            <a:off x="6373368" y="2958193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79C7A86-F25F-DDE7-849C-ED32C8442187}"/>
              </a:ext>
            </a:extLst>
          </p:cNvPr>
          <p:cNvSpPr txBox="1"/>
          <p:nvPr/>
        </p:nvSpPr>
        <p:spPr>
          <a:xfrm>
            <a:off x="1821010" y="3813206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三条规则找出</a:t>
            </a:r>
            <a:r>
              <a:rPr lang="en-US" altLang="zh-CN" dirty="0" err="1"/>
              <a:t>qAOP</a:t>
            </a:r>
            <a:r>
              <a:rPr lang="zh-CN" altLang="en-US" dirty="0"/>
              <a:t>，以及</a:t>
            </a:r>
            <a:r>
              <a:rPr lang="en-US" altLang="zh-CN" dirty="0" err="1"/>
              <a:t>AOsensitive</a:t>
            </a:r>
            <a:r>
              <a:rPr lang="zh-CN" altLang="en-US" dirty="0"/>
              <a:t>，也是以</a:t>
            </a:r>
            <a:r>
              <a:rPr lang="en-US" altLang="zh-CN" dirty="0"/>
              <a:t>AOP network</a:t>
            </a:r>
            <a:r>
              <a:rPr lang="zh-CN" altLang="en-US" dirty="0"/>
              <a:t>形式呈现出来</a:t>
            </a:r>
          </a:p>
        </p:txBody>
      </p:sp>
    </p:spTree>
    <p:extLst>
      <p:ext uri="{BB962C8B-B14F-4D97-AF65-F5344CB8AC3E}">
        <p14:creationId xmlns:p14="http://schemas.microsoft.com/office/powerpoint/2010/main" val="17203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315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皓月 谭</dc:creator>
  <cp:lastModifiedBy>皓月 谭</cp:lastModifiedBy>
  <cp:revision>3</cp:revision>
  <dcterms:created xsi:type="dcterms:W3CDTF">2024-06-28T06:08:12Z</dcterms:created>
  <dcterms:modified xsi:type="dcterms:W3CDTF">2024-06-30T11:50:23Z</dcterms:modified>
</cp:coreProperties>
</file>