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6" r:id="rId2"/>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9" autoAdjust="0"/>
    <p:restoredTop sz="94743" autoAdjust="0"/>
  </p:normalViewPr>
  <p:slideViewPr>
    <p:cSldViewPr snapToGrid="0" snapToObjects="1" showGuides="1">
      <p:cViewPr>
        <p:scale>
          <a:sx n="40" d="100"/>
          <a:sy n="40" d="100"/>
        </p:scale>
        <p:origin x="450" y="-2268"/>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5/26/2019</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3665F874-7538-4E02-A7A8-337D014F5DA9}"/>
              </a:ext>
            </a:extLst>
          </p:cNvPr>
          <p:cNvSpPr/>
          <p:nvPr userDrawn="1"/>
        </p:nvSpPr>
        <p:spPr>
          <a:xfrm>
            <a:off x="-1" y="-47577"/>
            <a:ext cx="30275213" cy="8124777"/>
          </a:xfrm>
          <a:prstGeom prst="rect">
            <a:avLst/>
          </a:prstGeom>
          <a:gradFill>
            <a:gsLst>
              <a:gs pos="1000">
                <a:schemeClr val="accent6">
                  <a:lumMod val="0"/>
                  <a:lumOff val="100000"/>
                  <a:alpha val="0"/>
                </a:schemeClr>
              </a:gs>
              <a:gs pos="100000">
                <a:srgbClr val="00B050"/>
              </a:gs>
              <a:gs pos="100000">
                <a:schemeClr val="accent6">
                  <a:alpha val="20000"/>
                  <a:lumMod val="20000"/>
                  <a:lumOff val="80000"/>
                </a:schemeClr>
              </a:gs>
            </a:gsLst>
            <a:lin ang="162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490B762-2494-4CE9-9214-AFFA72A10E2E}"/>
              </a:ext>
            </a:extLst>
          </p:cNvPr>
          <p:cNvSpPr/>
          <p:nvPr userDrawn="1"/>
        </p:nvSpPr>
        <p:spPr>
          <a:xfrm>
            <a:off x="1203158" y="41805726"/>
            <a:ext cx="2566737" cy="721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9493316-FC8A-42F7-BA27-6BFBF19CA719}"/>
              </a:ext>
            </a:extLst>
          </p:cNvPr>
          <p:cNvSpPr/>
          <p:nvPr userDrawn="1"/>
        </p:nvSpPr>
        <p:spPr>
          <a:xfrm>
            <a:off x="533400" y="7456713"/>
            <a:ext cx="14325600" cy="34867516"/>
          </a:xfrm>
          <a:prstGeom prst="rect">
            <a:avLst/>
          </a:prstGeom>
          <a:solidFill>
            <a:schemeClr val="bg1"/>
          </a:solidFill>
          <a:ln cap="rnd">
            <a:solidFill>
              <a:srgbClr val="00B0F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2A942E0-76CA-490C-BB0E-628CB1EA14F3}"/>
              </a:ext>
            </a:extLst>
          </p:cNvPr>
          <p:cNvSpPr/>
          <p:nvPr userDrawn="1"/>
        </p:nvSpPr>
        <p:spPr>
          <a:xfrm>
            <a:off x="15416214" y="7456713"/>
            <a:ext cx="14325600" cy="34867516"/>
          </a:xfrm>
          <a:prstGeom prst="rect">
            <a:avLst/>
          </a:prstGeom>
          <a:solidFill>
            <a:schemeClr val="bg1"/>
          </a:solidFill>
          <a:ln cap="rnd">
            <a:solidFill>
              <a:srgbClr val="00B0F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5.jpg"/><Relationship Id="rId18" Type="http://schemas.openxmlformats.org/officeDocument/2006/relationships/image" Target="../media/image10.jpeg"/><Relationship Id="rId3" Type="http://schemas.openxmlformats.org/officeDocument/2006/relationships/image" Target="../media/image1.jpeg"/><Relationship Id="rId21" Type="http://schemas.openxmlformats.org/officeDocument/2006/relationships/image" Target="../media/image13.jpeg"/><Relationship Id="rId12" Type="http://schemas.openxmlformats.org/officeDocument/2006/relationships/image" Target="../media/image4.jpg"/><Relationship Id="rId17"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8.jpeg"/><Relationship Id="rId20" Type="http://schemas.openxmlformats.org/officeDocument/2006/relationships/image" Target="../media/image12.jpeg"/><Relationship Id="rId1" Type="http://schemas.openxmlformats.org/officeDocument/2006/relationships/slideLayout" Target="../slideLayouts/slideLayout1.xml"/><Relationship Id="rId11" Type="http://schemas.openxmlformats.org/officeDocument/2006/relationships/image" Target="../media/image9.png"/><Relationship Id="rId24" Type="http://schemas.openxmlformats.org/officeDocument/2006/relationships/image" Target="../media/image16.jpeg"/><Relationship Id="rId5" Type="http://schemas.openxmlformats.org/officeDocument/2006/relationships/image" Target="../media/image3.jpeg"/><Relationship Id="rId15" Type="http://schemas.openxmlformats.org/officeDocument/2006/relationships/image" Target="../media/image7.jpeg"/><Relationship Id="rId23" Type="http://schemas.openxmlformats.org/officeDocument/2006/relationships/image" Target="../media/image15.jpeg"/><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6.jpe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82">
            <a:extLst>
              <a:ext uri="{FF2B5EF4-FFF2-40B4-BE49-F238E27FC236}">
                <a16:creationId xmlns:a16="http://schemas.microsoft.com/office/drawing/2014/main" id="{91B073EA-4A50-4E51-8583-DF1DD6C4AF6D}"/>
              </a:ext>
            </a:extLst>
          </p:cNvPr>
          <p:cNvSpPr txBox="1">
            <a:spLocks/>
          </p:cNvSpPr>
          <p:nvPr/>
        </p:nvSpPr>
        <p:spPr>
          <a:xfrm>
            <a:off x="3955511" y="4404508"/>
            <a:ext cx="22093415" cy="1818173"/>
          </a:xfrm>
          <a:prstGeom prst="rect">
            <a:avLst/>
          </a:prstGeom>
        </p:spPr>
        <p:txBody>
          <a:bodyPr lIns="77349" tIns="38675" rIns="77349" bIns="38675">
            <a:noAutofit/>
          </a:bodyPr>
          <a:lstStyle>
            <a:lvl1pPr marL="0" indent="0" algn="ctr" defTabSz="4298410" rtl="0" eaLnBrk="1" latinLnBrk="0" hangingPunct="1">
              <a:spcBef>
                <a:spcPct val="20000"/>
              </a:spcBef>
              <a:buFontTx/>
              <a:buNone/>
              <a:defRPr sz="5400" kern="1200">
                <a:solidFill>
                  <a:schemeClr val="accent5">
                    <a:lumMod val="50000"/>
                  </a:schemeClr>
                </a:solidFill>
                <a:latin typeface="+mj-lt"/>
                <a:ea typeface="+mn-ea"/>
                <a:cs typeface="+mn-cs"/>
              </a:defRPr>
            </a:lvl1pPr>
            <a:lvl2pPr marL="3492457" indent="-1343252" algn="l" defTabSz="4298410" rtl="0" eaLnBrk="1" latinLnBrk="0" hangingPunct="1">
              <a:spcBef>
                <a:spcPct val="20000"/>
              </a:spcBef>
              <a:buFontTx/>
              <a:buNone/>
              <a:defRPr sz="6100" kern="1200">
                <a:solidFill>
                  <a:schemeClr val="tx1"/>
                </a:solidFill>
                <a:latin typeface="+mn-lt"/>
                <a:ea typeface="+mn-ea"/>
                <a:cs typeface="+mn-cs"/>
              </a:defRPr>
            </a:lvl2pPr>
            <a:lvl3pPr marL="5373012" indent="-1074603" algn="l" defTabSz="4298410" rtl="0" eaLnBrk="1" latinLnBrk="0" hangingPunct="1">
              <a:spcBef>
                <a:spcPct val="20000"/>
              </a:spcBef>
              <a:buFontTx/>
              <a:buNone/>
              <a:defRPr sz="6100" kern="1200">
                <a:solidFill>
                  <a:schemeClr val="tx1"/>
                </a:solidFill>
                <a:latin typeface="+mn-lt"/>
                <a:ea typeface="+mn-ea"/>
                <a:cs typeface="+mn-cs"/>
              </a:defRPr>
            </a:lvl3pPr>
            <a:lvl4pPr marL="7522217" indent="-1074603" algn="l" defTabSz="4298410" rtl="0" eaLnBrk="1" latinLnBrk="0" hangingPunct="1">
              <a:spcBef>
                <a:spcPct val="20000"/>
              </a:spcBef>
              <a:buFontTx/>
              <a:buNone/>
              <a:defRPr sz="6100" kern="1200">
                <a:solidFill>
                  <a:schemeClr val="tx1"/>
                </a:solidFill>
                <a:latin typeface="+mn-lt"/>
                <a:ea typeface="+mn-ea"/>
                <a:cs typeface="+mn-cs"/>
              </a:defRPr>
            </a:lvl4pPr>
            <a:lvl5pPr marL="9671420" indent="-1074603" algn="l" defTabSz="4298410" rtl="0" eaLnBrk="1" latinLnBrk="0" hangingPunct="1">
              <a:spcBef>
                <a:spcPct val="20000"/>
              </a:spcBef>
              <a:buFontTx/>
              <a:buNone/>
              <a:defRPr sz="61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5200" baseline="30000" dirty="0">
                <a:solidFill>
                  <a:schemeClr val="tx1"/>
                </a:solidFill>
                <a:latin typeface="Times New Roman" panose="02020603050405020304" pitchFamily="18" charset="0"/>
                <a:cs typeface="Times New Roman" panose="02020603050405020304" pitchFamily="18" charset="0"/>
              </a:rPr>
              <a:t>1</a:t>
            </a:r>
            <a:r>
              <a:rPr lang="en-US" sz="5200" dirty="0">
                <a:solidFill>
                  <a:schemeClr val="tx1"/>
                </a:solidFill>
                <a:latin typeface="Times New Roman" panose="02020603050405020304" pitchFamily="18" charset="0"/>
                <a:cs typeface="Times New Roman" panose="02020603050405020304" pitchFamily="18" charset="0"/>
              </a:rPr>
              <a:t>Hefei Innovation Research Institute, Beihang University</a:t>
            </a:r>
          </a:p>
          <a:p>
            <a:r>
              <a:rPr lang="en-US" sz="5200" baseline="30000" dirty="0">
                <a:solidFill>
                  <a:schemeClr val="tx1"/>
                </a:solidFill>
                <a:latin typeface="Times New Roman" panose="02020603050405020304" pitchFamily="18" charset="0"/>
                <a:cs typeface="Times New Roman" panose="02020603050405020304" pitchFamily="18" charset="0"/>
              </a:rPr>
              <a:t>2</a:t>
            </a:r>
            <a:r>
              <a:rPr lang="en-US" sz="5200" dirty="0">
                <a:solidFill>
                  <a:schemeClr val="tx1"/>
                </a:solidFill>
                <a:latin typeface="Times New Roman" panose="02020603050405020304" pitchFamily="18" charset="0"/>
                <a:cs typeface="Times New Roman" panose="02020603050405020304" pitchFamily="18" charset="0"/>
              </a:rPr>
              <a:t>School of Computer Science and Technology, Beihang University</a:t>
            </a:r>
          </a:p>
          <a:p>
            <a:endParaRPr lang="en-US" sz="5200" dirty="0">
              <a:solidFill>
                <a:schemeClr val="tx1"/>
              </a:solidFill>
              <a:latin typeface="Times New Roman" panose="02020603050405020304" pitchFamily="18" charset="0"/>
              <a:cs typeface="Times New Roman" panose="02020603050405020304" pitchFamily="18" charset="0"/>
            </a:endParaRPr>
          </a:p>
        </p:txBody>
      </p:sp>
      <p:sp>
        <p:nvSpPr>
          <p:cNvPr id="17" name="Text Placeholder 383">
            <a:extLst>
              <a:ext uri="{FF2B5EF4-FFF2-40B4-BE49-F238E27FC236}">
                <a16:creationId xmlns:a16="http://schemas.microsoft.com/office/drawing/2014/main" id="{E826776A-0DC1-48BC-A945-39876CA2B8D1}"/>
              </a:ext>
            </a:extLst>
          </p:cNvPr>
          <p:cNvSpPr txBox="1">
            <a:spLocks/>
          </p:cNvSpPr>
          <p:nvPr/>
        </p:nvSpPr>
        <p:spPr>
          <a:xfrm>
            <a:off x="3841211" y="3447954"/>
            <a:ext cx="22093415" cy="1262156"/>
          </a:xfrm>
          <a:prstGeom prst="rect">
            <a:avLst/>
          </a:prstGeom>
        </p:spPr>
        <p:txBody>
          <a:bodyPr lIns="77349" tIns="38675" rIns="77349" bIns="38675" anchor="t" anchorCtr="1">
            <a:normAutofit/>
          </a:bodyPr>
          <a:lstStyle>
            <a:lvl1pPr marL="0" indent="0" algn="ctr" defTabSz="4298410" rtl="0" eaLnBrk="1" latinLnBrk="0" hangingPunct="1">
              <a:spcBef>
                <a:spcPct val="20000"/>
              </a:spcBef>
              <a:buFontTx/>
              <a:buNone/>
              <a:defRPr sz="7200" kern="1200">
                <a:solidFill>
                  <a:schemeClr val="accent5">
                    <a:lumMod val="50000"/>
                  </a:schemeClr>
                </a:solidFill>
                <a:latin typeface="+mj-lt"/>
                <a:ea typeface="+mn-ea"/>
                <a:cs typeface="+mn-cs"/>
              </a:defRPr>
            </a:lvl1pPr>
            <a:lvl2pPr marL="3492457" indent="-1343252" algn="l" defTabSz="4298410" rtl="0" eaLnBrk="1" latinLnBrk="0" hangingPunct="1">
              <a:spcBef>
                <a:spcPct val="20000"/>
              </a:spcBef>
              <a:buFontTx/>
              <a:buNone/>
              <a:defRPr sz="6100" kern="1200">
                <a:solidFill>
                  <a:schemeClr val="tx1"/>
                </a:solidFill>
                <a:latin typeface="+mn-lt"/>
                <a:ea typeface="+mn-ea"/>
                <a:cs typeface="+mn-cs"/>
              </a:defRPr>
            </a:lvl2pPr>
            <a:lvl3pPr marL="5373012" indent="-1074603" algn="l" defTabSz="4298410" rtl="0" eaLnBrk="1" latinLnBrk="0" hangingPunct="1">
              <a:spcBef>
                <a:spcPct val="20000"/>
              </a:spcBef>
              <a:buFontTx/>
              <a:buNone/>
              <a:defRPr sz="6100" kern="1200">
                <a:solidFill>
                  <a:schemeClr val="tx1"/>
                </a:solidFill>
                <a:latin typeface="+mn-lt"/>
                <a:ea typeface="+mn-ea"/>
                <a:cs typeface="+mn-cs"/>
              </a:defRPr>
            </a:lvl3pPr>
            <a:lvl4pPr marL="7522217" indent="-1074603" algn="l" defTabSz="4298410" rtl="0" eaLnBrk="1" latinLnBrk="0" hangingPunct="1">
              <a:spcBef>
                <a:spcPct val="20000"/>
              </a:spcBef>
              <a:buFontTx/>
              <a:buNone/>
              <a:defRPr sz="6100" kern="1200">
                <a:solidFill>
                  <a:schemeClr val="tx1"/>
                </a:solidFill>
                <a:latin typeface="+mn-lt"/>
                <a:ea typeface="+mn-ea"/>
                <a:cs typeface="+mn-cs"/>
              </a:defRPr>
            </a:lvl4pPr>
            <a:lvl5pPr marL="9671420" indent="-1074603" algn="l" defTabSz="4298410" rtl="0" eaLnBrk="1" latinLnBrk="0" hangingPunct="1">
              <a:spcBef>
                <a:spcPct val="20000"/>
              </a:spcBef>
              <a:buFontTx/>
              <a:buNone/>
              <a:defRPr sz="61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5200" dirty="0">
                <a:solidFill>
                  <a:schemeClr val="tx1"/>
                </a:solidFill>
                <a:latin typeface="Times New Roman" panose="02020603050405020304" pitchFamily="18" charset="0"/>
                <a:cs typeface="Times New Roman" panose="02020603050405020304" pitchFamily="18" charset="0"/>
              </a:rPr>
              <a:t>Wei Liu</a:t>
            </a:r>
            <a:r>
              <a:rPr lang="en-US" sz="5200" baseline="30000" dirty="0">
                <a:solidFill>
                  <a:schemeClr val="tx1"/>
                </a:solidFill>
                <a:latin typeface="Times New Roman" panose="02020603050405020304" pitchFamily="18" charset="0"/>
                <a:cs typeface="Times New Roman" panose="02020603050405020304" pitchFamily="18" charset="0"/>
              </a:rPr>
              <a:t>1,2*</a:t>
            </a:r>
            <a:r>
              <a:rPr lang="en-US" sz="5200" dirty="0">
                <a:solidFill>
                  <a:schemeClr val="tx1"/>
                </a:solidFill>
                <a:latin typeface="Times New Roman" panose="02020603050405020304" pitchFamily="18" charset="0"/>
                <a:cs typeface="Times New Roman" panose="02020603050405020304" pitchFamily="18" charset="0"/>
              </a:rPr>
              <a:t>, Tongge Xu</a:t>
            </a:r>
            <a:r>
              <a:rPr lang="en-US" sz="5200" baseline="30000" dirty="0">
                <a:solidFill>
                  <a:schemeClr val="tx1"/>
                </a:solidFill>
                <a:latin typeface="Times New Roman" panose="02020603050405020304" pitchFamily="18" charset="0"/>
                <a:cs typeface="Times New Roman" panose="02020603050405020304" pitchFamily="18" charset="0"/>
              </a:rPr>
              <a:t>2,1</a:t>
            </a:r>
            <a:r>
              <a:rPr lang="en-US" sz="5200" dirty="0">
                <a:solidFill>
                  <a:schemeClr val="tx1"/>
                </a:solidFill>
                <a:latin typeface="Times New Roman" panose="02020603050405020304" pitchFamily="18" charset="0"/>
                <a:cs typeface="Times New Roman" panose="02020603050405020304" pitchFamily="18" charset="0"/>
              </a:rPr>
              <a:t>, Qinghua Xu</a:t>
            </a:r>
            <a:r>
              <a:rPr lang="en-US" sz="5200" baseline="30000" dirty="0">
                <a:solidFill>
                  <a:schemeClr val="tx1"/>
                </a:solidFill>
                <a:latin typeface="Times New Roman" panose="02020603050405020304" pitchFamily="18" charset="0"/>
                <a:cs typeface="Times New Roman" panose="02020603050405020304" pitchFamily="18" charset="0"/>
              </a:rPr>
              <a:t>1,2</a:t>
            </a:r>
            <a:r>
              <a:rPr lang="en-US" sz="5200" dirty="0">
                <a:solidFill>
                  <a:schemeClr val="tx1"/>
                </a:solidFill>
                <a:latin typeface="Times New Roman" panose="02020603050405020304" pitchFamily="18" charset="0"/>
                <a:cs typeface="Times New Roman" panose="02020603050405020304" pitchFamily="18" charset="0"/>
              </a:rPr>
              <a:t>, Jiayu Song</a:t>
            </a:r>
            <a:r>
              <a:rPr lang="en-US" sz="5200" baseline="30000" dirty="0">
                <a:solidFill>
                  <a:schemeClr val="tx1"/>
                </a:solidFill>
                <a:latin typeface="Times New Roman" panose="02020603050405020304" pitchFamily="18" charset="0"/>
                <a:cs typeface="Times New Roman" panose="02020603050405020304" pitchFamily="18" charset="0"/>
              </a:rPr>
              <a:t>2</a:t>
            </a:r>
            <a:r>
              <a:rPr lang="en-US" sz="5200" dirty="0">
                <a:solidFill>
                  <a:schemeClr val="tx1"/>
                </a:solidFill>
                <a:latin typeface="Times New Roman" panose="02020603050405020304" pitchFamily="18" charset="0"/>
                <a:cs typeface="Times New Roman" panose="02020603050405020304" pitchFamily="18" charset="0"/>
              </a:rPr>
              <a:t>, Yuran Zu</a:t>
            </a:r>
            <a:r>
              <a:rPr lang="en-US" sz="5200" baseline="30000" dirty="0">
                <a:solidFill>
                  <a:schemeClr val="tx1"/>
                </a:solidFill>
                <a:latin typeface="Times New Roman" panose="02020603050405020304" pitchFamily="18" charset="0"/>
                <a:cs typeface="Times New Roman" panose="02020603050405020304" pitchFamily="18" charset="0"/>
              </a:rPr>
              <a:t>2</a:t>
            </a:r>
          </a:p>
        </p:txBody>
      </p:sp>
      <p:sp>
        <p:nvSpPr>
          <p:cNvPr id="18" name="Text Placeholder 384">
            <a:extLst>
              <a:ext uri="{FF2B5EF4-FFF2-40B4-BE49-F238E27FC236}">
                <a16:creationId xmlns:a16="http://schemas.microsoft.com/office/drawing/2014/main" id="{1A5A8A9E-5031-407B-AC54-B930B86D221D}"/>
              </a:ext>
            </a:extLst>
          </p:cNvPr>
          <p:cNvSpPr txBox="1">
            <a:spLocks/>
          </p:cNvSpPr>
          <p:nvPr/>
        </p:nvSpPr>
        <p:spPr>
          <a:xfrm>
            <a:off x="3841211" y="811428"/>
            <a:ext cx="20459189" cy="1262156"/>
          </a:xfrm>
          <a:prstGeom prst="rect">
            <a:avLst/>
          </a:prstGeom>
        </p:spPr>
        <p:txBody>
          <a:bodyPr lIns="77349" tIns="38675" rIns="77349" bIns="38675" anchor="t" anchorCtr="1">
            <a:noAutofit/>
          </a:bodyPr>
          <a:lstStyle>
            <a:lvl1pPr marL="0" indent="0" algn="ctr" defTabSz="4298410" rtl="0" eaLnBrk="1" latinLnBrk="0" hangingPunct="1">
              <a:spcBef>
                <a:spcPct val="20000"/>
              </a:spcBef>
              <a:buFontTx/>
              <a:buNone/>
              <a:defRPr sz="9800" b="1" kern="1200">
                <a:solidFill>
                  <a:schemeClr val="accent5">
                    <a:lumMod val="50000"/>
                  </a:schemeClr>
                </a:solidFill>
                <a:latin typeface="+mj-lt"/>
                <a:ea typeface="+mn-ea"/>
                <a:cs typeface="+mn-cs"/>
              </a:defRPr>
            </a:lvl1pPr>
            <a:lvl2pPr marL="3492457" indent="-1343252" algn="l" defTabSz="4298410" rtl="0" eaLnBrk="1" latinLnBrk="0" hangingPunct="1">
              <a:spcBef>
                <a:spcPct val="20000"/>
              </a:spcBef>
              <a:buFontTx/>
              <a:buNone/>
              <a:defRPr sz="6100" kern="1200">
                <a:solidFill>
                  <a:schemeClr val="tx1"/>
                </a:solidFill>
                <a:latin typeface="+mn-lt"/>
                <a:ea typeface="+mn-ea"/>
                <a:cs typeface="+mn-cs"/>
              </a:defRPr>
            </a:lvl2pPr>
            <a:lvl3pPr marL="5373012" indent="-1074603" algn="l" defTabSz="4298410" rtl="0" eaLnBrk="1" latinLnBrk="0" hangingPunct="1">
              <a:spcBef>
                <a:spcPct val="20000"/>
              </a:spcBef>
              <a:buFontTx/>
              <a:buNone/>
              <a:defRPr sz="6100" kern="1200">
                <a:solidFill>
                  <a:schemeClr val="tx1"/>
                </a:solidFill>
                <a:latin typeface="+mn-lt"/>
                <a:ea typeface="+mn-ea"/>
                <a:cs typeface="+mn-cs"/>
              </a:defRPr>
            </a:lvl3pPr>
            <a:lvl4pPr marL="7522217" indent="-1074603" algn="l" defTabSz="4298410" rtl="0" eaLnBrk="1" latinLnBrk="0" hangingPunct="1">
              <a:spcBef>
                <a:spcPct val="20000"/>
              </a:spcBef>
              <a:buFontTx/>
              <a:buNone/>
              <a:defRPr sz="6100" kern="1200">
                <a:solidFill>
                  <a:schemeClr val="tx1"/>
                </a:solidFill>
                <a:latin typeface="+mn-lt"/>
                <a:ea typeface="+mn-ea"/>
                <a:cs typeface="+mn-cs"/>
              </a:defRPr>
            </a:lvl4pPr>
            <a:lvl5pPr marL="9671420" indent="-1074603" algn="l" defTabSz="4298410" rtl="0" eaLnBrk="1" latinLnBrk="0" hangingPunct="1">
              <a:spcBef>
                <a:spcPct val="20000"/>
              </a:spcBef>
              <a:buFontTx/>
              <a:buNone/>
              <a:defRPr sz="61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CN" sz="7200" dirty="0">
                <a:solidFill>
                  <a:schemeClr val="tx1"/>
                </a:solidFill>
                <a:latin typeface="Times New Roman" panose="02020603050405020304" pitchFamily="18" charset="0"/>
                <a:cs typeface="Times New Roman" panose="02020603050405020304" pitchFamily="18" charset="0"/>
              </a:rPr>
              <a:t>An Encoding Strategy Base Word-Character LSTM for Chinese NER</a:t>
            </a:r>
            <a:endParaRPr lang="en-US" sz="7200" dirty="0">
              <a:solidFill>
                <a:schemeClr val="tx1"/>
              </a:solidFill>
              <a:latin typeface="Times New Roman" panose="02020603050405020304" pitchFamily="18" charset="0"/>
              <a:cs typeface="Times New Roman" panose="02020603050405020304" pitchFamily="18" charset="0"/>
            </a:endParaRPr>
          </a:p>
        </p:txBody>
      </p:sp>
      <p:sp>
        <p:nvSpPr>
          <p:cNvPr id="5" name="Text Placeholder 334">
            <a:extLst>
              <a:ext uri="{FF2B5EF4-FFF2-40B4-BE49-F238E27FC236}">
                <a16:creationId xmlns:a16="http://schemas.microsoft.com/office/drawing/2014/main" id="{0DAA7212-3F4D-467E-858B-53643476CD55}"/>
              </a:ext>
            </a:extLst>
          </p:cNvPr>
          <p:cNvSpPr txBox="1">
            <a:spLocks/>
          </p:cNvSpPr>
          <p:nvPr/>
        </p:nvSpPr>
        <p:spPr>
          <a:xfrm>
            <a:off x="600052" y="7587842"/>
            <a:ext cx="14287866" cy="800265"/>
          </a:xfrm>
          <a:prstGeom prst="rect">
            <a:avLst/>
          </a:prstGeom>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3900" b="1" u="sng" dirty="0">
                <a:latin typeface="Times New Roman" panose="02020603050405020304" pitchFamily="18" charset="0"/>
                <a:cs typeface="Times New Roman" panose="02020603050405020304" pitchFamily="18" charset="0"/>
              </a:rPr>
              <a:t>Introduction</a:t>
            </a:r>
          </a:p>
        </p:txBody>
      </p:sp>
      <p:sp>
        <p:nvSpPr>
          <p:cNvPr id="6" name="Text Placeholder 333">
            <a:extLst>
              <a:ext uri="{FF2B5EF4-FFF2-40B4-BE49-F238E27FC236}">
                <a16:creationId xmlns:a16="http://schemas.microsoft.com/office/drawing/2014/main" id="{B90C45CD-3DF9-4A85-A3A6-D5E7EE95CBB9}"/>
              </a:ext>
            </a:extLst>
          </p:cNvPr>
          <p:cNvSpPr txBox="1">
            <a:spLocks/>
          </p:cNvSpPr>
          <p:nvPr/>
        </p:nvSpPr>
        <p:spPr>
          <a:xfrm>
            <a:off x="818148" y="8388107"/>
            <a:ext cx="13740063" cy="6484547"/>
          </a:xfrm>
          <a:prstGeom prst="rect">
            <a:avLst/>
          </a:prstGeom>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just">
              <a:buNone/>
            </a:pPr>
            <a:r>
              <a:rPr lang="en-US" sz="2800" dirty="0">
                <a:latin typeface="Times New Roman" panose="02020603050405020304" pitchFamily="18" charset="0"/>
                <a:cs typeface="Times New Roman" panose="02020603050405020304" pitchFamily="18" charset="0"/>
              </a:rPr>
              <a:t>Named Entities Recognition(NER) is a key component for Information Retrieval, Question Answering, Knowledge Graph, etc. Most existing Chinese NER methods are character-based to avoid segmentation errors, consequently, they neglect the word information in character sequence. A recently proposed lattice model has demonstrated that words in character sequence can provide rich word boundary information for character-based Chinese NER model to make more accurate predictions. However, their way using a shortcut path to integrate word information between characters may cause the lattice model to degenerate into a partial word-based model, which will suffer from word segmentation errors. Furthermore, the lattice model can not be trained in batches due to its DAG structure. In this paper, we propose a novel word-character LSTM to add word information into the start or end character of the word, alleviating the influence of word segmentation errors while obtaining word boundary information. We also introduce four different strategies to encode words information into a fixed-size representation for efficient batch training. Experiments on benchmark datasets show that our proposed model outperforms other state-of-the-art models.</a:t>
            </a:r>
          </a:p>
        </p:txBody>
      </p:sp>
      <p:sp>
        <p:nvSpPr>
          <p:cNvPr id="9" name="文本框 8">
            <a:extLst>
              <a:ext uri="{FF2B5EF4-FFF2-40B4-BE49-F238E27FC236}">
                <a16:creationId xmlns:a16="http://schemas.microsoft.com/office/drawing/2014/main" id="{9EE07C13-9CDA-4FBC-B2FC-4E6B1EAF8BD3}"/>
              </a:ext>
            </a:extLst>
          </p:cNvPr>
          <p:cNvSpPr txBox="1"/>
          <p:nvPr/>
        </p:nvSpPr>
        <p:spPr>
          <a:xfrm>
            <a:off x="2316062" y="18513479"/>
            <a:ext cx="3680816"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(a) Origin Lattice model</a:t>
            </a:r>
            <a:endParaRPr lang="zh-CN" altLang="en-US" sz="28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104CBF9-99E2-4C24-97B5-DC8643218F94}"/>
              </a:ext>
            </a:extLst>
          </p:cNvPr>
          <p:cNvSpPr txBox="1"/>
          <p:nvPr/>
        </p:nvSpPr>
        <p:spPr>
          <a:xfrm>
            <a:off x="7988965" y="18501133"/>
            <a:ext cx="6474849"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(b) Degraded lattice model in extreme cases</a:t>
            </a:r>
            <a:endParaRPr lang="zh-CN" altLang="en-US" sz="2800" dirty="0">
              <a:latin typeface="Times New Roman" panose="02020603050405020304" pitchFamily="18" charset="0"/>
              <a:cs typeface="Times New Roman" panose="02020603050405020304" pitchFamily="18" charset="0"/>
            </a:endParaRPr>
          </a:p>
        </p:txBody>
      </p:sp>
      <p:sp>
        <p:nvSpPr>
          <p:cNvPr id="11" name="Text Placeholder 337">
            <a:extLst>
              <a:ext uri="{FF2B5EF4-FFF2-40B4-BE49-F238E27FC236}">
                <a16:creationId xmlns:a16="http://schemas.microsoft.com/office/drawing/2014/main" id="{E3EADDF7-24FC-4DB6-8C9B-4323254D17DF}"/>
              </a:ext>
            </a:extLst>
          </p:cNvPr>
          <p:cNvSpPr txBox="1">
            <a:spLocks/>
          </p:cNvSpPr>
          <p:nvPr/>
        </p:nvSpPr>
        <p:spPr>
          <a:xfrm>
            <a:off x="636211" y="19803391"/>
            <a:ext cx="14291358" cy="800265"/>
          </a:xfrm>
          <a:prstGeom prst="rect">
            <a:avLst/>
          </a:prstGeom>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3900" b="1" u="sng" dirty="0">
                <a:latin typeface="Times New Roman" panose="02020603050405020304" pitchFamily="18" charset="0"/>
                <a:cs typeface="Times New Roman" panose="02020603050405020304" pitchFamily="18" charset="0"/>
              </a:rPr>
              <a:t>Method</a:t>
            </a:r>
          </a:p>
        </p:txBody>
      </p:sp>
      <p:pic>
        <p:nvPicPr>
          <p:cNvPr id="12" name="图片 11">
            <a:extLst>
              <a:ext uri="{FF2B5EF4-FFF2-40B4-BE49-F238E27FC236}">
                <a16:creationId xmlns:a16="http://schemas.microsoft.com/office/drawing/2014/main" id="{331EC2B5-E2F7-4DE2-8EF2-33B38AD3FC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148" y="21192379"/>
            <a:ext cx="12250983" cy="5940000"/>
          </a:xfrm>
          <a:prstGeom prst="rect">
            <a:avLst/>
          </a:prstGeom>
        </p:spPr>
      </p:pic>
      <p:sp>
        <p:nvSpPr>
          <p:cNvPr id="13" name="Text Placeholder 345">
            <a:extLst>
              <a:ext uri="{FF2B5EF4-FFF2-40B4-BE49-F238E27FC236}">
                <a16:creationId xmlns:a16="http://schemas.microsoft.com/office/drawing/2014/main" id="{7D95B41D-E361-42DA-B55A-DA6514F9C5A8}"/>
              </a:ext>
            </a:extLst>
          </p:cNvPr>
          <p:cNvSpPr txBox="1">
            <a:spLocks/>
          </p:cNvSpPr>
          <p:nvPr/>
        </p:nvSpPr>
        <p:spPr>
          <a:xfrm>
            <a:off x="818148" y="27568467"/>
            <a:ext cx="13664727" cy="2323408"/>
          </a:xfrm>
          <a:prstGeom prst="rect">
            <a:avLst/>
          </a:prstGeom>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buSzPct val="75000"/>
              <a:buFont typeface="Wingdings" panose="05000000000000000000" pitchFamily="2" charset="2"/>
              <a:buChar char="l"/>
            </a:pPr>
            <a:r>
              <a:rPr lang="en-US" sz="3200" dirty="0">
                <a:latin typeface="Times New Roman" panose="02020603050405020304" pitchFamily="18" charset="0"/>
                <a:cs typeface="Times New Roman" panose="02020603050405020304" pitchFamily="18" charset="0"/>
              </a:rPr>
              <a:t>Character-words sequence</a:t>
            </a:r>
          </a:p>
          <a:p>
            <a:pPr marL="0" indent="0" algn="just">
              <a:buNone/>
            </a:pPr>
            <a:r>
              <a:rPr lang="en-US" sz="2800" dirty="0">
                <a:latin typeface="Times New Roman" panose="02020603050405020304" pitchFamily="18" charset="0"/>
                <a:cs typeface="Times New Roman" panose="02020603050405020304" pitchFamily="18" charset="0"/>
              </a:rPr>
              <a:t>We represent a Chinese sentence as a character-words sequence, in which each word is assigned to its end and start character in forward and backward sequence respectively. Hence, the word information is subtly integrated into character sequence.</a:t>
            </a:r>
          </a:p>
        </p:txBody>
      </p:sp>
      <p:pic>
        <p:nvPicPr>
          <p:cNvPr id="14" name="图片 13">
            <a:extLst>
              <a:ext uri="{FF2B5EF4-FFF2-40B4-BE49-F238E27FC236}">
                <a16:creationId xmlns:a16="http://schemas.microsoft.com/office/drawing/2014/main" id="{B2538C47-FBA0-48C7-96F6-0D5D5088BF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500" y="30035159"/>
            <a:ext cx="6840000" cy="1373225"/>
          </a:xfrm>
          <a:prstGeom prst="rect">
            <a:avLst/>
          </a:prstGeom>
        </p:spPr>
      </p:pic>
      <p:pic>
        <p:nvPicPr>
          <p:cNvPr id="15" name="图片 14">
            <a:extLst>
              <a:ext uri="{FF2B5EF4-FFF2-40B4-BE49-F238E27FC236}">
                <a16:creationId xmlns:a16="http://schemas.microsoft.com/office/drawing/2014/main" id="{DF32523C-40CD-464C-8A8E-5A03CACC3D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4968" y="30040079"/>
            <a:ext cx="6849770" cy="1371600"/>
          </a:xfrm>
          <a:prstGeom prst="rect">
            <a:avLst/>
          </a:prstGeom>
        </p:spPr>
      </p:pic>
      <p:sp>
        <p:nvSpPr>
          <p:cNvPr id="19" name="Text Placeholder 345">
            <a:extLst>
              <a:ext uri="{FF2B5EF4-FFF2-40B4-BE49-F238E27FC236}">
                <a16:creationId xmlns:a16="http://schemas.microsoft.com/office/drawing/2014/main" id="{489D821B-D65F-4B6F-8F30-DA561AD5577A}"/>
              </a:ext>
            </a:extLst>
          </p:cNvPr>
          <p:cNvSpPr txBox="1">
            <a:spLocks/>
          </p:cNvSpPr>
          <p:nvPr/>
        </p:nvSpPr>
        <p:spPr>
          <a:xfrm>
            <a:off x="623692" y="31827485"/>
            <a:ext cx="14311676" cy="232340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buSzPct val="75000"/>
              <a:buFont typeface="Wingdings" panose="05000000000000000000" pitchFamily="2" charset="2"/>
              <a:buChar char="l"/>
            </a:pPr>
            <a:r>
              <a:rPr lang="en-US" sz="3200" dirty="0">
                <a:solidFill>
                  <a:schemeClr val="tx1"/>
                </a:solidFill>
              </a:rPr>
              <a:t>Words encoding strategy</a:t>
            </a:r>
          </a:p>
          <a:p>
            <a:pPr algn="just"/>
            <a:r>
              <a:rPr lang="en-US" dirty="0">
                <a:solidFill>
                  <a:schemeClr val="tx1"/>
                </a:solidFill>
              </a:rPr>
              <a:t>The number of words assigned to each character is different, which is not conducive to batch training. So we introduce four different strategies to encode any number of words into a fixed-dimension information.</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1121E2E-1310-439C-B6B0-45EF8AFC85F3}"/>
                  </a:ext>
                </a:extLst>
              </p:cNvPr>
              <p:cNvSpPr txBox="1"/>
              <p:nvPr/>
            </p:nvSpPr>
            <p:spPr>
              <a:xfrm>
                <a:off x="1077686" y="34272432"/>
                <a:ext cx="5453743" cy="52463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Shortest Word First: </a:t>
                </a:r>
                <a14:m>
                  <m:oMath xmlns:m="http://schemas.openxmlformats.org/officeDocument/2006/math">
                    <m:sSubSup>
                      <m:sSubSupPr>
                        <m:ctrlPr>
                          <a:rPr lang="en-US" altLang="zh-CN" sz="2800" i="1" smtClean="0">
                            <a:latin typeface="Cambria Math" panose="02040503050406030204" pitchFamily="18" charset="0"/>
                            <a:cs typeface="Times New Roman" panose="02020603050405020304" pitchFamily="18" charset="0"/>
                          </a:rPr>
                        </m:ctrlPr>
                      </m:sSubSupPr>
                      <m:e>
                        <m:r>
                          <a:rPr lang="en-US" altLang="zh-CN" sz="2800" b="1" i="1" smtClean="0">
                            <a:latin typeface="Cambria Math" panose="02040503050406030204" pitchFamily="18" charset="0"/>
                            <a:cs typeface="Times New Roman" panose="02020603050405020304" pitchFamily="18" charset="0"/>
                          </a:rPr>
                          <m:t>𝒙</m:t>
                        </m:r>
                      </m:e>
                      <m:sub>
                        <m:r>
                          <a:rPr lang="en-US" altLang="zh-CN" sz="2800" b="0" i="1" smtClean="0">
                            <a:latin typeface="Cambria Math" panose="02040503050406030204" pitchFamily="18" charset="0"/>
                            <a:cs typeface="Times New Roman" panose="02020603050405020304" pitchFamily="18" charset="0"/>
                          </a:rPr>
                          <m:t>𝑖</m:t>
                        </m:r>
                      </m:sub>
                      <m:sup>
                        <m:r>
                          <a:rPr lang="en-US" altLang="zh-CN" sz="2800" b="0" i="1" smtClean="0">
                            <a:latin typeface="Cambria Math" panose="02040503050406030204" pitchFamily="18" charset="0"/>
                            <a:cs typeface="Times New Roman" panose="02020603050405020304" pitchFamily="18" charset="0"/>
                          </a:rPr>
                          <m:t>𝑤𝑠</m:t>
                        </m:r>
                      </m:sup>
                    </m:sSubSup>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1" i="1" smtClean="0">
                            <a:latin typeface="Cambria Math" panose="02040503050406030204" pitchFamily="18" charset="0"/>
                            <a:cs typeface="Times New Roman" panose="02020603050405020304" pitchFamily="18" charset="0"/>
                          </a:rPr>
                          <m:t>𝒙</m:t>
                        </m:r>
                      </m:e>
                      <m:sub>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sub>
                      <m:sup>
                        <m:r>
                          <a:rPr lang="en-US" altLang="zh-CN" sz="2800" b="0" i="1" smtClean="0">
                            <a:latin typeface="Cambria Math" panose="02040503050406030204" pitchFamily="18" charset="0"/>
                            <a:cs typeface="Times New Roman" panose="02020603050405020304" pitchFamily="18" charset="0"/>
                          </a:rPr>
                          <m:t>𝑤</m:t>
                        </m:r>
                      </m:sup>
                    </m:sSubSup>
                  </m:oMath>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71121E2E-1310-439C-B6B0-45EF8AFC85F3}"/>
                  </a:ext>
                </a:extLst>
              </p:cNvPr>
              <p:cNvSpPr txBox="1">
                <a:spLocks noRot="1" noChangeAspect="1" noMove="1" noResize="1" noEditPoints="1" noAdjustHandles="1" noChangeArrowheads="1" noChangeShapeType="1" noTextEdit="1"/>
              </p:cNvSpPr>
              <p:nvPr/>
            </p:nvSpPr>
            <p:spPr>
              <a:xfrm>
                <a:off x="1077686" y="34272432"/>
                <a:ext cx="5453743" cy="524631"/>
              </a:xfrm>
              <a:prstGeom prst="rect">
                <a:avLst/>
              </a:prstGeom>
              <a:blipFill>
                <a:blip r:embed="rId8"/>
                <a:stretch>
                  <a:fillRect l="-2349" t="-11628" b="-31395"/>
                </a:stretch>
              </a:blipFill>
            </p:spPr>
            <p:txBody>
              <a:bodyPr/>
              <a:lstStyle/>
              <a:p>
                <a:r>
                  <a:rPr lang="zh-CN" altLang="en-US">
                    <a:noFill/>
                  </a:rPr>
                  <a:t> </a:t>
                </a:r>
              </a:p>
            </p:txBody>
          </p:sp>
        </mc:Fallback>
      </mc:AlternateContent>
      <p:cxnSp>
        <p:nvCxnSpPr>
          <p:cNvPr id="21" name="直接箭头连接符 20">
            <a:extLst>
              <a:ext uri="{FF2B5EF4-FFF2-40B4-BE49-F238E27FC236}">
                <a16:creationId xmlns:a16="http://schemas.microsoft.com/office/drawing/2014/main" id="{D47F1EA7-367F-4785-836C-49E5981C0EBE}"/>
              </a:ext>
            </a:extLst>
          </p:cNvPr>
          <p:cNvCxnSpPr>
            <a:cxnSpLocks/>
          </p:cNvCxnSpPr>
          <p:nvPr/>
        </p:nvCxnSpPr>
        <p:spPr>
          <a:xfrm>
            <a:off x="4324350" y="34310532"/>
            <a:ext cx="3600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B96DDB7-2229-4CB5-B6EF-84110C0D0BFA}"/>
              </a:ext>
            </a:extLst>
          </p:cNvPr>
          <p:cNvCxnSpPr>
            <a:cxnSpLocks/>
          </p:cNvCxnSpPr>
          <p:nvPr/>
        </p:nvCxnSpPr>
        <p:spPr>
          <a:xfrm>
            <a:off x="5353050" y="34310532"/>
            <a:ext cx="2667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2BC0285-1661-4264-A790-2B840042DE10}"/>
                  </a:ext>
                </a:extLst>
              </p:cNvPr>
              <p:cNvSpPr txBox="1"/>
              <p:nvPr/>
            </p:nvSpPr>
            <p:spPr>
              <a:xfrm>
                <a:off x="6807064" y="34264890"/>
                <a:ext cx="6192115" cy="52463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Longest Word First: </a:t>
                </a:r>
                <a14:m>
                  <m:oMath xmlns:m="http://schemas.openxmlformats.org/officeDocument/2006/math">
                    <m:sSubSup>
                      <m:sSubSupPr>
                        <m:ctrlPr>
                          <a:rPr lang="en-US" altLang="zh-CN" sz="2800" i="1" smtClean="0">
                            <a:latin typeface="Cambria Math" panose="02040503050406030204" pitchFamily="18" charset="0"/>
                            <a:cs typeface="Times New Roman" panose="02020603050405020304" pitchFamily="18" charset="0"/>
                          </a:rPr>
                        </m:ctrlPr>
                      </m:sSubSupPr>
                      <m:e>
                        <m:r>
                          <a:rPr lang="en-US" altLang="zh-CN" sz="2800" b="1" i="1" smtClean="0">
                            <a:latin typeface="Cambria Math" panose="02040503050406030204" pitchFamily="18" charset="0"/>
                            <a:cs typeface="Times New Roman" panose="02020603050405020304" pitchFamily="18" charset="0"/>
                          </a:rPr>
                          <m:t>𝒙</m:t>
                        </m:r>
                      </m:e>
                      <m:sub>
                        <m:r>
                          <a:rPr lang="en-US" altLang="zh-CN" sz="2800" b="0" i="1" smtClean="0">
                            <a:latin typeface="Cambria Math" panose="02040503050406030204" pitchFamily="18" charset="0"/>
                            <a:cs typeface="Times New Roman" panose="02020603050405020304" pitchFamily="18" charset="0"/>
                          </a:rPr>
                          <m:t>𝑖</m:t>
                        </m:r>
                      </m:sub>
                      <m:sup>
                        <m:r>
                          <a:rPr lang="en-US" altLang="zh-CN" sz="2800" b="0" i="1" smtClean="0">
                            <a:latin typeface="Cambria Math" panose="02040503050406030204" pitchFamily="18" charset="0"/>
                            <a:cs typeface="Times New Roman" panose="02020603050405020304" pitchFamily="18" charset="0"/>
                          </a:rPr>
                          <m:t>𝑤𝑠</m:t>
                        </m:r>
                      </m:sup>
                    </m:sSubSup>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1" i="1" smtClean="0">
                            <a:latin typeface="Cambria Math" panose="02040503050406030204" pitchFamily="18" charset="0"/>
                            <a:cs typeface="Times New Roman" panose="02020603050405020304" pitchFamily="18" charset="0"/>
                          </a:rPr>
                          <m:t>𝒙</m:t>
                        </m:r>
                      </m:e>
                      <m:sub>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sub>
                      <m:sup>
                        <m:r>
                          <a:rPr lang="en-US" altLang="zh-CN" sz="2800" b="0" i="1" smtClean="0">
                            <a:latin typeface="Cambria Math" panose="02040503050406030204" pitchFamily="18" charset="0"/>
                            <a:cs typeface="Times New Roman" panose="02020603050405020304" pitchFamily="18" charset="0"/>
                          </a:rPr>
                          <m:t>𝑤</m:t>
                        </m:r>
                      </m:sup>
                    </m:sSubSup>
                  </m:oMath>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92BC0285-1661-4264-A790-2B840042DE10}"/>
                  </a:ext>
                </a:extLst>
              </p:cNvPr>
              <p:cNvSpPr txBox="1">
                <a:spLocks noRot="1" noChangeAspect="1" noMove="1" noResize="1" noEditPoints="1" noAdjustHandles="1" noChangeArrowheads="1" noChangeShapeType="1" noTextEdit="1"/>
              </p:cNvSpPr>
              <p:nvPr/>
            </p:nvSpPr>
            <p:spPr>
              <a:xfrm>
                <a:off x="6807064" y="34264890"/>
                <a:ext cx="6192115" cy="524631"/>
              </a:xfrm>
              <a:prstGeom prst="rect">
                <a:avLst/>
              </a:prstGeom>
              <a:blipFill>
                <a:blip r:embed="rId9"/>
                <a:stretch>
                  <a:fillRect l="-2069" t="-12791" b="-31395"/>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2D34B1CA-069C-46C5-A15C-9EC14EEA0362}"/>
              </a:ext>
            </a:extLst>
          </p:cNvPr>
          <p:cNvCxnSpPr>
            <a:cxnSpLocks/>
          </p:cNvCxnSpPr>
          <p:nvPr/>
        </p:nvCxnSpPr>
        <p:spPr>
          <a:xfrm>
            <a:off x="10053728" y="34302990"/>
            <a:ext cx="408740"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93CCA11-4100-4A49-A139-B539F184AD78}"/>
              </a:ext>
            </a:extLst>
          </p:cNvPr>
          <p:cNvCxnSpPr>
            <a:cxnSpLocks/>
          </p:cNvCxnSpPr>
          <p:nvPr/>
        </p:nvCxnSpPr>
        <p:spPr>
          <a:xfrm>
            <a:off x="11082428" y="34302990"/>
            <a:ext cx="30280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9F18D7F-4A17-45AE-A499-AEE5B8843084}"/>
                  </a:ext>
                </a:extLst>
              </p:cNvPr>
              <p:cNvSpPr txBox="1"/>
              <p:nvPr/>
            </p:nvSpPr>
            <p:spPr>
              <a:xfrm>
                <a:off x="1077686" y="35109600"/>
                <a:ext cx="5453743" cy="730328"/>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Average: </a:t>
                </a:r>
                <a14:m>
                  <m:oMath xmlns:m="http://schemas.openxmlformats.org/officeDocument/2006/math">
                    <m:sSubSup>
                      <m:sSubSupPr>
                        <m:ctrlPr>
                          <a:rPr lang="en-US" altLang="zh-CN" sz="2800" i="1" smtClean="0">
                            <a:latin typeface="Cambria Math" panose="02040503050406030204" pitchFamily="18" charset="0"/>
                            <a:cs typeface="Times New Roman" panose="02020603050405020304" pitchFamily="18" charset="0"/>
                          </a:rPr>
                        </m:ctrlPr>
                      </m:sSubSupPr>
                      <m:e>
                        <m:r>
                          <a:rPr lang="en-US" altLang="zh-CN" sz="2800" b="1" i="1" smtClean="0">
                            <a:latin typeface="Cambria Math" panose="02040503050406030204" pitchFamily="18" charset="0"/>
                            <a:cs typeface="Times New Roman" panose="02020603050405020304" pitchFamily="18" charset="0"/>
                          </a:rPr>
                          <m:t>𝒙</m:t>
                        </m:r>
                      </m:e>
                      <m:sub>
                        <m:r>
                          <a:rPr lang="en-US" altLang="zh-CN" sz="2800" b="0" i="1" smtClean="0">
                            <a:latin typeface="Cambria Math" panose="02040503050406030204" pitchFamily="18" charset="0"/>
                            <a:cs typeface="Times New Roman" panose="02020603050405020304" pitchFamily="18" charset="0"/>
                          </a:rPr>
                          <m:t>𝑖</m:t>
                        </m:r>
                      </m:sub>
                      <m:sup>
                        <m:r>
                          <a:rPr lang="en-US" altLang="zh-CN" sz="2800" b="0" i="1" smtClean="0">
                            <a:latin typeface="Cambria Math" panose="02040503050406030204" pitchFamily="18" charset="0"/>
                            <a:cs typeface="Times New Roman" panose="02020603050405020304" pitchFamily="18" charset="0"/>
                          </a:rPr>
                          <m:t>𝑤𝑠</m:t>
                        </m:r>
                      </m:sup>
                    </m:sSubSup>
                    <m:r>
                      <a:rPr lang="en-US" altLang="zh-CN" sz="2800" b="0" i="1" smtClean="0">
                        <a:latin typeface="Cambria Math" panose="02040503050406030204" pitchFamily="18" charset="0"/>
                        <a:cs typeface="Times New Roman" panose="02020603050405020304" pitchFamily="18" charset="0"/>
                      </a:rPr>
                      <m:t>=</m:t>
                    </m:r>
                    <m:f>
                      <m:fPr>
                        <m:ctrlPr>
                          <a:rPr lang="en-US" altLang="zh-CN" sz="2800" b="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1</m:t>
                        </m:r>
                      </m:num>
                      <m:den>
                        <m:r>
                          <a:rPr lang="en-US" altLang="zh-CN" sz="2800" b="0" i="1" smtClean="0">
                            <a:latin typeface="Cambria Math" panose="02040503050406030204" pitchFamily="18" charset="0"/>
                            <a:cs typeface="Times New Roman" panose="02020603050405020304" pitchFamily="18" charset="0"/>
                          </a:rPr>
                          <m:t>𝑚</m:t>
                        </m:r>
                      </m:den>
                    </m:f>
                    <m:nary>
                      <m:naryPr>
                        <m:chr m:val="∑"/>
                        <m:ctrlPr>
                          <a:rPr lang="en-US" altLang="zh-CN" sz="2800" b="0" i="1" smtClean="0">
                            <a:latin typeface="Cambria Math" panose="02040503050406030204" pitchFamily="18" charset="0"/>
                            <a:cs typeface="Times New Roman" panose="02020603050405020304" pitchFamily="18" charset="0"/>
                          </a:rPr>
                        </m:ctrlPr>
                      </m:naryPr>
                      <m:sub>
                        <m:r>
                          <m:rPr>
                            <m:brk m:alnAt="23"/>
                          </m:rPr>
                          <a:rPr lang="en-US" altLang="zh-CN" sz="2800" b="0" i="1" smtClean="0">
                            <a:latin typeface="Cambria Math" panose="02040503050406030204" pitchFamily="18" charset="0"/>
                            <a:cs typeface="Times New Roman" panose="02020603050405020304" pitchFamily="18" charset="0"/>
                          </a:rPr>
                          <m:t>𝑙</m:t>
                        </m:r>
                        <m:r>
                          <a:rPr lang="en-US" altLang="zh-CN" sz="2800" b="0" i="1" smtClean="0">
                            <a:latin typeface="Cambria Math" panose="02040503050406030204" pitchFamily="18" charset="0"/>
                            <a:cs typeface="Times New Roman" panose="02020603050405020304" pitchFamily="18" charset="0"/>
                          </a:rPr>
                          <m:t>=1</m:t>
                        </m:r>
                      </m:sub>
                      <m:sup>
                        <m:r>
                          <a:rPr lang="en-US" altLang="zh-CN" sz="2800" b="0" i="1" smtClean="0">
                            <a:latin typeface="Cambria Math" panose="02040503050406030204" pitchFamily="18" charset="0"/>
                            <a:cs typeface="Times New Roman" panose="02020603050405020304" pitchFamily="18" charset="0"/>
                          </a:rPr>
                          <m:t>𝑚</m:t>
                        </m:r>
                      </m:sup>
                      <m:e>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1" i="1" smtClean="0">
                                <a:latin typeface="Cambria Math" panose="02040503050406030204" pitchFamily="18" charset="0"/>
                                <a:cs typeface="Times New Roman" panose="02020603050405020304" pitchFamily="18" charset="0"/>
                              </a:rPr>
                              <m:t>𝒙</m:t>
                            </m:r>
                          </m:e>
                          <m:sub>
                            <m:r>
                              <a:rPr lang="en-US" altLang="zh-CN" sz="2800" b="0" i="1" smtClean="0">
                                <a:latin typeface="Cambria Math" panose="02040503050406030204" pitchFamily="18" charset="0"/>
                                <a:cs typeface="Times New Roman" panose="02020603050405020304" pitchFamily="18" charset="0"/>
                              </a:rPr>
                              <m:t>𝑖𝑙</m:t>
                            </m:r>
                          </m:sub>
                          <m:sup>
                            <m:r>
                              <a:rPr lang="en-US" altLang="zh-CN" sz="2800" b="0" i="1" smtClean="0">
                                <a:latin typeface="Cambria Math" panose="02040503050406030204" pitchFamily="18" charset="0"/>
                                <a:cs typeface="Times New Roman" panose="02020603050405020304" pitchFamily="18" charset="0"/>
                              </a:rPr>
                              <m:t>𝑤</m:t>
                            </m:r>
                          </m:sup>
                        </m:sSubSup>
                      </m:e>
                    </m:nary>
                  </m:oMath>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A9F18D7F-4A17-45AE-A499-AEE5B8843084}"/>
                  </a:ext>
                </a:extLst>
              </p:cNvPr>
              <p:cNvSpPr txBox="1">
                <a:spLocks noRot="1" noChangeAspect="1" noMove="1" noResize="1" noEditPoints="1" noAdjustHandles="1" noChangeArrowheads="1" noChangeShapeType="1" noTextEdit="1"/>
              </p:cNvSpPr>
              <p:nvPr/>
            </p:nvSpPr>
            <p:spPr>
              <a:xfrm>
                <a:off x="1077686" y="35109600"/>
                <a:ext cx="5453743" cy="730328"/>
              </a:xfrm>
              <a:prstGeom prst="rect">
                <a:avLst/>
              </a:prstGeom>
              <a:blipFill>
                <a:blip r:embed="rId10"/>
                <a:stretch>
                  <a:fillRect l="-2349" b="-5833"/>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id="{43D76B66-B12D-4D3B-B924-C783B01F0C20}"/>
              </a:ext>
            </a:extLst>
          </p:cNvPr>
          <p:cNvCxnSpPr>
            <a:cxnSpLocks/>
          </p:cNvCxnSpPr>
          <p:nvPr/>
        </p:nvCxnSpPr>
        <p:spPr>
          <a:xfrm>
            <a:off x="2724150" y="35223900"/>
            <a:ext cx="3600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3AB1FA8-0F09-4E76-92FC-BDA5C5AA6276}"/>
              </a:ext>
            </a:extLst>
          </p:cNvPr>
          <p:cNvCxnSpPr>
            <a:cxnSpLocks/>
          </p:cNvCxnSpPr>
          <p:nvPr/>
        </p:nvCxnSpPr>
        <p:spPr>
          <a:xfrm>
            <a:off x="4800600" y="35223900"/>
            <a:ext cx="2667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A620714-FDCC-4B45-AFD4-D07AA3A52D94}"/>
                  </a:ext>
                </a:extLst>
              </p:cNvPr>
              <p:cNvSpPr txBox="1"/>
              <p:nvPr/>
            </p:nvSpPr>
            <p:spPr>
              <a:xfrm>
                <a:off x="6807063" y="35109600"/>
                <a:ext cx="8388390" cy="97905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Self-attention: </a:t>
                </a:r>
                <a14:m>
                  <m:oMath xmlns:m="http://schemas.openxmlformats.org/officeDocument/2006/math">
                    <m:sSubSup>
                      <m:sSubSupPr>
                        <m:ctrlPr>
                          <a:rPr lang="en-US" altLang="zh-CN" sz="2800" i="1" smtClean="0">
                            <a:latin typeface="Cambria Math" panose="02040503050406030204" pitchFamily="18" charset="0"/>
                            <a:cs typeface="Times New Roman" panose="02020603050405020304" pitchFamily="18" charset="0"/>
                          </a:rPr>
                        </m:ctrlPr>
                      </m:sSubSupPr>
                      <m:e>
                        <m:r>
                          <a:rPr lang="en-US" altLang="zh-CN" sz="2800" b="1" i="1" smtClean="0">
                            <a:latin typeface="Cambria Math" panose="02040503050406030204" pitchFamily="18" charset="0"/>
                            <a:cs typeface="Times New Roman" panose="02020603050405020304" pitchFamily="18" charset="0"/>
                          </a:rPr>
                          <m:t>𝒙</m:t>
                        </m:r>
                      </m:e>
                      <m:sub>
                        <m:r>
                          <a:rPr lang="en-US" altLang="zh-CN" sz="2800" b="0" i="1" smtClean="0">
                            <a:latin typeface="Cambria Math" panose="02040503050406030204" pitchFamily="18" charset="0"/>
                            <a:cs typeface="Times New Roman" panose="02020603050405020304" pitchFamily="18" charset="0"/>
                          </a:rPr>
                          <m:t>𝑖</m:t>
                        </m:r>
                      </m:sub>
                      <m:sup>
                        <m:r>
                          <a:rPr lang="en-US" altLang="zh-CN" sz="2800" b="0" i="1" smtClean="0">
                            <a:latin typeface="Cambria Math" panose="02040503050406030204" pitchFamily="18" charset="0"/>
                            <a:cs typeface="Times New Roman" panose="02020603050405020304" pitchFamily="18" charset="0"/>
                          </a:rPr>
                          <m:t>𝑤𝑠</m:t>
                        </m:r>
                      </m:sup>
                    </m:sSubSup>
                    <m:r>
                      <a:rPr lang="en-US" altLang="zh-CN" sz="2800" b="0" i="1" smtClean="0">
                        <a:latin typeface="Cambria Math" panose="02040503050406030204" pitchFamily="18" charset="0"/>
                        <a:cs typeface="Times New Roman" panose="02020603050405020304" pitchFamily="18" charset="0"/>
                      </a:rPr>
                      <m:t>=</m:t>
                    </m:r>
                    <m:nary>
                      <m:naryPr>
                        <m:chr m:val="∑"/>
                        <m:ctrlPr>
                          <a:rPr lang="en-US" altLang="zh-CN" sz="2800" b="0" i="1" smtClean="0">
                            <a:latin typeface="Cambria Math" panose="02040503050406030204" pitchFamily="18" charset="0"/>
                            <a:cs typeface="Times New Roman" panose="02020603050405020304" pitchFamily="18" charset="0"/>
                          </a:rPr>
                        </m:ctrlPr>
                      </m:naryPr>
                      <m:sub>
                        <m:r>
                          <m:rPr>
                            <m:brk m:alnAt="23"/>
                          </m:rPr>
                          <a:rPr lang="en-US" altLang="zh-CN" sz="2800" b="0" i="1" smtClean="0">
                            <a:latin typeface="Cambria Math" panose="02040503050406030204" pitchFamily="18" charset="0"/>
                            <a:cs typeface="Times New Roman" panose="02020603050405020304" pitchFamily="18" charset="0"/>
                          </a:rPr>
                          <m:t>𝑙</m:t>
                        </m:r>
                        <m:r>
                          <a:rPr lang="en-US" altLang="zh-CN" sz="2800" b="0" i="1" smtClean="0">
                            <a:latin typeface="Cambria Math" panose="02040503050406030204" pitchFamily="18" charset="0"/>
                            <a:cs typeface="Times New Roman" panose="02020603050405020304" pitchFamily="18" charset="0"/>
                          </a:rPr>
                          <m:t>=1</m:t>
                        </m:r>
                      </m:sub>
                      <m:sup>
                        <m:r>
                          <a:rPr lang="en-US" altLang="zh-CN" sz="2800" b="0" i="1" smtClean="0">
                            <a:latin typeface="Cambria Math" panose="02040503050406030204" pitchFamily="18" charset="0"/>
                            <a:cs typeface="Times New Roman" panose="02020603050405020304" pitchFamily="18" charset="0"/>
                          </a:rPr>
                          <m:t>𝑚</m:t>
                        </m:r>
                      </m:sup>
                      <m:e>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𝑎</m:t>
                            </m:r>
                          </m:e>
                          <m:sub>
                            <m:r>
                              <a:rPr lang="en-US" altLang="zh-CN" sz="2800" b="0" i="1" smtClean="0">
                                <a:latin typeface="Cambria Math" panose="02040503050406030204" pitchFamily="18" charset="0"/>
                                <a:cs typeface="Times New Roman" panose="02020603050405020304" pitchFamily="18" charset="0"/>
                              </a:rPr>
                              <m:t>𝑖𝑙</m:t>
                            </m:r>
                          </m:sub>
                        </m:sSub>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1" i="1" smtClean="0">
                                <a:latin typeface="Cambria Math" panose="02040503050406030204" pitchFamily="18" charset="0"/>
                                <a:cs typeface="Times New Roman" panose="02020603050405020304" pitchFamily="18" charset="0"/>
                              </a:rPr>
                              <m:t>𝒙</m:t>
                            </m:r>
                          </m:e>
                          <m:sub>
                            <m:r>
                              <a:rPr lang="en-US" altLang="zh-CN" sz="2800" b="0" i="1" smtClean="0">
                                <a:latin typeface="Cambria Math" panose="02040503050406030204" pitchFamily="18" charset="0"/>
                                <a:cs typeface="Times New Roman" panose="02020603050405020304" pitchFamily="18" charset="0"/>
                              </a:rPr>
                              <m:t>𝑖𝑙</m:t>
                            </m:r>
                          </m:sub>
                          <m:sup>
                            <m:r>
                              <a:rPr lang="en-US" altLang="zh-CN" sz="2800" b="0" i="1" smtClean="0">
                                <a:latin typeface="Cambria Math" panose="02040503050406030204" pitchFamily="18" charset="0"/>
                                <a:cs typeface="Times New Roman" panose="02020603050405020304" pitchFamily="18" charset="0"/>
                              </a:rPr>
                              <m:t>𝑤</m:t>
                            </m:r>
                          </m:sup>
                        </m:sSubSup>
                      </m:e>
                    </m:nary>
                  </m:oMath>
                </a14:m>
                <a:endParaRPr lang="en-US" altLang="zh-CN" sz="28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𝑊</m:t>
                        </m:r>
                      </m:e>
                      <m:sub>
                        <m:r>
                          <a:rPr lang="en-US" altLang="zh-CN" sz="2800" b="0" i="1" smtClean="0">
                            <a:latin typeface="Cambria Math" panose="02040503050406030204" pitchFamily="18" charset="0"/>
                            <a:cs typeface="Times New Roman" panose="02020603050405020304" pitchFamily="18" charset="0"/>
                          </a:rPr>
                          <m:t>𝑖</m:t>
                        </m:r>
                      </m:sub>
                    </m:sSub>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𝑥</m:t>
                        </m:r>
                      </m:e>
                      <m:sub>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sub>
                      <m:sup>
                        <m:r>
                          <a:rPr lang="en-US" altLang="zh-CN" sz="2800" b="0" i="1" smtClean="0">
                            <a:latin typeface="Cambria Math" panose="02040503050406030204" pitchFamily="18" charset="0"/>
                            <a:cs typeface="Times New Roman" panose="02020603050405020304" pitchFamily="18" charset="0"/>
                          </a:rPr>
                          <m:t>𝑤</m:t>
                        </m:r>
                      </m:sup>
                    </m:sSubSup>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𝑥</m:t>
                        </m:r>
                      </m:e>
                      <m:sub>
                        <m:r>
                          <a:rPr lang="en-US" altLang="zh-CN" sz="2800" b="0" i="1" smtClean="0">
                            <a:latin typeface="Cambria Math" panose="02040503050406030204" pitchFamily="18" charset="0"/>
                            <a:cs typeface="Times New Roman" panose="02020603050405020304" pitchFamily="18" charset="0"/>
                          </a:rPr>
                          <m:t>𝑖𝑚</m:t>
                        </m:r>
                      </m:sub>
                      <m:sup>
                        <m:r>
                          <a:rPr lang="en-US" altLang="zh-CN" sz="2800" b="0" i="1" smtClean="0">
                            <a:latin typeface="Cambria Math" panose="02040503050406030204" pitchFamily="18" charset="0"/>
                            <a:cs typeface="Times New Roman" panose="02020603050405020304" pitchFamily="18" charset="0"/>
                          </a:rPr>
                          <m:t>𝑤</m:t>
                        </m:r>
                      </m:sup>
                    </m:sSubSup>
                    <m:r>
                      <a:rPr lang="en-US" altLang="zh-CN" sz="2800" b="0" i="1" smtClean="0">
                        <a:latin typeface="Cambria Math" panose="02040503050406030204" pitchFamily="18" charset="0"/>
                        <a:cs typeface="Times New Roman" panose="02020603050405020304" pitchFamily="18" charset="0"/>
                      </a:rPr>
                      <m:t>)</m:t>
                    </m:r>
                  </m:oMath>
                </a14:m>
                <a:r>
                  <a:rPr lang="en-US" altLang="zh-C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b="1" i="1" dirty="0" smtClean="0">
                            <a:latin typeface="Cambria Math" panose="02040503050406030204" pitchFamily="18" charset="0"/>
                            <a:cs typeface="Times New Roman" panose="02020603050405020304" pitchFamily="18" charset="0"/>
                          </a:rPr>
                        </m:ctrlPr>
                      </m:sSubPr>
                      <m:e>
                        <m:r>
                          <a:rPr lang="en-US" altLang="zh-CN" sz="2800" b="1" i="1" dirty="0" smtClean="0">
                            <a:latin typeface="Cambria Math" panose="02040503050406030204" pitchFamily="18" charset="0"/>
                            <a:cs typeface="Times New Roman" panose="02020603050405020304" pitchFamily="18" charset="0"/>
                          </a:rPr>
                          <m:t>𝒂</m:t>
                        </m:r>
                      </m:e>
                      <m:sub>
                        <m:r>
                          <a:rPr lang="en-US" altLang="zh-CN" sz="2800" b="1" i="1" dirty="0" smtClean="0">
                            <a:latin typeface="Cambria Math" panose="02040503050406030204" pitchFamily="18" charset="0"/>
                            <a:cs typeface="Times New Roman" panose="02020603050405020304" pitchFamily="18" charset="0"/>
                          </a:rPr>
                          <m:t>𝒊</m:t>
                        </m:r>
                      </m:sub>
                    </m:sSub>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𝑠𝑜𝑓𝑡𝑚𝑎𝑥</m:t>
                    </m:r>
                    <m:r>
                      <a:rPr lang="en-US" altLang="zh-CN" sz="2800" b="0" i="1" smtClean="0">
                        <a:latin typeface="Cambria Math" panose="02040503050406030204" pitchFamily="18" charset="0"/>
                        <a:cs typeface="Times New Roman" panose="02020603050405020304" pitchFamily="18" charset="0"/>
                      </a:rPr>
                      <m:t>(</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1" i="1" smtClean="0">
                            <a:latin typeface="Cambria Math" panose="02040503050406030204" pitchFamily="18" charset="0"/>
                            <a:cs typeface="Times New Roman" panose="02020603050405020304" pitchFamily="18" charset="0"/>
                          </a:rPr>
                          <m:t>𝒘</m:t>
                        </m:r>
                      </m:e>
                      <m:sub>
                        <m:r>
                          <a:rPr lang="en-US" altLang="zh-CN" sz="2800" b="0" i="1" smtClean="0">
                            <a:latin typeface="Cambria Math" panose="02040503050406030204" pitchFamily="18" charset="0"/>
                            <a:cs typeface="Times New Roman" panose="02020603050405020304" pitchFamily="18" charset="0"/>
                          </a:rPr>
                          <m:t>2</m:t>
                        </m:r>
                      </m:sub>
                    </m:sSub>
                    <m:r>
                      <m:rPr>
                        <m:sty m:val="p"/>
                      </m:rPr>
                      <a:rPr lang="en-US" altLang="zh-CN" sz="2800" b="0" i="0" smtClean="0">
                        <a:latin typeface="Cambria Math" panose="02040503050406030204" pitchFamily="18" charset="0"/>
                        <a:cs typeface="Times New Roman" panose="02020603050405020304" pitchFamily="18" charset="0"/>
                      </a:rPr>
                      <m:t>tanh</m:t>
                    </m:r>
                    <m:r>
                      <a:rPr lang="en-US" altLang="zh-CN" sz="2800" b="0" i="1" smtClean="0">
                        <a:latin typeface="Cambria Math" panose="02040503050406030204" pitchFamily="18" charset="0"/>
                        <a:cs typeface="Times New Roman" panose="02020603050405020304" pitchFamily="18" charset="0"/>
                      </a:rPr>
                      <m:t>⁡(</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𝑊</m:t>
                        </m:r>
                      </m:e>
                      <m:sub>
                        <m:r>
                          <a:rPr lang="en-US" altLang="zh-CN" sz="2800" b="0" i="1" smtClean="0">
                            <a:latin typeface="Cambria Math" panose="02040503050406030204" pitchFamily="18" charset="0"/>
                            <a:cs typeface="Times New Roman" panose="02020603050405020304" pitchFamily="18" charset="0"/>
                          </a:rPr>
                          <m:t>1</m:t>
                        </m:r>
                      </m:sub>
                    </m:sSub>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𝑊</m:t>
                        </m:r>
                      </m:e>
                      <m:sub>
                        <m:r>
                          <a:rPr lang="en-US" altLang="zh-CN" sz="2800" b="0" i="1" smtClean="0">
                            <a:latin typeface="Cambria Math" panose="02040503050406030204" pitchFamily="18" charset="0"/>
                            <a:cs typeface="Times New Roman" panose="02020603050405020304" pitchFamily="18" charset="0"/>
                          </a:rPr>
                          <m:t>𝑖</m:t>
                        </m:r>
                      </m:sub>
                      <m:sup>
                        <m:r>
                          <a:rPr lang="en-US" altLang="zh-CN" sz="2800" b="0" i="1" smtClean="0">
                            <a:latin typeface="Cambria Math" panose="02040503050406030204" pitchFamily="18" charset="0"/>
                            <a:cs typeface="Times New Roman" panose="02020603050405020304" pitchFamily="18" charset="0"/>
                          </a:rPr>
                          <m:t>𝑇</m:t>
                        </m:r>
                      </m:sup>
                    </m:sSubSup>
                    <m:r>
                      <a:rPr lang="en-US" altLang="zh-CN" sz="2800" b="0" i="1" smtClean="0">
                        <a:latin typeface="Cambria Math" panose="02040503050406030204" pitchFamily="18" charset="0"/>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p:txBody>
          </p:sp>
        </mc:Choice>
        <mc:Fallback xmlns="">
          <p:sp>
            <p:nvSpPr>
              <p:cNvPr id="29" name="文本框 28">
                <a:extLst>
                  <a:ext uri="{FF2B5EF4-FFF2-40B4-BE49-F238E27FC236}">
                    <a16:creationId xmlns:a16="http://schemas.microsoft.com/office/drawing/2014/main" id="{7A620714-FDCC-4B45-AFD4-D07AA3A52D94}"/>
                  </a:ext>
                </a:extLst>
              </p:cNvPr>
              <p:cNvSpPr txBox="1">
                <a:spLocks noRot="1" noChangeAspect="1" noMove="1" noResize="1" noEditPoints="1" noAdjustHandles="1" noChangeArrowheads="1" noChangeShapeType="1" noTextEdit="1"/>
              </p:cNvSpPr>
              <p:nvPr/>
            </p:nvSpPr>
            <p:spPr>
              <a:xfrm>
                <a:off x="6807063" y="35109600"/>
                <a:ext cx="8388390" cy="979051"/>
              </a:xfrm>
              <a:prstGeom prst="rect">
                <a:avLst/>
              </a:prstGeom>
              <a:blipFill>
                <a:blip r:embed="rId11"/>
                <a:stretch>
                  <a:fillRect l="-1526" t="-6211" b="-15528"/>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369F7ABE-6A31-415D-B6BF-6166952690D6}"/>
              </a:ext>
            </a:extLst>
          </p:cNvPr>
          <p:cNvCxnSpPr>
            <a:cxnSpLocks/>
          </p:cNvCxnSpPr>
          <p:nvPr/>
        </p:nvCxnSpPr>
        <p:spPr>
          <a:xfrm>
            <a:off x="9195682" y="35147700"/>
            <a:ext cx="408740"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2D4BFFF-DC44-429B-BEA9-4FB5CD464111}"/>
              </a:ext>
            </a:extLst>
          </p:cNvPr>
          <p:cNvCxnSpPr>
            <a:cxnSpLocks/>
          </p:cNvCxnSpPr>
          <p:nvPr/>
        </p:nvCxnSpPr>
        <p:spPr>
          <a:xfrm>
            <a:off x="11386432" y="35147700"/>
            <a:ext cx="30280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 Placeholder 345">
            <a:extLst>
              <a:ext uri="{FF2B5EF4-FFF2-40B4-BE49-F238E27FC236}">
                <a16:creationId xmlns:a16="http://schemas.microsoft.com/office/drawing/2014/main" id="{F4A63F0A-559A-414A-9B51-5416C8D60E17}"/>
              </a:ext>
            </a:extLst>
          </p:cNvPr>
          <p:cNvSpPr txBox="1">
            <a:spLocks/>
          </p:cNvSpPr>
          <p:nvPr/>
        </p:nvSpPr>
        <p:spPr>
          <a:xfrm>
            <a:off x="636213" y="36029379"/>
            <a:ext cx="14311676" cy="189252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buSzPct val="75000"/>
              <a:buFont typeface="Wingdings" panose="05000000000000000000" pitchFamily="2" charset="2"/>
              <a:buChar char="l"/>
            </a:pPr>
            <a:r>
              <a:rPr lang="en-US" sz="3200" dirty="0">
                <a:solidFill>
                  <a:schemeClr val="tx1"/>
                </a:solidFill>
              </a:rPr>
              <a:t>Word-Character LSTM</a:t>
            </a:r>
          </a:p>
          <a:p>
            <a:pPr algn="just"/>
            <a:r>
              <a:rPr lang="en-US" dirty="0">
                <a:solidFill>
                  <a:schemeClr val="tx1"/>
                </a:solidFill>
              </a:rPr>
              <a:t>After obtaining fixed-size word information, we concatenate each character embedding with the corresponding word information.</a:t>
            </a:r>
          </a:p>
        </p:txBody>
      </p:sp>
      <p:pic>
        <p:nvPicPr>
          <p:cNvPr id="33" name="图片 32">
            <a:extLst>
              <a:ext uri="{FF2B5EF4-FFF2-40B4-BE49-F238E27FC236}">
                <a16:creationId xmlns:a16="http://schemas.microsoft.com/office/drawing/2014/main" id="{127BF097-D747-44F4-8E64-325C6B7FDB4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43000" y="38241979"/>
            <a:ext cx="5642610" cy="3573780"/>
          </a:xfrm>
          <a:prstGeom prst="rect">
            <a:avLst/>
          </a:prstGeom>
        </p:spPr>
      </p:pic>
      <p:pic>
        <p:nvPicPr>
          <p:cNvPr id="34" name="图片 33">
            <a:extLst>
              <a:ext uri="{FF2B5EF4-FFF2-40B4-BE49-F238E27FC236}">
                <a16:creationId xmlns:a16="http://schemas.microsoft.com/office/drawing/2014/main" id="{5E352548-C579-43DF-B07B-A8CA685319B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33499" y="38209322"/>
            <a:ext cx="4526280" cy="3192780"/>
          </a:xfrm>
          <a:prstGeom prst="rect">
            <a:avLst/>
          </a:prstGeom>
        </p:spPr>
      </p:pic>
      <p:sp>
        <p:nvSpPr>
          <p:cNvPr id="35" name="Text Placeholder 338">
            <a:extLst>
              <a:ext uri="{FF2B5EF4-FFF2-40B4-BE49-F238E27FC236}">
                <a16:creationId xmlns:a16="http://schemas.microsoft.com/office/drawing/2014/main" id="{4BC54F85-DE0E-4E86-B240-079644E79438}"/>
              </a:ext>
            </a:extLst>
          </p:cNvPr>
          <p:cNvSpPr txBox="1">
            <a:spLocks/>
          </p:cNvSpPr>
          <p:nvPr/>
        </p:nvSpPr>
        <p:spPr>
          <a:xfrm>
            <a:off x="15353328" y="7587841"/>
            <a:ext cx="14287682" cy="800265"/>
          </a:xfrm>
          <a:prstGeom prst="rect">
            <a:avLst/>
          </a:prstGeom>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3900" b="1" u="sng" dirty="0">
                <a:latin typeface="Times New Roman" panose="02020603050405020304" pitchFamily="18" charset="0"/>
                <a:cs typeface="Times New Roman" panose="02020603050405020304" pitchFamily="18" charset="0"/>
              </a:rPr>
              <a:t>Experiments</a:t>
            </a:r>
          </a:p>
        </p:txBody>
      </p:sp>
      <p:sp>
        <p:nvSpPr>
          <p:cNvPr id="36" name="Text Placeholder 345">
            <a:extLst>
              <a:ext uri="{FF2B5EF4-FFF2-40B4-BE49-F238E27FC236}">
                <a16:creationId xmlns:a16="http://schemas.microsoft.com/office/drawing/2014/main" id="{3577624E-D00E-4033-B219-D3F1AE83D372}"/>
              </a:ext>
            </a:extLst>
          </p:cNvPr>
          <p:cNvSpPr txBox="1">
            <a:spLocks/>
          </p:cNvSpPr>
          <p:nvPr/>
        </p:nvSpPr>
        <p:spPr>
          <a:xfrm>
            <a:off x="15717002" y="8241199"/>
            <a:ext cx="13740063" cy="131390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US" dirty="0">
                <a:solidFill>
                  <a:schemeClr val="tx1"/>
                </a:solidFill>
              </a:rPr>
              <a:t>We conduct experiments on four benchmark datasets, including OntoNote4.0, MSRA, Weibo NER, and Chinese resume dataset, to demonstrate the effectiveness of our proposed method.  </a:t>
            </a:r>
          </a:p>
        </p:txBody>
      </p:sp>
      <p:pic>
        <p:nvPicPr>
          <p:cNvPr id="37" name="图片 36">
            <a:extLst>
              <a:ext uri="{FF2B5EF4-FFF2-40B4-BE49-F238E27FC236}">
                <a16:creationId xmlns:a16="http://schemas.microsoft.com/office/drawing/2014/main" id="{328586B0-3626-4B0E-B260-EB2959D9E88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252679" y="9774428"/>
            <a:ext cx="5652000" cy="3317751"/>
          </a:xfrm>
          <a:prstGeom prst="rect">
            <a:avLst/>
          </a:prstGeom>
        </p:spPr>
      </p:pic>
      <p:sp>
        <p:nvSpPr>
          <p:cNvPr id="38" name="文本框 37">
            <a:extLst>
              <a:ext uri="{FF2B5EF4-FFF2-40B4-BE49-F238E27FC236}">
                <a16:creationId xmlns:a16="http://schemas.microsoft.com/office/drawing/2014/main" id="{2CCCB036-630F-47C8-9807-77C6D0E5F76E}"/>
              </a:ext>
            </a:extLst>
          </p:cNvPr>
          <p:cNvSpPr txBox="1"/>
          <p:nvPr/>
        </p:nvSpPr>
        <p:spPr>
          <a:xfrm>
            <a:off x="17297582" y="13225289"/>
            <a:ext cx="3642344"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Results on OntoNote4.0</a:t>
            </a:r>
            <a:endParaRPr lang="zh-CN" altLang="en-US" sz="2800"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DD859D0C-8200-41DD-9291-9BE30D0FE3A8}"/>
              </a:ext>
            </a:extLst>
          </p:cNvPr>
          <p:cNvSpPr txBox="1"/>
          <p:nvPr/>
        </p:nvSpPr>
        <p:spPr>
          <a:xfrm>
            <a:off x="17380360" y="18458942"/>
            <a:ext cx="2795958"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Results on MSRA</a:t>
            </a:r>
            <a:endParaRPr lang="zh-CN" altLang="en-US" sz="2800" dirty="0">
              <a:latin typeface="Times New Roman" panose="02020603050405020304" pitchFamily="18" charset="0"/>
              <a:cs typeface="Times New Roman" panose="02020603050405020304" pitchFamily="18" charset="0"/>
            </a:endParaRPr>
          </a:p>
        </p:txBody>
      </p:sp>
      <p:pic>
        <p:nvPicPr>
          <p:cNvPr id="40" name="图片 39">
            <a:extLst>
              <a:ext uri="{FF2B5EF4-FFF2-40B4-BE49-F238E27FC236}">
                <a16:creationId xmlns:a16="http://schemas.microsoft.com/office/drawing/2014/main" id="{8AD1F966-3237-4A87-A552-B160E79DC10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6310992" y="13959331"/>
            <a:ext cx="5638800" cy="4352544"/>
          </a:xfrm>
          <a:prstGeom prst="rect">
            <a:avLst/>
          </a:prstGeom>
        </p:spPr>
      </p:pic>
      <p:pic>
        <p:nvPicPr>
          <p:cNvPr id="41" name="图片 40">
            <a:extLst>
              <a:ext uri="{FF2B5EF4-FFF2-40B4-BE49-F238E27FC236}">
                <a16:creationId xmlns:a16="http://schemas.microsoft.com/office/drawing/2014/main" id="{B49CFC6C-FB3B-40E1-BC1F-D61BF44CE5B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005479" y="9748420"/>
            <a:ext cx="5972556" cy="4733544"/>
          </a:xfrm>
          <a:prstGeom prst="rect">
            <a:avLst/>
          </a:prstGeom>
        </p:spPr>
      </p:pic>
      <p:sp>
        <p:nvSpPr>
          <p:cNvPr id="42" name="文本框 41">
            <a:extLst>
              <a:ext uri="{FF2B5EF4-FFF2-40B4-BE49-F238E27FC236}">
                <a16:creationId xmlns:a16="http://schemas.microsoft.com/office/drawing/2014/main" id="{B931AB7A-E347-4371-95C4-9FC63D386222}"/>
              </a:ext>
            </a:extLst>
          </p:cNvPr>
          <p:cNvSpPr txBox="1"/>
          <p:nvPr/>
        </p:nvSpPr>
        <p:spPr>
          <a:xfrm>
            <a:off x="24642637" y="14583080"/>
            <a:ext cx="2698239"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Results on Weibo</a:t>
            </a:r>
            <a:endParaRPr lang="zh-CN" altLang="en-US" sz="2800" dirty="0">
              <a:latin typeface="Times New Roman" panose="02020603050405020304" pitchFamily="18" charset="0"/>
              <a:cs typeface="Times New Roman" panose="02020603050405020304" pitchFamily="18" charset="0"/>
            </a:endParaRPr>
          </a:p>
        </p:txBody>
      </p:sp>
      <p:pic>
        <p:nvPicPr>
          <p:cNvPr id="43" name="图片 42">
            <a:extLst>
              <a:ext uri="{FF2B5EF4-FFF2-40B4-BE49-F238E27FC236}">
                <a16:creationId xmlns:a16="http://schemas.microsoft.com/office/drawing/2014/main" id="{B6ED3213-32AF-421E-BA30-B3A9E83571AB}"/>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3005478" y="15377081"/>
            <a:ext cx="5972556" cy="2810256"/>
          </a:xfrm>
          <a:prstGeom prst="rect">
            <a:avLst/>
          </a:prstGeom>
        </p:spPr>
      </p:pic>
      <p:sp>
        <p:nvSpPr>
          <p:cNvPr id="44" name="文本框 43">
            <a:extLst>
              <a:ext uri="{FF2B5EF4-FFF2-40B4-BE49-F238E27FC236}">
                <a16:creationId xmlns:a16="http://schemas.microsoft.com/office/drawing/2014/main" id="{4B6801ED-14E6-4973-ADA5-DF1A3F688FCF}"/>
              </a:ext>
            </a:extLst>
          </p:cNvPr>
          <p:cNvSpPr txBox="1"/>
          <p:nvPr/>
        </p:nvSpPr>
        <p:spPr>
          <a:xfrm>
            <a:off x="24169235" y="18453440"/>
            <a:ext cx="4176143"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Results on Chinese Resume</a:t>
            </a:r>
            <a:endParaRPr lang="zh-CN" altLang="en-US" sz="2800" dirty="0">
              <a:latin typeface="Times New Roman" panose="02020603050405020304" pitchFamily="18" charset="0"/>
              <a:cs typeface="Times New Roman" panose="02020603050405020304" pitchFamily="18" charset="0"/>
            </a:endParaRPr>
          </a:p>
        </p:txBody>
      </p:sp>
      <p:sp>
        <p:nvSpPr>
          <p:cNvPr id="45" name="Text Placeholder 345">
            <a:extLst>
              <a:ext uri="{FF2B5EF4-FFF2-40B4-BE49-F238E27FC236}">
                <a16:creationId xmlns:a16="http://schemas.microsoft.com/office/drawing/2014/main" id="{4B9F6B16-B523-4023-B007-33479CAEAB68}"/>
              </a:ext>
            </a:extLst>
          </p:cNvPr>
          <p:cNvSpPr txBox="1">
            <a:spLocks/>
          </p:cNvSpPr>
          <p:nvPr/>
        </p:nvSpPr>
        <p:spPr>
          <a:xfrm>
            <a:off x="15717002" y="19203354"/>
            <a:ext cx="7835139" cy="174478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US" dirty="0">
                <a:solidFill>
                  <a:schemeClr val="tx1"/>
                </a:solidFill>
              </a:rPr>
              <a:t>The comparison of our methods and the lattice model in terms of training time and convergence speed.  </a:t>
            </a:r>
          </a:p>
        </p:txBody>
      </p:sp>
      <p:pic>
        <p:nvPicPr>
          <p:cNvPr id="46" name="图片 45">
            <a:extLst>
              <a:ext uri="{FF2B5EF4-FFF2-40B4-BE49-F238E27FC236}">
                <a16:creationId xmlns:a16="http://schemas.microsoft.com/office/drawing/2014/main" id="{60872E16-A021-422C-BB11-E927390B1DF0}"/>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502438" y="20950477"/>
            <a:ext cx="5739062" cy="2628000"/>
          </a:xfrm>
          <a:prstGeom prst="rect">
            <a:avLst/>
          </a:prstGeom>
        </p:spPr>
      </p:pic>
      <p:pic>
        <p:nvPicPr>
          <p:cNvPr id="47" name="图片 46">
            <a:extLst>
              <a:ext uri="{FF2B5EF4-FFF2-40B4-BE49-F238E27FC236}">
                <a16:creationId xmlns:a16="http://schemas.microsoft.com/office/drawing/2014/main" id="{8E18065D-70F1-47BA-B824-8D1D726B369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552141" y="19449632"/>
            <a:ext cx="5852172" cy="4389129"/>
          </a:xfrm>
          <a:prstGeom prst="rect">
            <a:avLst/>
          </a:prstGeom>
        </p:spPr>
      </p:pic>
      <p:sp>
        <p:nvSpPr>
          <p:cNvPr id="48" name="文本框 47">
            <a:extLst>
              <a:ext uri="{FF2B5EF4-FFF2-40B4-BE49-F238E27FC236}">
                <a16:creationId xmlns:a16="http://schemas.microsoft.com/office/drawing/2014/main" id="{A301C451-4677-443B-9383-1EA5FB7D638D}"/>
              </a:ext>
            </a:extLst>
          </p:cNvPr>
          <p:cNvSpPr txBox="1"/>
          <p:nvPr/>
        </p:nvSpPr>
        <p:spPr>
          <a:xfrm>
            <a:off x="15717002" y="24129368"/>
            <a:ext cx="1747594"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Case study</a:t>
            </a:r>
            <a:endParaRPr lang="zh-CN" altLang="en-US" sz="2800" dirty="0">
              <a:latin typeface="Times New Roman" panose="02020603050405020304" pitchFamily="18" charset="0"/>
              <a:cs typeface="Times New Roman" panose="02020603050405020304" pitchFamily="18" charset="0"/>
            </a:endParaRPr>
          </a:p>
        </p:txBody>
      </p:sp>
      <p:pic>
        <p:nvPicPr>
          <p:cNvPr id="49" name="图片 48">
            <a:extLst>
              <a:ext uri="{FF2B5EF4-FFF2-40B4-BE49-F238E27FC236}">
                <a16:creationId xmlns:a16="http://schemas.microsoft.com/office/drawing/2014/main" id="{0BC0B548-4940-45AC-BAF1-B7E428A9659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6491847" y="24894747"/>
            <a:ext cx="12010644" cy="6458712"/>
          </a:xfrm>
          <a:prstGeom prst="rect">
            <a:avLst/>
          </a:prstGeom>
        </p:spPr>
      </p:pic>
      <p:sp>
        <p:nvSpPr>
          <p:cNvPr id="50" name="Text Placeholder 343">
            <a:extLst>
              <a:ext uri="{FF2B5EF4-FFF2-40B4-BE49-F238E27FC236}">
                <a16:creationId xmlns:a16="http://schemas.microsoft.com/office/drawing/2014/main" id="{77B19682-5A64-40B3-99E8-3413F34789B9}"/>
              </a:ext>
            </a:extLst>
          </p:cNvPr>
          <p:cNvSpPr txBox="1">
            <a:spLocks/>
          </p:cNvSpPr>
          <p:nvPr/>
        </p:nvSpPr>
        <p:spPr>
          <a:xfrm>
            <a:off x="15717002" y="34297544"/>
            <a:ext cx="13740063" cy="897605"/>
          </a:xfrm>
          <a:prstGeom prst="rect">
            <a:avLst/>
          </a:prstGeom>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None/>
            </a:pPr>
            <a:r>
              <a:rPr lang="en-US" sz="2800" dirty="0">
                <a:latin typeface="Times New Roman" panose="02020603050405020304" pitchFamily="18" charset="0"/>
                <a:cs typeface="Times New Roman" panose="02020603050405020304" pitchFamily="18" charset="0"/>
              </a:rPr>
              <a:t>Lexicon or pre-trained embedding ?</a:t>
            </a:r>
          </a:p>
        </p:txBody>
      </p:sp>
      <p:sp>
        <p:nvSpPr>
          <p:cNvPr id="51" name="文本框 50">
            <a:extLst>
              <a:ext uri="{FF2B5EF4-FFF2-40B4-BE49-F238E27FC236}">
                <a16:creationId xmlns:a16="http://schemas.microsoft.com/office/drawing/2014/main" id="{697453DA-71B6-4C96-8318-121E107DD487}"/>
              </a:ext>
            </a:extLst>
          </p:cNvPr>
          <p:cNvSpPr txBox="1"/>
          <p:nvPr/>
        </p:nvSpPr>
        <p:spPr>
          <a:xfrm>
            <a:off x="15717002" y="31762958"/>
            <a:ext cx="6413543"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How to choose encoding strategy ?</a:t>
            </a:r>
            <a:endParaRPr lang="zh-CN" altLang="en-US" sz="2800"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909FA043-5315-4252-967E-543D7920E2E0}"/>
              </a:ext>
            </a:extLst>
          </p:cNvPr>
          <p:cNvSpPr txBox="1"/>
          <p:nvPr/>
        </p:nvSpPr>
        <p:spPr>
          <a:xfrm>
            <a:off x="16252679" y="32576908"/>
            <a:ext cx="6660798" cy="1384995"/>
          </a:xfrm>
          <a:prstGeom prst="rect">
            <a:avLst/>
          </a:prstGeom>
          <a:noFill/>
        </p:spPr>
        <p:txBody>
          <a:bodyPr wrap="none" rtlCol="0">
            <a:spAutoFit/>
          </a:bodyPr>
          <a:lstStyle/>
          <a:p>
            <a:pPr marL="457200" indent="-457200">
              <a:buSzPct val="70000"/>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Insufficient training dataset</a:t>
            </a:r>
          </a:p>
          <a:p>
            <a:pPr>
              <a:buSzPct val="70000"/>
            </a:pPr>
            <a:r>
              <a:rPr lang="en-US" altLang="zh-CN" sz="2800" dirty="0">
                <a:latin typeface="Times New Roman" panose="02020603050405020304" pitchFamily="18" charset="0"/>
                <a:cs typeface="Times New Roman" panose="02020603050405020304" pitchFamily="18" charset="0"/>
              </a:rPr>
              <a:t>         Inner nested entities: shortest word first</a:t>
            </a:r>
          </a:p>
          <a:p>
            <a:pPr>
              <a:buSzPct val="70000"/>
            </a:pPr>
            <a:r>
              <a:rPr lang="en-US" altLang="zh-CN" sz="2800" dirty="0">
                <a:latin typeface="Times New Roman" panose="02020603050405020304" pitchFamily="18" charset="0"/>
                <a:cs typeface="Times New Roman" panose="02020603050405020304" pitchFamily="18" charset="0"/>
              </a:rPr>
              <a:t>         Flat entities: longest word first</a:t>
            </a:r>
            <a:endParaRPr lang="zh-CN" altLang="en-US" sz="2800"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73F43315-EEA5-4232-B4AA-1FF0085FFB7C}"/>
              </a:ext>
            </a:extLst>
          </p:cNvPr>
          <p:cNvSpPr txBox="1"/>
          <p:nvPr/>
        </p:nvSpPr>
        <p:spPr>
          <a:xfrm>
            <a:off x="23046723" y="32566390"/>
            <a:ext cx="4737194" cy="1384995"/>
          </a:xfrm>
          <a:prstGeom prst="rect">
            <a:avLst/>
          </a:prstGeom>
          <a:noFill/>
        </p:spPr>
        <p:txBody>
          <a:bodyPr wrap="none" rtlCol="0">
            <a:spAutoFit/>
          </a:bodyPr>
          <a:lstStyle/>
          <a:p>
            <a:pPr marL="457200" indent="-457200">
              <a:buSzPct val="70000"/>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Sufficient training dataset</a:t>
            </a:r>
          </a:p>
          <a:p>
            <a:pPr>
              <a:buSzPct val="70000"/>
            </a:pPr>
            <a:r>
              <a:rPr lang="en-US" altLang="zh-CN" sz="2800" dirty="0">
                <a:latin typeface="Times New Roman" panose="02020603050405020304" pitchFamily="18" charset="0"/>
                <a:cs typeface="Times New Roman" panose="02020603050405020304" pitchFamily="18" charset="0"/>
              </a:rPr>
              <a:t>         Formal text: self-attention</a:t>
            </a:r>
          </a:p>
          <a:p>
            <a:pPr>
              <a:buSzPct val="70000"/>
            </a:pPr>
            <a:r>
              <a:rPr lang="en-US" altLang="zh-CN" sz="2800" dirty="0">
                <a:latin typeface="Times New Roman" panose="02020603050405020304" pitchFamily="18" charset="0"/>
                <a:cs typeface="Times New Roman" panose="02020603050405020304" pitchFamily="18" charset="0"/>
              </a:rPr>
              <a:t>         Informal text: average</a:t>
            </a:r>
            <a:endParaRPr lang="zh-CN" altLang="en-US" sz="2800" dirty="0">
              <a:latin typeface="Times New Roman" panose="02020603050405020304" pitchFamily="18" charset="0"/>
              <a:cs typeface="Times New Roman" panose="02020603050405020304" pitchFamily="18" charset="0"/>
            </a:endParaRPr>
          </a:p>
        </p:txBody>
      </p:sp>
      <p:pic>
        <p:nvPicPr>
          <p:cNvPr id="54" name="图片 53">
            <a:extLst>
              <a:ext uri="{FF2B5EF4-FFF2-40B4-BE49-F238E27FC236}">
                <a16:creationId xmlns:a16="http://schemas.microsoft.com/office/drawing/2014/main" id="{F21FC43E-234B-466F-B2CB-1036B5EF22D8}"/>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7668111" y="35200157"/>
            <a:ext cx="9582912" cy="1667256"/>
          </a:xfrm>
          <a:prstGeom prst="rect">
            <a:avLst/>
          </a:prstGeom>
        </p:spPr>
      </p:pic>
      <p:sp>
        <p:nvSpPr>
          <p:cNvPr id="55" name="Text Placeholder 343">
            <a:extLst>
              <a:ext uri="{FF2B5EF4-FFF2-40B4-BE49-F238E27FC236}">
                <a16:creationId xmlns:a16="http://schemas.microsoft.com/office/drawing/2014/main" id="{C24C824B-BCEA-4040-8015-A92C39900D39}"/>
              </a:ext>
            </a:extLst>
          </p:cNvPr>
          <p:cNvSpPr txBox="1">
            <a:spLocks/>
          </p:cNvSpPr>
          <p:nvPr/>
        </p:nvSpPr>
        <p:spPr>
          <a:xfrm>
            <a:off x="15717002" y="37007446"/>
            <a:ext cx="13687311" cy="105229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3900" b="1" u="sng" dirty="0">
                <a:solidFill>
                  <a:schemeClr val="tx1"/>
                </a:solidFill>
              </a:rPr>
              <a:t>Conclusion</a:t>
            </a:r>
          </a:p>
        </p:txBody>
      </p:sp>
      <p:sp>
        <p:nvSpPr>
          <p:cNvPr id="56" name="Text Placeholder 345">
            <a:extLst>
              <a:ext uri="{FF2B5EF4-FFF2-40B4-BE49-F238E27FC236}">
                <a16:creationId xmlns:a16="http://schemas.microsoft.com/office/drawing/2014/main" id="{B31CD1AC-63C6-4573-A1CD-32A2F8F35E87}"/>
              </a:ext>
            </a:extLst>
          </p:cNvPr>
          <p:cNvSpPr txBox="1">
            <a:spLocks/>
          </p:cNvSpPr>
          <p:nvPr/>
        </p:nvSpPr>
        <p:spPr>
          <a:xfrm>
            <a:off x="15690625" y="37947017"/>
            <a:ext cx="13740063" cy="441628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US" dirty="0">
                <a:solidFill>
                  <a:schemeClr val="tx1"/>
                </a:solidFill>
              </a:rPr>
              <a:t>In this paper, we propose a new method to utilize word information in character sequence for Chinese NER. Four encoding strategies are introduced to extract fixed-sized but different information for batch training. By using WC-LSTM to extract features from the character vector and word vector, our model can effectively exploit word boundary information and mitigate the influence of word segmentation errors. Experiments on datasets in different domains show that our model is more efficient and faster than the lattice model and also outperforms other state-of-the-art models.</a:t>
            </a:r>
          </a:p>
          <a:p>
            <a:pPr algn="just"/>
            <a:r>
              <a:rPr lang="en-US" dirty="0">
                <a:solidFill>
                  <a:schemeClr val="tx1"/>
                </a:solidFill>
              </a:rPr>
              <a:t>In the future, we would like to see whether our methods  can be applied to other Chinese NLP tasks.</a:t>
            </a:r>
          </a:p>
        </p:txBody>
      </p:sp>
      <p:sp>
        <p:nvSpPr>
          <p:cNvPr id="2" name="文本框 1">
            <a:extLst>
              <a:ext uri="{FF2B5EF4-FFF2-40B4-BE49-F238E27FC236}">
                <a16:creationId xmlns:a16="http://schemas.microsoft.com/office/drawing/2014/main" id="{AC939D47-6C81-4820-B7FE-5F3F3669690D}"/>
              </a:ext>
            </a:extLst>
          </p:cNvPr>
          <p:cNvSpPr txBox="1"/>
          <p:nvPr/>
        </p:nvSpPr>
        <p:spPr>
          <a:xfrm>
            <a:off x="9765077" y="6304044"/>
            <a:ext cx="9435596" cy="892552"/>
          </a:xfrm>
          <a:prstGeom prst="rect">
            <a:avLst/>
          </a:prstGeom>
          <a:noFill/>
        </p:spPr>
        <p:txBody>
          <a:bodyPr wrap="none" rtlCol="0">
            <a:spAutoFit/>
          </a:bodyPr>
          <a:lstStyle/>
          <a:p>
            <a:r>
              <a:rPr lang="en-US" altLang="zh-CN" sz="5200" baseline="30000" dirty="0">
                <a:latin typeface="Times New Roman" panose="02020603050405020304" pitchFamily="18" charset="0"/>
                <a:cs typeface="Times New Roman" panose="02020603050405020304" pitchFamily="18" charset="0"/>
              </a:rPr>
              <a:t>*</a:t>
            </a:r>
            <a:r>
              <a:rPr lang="en-US" altLang="zh-CN" sz="5200" dirty="0">
                <a:latin typeface="Times New Roman" panose="02020603050405020304" pitchFamily="18" charset="0"/>
                <a:cs typeface="Times New Roman" panose="02020603050405020304" pitchFamily="18" charset="0"/>
              </a:rPr>
              <a:t>Email :</a:t>
            </a:r>
            <a:r>
              <a:rPr lang="zh-CN" altLang="en-US" sz="5200" dirty="0">
                <a:latin typeface="Times New Roman" panose="02020603050405020304" pitchFamily="18" charset="0"/>
                <a:cs typeface="Times New Roman" panose="02020603050405020304" pitchFamily="18" charset="0"/>
              </a:rPr>
              <a:t> </a:t>
            </a:r>
            <a:r>
              <a:rPr lang="en-US" altLang="zh-CN" sz="5200" dirty="0">
                <a:latin typeface="Times New Roman" panose="02020603050405020304" pitchFamily="18" charset="0"/>
                <a:cs typeface="Times New Roman" panose="02020603050405020304" pitchFamily="18" charset="0"/>
              </a:rPr>
              <a:t>liuwei1206@buaa.edu.cn</a:t>
            </a:r>
            <a:endParaRPr lang="zh-CN" altLang="en-US" sz="5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9A3D87E-CC81-4223-B570-EF1756F25C7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5574709" y="1011913"/>
            <a:ext cx="4038428" cy="4032000"/>
          </a:xfrm>
          <a:prstGeom prst="ellipse">
            <a:avLst/>
          </a:prstGeom>
        </p:spPr>
      </p:pic>
      <p:pic>
        <p:nvPicPr>
          <p:cNvPr id="57" name="图片 56">
            <a:extLst>
              <a:ext uri="{FF2B5EF4-FFF2-40B4-BE49-F238E27FC236}">
                <a16:creationId xmlns:a16="http://schemas.microsoft.com/office/drawing/2014/main" id="{3872B143-76E3-4D5A-B199-04C3C7F4C7A9}"/>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04654" y="14998123"/>
            <a:ext cx="6676644" cy="3182112"/>
          </a:xfrm>
          <a:prstGeom prst="rect">
            <a:avLst/>
          </a:prstGeom>
        </p:spPr>
      </p:pic>
      <p:pic>
        <p:nvPicPr>
          <p:cNvPr id="59" name="图片 58">
            <a:extLst>
              <a:ext uri="{FF2B5EF4-FFF2-40B4-BE49-F238E27FC236}">
                <a16:creationId xmlns:a16="http://schemas.microsoft.com/office/drawing/2014/main" id="{D366834F-CE18-4A20-AF5B-F4EEECEAF67A}"/>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850830" y="15020858"/>
            <a:ext cx="6676644" cy="3182112"/>
          </a:xfrm>
          <a:prstGeom prst="rect">
            <a:avLst/>
          </a:prstGeom>
        </p:spPr>
      </p:pic>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147</TotalTime>
  <Words>626</Words>
  <Application>Microsoft Office PowerPoint</Application>
  <PresentationFormat>自定义</PresentationFormat>
  <Paragraphs>41</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Calibri</vt:lpstr>
      <vt:lpstr>Cambria Math</vt:lpstr>
      <vt:lpstr>Times New Roman</vt:lpstr>
      <vt:lpstr>Trebuchet MS</vt:lpstr>
      <vt:lpstr>Wingdings</vt:lpstr>
      <vt:lpstr>PosterPresentations.com-100CMx140CM</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liuwei</cp:lastModifiedBy>
  <cp:revision>49</cp:revision>
  <dcterms:created xsi:type="dcterms:W3CDTF">2012-02-10T00:21:22Z</dcterms:created>
  <dcterms:modified xsi:type="dcterms:W3CDTF">2019-05-26T12:56:39Z</dcterms:modified>
</cp:coreProperties>
</file>