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67" r:id="rId14"/>
    <p:sldId id="259" r:id="rId15"/>
    <p:sldId id="269" r:id="rId16"/>
    <p:sldId id="272" r:id="rId17"/>
    <p:sldId id="273" r:id="rId18"/>
    <p:sldId id="274" r:id="rId19"/>
    <p:sldId id="271" r:id="rId20"/>
    <p:sldId id="306" r:id="rId21"/>
    <p:sldId id="307" r:id="rId22"/>
    <p:sldId id="268" r:id="rId23"/>
    <p:sldId id="266" r:id="rId24"/>
    <p:sldId id="263" r:id="rId25"/>
    <p:sldId id="275" r:id="rId26"/>
    <p:sldId id="258" r:id="rId27"/>
    <p:sldId id="276" r:id="rId28"/>
    <p:sldId id="260" r:id="rId29"/>
    <p:sldId id="262" r:id="rId30"/>
    <p:sldId id="261" r:id="rId31"/>
    <p:sldId id="265" r:id="rId32"/>
    <p:sldId id="277" r:id="rId33"/>
    <p:sldId id="310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270" r:id="rId47"/>
    <p:sldId id="304" r:id="rId48"/>
    <p:sldId id="305" r:id="rId49"/>
    <p:sldId id="308" r:id="rId50"/>
    <p:sldId id="309" r:id="rId51"/>
    <p:sldId id="318" r:id="rId52"/>
    <p:sldId id="319" r:id="rId53"/>
    <p:sldId id="320" r:id="rId54"/>
    <p:sldId id="317" r:id="rId55"/>
    <p:sldId id="314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74814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7A1DB-65D5-4BA0-B80F-4CB1E4678084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1BAC-84D3-4F9F-923C-A60A662AC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0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대학생을 포함한 </a:t>
            </a:r>
            <a:r>
              <a:rPr lang="en-US" altLang="ko-KR" dirty="0"/>
              <a:t>20</a:t>
            </a:r>
            <a:r>
              <a:rPr lang="ko-KR" altLang="en-US" dirty="0"/>
              <a:t>대라면 거의 다 한번씩 알바를 경험해본 적이 있을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저와 팀원 모두 공통점은 바로</a:t>
            </a:r>
            <a:r>
              <a:rPr lang="en-US" altLang="ko-KR" dirty="0"/>
              <a:t>, ‘</a:t>
            </a:r>
            <a:r>
              <a:rPr lang="ko-KR" altLang="en-US" dirty="0"/>
              <a:t>알바</a:t>
            </a:r>
            <a:r>
              <a:rPr lang="en-US" altLang="ko-KR" dirty="0"/>
              <a:t>’ </a:t>
            </a:r>
            <a:r>
              <a:rPr lang="ko-KR" altLang="en-US" dirty="0"/>
              <a:t>였고 이에 대한 경험을 얘기하다가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알바비</a:t>
            </a:r>
            <a:r>
              <a:rPr lang="ko-KR" altLang="en-US" dirty="0"/>
              <a:t> 계산</a:t>
            </a:r>
            <a:r>
              <a:rPr lang="en-US" altLang="ko-KR" dirty="0"/>
              <a:t>’</a:t>
            </a:r>
            <a:r>
              <a:rPr lang="ko-KR" altLang="en-US" dirty="0"/>
              <a:t>시 몇시간을 일했고 얼마가 </a:t>
            </a:r>
            <a:r>
              <a:rPr lang="ko-KR" altLang="en-US" dirty="0" err="1"/>
              <a:t>나와야하나</a:t>
            </a:r>
            <a:r>
              <a:rPr lang="ko-KR" altLang="en-US" dirty="0"/>
              <a:t> </a:t>
            </a:r>
            <a:r>
              <a:rPr lang="ko-KR" altLang="en-US" dirty="0" err="1"/>
              <a:t>일일히</a:t>
            </a:r>
            <a:r>
              <a:rPr lang="ko-KR" altLang="en-US" dirty="0"/>
              <a:t> </a:t>
            </a:r>
            <a:r>
              <a:rPr lang="ko-KR" altLang="en-US" dirty="0" err="1"/>
              <a:t>계산하는것이</a:t>
            </a:r>
            <a:r>
              <a:rPr lang="ko-KR" altLang="en-US" dirty="0"/>
              <a:t> 매우 번거롭고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스케줄 신청</a:t>
            </a:r>
            <a:r>
              <a:rPr lang="en-US" altLang="ko-KR" dirty="0"/>
              <a:t>’</a:t>
            </a:r>
            <a:r>
              <a:rPr lang="ko-KR" altLang="en-US" dirty="0"/>
              <a:t>때마다 개인적으로 매니저에게 카톡으로 매주 </a:t>
            </a:r>
            <a:r>
              <a:rPr lang="ko-KR" altLang="en-US" dirty="0" err="1"/>
              <a:t>연락드려야</a:t>
            </a:r>
            <a:r>
              <a:rPr lang="ko-KR" altLang="en-US" dirty="0"/>
              <a:t> </a:t>
            </a:r>
            <a:r>
              <a:rPr lang="ko-KR" altLang="en-US" dirty="0" err="1"/>
              <a:t>하는것이</a:t>
            </a:r>
            <a:endParaRPr lang="en-US" altLang="ko-KR" dirty="0"/>
          </a:p>
          <a:p>
            <a:r>
              <a:rPr lang="ko-KR" altLang="en-US" dirty="0"/>
              <a:t>비생산적인 과정이자 번거로움 그 자체라고 느끼게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캘린더까지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 err="1"/>
              <a:t>알바비</a:t>
            </a:r>
            <a:r>
              <a:rPr lang="ko-KR" altLang="en-US" dirty="0"/>
              <a:t> 계산과 스케줄 신청을 융합한 어플을 개발하면 정말 획기적일 것이라 생각하였습니다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13A29-B1C5-4479-9E38-3D6B63864C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72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13A29-B1C5-4479-9E38-3D6B63864C0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6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문제점들을 해결하여</a:t>
            </a:r>
            <a:endParaRPr lang="en-US" altLang="ko-KR" dirty="0"/>
          </a:p>
          <a:p>
            <a:r>
              <a:rPr lang="ko-KR" altLang="en-US" dirty="0"/>
              <a:t>알바와 고용주 모두에게 편리함을 제공하기 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91BAC-84D3-4F9F-923C-A60A662ACC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6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화면은 </a:t>
            </a:r>
            <a:r>
              <a:rPr lang="ko-KR" altLang="en-US" dirty="0" err="1"/>
              <a:t>접속할때마다</a:t>
            </a:r>
            <a:r>
              <a:rPr lang="ko-KR" altLang="en-US" dirty="0"/>
              <a:t> 뜹니다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91BAC-84D3-4F9F-923C-A60A662ACC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5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2</a:t>
            </a:r>
            <a:r>
              <a:rPr lang="ko-KR" altLang="en-US" dirty="0" err="1"/>
              <a:t>번누르니</a:t>
            </a:r>
            <a:r>
              <a:rPr lang="en-US" altLang="ko-KR" dirty="0"/>
              <a:t>??????????????????????/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91BAC-84D3-4F9F-923C-A60A662ACC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7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다른 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91BAC-84D3-4F9F-923C-A60A662ACC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6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화면은 </a:t>
            </a:r>
            <a:r>
              <a:rPr lang="ko-KR" altLang="en-US" dirty="0" err="1"/>
              <a:t>접속할때마다</a:t>
            </a:r>
            <a:r>
              <a:rPr lang="ko-KR" altLang="en-US" dirty="0"/>
              <a:t> 뜹니다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91BAC-84D3-4F9F-923C-A60A662ACC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93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비어있는곳은</a:t>
            </a:r>
            <a:r>
              <a:rPr lang="ko-KR" altLang="en-US" dirty="0"/>
              <a:t> 관리자가 따로 조정하도록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B5A3A-EB1D-4E84-9491-CC4F553B1B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76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월</a:t>
            </a:r>
            <a:r>
              <a:rPr lang="en-US" altLang="ko-KR" dirty="0"/>
              <a:t>-&gt;</a:t>
            </a:r>
            <a:r>
              <a:rPr lang="ko-KR" altLang="en-US" dirty="0"/>
              <a:t>일로 들어오면 누가 신청했는지</a:t>
            </a:r>
            <a:r>
              <a:rPr lang="en-US" altLang="ko-KR" dirty="0"/>
              <a:t>, </a:t>
            </a:r>
            <a:r>
              <a:rPr lang="ko-KR" altLang="en-US" dirty="0"/>
              <a:t>자세한 시간대는 </a:t>
            </a:r>
            <a:r>
              <a:rPr lang="ko-KR" altLang="en-US" dirty="0" err="1"/>
              <a:t>언제인지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B5A3A-EB1D-4E84-9491-CC4F553B1BD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32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29450-3350-4947-B8B5-A91C60BD8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2D4F77-1B0F-400E-BA30-37A8437DB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0527C-2C9C-4550-A5CF-3F7A0C25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D487F-B695-408D-BD70-0A14E337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B19A3-A920-4693-AFC1-D7562DDC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3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688AC-D467-4794-9F8E-66FFDE12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CEAFB-6864-4E9E-969A-9E908359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C9F02-E9BA-4B19-9EBF-B57BFAB7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8928E-1DDB-45DC-9AB1-EA7C4ED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2DFC-21D8-4EC9-91A8-D52FEAAB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DE8D63-29D9-4379-87CC-83753EE8F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68A2B-13D9-48B5-9280-94570C95F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2006-CDB9-41A4-A9F4-B6B36A22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F64B2-F46D-41CE-87AF-9A4746BD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C7547-118F-442F-B9DA-FEBB24B3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6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2FE5B-13F1-42B6-91EC-86C2768EC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74FE7-E063-48CE-AD48-A9D3E11C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CBA74-92A1-4B8D-B139-A94874F7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EEE3C-28DA-496C-8607-A22AC83F823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FACBF-95FB-4B2C-8B66-6D92B84D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5C561-B72F-4117-8BEB-809E767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BC4B7-89EE-4C30-AC58-6604D5D23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153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6544D-294E-4C2F-85C3-FA1DBA50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CF4C4-A13F-4B30-ABCC-4250F31E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2CEC8-BFB6-45DB-B07F-E3E68884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4EEE3C-28DA-496C-8607-A22AC83F823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2019-09-18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BC419-634C-4126-8E2F-47DB85FE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8C5C2-F2B8-4E77-8E59-4E80A132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BC4B7-89EE-4C30-AC58-6604D5D2333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3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7BDB3-1D6E-4057-B58A-6E95D64C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D4162-1F57-4199-AF78-AC2B9F44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B06A8-D10C-417A-8173-F37E3336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EEB84-B906-41EE-A3CF-B55D8447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62617-B0D1-4B1F-908B-6098F4F3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2195A-2939-49D7-BB59-A19630A1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DB2CA-14A1-46C5-BB5D-85C055C2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6D3DA-D9F0-4045-9069-0757E666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C138B-EC25-4985-B4EA-878BF00A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AF69-63C2-4D47-9038-43BE1F89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D10F-1CD3-4241-9ACF-1EB8A799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9714A-73B4-45AF-AE17-135E91A0E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50BA4-0138-41C2-8E96-154ED3865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54D9B-8422-42FF-86A1-813F5F5B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FB657-7ABB-4DC1-AD5A-5BE84C8E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512FB-F682-4A65-817D-EDC6FBE3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D9EBC-2ADE-496F-9358-7249411E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77FAD-B2F6-45ED-B8F9-1CCBD942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816C6-824A-49A5-899A-B639A46D2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A72067-A905-4C63-9678-54C4958E5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42E47-67DE-408D-816D-DC61C8334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6AE0E8-9CFF-4D70-A837-F01928AD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BFB649-6C3B-47D3-94AA-3FD6D497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E23ED-2CE0-4F70-9734-FEC506D1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0460E-7F42-4B58-92E5-EAD5AFA4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EFC942-FC95-4757-9D07-1BB7A8D1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9EF776-33F4-4289-BABA-2798634B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9B995-63BD-4A7C-BF67-5E5C5732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633E7D-D9AC-47CF-BFBC-DE0CB7EE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015402-3F6F-4978-8D81-2F432C1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380E12-14CF-4F54-AFAD-E7CC6B95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4709C-7253-49C0-9972-8E66B739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3994C-3A5F-41F3-8659-065A753D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6036-22C6-41F3-B5BA-65B96BD5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51F99-F9DA-401A-944F-DEF56053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4F321-E74B-432D-8374-7960391B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B5C2C-0D68-438F-BF99-DDF7B218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5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CB9BE-56EB-41F7-930F-32BB4CA7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40DD90-DA62-4341-AE97-CC57A9C72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3A005-219D-4F45-9CCD-5322D9A2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A9F7B-6AFF-4C5B-93C3-C6BEBD99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59A2C-0C4D-4E9F-833F-17A70065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368F3-713C-4133-AE2A-21960573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62D99B-B66A-41C7-BE6D-26CB2449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A4629-21D4-4E0B-8E66-6290365E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7F84F-A700-464A-9AA8-CF8E635B6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B5A2-409B-43E0-B235-3A203869CB2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4E0CE-5860-45E2-90A4-70C5E5D57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86003-AAAB-4014-B660-C52A3D8F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1FFD-E9CB-46B3-9303-BBDA5AC2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0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C39C47-37F9-4442-92B7-0319B103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436E1-64CD-4F53-8A44-5E44D91E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923C3-5851-403D-B638-04C29C33F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EE3C-28DA-496C-8607-A22AC83F82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2C9BF-4B1C-475D-A87C-0AD7CAABB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34890-C7B2-492F-8117-6894FE8A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C4B7-89EE-4C30-AC58-6604D5D2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1A299-3CE9-4608-9480-0DD5E18B0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95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모바일 스튜디오</a:t>
            </a:r>
            <a:br>
              <a:rPr lang="en-US" altLang="ko-KR" dirty="0"/>
            </a:br>
            <a:r>
              <a:rPr lang="ko-KR" altLang="en-US" dirty="0"/>
              <a:t>김철기 교수님 </a:t>
            </a:r>
            <a:br>
              <a:rPr lang="en-US" altLang="ko-KR" dirty="0"/>
            </a:br>
            <a:r>
              <a:rPr lang="ko-KR" altLang="en-US" dirty="0"/>
              <a:t>어플 개발 프로젝트 </a:t>
            </a:r>
            <a:br>
              <a:rPr lang="en-US" altLang="ko-KR" dirty="0"/>
            </a:br>
            <a:r>
              <a:rPr lang="ko-KR" altLang="en-US" dirty="0"/>
              <a:t>기획 발표</a:t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ko-KR" altLang="en-US" dirty="0"/>
              <a:t>모두의 알바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0DA1E-DB66-4088-BE0A-1E6234F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569" y="5177693"/>
            <a:ext cx="9144000" cy="1655762"/>
          </a:xfrm>
        </p:spPr>
        <p:txBody>
          <a:bodyPr/>
          <a:lstStyle/>
          <a:p>
            <a:r>
              <a:rPr lang="en-US" altLang="ko-KR" dirty="0"/>
              <a:t>2018125033 </a:t>
            </a:r>
            <a:r>
              <a:rPr lang="ko-KR" altLang="en-US" dirty="0"/>
              <a:t>양진이</a:t>
            </a:r>
            <a:endParaRPr lang="en-US" altLang="ko-KR" dirty="0"/>
          </a:p>
          <a:p>
            <a:r>
              <a:rPr lang="en-US" altLang="ko-KR" dirty="0"/>
              <a:t>2018125056 </a:t>
            </a:r>
            <a:r>
              <a:rPr lang="ko-KR" altLang="en-US" dirty="0"/>
              <a:t>이혜민</a:t>
            </a:r>
          </a:p>
        </p:txBody>
      </p:sp>
    </p:spTree>
    <p:extLst>
      <p:ext uri="{BB962C8B-B14F-4D97-AF65-F5344CB8AC3E}">
        <p14:creationId xmlns:p14="http://schemas.microsoft.com/office/powerpoint/2010/main" val="51765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C641F4-E0F0-4C37-B9C8-46339885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 dirty="0"/>
              <a:t>고용주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F6D01-D178-4B7C-93C2-4201C466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스케줄 신청 관리</a:t>
            </a:r>
            <a:endParaRPr lang="en-US" altLang="ko-KR" sz="2000" dirty="0"/>
          </a:p>
          <a:p>
            <a:r>
              <a:rPr lang="ko-KR" altLang="en-US" sz="2000" dirty="0"/>
              <a:t>알바비계산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EBD9-9355-4F1E-A7CA-695E6AFA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65" y="333117"/>
            <a:ext cx="6250769" cy="1375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EA49B8-B338-47EB-8BF8-DCBE6815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99" y="1864315"/>
            <a:ext cx="5405419" cy="1564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10E84D-0C7C-4AEB-B7EC-4E6C5E4FF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176" y="3741058"/>
            <a:ext cx="5622024" cy="11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2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AF8FAAE-10CF-49A6-8261-E738C1077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6133" y="2805251"/>
            <a:ext cx="3274289" cy="327428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9ADC8B5-420B-454E-BACE-F6315D14FEEA}"/>
              </a:ext>
            </a:extLst>
          </p:cNvPr>
          <p:cNvSpPr/>
          <p:nvPr/>
        </p:nvSpPr>
        <p:spPr>
          <a:xfrm>
            <a:off x="964642" y="1135470"/>
            <a:ext cx="3185327" cy="1396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/>
              <a:t>알바생</a:t>
            </a:r>
            <a:endParaRPr lang="ko-KR" altLang="en-US" sz="48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5C318FE-E678-46F2-A863-D182D81C2DE5}"/>
              </a:ext>
            </a:extLst>
          </p:cNvPr>
          <p:cNvSpPr/>
          <p:nvPr/>
        </p:nvSpPr>
        <p:spPr>
          <a:xfrm>
            <a:off x="7898005" y="1135470"/>
            <a:ext cx="2903974" cy="1296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고용주</a:t>
            </a:r>
          </a:p>
        </p:txBody>
      </p:sp>
      <p:sp>
        <p:nvSpPr>
          <p:cNvPr id="5" name="십자형 4">
            <a:extLst>
              <a:ext uri="{FF2B5EF4-FFF2-40B4-BE49-F238E27FC236}">
                <a16:creationId xmlns:a16="http://schemas.microsoft.com/office/drawing/2014/main" id="{B11EE8EF-91DB-4762-9684-516CC6428A3A}"/>
              </a:ext>
            </a:extLst>
          </p:cNvPr>
          <p:cNvSpPr/>
          <p:nvPr/>
        </p:nvSpPr>
        <p:spPr>
          <a:xfrm>
            <a:off x="5513195" y="1145518"/>
            <a:ext cx="1165609" cy="1125415"/>
          </a:xfrm>
          <a:prstGeom prst="pl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F9CD81E-81FE-4FAA-8B22-78BEC048B66D}"/>
              </a:ext>
            </a:extLst>
          </p:cNvPr>
          <p:cNvSpPr/>
          <p:nvPr/>
        </p:nvSpPr>
        <p:spPr>
          <a:xfrm>
            <a:off x="1577592" y="4121874"/>
            <a:ext cx="3798277" cy="6410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8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C92E-E887-4032-B732-2E55F39D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 </a:t>
            </a:r>
            <a:r>
              <a:rPr lang="en-US" altLang="ko-KR" dirty="0"/>
              <a:t>&amp; </a:t>
            </a:r>
            <a:r>
              <a:rPr lang="ko-KR" altLang="en-US" dirty="0"/>
              <a:t>와이어프레임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D1443-83DF-4913-B875-EB8A7985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96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E30F79-C9A8-4C0A-BC50-E24534C4C9F1}"/>
              </a:ext>
            </a:extLst>
          </p:cNvPr>
          <p:cNvSpPr/>
          <p:nvPr/>
        </p:nvSpPr>
        <p:spPr>
          <a:xfrm>
            <a:off x="2156177" y="1297354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나는 </a:t>
            </a:r>
            <a:r>
              <a:rPr lang="ko-KR" altLang="en-US" dirty="0" err="1"/>
              <a:t>알바생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6425A5-2DAF-4177-92CD-D1C737A87AA0}"/>
              </a:ext>
            </a:extLst>
          </p:cNvPr>
          <p:cNvSpPr/>
          <p:nvPr/>
        </p:nvSpPr>
        <p:spPr>
          <a:xfrm>
            <a:off x="2156178" y="268067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나는 관리자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0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E30F79-C9A8-4C0A-BC50-E24534C4C9F1}"/>
              </a:ext>
            </a:extLst>
          </p:cNvPr>
          <p:cNvSpPr/>
          <p:nvPr/>
        </p:nvSpPr>
        <p:spPr>
          <a:xfrm>
            <a:off x="2156177" y="1344246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알바 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6425A5-2DAF-4177-92CD-D1C737A87AA0}"/>
              </a:ext>
            </a:extLst>
          </p:cNvPr>
          <p:cNvSpPr/>
          <p:nvPr/>
        </p:nvSpPr>
        <p:spPr>
          <a:xfrm>
            <a:off x="2156178" y="268067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알바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5EFA9-FA46-4CFC-B434-4DA24D744777}"/>
              </a:ext>
            </a:extLst>
          </p:cNvPr>
          <p:cNvSpPr/>
          <p:nvPr/>
        </p:nvSpPr>
        <p:spPr>
          <a:xfrm>
            <a:off x="2156176" y="4017108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스케줄 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6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47C750-0DF2-4429-906F-664844E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44415"/>
              </p:ext>
            </p:extLst>
          </p:nvPr>
        </p:nvGraphicFramePr>
        <p:xfrm>
          <a:off x="2079832" y="2583635"/>
          <a:ext cx="80323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54">
                  <a:extLst>
                    <a:ext uri="{9D8B030D-6E8A-4147-A177-3AD203B41FA5}">
                      <a16:colId xmlns:a16="http://schemas.microsoft.com/office/drawing/2014/main" val="4076236196"/>
                    </a:ext>
                  </a:extLst>
                </a:gridCol>
                <a:gridCol w="6734981">
                  <a:extLst>
                    <a:ext uri="{9D8B030D-6E8A-4147-A177-3AD203B41FA5}">
                      <a16:colId xmlns:a16="http://schemas.microsoft.com/office/drawing/2014/main" val="250189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8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4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96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3D57938-8B49-49AF-9E7D-FDEAA83E1DB4}"/>
              </a:ext>
            </a:extLst>
          </p:cNvPr>
          <p:cNvSpPr/>
          <p:nvPr/>
        </p:nvSpPr>
        <p:spPr>
          <a:xfrm>
            <a:off x="2156178" y="3826934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카페 시청역점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4B6ED5-D4ED-4EBC-8546-674318EFD89B}"/>
              </a:ext>
            </a:extLst>
          </p:cNvPr>
          <p:cNvSpPr/>
          <p:nvPr/>
        </p:nvSpPr>
        <p:spPr>
          <a:xfrm>
            <a:off x="2156178" y="257386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 동대문점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10DCDA-E9D3-40C0-8392-3795F9373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7762"/>
              </p:ext>
            </p:extLst>
          </p:nvPr>
        </p:nvGraphicFramePr>
        <p:xfrm>
          <a:off x="3640015" y="2097714"/>
          <a:ext cx="4911969" cy="15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969">
                  <a:extLst>
                    <a:ext uri="{9D8B030D-6E8A-4147-A177-3AD203B41FA5}">
                      <a16:colId xmlns:a16="http://schemas.microsoft.com/office/drawing/2014/main" val="1343912885"/>
                    </a:ext>
                  </a:extLst>
                </a:gridCol>
              </a:tblGrid>
              <a:tr h="172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32202"/>
                  </a:ext>
                </a:extLst>
              </a:tr>
              <a:tr h="1211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알바명을 입력하세요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2032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28D468D-793E-4723-874A-EE6F94760BD5}"/>
              </a:ext>
            </a:extLst>
          </p:cNvPr>
          <p:cNvSpPr/>
          <p:nvPr/>
        </p:nvSpPr>
        <p:spPr>
          <a:xfrm>
            <a:off x="3985846" y="2886124"/>
            <a:ext cx="4290646" cy="349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아웃백</a:t>
            </a:r>
            <a:r>
              <a:rPr lang="ko-KR" altLang="en-US" dirty="0">
                <a:solidFill>
                  <a:schemeClr val="tx1"/>
                </a:solidFill>
              </a:rPr>
              <a:t> 서대문점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94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3A62B-E9FE-4E03-9522-9640EFE31AA4}"/>
              </a:ext>
            </a:extLst>
          </p:cNvPr>
          <p:cNvSpPr/>
          <p:nvPr/>
        </p:nvSpPr>
        <p:spPr>
          <a:xfrm>
            <a:off x="2156178" y="1320800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아웃백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서대문점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D57938-8B49-49AF-9E7D-FDEAA83E1DB4}"/>
              </a:ext>
            </a:extLst>
          </p:cNvPr>
          <p:cNvSpPr/>
          <p:nvPr/>
        </p:nvSpPr>
        <p:spPr>
          <a:xfrm>
            <a:off x="2156178" y="3826934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카페 시청역점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4B6ED5-D4ED-4EBC-8546-674318EFD89B}"/>
              </a:ext>
            </a:extLst>
          </p:cNvPr>
          <p:cNvSpPr/>
          <p:nvPr/>
        </p:nvSpPr>
        <p:spPr>
          <a:xfrm>
            <a:off x="2156178" y="257386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 동대문점</a:t>
            </a:r>
          </a:p>
        </p:txBody>
      </p:sp>
    </p:spTree>
    <p:extLst>
      <p:ext uri="{BB962C8B-B14F-4D97-AF65-F5344CB8AC3E}">
        <p14:creationId xmlns:p14="http://schemas.microsoft.com/office/powerpoint/2010/main" val="127848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A28FA0-AC6D-4579-9A2F-F225726A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34307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46">
                  <a:extLst>
                    <a:ext uri="{9D8B030D-6E8A-4147-A177-3AD203B41FA5}">
                      <a16:colId xmlns:a16="http://schemas.microsoft.com/office/drawing/2014/main" val="766987872"/>
                    </a:ext>
                  </a:extLst>
                </a:gridCol>
                <a:gridCol w="3739662">
                  <a:extLst>
                    <a:ext uri="{9D8B030D-6E8A-4147-A177-3AD203B41FA5}">
                      <a16:colId xmlns:a16="http://schemas.microsoft.com/office/drawing/2014/main" val="3634377175"/>
                    </a:ext>
                  </a:extLst>
                </a:gridCol>
                <a:gridCol w="3294184">
                  <a:extLst>
                    <a:ext uri="{9D8B030D-6E8A-4147-A177-3AD203B41FA5}">
                      <a16:colId xmlns:a16="http://schemas.microsoft.com/office/drawing/2014/main" val="3343945034"/>
                    </a:ext>
                  </a:extLst>
                </a:gridCol>
                <a:gridCol w="664308">
                  <a:extLst>
                    <a:ext uri="{9D8B030D-6E8A-4147-A177-3AD203B41FA5}">
                      <a16:colId xmlns:a16="http://schemas.microsoft.com/office/drawing/2014/main" val="2254832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7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0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6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1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6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9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4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30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E30F79-C9A8-4C0A-BC50-E24534C4C9F1}"/>
              </a:ext>
            </a:extLst>
          </p:cNvPr>
          <p:cNvSpPr/>
          <p:nvPr/>
        </p:nvSpPr>
        <p:spPr>
          <a:xfrm>
            <a:off x="2156177" y="1344246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알바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6425A5-2DAF-4177-92CD-D1C737A87AA0}"/>
              </a:ext>
            </a:extLst>
          </p:cNvPr>
          <p:cNvSpPr/>
          <p:nvPr/>
        </p:nvSpPr>
        <p:spPr>
          <a:xfrm>
            <a:off x="2156178" y="268067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알바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0CBAA9-B5CB-4715-AA31-147024942B5A}"/>
              </a:ext>
            </a:extLst>
          </p:cNvPr>
          <p:cNvSpPr/>
          <p:nvPr/>
        </p:nvSpPr>
        <p:spPr>
          <a:xfrm>
            <a:off x="2156177" y="4017108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스케줄 관리</a:t>
            </a:r>
          </a:p>
        </p:txBody>
      </p:sp>
    </p:spTree>
    <p:extLst>
      <p:ext uri="{BB962C8B-B14F-4D97-AF65-F5344CB8AC3E}">
        <p14:creationId xmlns:p14="http://schemas.microsoft.com/office/powerpoint/2010/main" val="86573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969DB-0C1E-43DD-9BEF-C0B1E94F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만들고 싶은 어플의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43F83-0C3D-4FBF-B5A6-6C370C96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모두의 알바</a:t>
            </a:r>
            <a:endParaRPr lang="en-US" altLang="ko-KR" dirty="0"/>
          </a:p>
          <a:p>
            <a:r>
              <a:rPr lang="ko-KR" altLang="en-US" dirty="0"/>
              <a:t>뜻</a:t>
            </a:r>
            <a:r>
              <a:rPr lang="en-US" altLang="ko-KR" dirty="0"/>
              <a:t>: ‘</a:t>
            </a:r>
            <a:r>
              <a:rPr lang="ko-KR" altLang="en-US" dirty="0"/>
              <a:t>아르바이트 생</a:t>
            </a:r>
            <a:r>
              <a:rPr lang="en-US" altLang="ko-KR" dirty="0"/>
              <a:t>‘ </a:t>
            </a:r>
            <a:r>
              <a:rPr lang="ko-KR" altLang="en-US" dirty="0"/>
              <a:t>도</a:t>
            </a:r>
            <a:r>
              <a:rPr lang="en-US" altLang="ko-KR" dirty="0"/>
              <a:t> ‘</a:t>
            </a:r>
            <a:r>
              <a:rPr lang="ko-KR" altLang="en-US" dirty="0"/>
              <a:t>아르바이트 고용주</a:t>
            </a:r>
            <a:r>
              <a:rPr lang="en-US" altLang="ko-KR" dirty="0"/>
              <a:t>’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모 두</a:t>
            </a:r>
            <a:r>
              <a:rPr lang="en-US" altLang="ko-KR" dirty="0"/>
              <a:t>’</a:t>
            </a:r>
            <a:r>
              <a:rPr lang="ko-KR" altLang="en-US" dirty="0"/>
              <a:t>가 편리한 알바 어플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097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3A62B-E9FE-4E03-9522-9640EFE31AA4}"/>
              </a:ext>
            </a:extLst>
          </p:cNvPr>
          <p:cNvSpPr/>
          <p:nvPr/>
        </p:nvSpPr>
        <p:spPr>
          <a:xfrm>
            <a:off x="2156178" y="1320800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아웃백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서대문점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D57938-8B49-49AF-9E7D-FDEAA83E1DB4}"/>
              </a:ext>
            </a:extLst>
          </p:cNvPr>
          <p:cNvSpPr/>
          <p:nvPr/>
        </p:nvSpPr>
        <p:spPr>
          <a:xfrm>
            <a:off x="2156178" y="3826934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카페 시청역점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4B6ED5-D4ED-4EBC-8546-674318EFD89B}"/>
              </a:ext>
            </a:extLst>
          </p:cNvPr>
          <p:cNvSpPr/>
          <p:nvPr/>
        </p:nvSpPr>
        <p:spPr>
          <a:xfrm>
            <a:off x="2156178" y="257386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 동대문점</a:t>
            </a:r>
          </a:p>
        </p:txBody>
      </p:sp>
    </p:spTree>
    <p:extLst>
      <p:ext uri="{BB962C8B-B14F-4D97-AF65-F5344CB8AC3E}">
        <p14:creationId xmlns:p14="http://schemas.microsoft.com/office/powerpoint/2010/main" val="329331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E30F79-C9A8-4C0A-BC50-E24534C4C9F1}"/>
              </a:ext>
            </a:extLst>
          </p:cNvPr>
          <p:cNvSpPr/>
          <p:nvPr/>
        </p:nvSpPr>
        <p:spPr>
          <a:xfrm>
            <a:off x="2156177" y="1344246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기존 알바 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6425A5-2DAF-4177-92CD-D1C737A87AA0}"/>
              </a:ext>
            </a:extLst>
          </p:cNvPr>
          <p:cNvSpPr/>
          <p:nvPr/>
        </p:nvSpPr>
        <p:spPr>
          <a:xfrm>
            <a:off x="2156178" y="268067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알바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0CBAA9-B5CB-4715-AA31-147024942B5A}"/>
              </a:ext>
            </a:extLst>
          </p:cNvPr>
          <p:cNvSpPr/>
          <p:nvPr/>
        </p:nvSpPr>
        <p:spPr>
          <a:xfrm>
            <a:off x="2156177" y="4017108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스케줄 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574FF8-C87A-445F-9B32-4E4C90B7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8238"/>
              </p:ext>
            </p:extLst>
          </p:nvPr>
        </p:nvGraphicFramePr>
        <p:xfrm>
          <a:off x="2032000" y="719665"/>
          <a:ext cx="8128000" cy="544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</a:tblGrid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3B3C35E1-EB3B-4E40-B26C-AF90C8877C75}"/>
              </a:ext>
            </a:extLst>
          </p:cNvPr>
          <p:cNvSpPr/>
          <p:nvPr/>
        </p:nvSpPr>
        <p:spPr>
          <a:xfrm>
            <a:off x="743091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CD80FE-2F0E-4265-8021-C646EC7A634D}"/>
              </a:ext>
            </a:extLst>
          </p:cNvPr>
          <p:cNvSpPr/>
          <p:nvPr/>
        </p:nvSpPr>
        <p:spPr>
          <a:xfrm>
            <a:off x="8277577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0D1002F-0994-4F76-9BF5-D29A34CE480F}"/>
              </a:ext>
            </a:extLst>
          </p:cNvPr>
          <p:cNvSpPr/>
          <p:nvPr/>
        </p:nvSpPr>
        <p:spPr>
          <a:xfrm>
            <a:off x="912424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230E19-1609-48D3-90FA-1908C2DAC495}"/>
              </a:ext>
            </a:extLst>
          </p:cNvPr>
          <p:cNvSpPr/>
          <p:nvPr/>
        </p:nvSpPr>
        <p:spPr>
          <a:xfrm>
            <a:off x="492369" y="890954"/>
            <a:ext cx="10433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 신청</a:t>
            </a:r>
          </a:p>
        </p:txBody>
      </p:sp>
    </p:spTree>
    <p:extLst>
      <p:ext uri="{BB962C8B-B14F-4D97-AF65-F5344CB8AC3E}">
        <p14:creationId xmlns:p14="http://schemas.microsoft.com/office/powerpoint/2010/main" val="39652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C3A62B-E9FE-4E03-9522-9640EFE31AA4}"/>
              </a:ext>
            </a:extLst>
          </p:cNvPr>
          <p:cNvSpPr/>
          <p:nvPr/>
        </p:nvSpPr>
        <p:spPr>
          <a:xfrm>
            <a:off x="2156178" y="1320800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아웃백</a:t>
            </a:r>
            <a:r>
              <a:rPr lang="ko-KR" altLang="en-US" dirty="0"/>
              <a:t> 서대문점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D57938-8B49-49AF-9E7D-FDEAA83E1DB4}"/>
              </a:ext>
            </a:extLst>
          </p:cNvPr>
          <p:cNvSpPr/>
          <p:nvPr/>
        </p:nvSpPr>
        <p:spPr>
          <a:xfrm>
            <a:off x="2156178" y="3826934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카페 시청역점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4B6ED5-D4ED-4EBC-8546-674318EFD89B}"/>
              </a:ext>
            </a:extLst>
          </p:cNvPr>
          <p:cNvSpPr/>
          <p:nvPr/>
        </p:nvSpPr>
        <p:spPr>
          <a:xfrm>
            <a:off x="2156178" y="257386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편의점 동대문점</a:t>
            </a:r>
          </a:p>
        </p:txBody>
      </p:sp>
    </p:spTree>
    <p:extLst>
      <p:ext uri="{BB962C8B-B14F-4D97-AF65-F5344CB8AC3E}">
        <p14:creationId xmlns:p14="http://schemas.microsoft.com/office/powerpoint/2010/main" val="14914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574FF8-C87A-445F-9B32-4E4C90B7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61411"/>
              </p:ext>
            </p:extLst>
          </p:nvPr>
        </p:nvGraphicFramePr>
        <p:xfrm>
          <a:off x="2032000" y="719665"/>
          <a:ext cx="8128000" cy="544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</a:tblGrid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230E19-1609-48D3-90FA-1908C2DAC495}"/>
              </a:ext>
            </a:extLst>
          </p:cNvPr>
          <p:cNvSpPr/>
          <p:nvPr/>
        </p:nvSpPr>
        <p:spPr>
          <a:xfrm>
            <a:off x="492369" y="890954"/>
            <a:ext cx="10433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스케줄 신청</a:t>
            </a: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2BB3FE7B-1F61-4445-BACA-27E0478CFC88}"/>
              </a:ext>
            </a:extLst>
          </p:cNvPr>
          <p:cNvSpPr/>
          <p:nvPr/>
        </p:nvSpPr>
        <p:spPr>
          <a:xfrm rot="19106355">
            <a:off x="2605997" y="2113231"/>
            <a:ext cx="293511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4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7FC627-FEB5-4496-B827-2CAC149EC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62397"/>
              </p:ext>
            </p:extLst>
          </p:nvPr>
        </p:nvGraphicFramePr>
        <p:xfrm>
          <a:off x="2032000" y="719665"/>
          <a:ext cx="8128000" cy="544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</a:tblGrid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45367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0B04B3-A609-4D5B-9CC4-B7D7CCD41715}"/>
              </a:ext>
            </a:extLst>
          </p:cNvPr>
          <p:cNvSpPr/>
          <p:nvPr/>
        </p:nvSpPr>
        <p:spPr>
          <a:xfrm>
            <a:off x="3081867" y="1682044"/>
            <a:ext cx="936977" cy="192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10:00</a:t>
            </a:r>
          </a:p>
          <a:p>
            <a:pPr algn="ctr"/>
            <a:r>
              <a:rPr lang="en-US" altLang="ko-KR" dirty="0"/>
              <a:t>~16:00</a:t>
            </a:r>
            <a:endParaRPr lang="ko-KR" altLang="en-US" dirty="0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49D78992-DA7D-4E28-A509-69CF7F0F08C3}"/>
              </a:ext>
            </a:extLst>
          </p:cNvPr>
          <p:cNvSpPr/>
          <p:nvPr/>
        </p:nvSpPr>
        <p:spPr>
          <a:xfrm rot="19106355">
            <a:off x="3567290" y="1949107"/>
            <a:ext cx="293511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8288E97-9D67-4AFC-977C-F19093626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31869"/>
              </p:ext>
            </p:extLst>
          </p:nvPr>
        </p:nvGraphicFramePr>
        <p:xfrm>
          <a:off x="4522008" y="1192443"/>
          <a:ext cx="4278486" cy="251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62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52324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4608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 시간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56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141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483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483947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4723C5C5-5561-4FE4-9D11-50248896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008" y="1192443"/>
            <a:ext cx="4316342" cy="26580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0225D7-10BC-4ECD-98DA-3150305F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33" y="2152307"/>
            <a:ext cx="2877561" cy="1926503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494C45B-0CDB-4A99-9388-6BB7EDF4A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1695"/>
              </p:ext>
            </p:extLst>
          </p:nvPr>
        </p:nvGraphicFramePr>
        <p:xfrm>
          <a:off x="4523528" y="1192443"/>
          <a:ext cx="4314822" cy="258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4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76548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3987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 시간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60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10:00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4859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516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51638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CFB4B3-7D1D-4501-9CE7-A4C34BBC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81650"/>
              </p:ext>
            </p:extLst>
          </p:nvPr>
        </p:nvGraphicFramePr>
        <p:xfrm>
          <a:off x="4504600" y="1192443"/>
          <a:ext cx="4314822" cy="258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4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76548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3987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 시간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60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10:00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4859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516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51638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958C469-1FA8-4E2F-A696-599F4954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81471"/>
              </p:ext>
            </p:extLst>
          </p:nvPr>
        </p:nvGraphicFramePr>
        <p:xfrm>
          <a:off x="5974623" y="3274310"/>
          <a:ext cx="2844799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55">
                  <a:extLst>
                    <a:ext uri="{9D8B030D-6E8A-4147-A177-3AD203B41FA5}">
                      <a16:colId xmlns:a16="http://schemas.microsoft.com/office/drawing/2014/main" val="3832088657"/>
                    </a:ext>
                  </a:extLst>
                </a:gridCol>
                <a:gridCol w="1428044">
                  <a:extLst>
                    <a:ext uri="{9D8B030D-6E8A-4147-A177-3AD203B41FA5}">
                      <a16:colId xmlns:a16="http://schemas.microsoft.com/office/drawing/2014/main" val="1082868114"/>
                    </a:ext>
                  </a:extLst>
                </a:gridCol>
              </a:tblGrid>
              <a:tr h="15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</a:t>
                      </a:r>
                      <a:endParaRPr lang="ko-KR" alt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08594"/>
                  </a:ext>
                </a:extLst>
              </a:tr>
              <a:tr h="195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9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0402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927280C-62E1-49A6-8174-FEEE25C3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73948"/>
              </p:ext>
            </p:extLst>
          </p:nvPr>
        </p:nvGraphicFramePr>
        <p:xfrm>
          <a:off x="4514064" y="1206607"/>
          <a:ext cx="4314822" cy="258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4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76548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3987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 시간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60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10:00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4859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516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16:00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51638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EA87CB-67C1-447A-966A-1555C4817CD1}"/>
              </a:ext>
            </a:extLst>
          </p:cNvPr>
          <p:cNvSpPr/>
          <p:nvPr/>
        </p:nvSpPr>
        <p:spPr>
          <a:xfrm>
            <a:off x="492369" y="890954"/>
            <a:ext cx="10433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 신청</a:t>
            </a:r>
          </a:p>
        </p:txBody>
      </p:sp>
    </p:spTree>
    <p:extLst>
      <p:ext uri="{BB962C8B-B14F-4D97-AF65-F5344CB8AC3E}">
        <p14:creationId xmlns:p14="http://schemas.microsoft.com/office/powerpoint/2010/main" val="26596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7FC627-FEB5-4496-B827-2CAC149EC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88016"/>
              </p:ext>
            </p:extLst>
          </p:nvPr>
        </p:nvGraphicFramePr>
        <p:xfrm>
          <a:off x="2032000" y="719665"/>
          <a:ext cx="8128000" cy="544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</a:tblGrid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12082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802725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81111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97084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0B04B3-A609-4D5B-9CC4-B7D7CCD41715}"/>
              </a:ext>
            </a:extLst>
          </p:cNvPr>
          <p:cNvSpPr/>
          <p:nvPr/>
        </p:nvSpPr>
        <p:spPr>
          <a:xfrm>
            <a:off x="3081867" y="1682044"/>
            <a:ext cx="936977" cy="7196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10:00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~16:00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49D78992-DA7D-4E28-A509-69CF7F0F08C3}"/>
              </a:ext>
            </a:extLst>
          </p:cNvPr>
          <p:cNvSpPr/>
          <p:nvPr/>
        </p:nvSpPr>
        <p:spPr>
          <a:xfrm rot="19106355">
            <a:off x="3567290" y="1949107"/>
            <a:ext cx="293511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8288E97-9D67-4AFC-977C-F19093626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17270"/>
              </p:ext>
            </p:extLst>
          </p:nvPr>
        </p:nvGraphicFramePr>
        <p:xfrm>
          <a:off x="4522008" y="1192443"/>
          <a:ext cx="4278486" cy="251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62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52324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4608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56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141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483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483947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494C45B-0CDB-4A99-9388-6BB7EDF4A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10861"/>
              </p:ext>
            </p:extLst>
          </p:nvPr>
        </p:nvGraphicFramePr>
        <p:xfrm>
          <a:off x="4522008" y="1217937"/>
          <a:ext cx="4314822" cy="258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4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76548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3987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60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10:00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4859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516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51638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CFB4B3-7D1D-4501-9CE7-A4C34BBC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78984"/>
              </p:ext>
            </p:extLst>
          </p:nvPr>
        </p:nvGraphicFramePr>
        <p:xfrm>
          <a:off x="4513717" y="1263736"/>
          <a:ext cx="4314822" cy="258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4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76548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3987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60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10:00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4859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516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51638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927280C-62E1-49A6-8174-FEEE25C3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72549"/>
              </p:ext>
            </p:extLst>
          </p:nvPr>
        </p:nvGraphicFramePr>
        <p:xfrm>
          <a:off x="4485672" y="1307755"/>
          <a:ext cx="4314822" cy="2589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4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76548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3987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607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10:00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4859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516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16:00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51638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EA87CB-67C1-447A-966A-1555C4817CD1}"/>
              </a:ext>
            </a:extLst>
          </p:cNvPr>
          <p:cNvSpPr/>
          <p:nvPr/>
        </p:nvSpPr>
        <p:spPr>
          <a:xfrm>
            <a:off x="492369" y="890954"/>
            <a:ext cx="10433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스케줄 신청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028A49-9266-4551-A1AC-D5AC536EB3EE}"/>
              </a:ext>
            </a:extLst>
          </p:cNvPr>
          <p:cNvSpPr/>
          <p:nvPr/>
        </p:nvSpPr>
        <p:spPr>
          <a:xfrm>
            <a:off x="743091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548D3FE-BD05-4957-B525-28EEC9839E29}"/>
              </a:ext>
            </a:extLst>
          </p:cNvPr>
          <p:cNvSpPr/>
          <p:nvPr/>
        </p:nvSpPr>
        <p:spPr>
          <a:xfrm>
            <a:off x="8277577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E7A2422-4902-4FB4-819D-1F574F8CDBAD}"/>
              </a:ext>
            </a:extLst>
          </p:cNvPr>
          <p:cNvSpPr/>
          <p:nvPr/>
        </p:nvSpPr>
        <p:spPr>
          <a:xfrm>
            <a:off x="912424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AED3EB-D907-4204-A121-B1B84A144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7736"/>
              </p:ext>
            </p:extLst>
          </p:nvPr>
        </p:nvGraphicFramePr>
        <p:xfrm>
          <a:off x="5922933" y="2383037"/>
          <a:ext cx="4913440" cy="81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45">
                  <a:extLst>
                    <a:ext uri="{9D8B030D-6E8A-4147-A177-3AD203B41FA5}">
                      <a16:colId xmlns:a16="http://schemas.microsoft.com/office/drawing/2014/main" val="2176074645"/>
                    </a:ext>
                  </a:extLst>
                </a:gridCol>
                <a:gridCol w="3458795">
                  <a:extLst>
                    <a:ext uri="{9D8B030D-6E8A-4147-A177-3AD203B41FA5}">
                      <a16:colId xmlns:a16="http://schemas.microsoft.com/office/drawing/2014/main" val="3246928855"/>
                    </a:ext>
                  </a:extLst>
                </a:gridCol>
              </a:tblGrid>
              <a:tr h="35320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스케줄명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35084"/>
                  </a:ext>
                </a:extLst>
              </a:tr>
              <a:tr h="452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스케줄명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                                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357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AB43731-CCBE-4414-99DD-BBECD7078214}"/>
              </a:ext>
            </a:extLst>
          </p:cNvPr>
          <p:cNvSpPr/>
          <p:nvPr/>
        </p:nvSpPr>
        <p:spPr>
          <a:xfrm>
            <a:off x="7430912" y="2755167"/>
            <a:ext cx="2559777" cy="357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F701C-5C97-4C1B-8F72-ED8143A711A0}"/>
              </a:ext>
            </a:extLst>
          </p:cNvPr>
          <p:cNvSpPr txBox="1"/>
          <p:nvPr/>
        </p:nvSpPr>
        <p:spPr>
          <a:xfrm>
            <a:off x="7530073" y="2750907"/>
            <a:ext cx="223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홍대 놀러가기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59B4B4D-34C5-4A6C-93AC-93760400E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68507"/>
              </p:ext>
            </p:extLst>
          </p:nvPr>
        </p:nvGraphicFramePr>
        <p:xfrm>
          <a:off x="4606664" y="1293326"/>
          <a:ext cx="4278486" cy="251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62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852324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4608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569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5141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483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483947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958C469-1FA8-4E2F-A696-599F4954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95436"/>
              </p:ext>
            </p:extLst>
          </p:nvPr>
        </p:nvGraphicFramePr>
        <p:xfrm>
          <a:off x="5959269" y="3336123"/>
          <a:ext cx="2844799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55">
                  <a:extLst>
                    <a:ext uri="{9D8B030D-6E8A-4147-A177-3AD203B41FA5}">
                      <a16:colId xmlns:a16="http://schemas.microsoft.com/office/drawing/2014/main" val="3832088657"/>
                    </a:ext>
                  </a:extLst>
                </a:gridCol>
                <a:gridCol w="1428044">
                  <a:extLst>
                    <a:ext uri="{9D8B030D-6E8A-4147-A177-3AD203B41FA5}">
                      <a16:colId xmlns:a16="http://schemas.microsoft.com/office/drawing/2014/main" val="1082868114"/>
                    </a:ext>
                  </a:extLst>
                </a:gridCol>
              </a:tblGrid>
              <a:tr h="15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</a:t>
                      </a:r>
                      <a:endParaRPr lang="ko-KR" alt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08594"/>
                  </a:ext>
                </a:extLst>
              </a:tr>
              <a:tr h="195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9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0402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050225D7-10BC-4ECD-98DA-3150305F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88" y="2300905"/>
            <a:ext cx="2877561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4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0" grpId="0" animBg="1"/>
      <p:bldP spid="5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AD50DD-8544-487D-BD8B-21A10C7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86138"/>
              </p:ext>
            </p:extLst>
          </p:nvPr>
        </p:nvGraphicFramePr>
        <p:xfrm>
          <a:off x="2032000" y="719665"/>
          <a:ext cx="8128000" cy="544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</a:tblGrid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92EC89-4FC0-42C1-AF2A-65E070A9E7AB}"/>
              </a:ext>
            </a:extLst>
          </p:cNvPr>
          <p:cNvSpPr/>
          <p:nvPr/>
        </p:nvSpPr>
        <p:spPr>
          <a:xfrm>
            <a:off x="3081867" y="1682044"/>
            <a:ext cx="936977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10:00</a:t>
            </a:r>
          </a:p>
          <a:p>
            <a:pPr algn="ctr"/>
            <a:r>
              <a:rPr lang="en-US" altLang="ko-KR" dirty="0"/>
              <a:t>~16:00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930CA54-971A-4C42-9C21-6F8D65819C41}"/>
              </a:ext>
            </a:extLst>
          </p:cNvPr>
          <p:cNvSpPr/>
          <p:nvPr/>
        </p:nvSpPr>
        <p:spPr>
          <a:xfrm>
            <a:off x="743091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EAF1D84-50F5-4F23-9613-306CBD72741A}"/>
              </a:ext>
            </a:extLst>
          </p:cNvPr>
          <p:cNvSpPr/>
          <p:nvPr/>
        </p:nvSpPr>
        <p:spPr>
          <a:xfrm>
            <a:off x="8277577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4E6B9A-F412-44A3-A847-1D18C33803E3}"/>
              </a:ext>
            </a:extLst>
          </p:cNvPr>
          <p:cNvSpPr/>
          <p:nvPr/>
        </p:nvSpPr>
        <p:spPr>
          <a:xfrm>
            <a:off x="912424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C0E5A-F5D4-41A2-A83E-FE8171086372}"/>
              </a:ext>
            </a:extLst>
          </p:cNvPr>
          <p:cNvSpPr/>
          <p:nvPr/>
        </p:nvSpPr>
        <p:spPr>
          <a:xfrm>
            <a:off x="8187265" y="2613377"/>
            <a:ext cx="936977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10:00</a:t>
            </a:r>
          </a:p>
          <a:p>
            <a:pPr algn="ctr"/>
            <a:r>
              <a:rPr lang="en-US" altLang="ko-KR" dirty="0"/>
              <a:t>~16:00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2921A-B419-4642-A02A-D4AC4A377D8B}"/>
              </a:ext>
            </a:extLst>
          </p:cNvPr>
          <p:cNvSpPr/>
          <p:nvPr/>
        </p:nvSpPr>
        <p:spPr>
          <a:xfrm>
            <a:off x="4131734" y="1682044"/>
            <a:ext cx="936977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10:00</a:t>
            </a:r>
          </a:p>
          <a:p>
            <a:pPr algn="ctr"/>
            <a:r>
              <a:rPr lang="en-US" altLang="ko-KR" dirty="0"/>
              <a:t>~16:00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0FA860-9898-456C-A738-E5520E5356FD}"/>
              </a:ext>
            </a:extLst>
          </p:cNvPr>
          <p:cNvSpPr/>
          <p:nvPr/>
        </p:nvSpPr>
        <p:spPr>
          <a:xfrm>
            <a:off x="5159023" y="1682044"/>
            <a:ext cx="936977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10:00</a:t>
            </a:r>
          </a:p>
          <a:p>
            <a:pPr algn="ctr"/>
            <a:r>
              <a:rPr lang="en-US" altLang="ko-KR" dirty="0"/>
              <a:t>~16:00</a:t>
            </a:r>
            <a:endParaRPr lang="ko-KR" altLang="en-US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30FCDF2C-03FF-4A82-A1F7-040F2BF85E6F}"/>
              </a:ext>
            </a:extLst>
          </p:cNvPr>
          <p:cNvSpPr/>
          <p:nvPr/>
        </p:nvSpPr>
        <p:spPr>
          <a:xfrm rot="19376771">
            <a:off x="3581726" y="1903860"/>
            <a:ext cx="338667" cy="4402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ACE368A-E111-4945-B3CB-0F808ECD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34684"/>
              </p:ext>
            </p:extLst>
          </p:nvPr>
        </p:nvGraphicFramePr>
        <p:xfrm>
          <a:off x="4018844" y="2613377"/>
          <a:ext cx="5109464" cy="25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732">
                  <a:extLst>
                    <a:ext uri="{9D8B030D-6E8A-4147-A177-3AD203B41FA5}">
                      <a16:colId xmlns:a16="http://schemas.microsoft.com/office/drawing/2014/main" val="2928233095"/>
                    </a:ext>
                  </a:extLst>
                </a:gridCol>
                <a:gridCol w="2554732">
                  <a:extLst>
                    <a:ext uri="{9D8B030D-6E8A-4147-A177-3AD203B41FA5}">
                      <a16:colId xmlns:a16="http://schemas.microsoft.com/office/drawing/2014/main" val="737714857"/>
                    </a:ext>
                  </a:extLst>
                </a:gridCol>
              </a:tblGrid>
              <a:tr h="4536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3274"/>
                  </a:ext>
                </a:extLst>
              </a:tr>
              <a:tr h="453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근무시간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98659"/>
                  </a:ext>
                </a:extLst>
              </a:tr>
              <a:tr h="453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240,000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25575"/>
                  </a:ext>
                </a:extLst>
              </a:tr>
              <a:tr h="4536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24,000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75913"/>
                  </a:ext>
                </a:extLst>
              </a:tr>
              <a:tr h="226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주휴수당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55047"/>
                  </a:ext>
                </a:extLst>
              </a:tr>
              <a:tr h="226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지급액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216,000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9669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72CE08-6F01-49FC-8230-9F715F342DCB}"/>
              </a:ext>
            </a:extLst>
          </p:cNvPr>
          <p:cNvSpPr/>
          <p:nvPr/>
        </p:nvSpPr>
        <p:spPr>
          <a:xfrm>
            <a:off x="492369" y="890954"/>
            <a:ext cx="10433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 신청</a:t>
            </a:r>
          </a:p>
        </p:txBody>
      </p:sp>
    </p:spTree>
    <p:extLst>
      <p:ext uri="{BB962C8B-B14F-4D97-AF65-F5344CB8AC3E}">
        <p14:creationId xmlns:p14="http://schemas.microsoft.com/office/powerpoint/2010/main" val="23550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-0.00555 L 0.40951 0.13426 L 0.41107 0.13287 " pathEditMode="fixed" rAng="0" ptsTypes="A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91" y="6991"/>
                                    </p:animMotion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574FF8-C87A-445F-9B32-4E4C90B7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82793"/>
              </p:ext>
            </p:extLst>
          </p:nvPr>
        </p:nvGraphicFramePr>
        <p:xfrm>
          <a:off x="2032000" y="719665"/>
          <a:ext cx="8128000" cy="544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</a:tblGrid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3B3C35E1-EB3B-4E40-B26C-AF90C8877C75}"/>
              </a:ext>
            </a:extLst>
          </p:cNvPr>
          <p:cNvSpPr/>
          <p:nvPr/>
        </p:nvSpPr>
        <p:spPr>
          <a:xfrm>
            <a:off x="743091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CD80FE-2F0E-4265-8021-C646EC7A634D}"/>
              </a:ext>
            </a:extLst>
          </p:cNvPr>
          <p:cNvSpPr/>
          <p:nvPr/>
        </p:nvSpPr>
        <p:spPr>
          <a:xfrm>
            <a:off x="8277577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0D1002F-0994-4F76-9BF5-D29A34CE480F}"/>
              </a:ext>
            </a:extLst>
          </p:cNvPr>
          <p:cNvSpPr/>
          <p:nvPr/>
        </p:nvSpPr>
        <p:spPr>
          <a:xfrm>
            <a:off x="912424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D075A2-3A5B-4B3C-9EF4-C68AA76EC11D}"/>
              </a:ext>
            </a:extLst>
          </p:cNvPr>
          <p:cNvSpPr/>
          <p:nvPr/>
        </p:nvSpPr>
        <p:spPr>
          <a:xfrm>
            <a:off x="3094892" y="1688122"/>
            <a:ext cx="890954" cy="12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10:00~16:00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9CF375-337E-4525-8CAA-75C5840DC62B}"/>
              </a:ext>
            </a:extLst>
          </p:cNvPr>
          <p:cNvSpPr/>
          <p:nvPr/>
        </p:nvSpPr>
        <p:spPr>
          <a:xfrm>
            <a:off x="3094892" y="1896532"/>
            <a:ext cx="890954" cy="1289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16:00~19:00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B3CBF7-1AD3-4DDE-B686-C2950B67CBE7}"/>
              </a:ext>
            </a:extLst>
          </p:cNvPr>
          <p:cNvSpPr/>
          <p:nvPr/>
        </p:nvSpPr>
        <p:spPr>
          <a:xfrm>
            <a:off x="5048738" y="1688121"/>
            <a:ext cx="890954" cy="128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13:00~19:00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8953A-F287-482F-BECF-BDEAC0380B4B}"/>
              </a:ext>
            </a:extLst>
          </p:cNvPr>
          <p:cNvSpPr/>
          <p:nvPr/>
        </p:nvSpPr>
        <p:spPr>
          <a:xfrm>
            <a:off x="6096000" y="1688120"/>
            <a:ext cx="890954" cy="1289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9:00~18:00</a:t>
            </a:r>
            <a:endParaRPr lang="ko-KR" altLang="en-US" sz="1000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BB467234-BEAC-4C21-9E10-BAB3E84A6BA1}"/>
              </a:ext>
            </a:extLst>
          </p:cNvPr>
          <p:cNvSpPr/>
          <p:nvPr/>
        </p:nvSpPr>
        <p:spPr>
          <a:xfrm rot="19106355">
            <a:off x="2512214" y="2007215"/>
            <a:ext cx="293511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35A091-2812-49C7-9883-FF3D95E2815D}"/>
              </a:ext>
            </a:extLst>
          </p:cNvPr>
          <p:cNvSpPr/>
          <p:nvPr/>
        </p:nvSpPr>
        <p:spPr>
          <a:xfrm>
            <a:off x="492369" y="890954"/>
            <a:ext cx="10433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 신청</a:t>
            </a:r>
          </a:p>
        </p:txBody>
      </p:sp>
    </p:spTree>
    <p:extLst>
      <p:ext uri="{BB962C8B-B14F-4D97-AF65-F5344CB8AC3E}">
        <p14:creationId xmlns:p14="http://schemas.microsoft.com/office/powerpoint/2010/main" val="31615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574FF8-C87A-445F-9B32-4E4C90B7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31416"/>
              </p:ext>
            </p:extLst>
          </p:nvPr>
        </p:nvGraphicFramePr>
        <p:xfrm>
          <a:off x="2032000" y="719665"/>
          <a:ext cx="8128000" cy="544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</a:tblGrid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45367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3B3C35E1-EB3B-4E40-B26C-AF90C8877C75}"/>
              </a:ext>
            </a:extLst>
          </p:cNvPr>
          <p:cNvSpPr/>
          <p:nvPr/>
        </p:nvSpPr>
        <p:spPr>
          <a:xfrm>
            <a:off x="743091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CD80FE-2F0E-4265-8021-C646EC7A634D}"/>
              </a:ext>
            </a:extLst>
          </p:cNvPr>
          <p:cNvSpPr/>
          <p:nvPr/>
        </p:nvSpPr>
        <p:spPr>
          <a:xfrm>
            <a:off x="8277577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0D1002F-0994-4F76-9BF5-D29A34CE480F}"/>
              </a:ext>
            </a:extLst>
          </p:cNvPr>
          <p:cNvSpPr/>
          <p:nvPr/>
        </p:nvSpPr>
        <p:spPr>
          <a:xfrm>
            <a:off x="912424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C24EB9-4FE2-4AC3-986B-EBBE0C0A88C8}"/>
              </a:ext>
            </a:extLst>
          </p:cNvPr>
          <p:cNvSpPr/>
          <p:nvPr/>
        </p:nvSpPr>
        <p:spPr>
          <a:xfrm>
            <a:off x="3108960" y="1691640"/>
            <a:ext cx="877824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10:00</a:t>
            </a:r>
          </a:p>
          <a:p>
            <a:pPr algn="ctr"/>
            <a:r>
              <a:rPr lang="en-US" altLang="ko-KR" dirty="0"/>
              <a:t>~16:00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9F40AD-BB2B-4B70-8AF9-E3892148B1CF}"/>
              </a:ext>
            </a:extLst>
          </p:cNvPr>
          <p:cNvSpPr/>
          <p:nvPr/>
        </p:nvSpPr>
        <p:spPr>
          <a:xfrm>
            <a:off x="3108960" y="3175679"/>
            <a:ext cx="877824" cy="9144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16:00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-19:00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EFEE4-DD13-4D3A-A0ED-674C53B27A54}"/>
              </a:ext>
            </a:extLst>
          </p:cNvPr>
          <p:cNvSpPr/>
          <p:nvPr/>
        </p:nvSpPr>
        <p:spPr>
          <a:xfrm>
            <a:off x="5118139" y="1691640"/>
            <a:ext cx="877824" cy="14264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13:00</a:t>
            </a:r>
          </a:p>
          <a:p>
            <a:pPr algn="ctr"/>
            <a:r>
              <a:rPr lang="en-US" altLang="ko-KR" dirty="0"/>
              <a:t>~19:00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D7D30-43B5-4CF4-8E02-26A7904D489B}"/>
              </a:ext>
            </a:extLst>
          </p:cNvPr>
          <p:cNvSpPr/>
          <p:nvPr/>
        </p:nvSpPr>
        <p:spPr>
          <a:xfrm>
            <a:off x="6155553" y="1691640"/>
            <a:ext cx="877824" cy="23984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9:00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-18:00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5B7A4B4A-2882-46DD-A4EB-5E530DB9A9F8}"/>
              </a:ext>
            </a:extLst>
          </p:cNvPr>
          <p:cNvSpPr/>
          <p:nvPr/>
        </p:nvSpPr>
        <p:spPr>
          <a:xfrm rot="19106355">
            <a:off x="3567290" y="1949107"/>
            <a:ext cx="293511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9FDA40-39A8-448A-BD99-BB4F6C22BD39}"/>
              </a:ext>
            </a:extLst>
          </p:cNvPr>
          <p:cNvSpPr/>
          <p:nvPr/>
        </p:nvSpPr>
        <p:spPr>
          <a:xfrm>
            <a:off x="492369" y="890954"/>
            <a:ext cx="10433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 신청</a:t>
            </a:r>
          </a:p>
        </p:txBody>
      </p:sp>
    </p:spTree>
    <p:extLst>
      <p:ext uri="{BB962C8B-B14F-4D97-AF65-F5344CB8AC3E}">
        <p14:creationId xmlns:p14="http://schemas.microsoft.com/office/powerpoint/2010/main" val="17809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83916-16A4-41D6-A50E-1AD413B6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어플은 무 </a:t>
            </a:r>
            <a:r>
              <a:rPr lang="ko-KR" altLang="en-US" dirty="0" err="1"/>
              <a:t>엇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D53AB-1805-4267-B4C5-C2048890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알바생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알바 시간 전 남은 시간 알림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알바 스케줄 한눈에 확인 가능</a:t>
            </a:r>
            <a:endParaRPr lang="en-US" altLang="ko-KR" dirty="0"/>
          </a:p>
          <a:p>
            <a:r>
              <a:rPr lang="ko-KR" altLang="en-US" dirty="0"/>
              <a:t>월</a:t>
            </a:r>
            <a:r>
              <a:rPr lang="en-US" altLang="ko-KR" dirty="0"/>
              <a:t>(month), </a:t>
            </a:r>
            <a:r>
              <a:rPr lang="ko-KR" altLang="en-US" dirty="0"/>
              <a:t>주</a:t>
            </a:r>
            <a:r>
              <a:rPr lang="en-US" altLang="ko-KR" dirty="0"/>
              <a:t>(week), </a:t>
            </a:r>
            <a:r>
              <a:rPr lang="ko-KR" altLang="en-US" dirty="0"/>
              <a:t>일</a:t>
            </a:r>
            <a:r>
              <a:rPr lang="en-US" altLang="ko-KR" dirty="0"/>
              <a:t>(day) </a:t>
            </a:r>
            <a:r>
              <a:rPr lang="ko-KR" altLang="en-US" dirty="0"/>
              <a:t>단위로 나눠서 돈 계산도 간단하게</a:t>
            </a:r>
            <a:endParaRPr lang="en-US" altLang="ko-KR" dirty="0"/>
          </a:p>
          <a:p>
            <a:r>
              <a:rPr lang="ko-KR" altLang="en-US" dirty="0"/>
              <a:t>원하는 요일</a:t>
            </a:r>
            <a:r>
              <a:rPr lang="en-US" altLang="ko-KR" dirty="0"/>
              <a:t>, </a:t>
            </a:r>
            <a:r>
              <a:rPr lang="ko-KR" altLang="en-US" dirty="0"/>
              <a:t>시간대에 간편하게 알바 신청</a:t>
            </a:r>
            <a:endParaRPr lang="en-US" altLang="ko-KR" dirty="0"/>
          </a:p>
          <a:p>
            <a:r>
              <a:rPr lang="ko-KR" altLang="en-US" dirty="0" err="1"/>
              <a:t>알바뿐만</a:t>
            </a:r>
            <a:r>
              <a:rPr lang="ko-KR" altLang="en-US" dirty="0"/>
              <a:t> 아니라 다른 일정도 한번에 관리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165D8-D437-44F6-90A1-9AD0AF87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2781092"/>
            <a:ext cx="9144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6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574FF8-C87A-445F-9B32-4E4C90B7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37039"/>
              </p:ext>
            </p:extLst>
          </p:nvPr>
        </p:nvGraphicFramePr>
        <p:xfrm>
          <a:off x="2032000" y="719665"/>
          <a:ext cx="8128000" cy="588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7112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</a:tblGrid>
              <a:tr h="3940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09-10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10-11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알바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53223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11-12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19146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12-13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6830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13-14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51502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14-15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30285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15-16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88746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16-17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홍대입구 저녁 약속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890375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17-18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11850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18-19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92961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19-20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71465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20-21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20384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21-22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27183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22-23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20477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23-24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27395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3B3C35E1-EB3B-4E40-B26C-AF90C8877C75}"/>
              </a:ext>
            </a:extLst>
          </p:cNvPr>
          <p:cNvSpPr/>
          <p:nvPr/>
        </p:nvSpPr>
        <p:spPr>
          <a:xfrm>
            <a:off x="743091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CD80FE-2F0E-4265-8021-C646EC7A634D}"/>
              </a:ext>
            </a:extLst>
          </p:cNvPr>
          <p:cNvSpPr/>
          <p:nvPr/>
        </p:nvSpPr>
        <p:spPr>
          <a:xfrm>
            <a:off x="8277577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0D1002F-0994-4F76-9BF5-D29A34CE480F}"/>
              </a:ext>
            </a:extLst>
          </p:cNvPr>
          <p:cNvSpPr/>
          <p:nvPr/>
        </p:nvSpPr>
        <p:spPr>
          <a:xfrm>
            <a:off x="912424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확대</a:t>
            </a:r>
          </a:p>
        </p:txBody>
      </p:sp>
    </p:spTree>
    <p:extLst>
      <p:ext uri="{BB962C8B-B14F-4D97-AF65-F5344CB8AC3E}">
        <p14:creationId xmlns:p14="http://schemas.microsoft.com/office/powerpoint/2010/main" val="24056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574FF8-C87A-445F-9B32-4E4C90B7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40062"/>
              </p:ext>
            </p:extLst>
          </p:nvPr>
        </p:nvGraphicFramePr>
        <p:xfrm>
          <a:off x="2032000" y="719665"/>
          <a:ext cx="8128000" cy="544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</a:tblGrid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3B3C35E1-EB3B-4E40-B26C-AF90C8877C75}"/>
              </a:ext>
            </a:extLst>
          </p:cNvPr>
          <p:cNvSpPr/>
          <p:nvPr/>
        </p:nvSpPr>
        <p:spPr>
          <a:xfrm>
            <a:off x="743091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CD80FE-2F0E-4265-8021-C646EC7A634D}"/>
              </a:ext>
            </a:extLst>
          </p:cNvPr>
          <p:cNvSpPr/>
          <p:nvPr/>
        </p:nvSpPr>
        <p:spPr>
          <a:xfrm>
            <a:off x="8277577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0D1002F-0994-4F76-9BF5-D29A34CE480F}"/>
              </a:ext>
            </a:extLst>
          </p:cNvPr>
          <p:cNvSpPr/>
          <p:nvPr/>
        </p:nvSpPr>
        <p:spPr>
          <a:xfrm>
            <a:off x="9124242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D075A2-3A5B-4B3C-9EF4-C68AA76EC11D}"/>
              </a:ext>
            </a:extLst>
          </p:cNvPr>
          <p:cNvSpPr/>
          <p:nvPr/>
        </p:nvSpPr>
        <p:spPr>
          <a:xfrm>
            <a:off x="3094892" y="1688122"/>
            <a:ext cx="890954" cy="128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10:00~16:00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9CF375-337E-4525-8CAA-75C5840DC62B}"/>
              </a:ext>
            </a:extLst>
          </p:cNvPr>
          <p:cNvSpPr/>
          <p:nvPr/>
        </p:nvSpPr>
        <p:spPr>
          <a:xfrm>
            <a:off x="3094892" y="1896532"/>
            <a:ext cx="890954" cy="1289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16:00~19:00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B3CBF7-1AD3-4DDE-B686-C2950B67CBE7}"/>
              </a:ext>
            </a:extLst>
          </p:cNvPr>
          <p:cNvSpPr/>
          <p:nvPr/>
        </p:nvSpPr>
        <p:spPr>
          <a:xfrm>
            <a:off x="5048738" y="1688121"/>
            <a:ext cx="890954" cy="1289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13:00~19:00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8953A-F287-482F-BECF-BDEAC0380B4B}"/>
              </a:ext>
            </a:extLst>
          </p:cNvPr>
          <p:cNvSpPr/>
          <p:nvPr/>
        </p:nvSpPr>
        <p:spPr>
          <a:xfrm>
            <a:off x="6096000" y="1688120"/>
            <a:ext cx="890954" cy="1289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9:00~18:00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176066-EAB9-4CE7-AB7D-BF935866C3AE}"/>
              </a:ext>
            </a:extLst>
          </p:cNvPr>
          <p:cNvSpPr/>
          <p:nvPr/>
        </p:nvSpPr>
        <p:spPr>
          <a:xfrm>
            <a:off x="492369" y="890954"/>
            <a:ext cx="104335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스케줄 신청</a:t>
            </a:r>
          </a:p>
        </p:txBody>
      </p:sp>
    </p:spTree>
    <p:extLst>
      <p:ext uri="{BB962C8B-B14F-4D97-AF65-F5344CB8AC3E}">
        <p14:creationId xmlns:p14="http://schemas.microsoft.com/office/powerpoint/2010/main" val="649226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E30F79-C9A8-4C0A-BC50-E24534C4C9F1}"/>
              </a:ext>
            </a:extLst>
          </p:cNvPr>
          <p:cNvSpPr/>
          <p:nvPr/>
        </p:nvSpPr>
        <p:spPr>
          <a:xfrm>
            <a:off x="2156177" y="1297354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알바생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6425A5-2DAF-4177-92CD-D1C737A87AA0}"/>
              </a:ext>
            </a:extLst>
          </p:cNvPr>
          <p:cNvSpPr/>
          <p:nvPr/>
        </p:nvSpPr>
        <p:spPr>
          <a:xfrm>
            <a:off x="2156178" y="2680677"/>
            <a:ext cx="8094133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나는 관리자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9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892944-2793-4438-AD0A-4851E392CCC8}"/>
              </a:ext>
            </a:extLst>
          </p:cNvPr>
          <p:cNvGraphicFramePr>
            <a:graphicFrameLocks noGrp="1"/>
          </p:cNvGraphicFramePr>
          <p:nvPr/>
        </p:nvGraphicFramePr>
        <p:xfrm>
          <a:off x="1907713" y="1740022"/>
          <a:ext cx="8128000" cy="148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07200676"/>
                    </a:ext>
                  </a:extLst>
                </a:gridCol>
              </a:tblGrid>
              <a:tr h="417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90138"/>
                  </a:ext>
                </a:extLst>
              </a:tr>
              <a:tr h="1065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798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B0E2EC5-218D-4E95-AD31-3465CB01FD1E}"/>
              </a:ext>
            </a:extLst>
          </p:cNvPr>
          <p:cNvSpPr/>
          <p:nvPr/>
        </p:nvSpPr>
        <p:spPr>
          <a:xfrm>
            <a:off x="3108664" y="2201662"/>
            <a:ext cx="5726097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99C405-292C-4CD3-8809-F1BC02999518}"/>
              </a:ext>
            </a:extLst>
          </p:cNvPr>
          <p:cNvSpPr/>
          <p:nvPr/>
        </p:nvSpPr>
        <p:spPr>
          <a:xfrm>
            <a:off x="3108664" y="2712128"/>
            <a:ext cx="5726097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152D116-9C12-49EE-A7C6-3A76338F9C64}"/>
              </a:ext>
            </a:extLst>
          </p:cNvPr>
          <p:cNvGraphicFramePr>
            <a:graphicFrameLocks noGrp="1"/>
          </p:cNvGraphicFramePr>
          <p:nvPr/>
        </p:nvGraphicFramePr>
        <p:xfrm>
          <a:off x="1907712" y="32225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01358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3881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78034"/>
                  </a:ext>
                </a:extLst>
              </a:tr>
            </a:tbl>
          </a:graphicData>
        </a:graphic>
      </p:graphicFrame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27C17E3A-AEEC-437D-AF62-1DC1934513B9}"/>
              </a:ext>
            </a:extLst>
          </p:cNvPr>
          <p:cNvSpPr/>
          <p:nvPr/>
        </p:nvSpPr>
        <p:spPr>
          <a:xfrm rot="19113109">
            <a:off x="5642499" y="3391270"/>
            <a:ext cx="473666" cy="48827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2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76C8422-CC81-403E-8C77-2FFCA8A3412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8128000" cy="353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80475779"/>
                    </a:ext>
                  </a:extLst>
                </a:gridCol>
              </a:tblGrid>
              <a:tr h="345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108452"/>
                  </a:ext>
                </a:extLst>
              </a:tr>
              <a:tr h="31694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비밀번호 확인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상호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algn="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22476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3F27C60-5F2E-4B5D-9265-83F459BF6518}"/>
              </a:ext>
            </a:extLst>
          </p:cNvPr>
          <p:cNvSpPr/>
          <p:nvPr/>
        </p:nvSpPr>
        <p:spPr>
          <a:xfrm>
            <a:off x="3725661" y="1574021"/>
            <a:ext cx="5726097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1C9E72-8642-4BD6-BE7E-D022E7E9FAC6}"/>
              </a:ext>
            </a:extLst>
          </p:cNvPr>
          <p:cNvSpPr/>
          <p:nvPr/>
        </p:nvSpPr>
        <p:spPr>
          <a:xfrm>
            <a:off x="3725660" y="3180267"/>
            <a:ext cx="5726097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99E6CD-2735-4855-BDBE-BBFE82787857}"/>
              </a:ext>
            </a:extLst>
          </p:cNvPr>
          <p:cNvSpPr/>
          <p:nvPr/>
        </p:nvSpPr>
        <p:spPr>
          <a:xfrm>
            <a:off x="3725660" y="2109436"/>
            <a:ext cx="5726097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D3461C-F151-449A-B759-A5B3345CA20C}"/>
              </a:ext>
            </a:extLst>
          </p:cNvPr>
          <p:cNvSpPr/>
          <p:nvPr/>
        </p:nvSpPr>
        <p:spPr>
          <a:xfrm>
            <a:off x="3725663" y="2644852"/>
            <a:ext cx="5726097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D345A843-1A46-4F18-9DBC-405F711AD252}"/>
              </a:ext>
            </a:extLst>
          </p:cNvPr>
          <p:cNvSpPr/>
          <p:nvPr/>
        </p:nvSpPr>
        <p:spPr>
          <a:xfrm rot="19113109">
            <a:off x="9923167" y="3595489"/>
            <a:ext cx="473666" cy="48827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1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892944-2793-4438-AD0A-4851E392CCC8}"/>
              </a:ext>
            </a:extLst>
          </p:cNvPr>
          <p:cNvGraphicFramePr>
            <a:graphicFrameLocks noGrp="1"/>
          </p:cNvGraphicFramePr>
          <p:nvPr/>
        </p:nvGraphicFramePr>
        <p:xfrm>
          <a:off x="1907713" y="1740022"/>
          <a:ext cx="8128000" cy="148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07200676"/>
                    </a:ext>
                  </a:extLst>
                </a:gridCol>
              </a:tblGrid>
              <a:tr h="417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90138"/>
                  </a:ext>
                </a:extLst>
              </a:tr>
              <a:tr h="1065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798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B0E2EC5-218D-4E95-AD31-3465CB01FD1E}"/>
              </a:ext>
            </a:extLst>
          </p:cNvPr>
          <p:cNvSpPr/>
          <p:nvPr/>
        </p:nvSpPr>
        <p:spPr>
          <a:xfrm>
            <a:off x="3108664" y="2201662"/>
            <a:ext cx="5726097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abcd1234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99C405-292C-4CD3-8809-F1BC02999518}"/>
              </a:ext>
            </a:extLst>
          </p:cNvPr>
          <p:cNvSpPr/>
          <p:nvPr/>
        </p:nvSpPr>
        <p:spPr>
          <a:xfrm>
            <a:off x="3108664" y="2712128"/>
            <a:ext cx="5726097" cy="319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*********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152D116-9C12-49EE-A7C6-3A76338F9C64}"/>
              </a:ext>
            </a:extLst>
          </p:cNvPr>
          <p:cNvGraphicFramePr>
            <a:graphicFrameLocks noGrp="1"/>
          </p:cNvGraphicFramePr>
          <p:nvPr/>
        </p:nvGraphicFramePr>
        <p:xfrm>
          <a:off x="1907712" y="32225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01358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3881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78034"/>
                  </a:ext>
                </a:extLst>
              </a:tr>
            </a:tbl>
          </a:graphicData>
        </a:graphic>
      </p:graphicFrame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27C17E3A-AEEC-437D-AF62-1DC1934513B9}"/>
              </a:ext>
            </a:extLst>
          </p:cNvPr>
          <p:cNvSpPr/>
          <p:nvPr/>
        </p:nvSpPr>
        <p:spPr>
          <a:xfrm rot="19113109">
            <a:off x="9708332" y="3349299"/>
            <a:ext cx="473666" cy="48827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26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927F1-5095-483F-BC54-CD3FC71F4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76B21-C42F-4F9E-9FB1-7766C1D3B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E2C61B-988C-4289-BF35-E5A7331B4427}"/>
              </a:ext>
            </a:extLst>
          </p:cNvPr>
          <p:cNvSpPr/>
          <p:nvPr/>
        </p:nvSpPr>
        <p:spPr>
          <a:xfrm>
            <a:off x="2627434" y="1531937"/>
            <a:ext cx="6937131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직원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2D5B-4CF4-438C-B24F-EC9498AA2BBA}"/>
              </a:ext>
            </a:extLst>
          </p:cNvPr>
          <p:cNvSpPr/>
          <p:nvPr/>
        </p:nvSpPr>
        <p:spPr>
          <a:xfrm>
            <a:off x="2627433" y="3255962"/>
            <a:ext cx="6937131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매장 관리</a:t>
            </a:r>
          </a:p>
        </p:txBody>
      </p:sp>
    </p:spTree>
    <p:extLst>
      <p:ext uri="{BB962C8B-B14F-4D97-AF65-F5344CB8AC3E}">
        <p14:creationId xmlns:p14="http://schemas.microsoft.com/office/powerpoint/2010/main" val="429350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C1A1E3-B54B-4898-A5D6-CF653DAF76E9}"/>
              </a:ext>
            </a:extLst>
          </p:cNvPr>
          <p:cNvSpPr/>
          <p:nvPr/>
        </p:nvSpPr>
        <p:spPr>
          <a:xfrm>
            <a:off x="1663703" y="257347"/>
            <a:ext cx="6778869" cy="75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아웃백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 아르바이트생 명단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1D48E0-AC2E-454E-BF05-C243431F5FF7}"/>
              </a:ext>
            </a:extLst>
          </p:cNvPr>
          <p:cNvGraphicFramePr>
            <a:graphicFrameLocks noGrp="1"/>
          </p:cNvGraphicFramePr>
          <p:nvPr/>
        </p:nvGraphicFramePr>
        <p:xfrm>
          <a:off x="1663703" y="1145220"/>
          <a:ext cx="8128000" cy="536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059445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78668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744240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269178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16872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24794958"/>
                    </a:ext>
                  </a:extLst>
                </a:gridCol>
              </a:tblGrid>
              <a:tr h="38300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전번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40275"/>
                  </a:ext>
                </a:extLst>
              </a:tr>
              <a:tr h="3830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71521"/>
                  </a:ext>
                </a:extLst>
              </a:tr>
              <a:tr h="76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010-xxxx-xxxx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94787"/>
                  </a:ext>
                </a:extLst>
              </a:tr>
              <a:tr h="76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010-xxxx-xxxx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22490"/>
                  </a:ext>
                </a:extLst>
              </a:tr>
              <a:tr h="76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010-xxxx-xxxx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10499"/>
                  </a:ext>
                </a:extLst>
              </a:tr>
              <a:tr h="76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010-xxxx-xxxx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12470"/>
                  </a:ext>
                </a:extLst>
              </a:tr>
              <a:tr h="76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010-xxxx-xxxx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090796"/>
                  </a:ext>
                </a:extLst>
              </a:tr>
              <a:tr h="76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010-xxxx-xxxx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622640"/>
                  </a:ext>
                </a:extLst>
              </a:tr>
            </a:tbl>
          </a:graphicData>
        </a:graphic>
      </p:graphicFrame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FA3297DC-4CD9-45D4-AA6D-D3FA9D3427D1}"/>
              </a:ext>
            </a:extLst>
          </p:cNvPr>
          <p:cNvSpPr/>
          <p:nvPr/>
        </p:nvSpPr>
        <p:spPr>
          <a:xfrm>
            <a:off x="8602462" y="257347"/>
            <a:ext cx="1189241" cy="7561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관리</a:t>
            </a:r>
          </a:p>
        </p:txBody>
      </p:sp>
    </p:spTree>
    <p:extLst>
      <p:ext uri="{BB962C8B-B14F-4D97-AF65-F5344CB8AC3E}">
        <p14:creationId xmlns:p14="http://schemas.microsoft.com/office/powerpoint/2010/main" val="5745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E19E8E-A952-413A-910B-D88AB3AC97D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12">
                  <a:extLst>
                    <a:ext uri="{9D8B030D-6E8A-4147-A177-3AD203B41FA5}">
                      <a16:colId xmlns:a16="http://schemas.microsoft.com/office/drawing/2014/main" val="1664699330"/>
                    </a:ext>
                  </a:extLst>
                </a:gridCol>
                <a:gridCol w="3273394">
                  <a:extLst>
                    <a:ext uri="{9D8B030D-6E8A-4147-A177-3AD203B41FA5}">
                      <a16:colId xmlns:a16="http://schemas.microsoft.com/office/drawing/2014/main" val="871732151"/>
                    </a:ext>
                  </a:extLst>
                </a:gridCol>
                <a:gridCol w="1636697">
                  <a:extLst>
                    <a:ext uri="{9D8B030D-6E8A-4147-A177-3AD203B41FA5}">
                      <a16:colId xmlns:a16="http://schemas.microsoft.com/office/drawing/2014/main" val="3923223261"/>
                    </a:ext>
                  </a:extLst>
                </a:gridCol>
                <a:gridCol w="1636697">
                  <a:extLst>
                    <a:ext uri="{9D8B030D-6E8A-4147-A177-3AD203B41FA5}">
                      <a16:colId xmlns:a16="http://schemas.microsoft.com/office/drawing/2014/main" val="206640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신청인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홍길똥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010-xxxx-xxxx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승인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4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3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0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1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702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9D1B938-13CE-4875-9403-E48B439B65C8}"/>
              </a:ext>
            </a:extLst>
          </p:cNvPr>
          <p:cNvSpPr/>
          <p:nvPr/>
        </p:nvSpPr>
        <p:spPr>
          <a:xfrm>
            <a:off x="2059619" y="88777"/>
            <a:ext cx="8105313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xxxxxxxxxx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38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927F1-5095-483F-BC54-CD3FC71F4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76B21-C42F-4F9E-9FB1-7766C1D3B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E2C61B-988C-4289-BF35-E5A7331B4427}"/>
              </a:ext>
            </a:extLst>
          </p:cNvPr>
          <p:cNvSpPr/>
          <p:nvPr/>
        </p:nvSpPr>
        <p:spPr>
          <a:xfrm>
            <a:off x="2627434" y="1531937"/>
            <a:ext cx="6937131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직원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2D5B-4CF4-438C-B24F-EC9498AA2BBA}"/>
              </a:ext>
            </a:extLst>
          </p:cNvPr>
          <p:cNvSpPr/>
          <p:nvPr/>
        </p:nvSpPr>
        <p:spPr>
          <a:xfrm>
            <a:off x="2627433" y="3255962"/>
            <a:ext cx="6937131" cy="1230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매장 관리</a:t>
            </a:r>
          </a:p>
        </p:txBody>
      </p:sp>
    </p:spTree>
    <p:extLst>
      <p:ext uri="{BB962C8B-B14F-4D97-AF65-F5344CB8AC3E}">
        <p14:creationId xmlns:p14="http://schemas.microsoft.com/office/powerpoint/2010/main" val="44426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3A74-AE04-4DC1-9F16-9F2A6BEA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3D9A2-327D-4565-9A83-0F34DD23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고용주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</a:t>
            </a:r>
            <a:r>
              <a:rPr lang="ko-KR" altLang="en-US" dirty="0" err="1"/>
              <a:t>알바비</a:t>
            </a:r>
            <a:r>
              <a:rPr lang="en-US" altLang="ko-KR" dirty="0"/>
              <a:t>(</a:t>
            </a:r>
            <a:r>
              <a:rPr lang="ko-KR" altLang="en-US" dirty="0"/>
              <a:t>인건비</a:t>
            </a:r>
            <a:r>
              <a:rPr lang="en-US" altLang="ko-KR" dirty="0"/>
              <a:t>)</a:t>
            </a:r>
            <a:r>
              <a:rPr lang="ko-KR" altLang="en-US" dirty="0"/>
              <a:t> 계산도 자동으로</a:t>
            </a:r>
            <a:endParaRPr lang="en-US" altLang="ko-KR" dirty="0"/>
          </a:p>
          <a:p>
            <a:r>
              <a:rPr lang="ko-KR" altLang="en-US" dirty="0"/>
              <a:t>알바 스케줄 </a:t>
            </a:r>
            <a:r>
              <a:rPr lang="ko-KR" altLang="en-US" dirty="0" err="1"/>
              <a:t>신청받는</a:t>
            </a:r>
            <a:r>
              <a:rPr lang="ko-KR" altLang="en-US" dirty="0"/>
              <a:t> 작업도 어플로 정확하고 간단하게</a:t>
            </a:r>
            <a:endParaRPr lang="en-US" altLang="ko-KR" dirty="0"/>
          </a:p>
          <a:p>
            <a:r>
              <a:rPr lang="ko-KR" altLang="en-US" dirty="0"/>
              <a:t>시간표 짜는 작업도 엑셀로 복잡하게 작업</a:t>
            </a:r>
            <a:r>
              <a:rPr lang="en-US" altLang="ko-KR" dirty="0"/>
              <a:t>? NO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어플로 간단하게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894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8FDB83-96C7-4941-A2A0-F163486A6AA0}"/>
              </a:ext>
            </a:extLst>
          </p:cNvPr>
          <p:cNvGraphicFramePr>
            <a:graphicFrameLocks noGrp="1"/>
          </p:cNvGraphicFramePr>
          <p:nvPr/>
        </p:nvGraphicFramePr>
        <p:xfrm>
          <a:off x="2418859" y="719665"/>
          <a:ext cx="8128000" cy="56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63204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3533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8269435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889315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8950249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202616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60382476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304871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2390236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4354847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4474551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43639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73689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2964220"/>
                    </a:ext>
                  </a:extLst>
                </a:gridCol>
              </a:tblGrid>
              <a:tr h="745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7274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30456FDA-F194-4944-AB9C-D68D47E8E606}"/>
              </a:ext>
            </a:extLst>
          </p:cNvPr>
          <p:cNvSpPr/>
          <p:nvPr/>
        </p:nvSpPr>
        <p:spPr>
          <a:xfrm>
            <a:off x="7817771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D49A883-D03B-428E-99E2-4A1F6D9F03AC}"/>
              </a:ext>
            </a:extLst>
          </p:cNvPr>
          <p:cNvSpPr/>
          <p:nvPr/>
        </p:nvSpPr>
        <p:spPr>
          <a:xfrm>
            <a:off x="8664436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189C63-3B12-4CF1-9796-47818F91500B}"/>
              </a:ext>
            </a:extLst>
          </p:cNvPr>
          <p:cNvSpPr/>
          <p:nvPr/>
        </p:nvSpPr>
        <p:spPr>
          <a:xfrm>
            <a:off x="9511101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19DEDE-E444-45F6-B958-53EB89D0478F}"/>
              </a:ext>
            </a:extLst>
          </p:cNvPr>
          <p:cNvSpPr/>
          <p:nvPr/>
        </p:nvSpPr>
        <p:spPr>
          <a:xfrm>
            <a:off x="439616" y="728457"/>
            <a:ext cx="1776044" cy="81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스케줄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5183F0-C1D0-44B7-BF44-82E0477D29C2}"/>
              </a:ext>
            </a:extLst>
          </p:cNvPr>
          <p:cNvSpPr/>
          <p:nvPr/>
        </p:nvSpPr>
        <p:spPr>
          <a:xfrm>
            <a:off x="439616" y="1739575"/>
            <a:ext cx="1776044" cy="81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매장 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ED9B97-277A-4A36-BD86-75D05FE27CF7}"/>
              </a:ext>
            </a:extLst>
          </p:cNvPr>
          <p:cNvSpPr/>
          <p:nvPr/>
        </p:nvSpPr>
        <p:spPr>
          <a:xfrm>
            <a:off x="2074985" y="641837"/>
            <a:ext cx="237392" cy="244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F17E6-4C25-4BAF-8C99-9DC9FC71D611}"/>
              </a:ext>
            </a:extLst>
          </p:cNvPr>
          <p:cNvSpPr txBox="1"/>
          <p:nvPr/>
        </p:nvSpPr>
        <p:spPr>
          <a:xfrm>
            <a:off x="465991" y="3433593"/>
            <a:ext cx="444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 수 있는 </a:t>
            </a:r>
            <a:r>
              <a:rPr kumimoji="0" lang="ko-KR" altLang="en-US" sz="4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파트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작을수록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2FD5442-20E0-4395-B6ED-E5DDC8796280}"/>
              </a:ext>
            </a:extLst>
          </p:cNvPr>
          <p:cNvSpPr/>
          <p:nvPr/>
        </p:nvSpPr>
        <p:spPr>
          <a:xfrm>
            <a:off x="5205046" y="3796373"/>
            <a:ext cx="1503484" cy="597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A7AE4A-BA38-4ACA-A2B3-A0742950A1D0}"/>
              </a:ext>
            </a:extLst>
          </p:cNvPr>
          <p:cNvSpPr/>
          <p:nvPr/>
        </p:nvSpPr>
        <p:spPr>
          <a:xfrm>
            <a:off x="7277102" y="3097384"/>
            <a:ext cx="4255477" cy="2154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우선 순위 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제일 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FED56-4641-4CC8-A859-35693CD6D1FD}"/>
              </a:ext>
            </a:extLst>
          </p:cNvPr>
          <p:cNvSpPr txBox="1"/>
          <p:nvPr/>
        </p:nvSpPr>
        <p:spPr>
          <a:xfrm>
            <a:off x="2636226" y="865946"/>
            <a:ext cx="6919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스케줄 자동 지정 관리</a:t>
            </a:r>
          </a:p>
        </p:txBody>
      </p:sp>
    </p:spTree>
    <p:extLst>
      <p:ext uri="{BB962C8B-B14F-4D97-AF65-F5344CB8AC3E}">
        <p14:creationId xmlns:p14="http://schemas.microsoft.com/office/powerpoint/2010/main" val="516986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2B69C6-7A10-43C6-9CC5-B81F82E3F8D9}"/>
              </a:ext>
            </a:extLst>
          </p:cNvPr>
          <p:cNvGraphicFramePr>
            <a:graphicFrameLocks noGrp="1"/>
          </p:cNvGraphicFramePr>
          <p:nvPr/>
        </p:nvGraphicFramePr>
        <p:xfrm>
          <a:off x="2401274" y="163034"/>
          <a:ext cx="8128000" cy="659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63204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3533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8269435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889315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8950249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202616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60382476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304871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2390236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4354847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4474551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43639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73689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2964220"/>
                    </a:ext>
                  </a:extLst>
                </a:gridCol>
              </a:tblGrid>
              <a:tr h="745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7274"/>
                  </a:ext>
                </a:extLst>
              </a:tr>
              <a:tr h="30244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째주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15920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56255"/>
                  </a:ext>
                </a:extLst>
              </a:tr>
              <a:tr h="30244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째주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24002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002235"/>
                  </a:ext>
                </a:extLst>
              </a:tr>
              <a:tr h="30244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</a:t>
                      </a:r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째주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94523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93062"/>
                  </a:ext>
                </a:extLst>
              </a:tr>
              <a:tr h="30244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4</a:t>
                      </a:r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째주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61237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27219"/>
                  </a:ext>
                </a:extLst>
              </a:tr>
              <a:tr h="30244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5</a:t>
                      </a:r>
                      <a:r>
                        <a:rPr lang="ko-KR" altLang="en-US" dirty="0" err="1">
                          <a:solidFill>
                            <a:schemeClr val="bg2"/>
                          </a:solidFill>
                        </a:rPr>
                        <a:t>째주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60782"/>
                  </a:ext>
                </a:extLst>
              </a:tr>
              <a:tr h="302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32068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48B4659-00A7-4ACC-8E40-92374AACF8E3}"/>
              </a:ext>
            </a:extLst>
          </p:cNvPr>
          <p:cNvSpPr/>
          <p:nvPr/>
        </p:nvSpPr>
        <p:spPr>
          <a:xfrm>
            <a:off x="10537520" y="187240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504D8A-E63B-471A-8665-E963BE2CE0A8}"/>
              </a:ext>
            </a:extLst>
          </p:cNvPr>
          <p:cNvSpPr/>
          <p:nvPr/>
        </p:nvSpPr>
        <p:spPr>
          <a:xfrm>
            <a:off x="10537520" y="136063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7A7D49-1934-430B-B5C3-31414F52F480}"/>
              </a:ext>
            </a:extLst>
          </p:cNvPr>
          <p:cNvSpPr/>
          <p:nvPr/>
        </p:nvSpPr>
        <p:spPr>
          <a:xfrm>
            <a:off x="10537520" y="764277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272657-7A0E-4325-9B3E-C93FFB11C708}"/>
              </a:ext>
            </a:extLst>
          </p:cNvPr>
          <p:cNvSpPr/>
          <p:nvPr/>
        </p:nvSpPr>
        <p:spPr>
          <a:xfrm>
            <a:off x="439616" y="728457"/>
            <a:ext cx="1776044" cy="81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스케줄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E423CA-30C6-4BDD-9D48-6BEE0F3507AF}"/>
              </a:ext>
            </a:extLst>
          </p:cNvPr>
          <p:cNvSpPr/>
          <p:nvPr/>
        </p:nvSpPr>
        <p:spPr>
          <a:xfrm>
            <a:off x="439616" y="1739575"/>
            <a:ext cx="1776044" cy="81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매장 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631F47-DC37-4C21-94FC-0591B0EB64B0}"/>
              </a:ext>
            </a:extLst>
          </p:cNvPr>
          <p:cNvSpPr/>
          <p:nvPr/>
        </p:nvSpPr>
        <p:spPr>
          <a:xfrm>
            <a:off x="3417570" y="1275492"/>
            <a:ext cx="1017270" cy="1079087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1EACA81-C36A-4CD3-9AE5-6E8796665877}"/>
              </a:ext>
            </a:extLst>
          </p:cNvPr>
          <p:cNvSpPr/>
          <p:nvPr/>
        </p:nvSpPr>
        <p:spPr>
          <a:xfrm rot="2332513" flipH="1">
            <a:off x="4010983" y="2106562"/>
            <a:ext cx="640080" cy="496035"/>
          </a:xfrm>
          <a:prstGeom prst="rightArrow">
            <a:avLst>
              <a:gd name="adj1" fmla="val 50000"/>
              <a:gd name="adj2" fmla="val 59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8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7BF987-0EEC-4E71-9AC8-030A788CA8F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5575"/>
          <a:ext cx="8128000" cy="628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3421369542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4093640766"/>
                    </a:ext>
                  </a:extLst>
                </a:gridCol>
              </a:tblGrid>
              <a:tr h="3940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394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2210"/>
                  </a:ext>
                </a:extLst>
              </a:tr>
              <a:tr h="374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09-10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10-11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253223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11-12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19146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12-13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6830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13-14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51502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14-15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30285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15-16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988746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16-17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890375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17-18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11850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18-19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CF7B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92961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19-20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71465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20-21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20384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21-22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27183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22-23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20477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23-24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2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279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848B4659-00A7-4ACC-8E40-92374AACF8E3}"/>
              </a:ext>
            </a:extLst>
          </p:cNvPr>
          <p:cNvSpPr/>
          <p:nvPr/>
        </p:nvSpPr>
        <p:spPr>
          <a:xfrm>
            <a:off x="7817771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504D8A-E63B-471A-8665-E963BE2CE0A8}"/>
              </a:ext>
            </a:extLst>
          </p:cNvPr>
          <p:cNvSpPr/>
          <p:nvPr/>
        </p:nvSpPr>
        <p:spPr>
          <a:xfrm>
            <a:off x="8664436" y="146755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7A7D49-1934-430B-B5C3-31414F52F480}"/>
              </a:ext>
            </a:extLst>
          </p:cNvPr>
          <p:cNvSpPr/>
          <p:nvPr/>
        </p:nvSpPr>
        <p:spPr>
          <a:xfrm>
            <a:off x="9511101" y="146754"/>
            <a:ext cx="485423" cy="42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272657-7A0E-4325-9B3E-C93FFB11C708}"/>
              </a:ext>
            </a:extLst>
          </p:cNvPr>
          <p:cNvSpPr/>
          <p:nvPr/>
        </p:nvSpPr>
        <p:spPr>
          <a:xfrm>
            <a:off x="439616" y="728457"/>
            <a:ext cx="1776044" cy="81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신청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E423CA-30C6-4BDD-9D48-6BEE0F3507AF}"/>
              </a:ext>
            </a:extLst>
          </p:cNvPr>
          <p:cNvSpPr/>
          <p:nvPr/>
        </p:nvSpPr>
        <p:spPr>
          <a:xfrm>
            <a:off x="439616" y="1739575"/>
            <a:ext cx="1776044" cy="81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매장 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설정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F5A658-D5D7-4C11-98AF-ECE9B31350C6}"/>
              </a:ext>
            </a:extLst>
          </p:cNvPr>
          <p:cNvGraphicFramePr>
            <a:graphicFrameLocks noGrp="1"/>
          </p:cNvGraphicFramePr>
          <p:nvPr/>
        </p:nvGraphicFramePr>
        <p:xfrm>
          <a:off x="2418859" y="719665"/>
          <a:ext cx="8128000" cy="56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63204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3533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8269435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889315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8950249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202616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60382476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304871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2390236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4354847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4474551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43639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73689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2964220"/>
                    </a:ext>
                  </a:extLst>
                </a:gridCol>
              </a:tblGrid>
              <a:tr h="745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7274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04C387-E6F6-4AE7-8388-E908FA5646C4}"/>
              </a:ext>
            </a:extLst>
          </p:cNvPr>
          <p:cNvSpPr/>
          <p:nvPr/>
        </p:nvSpPr>
        <p:spPr>
          <a:xfrm>
            <a:off x="8554915" y="282657"/>
            <a:ext cx="1565031" cy="43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6E93B-4192-4357-ADDB-F85B2A25D825}"/>
              </a:ext>
            </a:extLst>
          </p:cNvPr>
          <p:cNvSpPr/>
          <p:nvPr/>
        </p:nvSpPr>
        <p:spPr>
          <a:xfrm>
            <a:off x="7025054" y="282658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휴무일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D59F4B-6FB8-4C5D-9597-94853253BBE4}"/>
              </a:ext>
            </a:extLst>
          </p:cNvPr>
          <p:cNvGraphicFramePr>
            <a:graphicFrameLocks noGrp="1"/>
          </p:cNvGraphicFramePr>
          <p:nvPr/>
        </p:nvGraphicFramePr>
        <p:xfrm>
          <a:off x="2418859" y="719665"/>
          <a:ext cx="8128000" cy="56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63204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3533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8269435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889315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8950249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202616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60382476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304871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2390236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4354847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4474551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43639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73689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2964220"/>
                    </a:ext>
                  </a:extLst>
                </a:gridCol>
              </a:tblGrid>
              <a:tr h="745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7274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60F200-B5B0-4430-A50C-49B864D8CDE7}"/>
              </a:ext>
            </a:extLst>
          </p:cNvPr>
          <p:cNvSpPr/>
          <p:nvPr/>
        </p:nvSpPr>
        <p:spPr>
          <a:xfrm>
            <a:off x="5495193" y="282657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재정 관리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0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217D9F-FEEA-4439-8107-673AF13BA65D}"/>
              </a:ext>
            </a:extLst>
          </p:cNvPr>
          <p:cNvSpPr/>
          <p:nvPr/>
        </p:nvSpPr>
        <p:spPr>
          <a:xfrm>
            <a:off x="5213838" y="1002323"/>
            <a:ext cx="1099039" cy="5539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입력하세요</a:t>
            </a: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DA36492F-0FAA-4FA9-B4EE-1B431EA94EF9}"/>
              </a:ext>
            </a:extLst>
          </p:cNvPr>
          <p:cNvSpPr/>
          <p:nvPr/>
        </p:nvSpPr>
        <p:spPr>
          <a:xfrm rot="19106355">
            <a:off x="6193862" y="1381617"/>
            <a:ext cx="293511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CC9DA-97F5-4165-A4D9-8990C4820576}"/>
              </a:ext>
            </a:extLst>
          </p:cNvPr>
          <p:cNvSpPr/>
          <p:nvPr/>
        </p:nvSpPr>
        <p:spPr>
          <a:xfrm>
            <a:off x="4018086" y="1900617"/>
            <a:ext cx="3415792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 전체 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78E69D-653E-4290-9B96-696A2612633E}"/>
              </a:ext>
            </a:extLst>
          </p:cNvPr>
          <p:cNvSpPr/>
          <p:nvPr/>
        </p:nvSpPr>
        <p:spPr>
          <a:xfrm>
            <a:off x="4000498" y="2675245"/>
            <a:ext cx="3415792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주말만 조정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DA03EE-E7DF-4B37-8EC5-528F75BEA294}"/>
              </a:ext>
            </a:extLst>
          </p:cNvPr>
          <p:cNvSpPr/>
          <p:nvPr/>
        </p:nvSpPr>
        <p:spPr>
          <a:xfrm>
            <a:off x="4009292" y="3421860"/>
            <a:ext cx="3415792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 설정하여 조정</a:t>
            </a: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C5519479-6353-4EF7-99DC-37CC5D355A82}"/>
              </a:ext>
            </a:extLst>
          </p:cNvPr>
          <p:cNvGraphicFramePr>
            <a:graphicFrameLocks noGrp="1"/>
          </p:cNvGraphicFramePr>
          <p:nvPr/>
        </p:nvGraphicFramePr>
        <p:xfrm>
          <a:off x="5708394" y="1364215"/>
          <a:ext cx="489233" cy="32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33">
                  <a:extLst>
                    <a:ext uri="{9D8B030D-6E8A-4147-A177-3AD203B41FA5}">
                      <a16:colId xmlns:a16="http://schemas.microsoft.com/office/drawing/2014/main" val="1338988448"/>
                    </a:ext>
                  </a:extLst>
                </a:gridCol>
              </a:tblGrid>
              <a:tr h="590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65481"/>
                  </a:ext>
                </a:extLst>
              </a:tr>
              <a:tr h="429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39219"/>
                  </a:ext>
                </a:extLst>
              </a:tr>
              <a:tr h="337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07989"/>
                  </a:ext>
                </a:extLst>
              </a:tr>
              <a:tr h="337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07533"/>
                  </a:ext>
                </a:extLst>
              </a:tr>
              <a:tr h="337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47241"/>
                  </a:ext>
                </a:extLst>
              </a:tr>
              <a:tr h="337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69468"/>
                  </a:ext>
                </a:extLst>
              </a:tr>
              <a:tr h="337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91837"/>
                  </a:ext>
                </a:extLst>
              </a:tr>
              <a:tr h="337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6912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F286FA-5F01-4003-AAA9-722038031D39}"/>
              </a:ext>
            </a:extLst>
          </p:cNvPr>
          <p:cNvSpPr/>
          <p:nvPr/>
        </p:nvSpPr>
        <p:spPr>
          <a:xfrm>
            <a:off x="5275383" y="1021212"/>
            <a:ext cx="975947" cy="50865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4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E822D31-9031-43BB-876A-1DB135D9B5E4}"/>
              </a:ext>
            </a:extLst>
          </p:cNvPr>
          <p:cNvSpPr/>
          <p:nvPr/>
        </p:nvSpPr>
        <p:spPr>
          <a:xfrm>
            <a:off x="4018086" y="1900617"/>
            <a:ext cx="3415792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 전체 조정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7E43B-2782-4BE6-9271-8EA5CE638CFF}"/>
              </a:ext>
            </a:extLst>
          </p:cNvPr>
          <p:cNvSpPr/>
          <p:nvPr/>
        </p:nvSpPr>
        <p:spPr>
          <a:xfrm>
            <a:off x="4000498" y="2675245"/>
            <a:ext cx="3415792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주말만 조정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E9B28E-3997-4006-97F1-DB5366AE95F8}"/>
              </a:ext>
            </a:extLst>
          </p:cNvPr>
          <p:cNvSpPr/>
          <p:nvPr/>
        </p:nvSpPr>
        <p:spPr>
          <a:xfrm>
            <a:off x="4009292" y="3421860"/>
            <a:ext cx="3415792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 설정하여 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217D9F-FEEA-4439-8107-673AF13BA65D}"/>
              </a:ext>
            </a:extLst>
          </p:cNvPr>
          <p:cNvSpPr/>
          <p:nvPr/>
        </p:nvSpPr>
        <p:spPr>
          <a:xfrm>
            <a:off x="5213838" y="1002323"/>
            <a:ext cx="1099039" cy="5539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DA36492F-0FAA-4FA9-B4EE-1B431EA94EF9}"/>
              </a:ext>
            </a:extLst>
          </p:cNvPr>
          <p:cNvSpPr/>
          <p:nvPr/>
        </p:nvSpPr>
        <p:spPr>
          <a:xfrm rot="19106355">
            <a:off x="7125846" y="2267741"/>
            <a:ext cx="293511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2E3E561-11E4-4F38-B0A5-A3D6ECCE174A}"/>
              </a:ext>
            </a:extLst>
          </p:cNvPr>
          <p:cNvGraphicFramePr>
            <a:graphicFrameLocks noGrp="1"/>
          </p:cNvGraphicFramePr>
          <p:nvPr/>
        </p:nvGraphicFramePr>
        <p:xfrm>
          <a:off x="6879195" y="2178113"/>
          <a:ext cx="319679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6">
                  <a:extLst>
                    <a:ext uri="{9D8B030D-6E8A-4147-A177-3AD203B41FA5}">
                      <a16:colId xmlns:a16="http://schemas.microsoft.com/office/drawing/2014/main" val="1575357503"/>
                    </a:ext>
                  </a:extLst>
                </a:gridCol>
                <a:gridCol w="2131194">
                  <a:extLst>
                    <a:ext uri="{9D8B030D-6E8A-4147-A177-3AD203B41FA5}">
                      <a16:colId xmlns:a16="http://schemas.microsoft.com/office/drawing/2014/main" val="241568175"/>
                    </a:ext>
                  </a:extLst>
                </a:gridCol>
              </a:tblGrid>
              <a:tr h="31914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0024"/>
                  </a:ext>
                </a:extLst>
              </a:tr>
              <a:tr h="452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77053"/>
                  </a:ext>
                </a:extLst>
              </a:tr>
              <a:tr h="36530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74666"/>
                  </a:ext>
                </a:extLst>
              </a:tr>
              <a:tr h="452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41851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sz="2400" b="1" dirty="0">
                          <a:solidFill>
                            <a:srgbClr val="C00000"/>
                          </a:solidFill>
                        </a:rPr>
                        <a:t>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32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3DDF1CB-5005-4BF3-B2C8-FC443D595532}"/>
              </a:ext>
            </a:extLst>
          </p:cNvPr>
          <p:cNvGraphicFramePr>
            <a:graphicFrameLocks noGrp="1"/>
          </p:cNvGraphicFramePr>
          <p:nvPr/>
        </p:nvGraphicFramePr>
        <p:xfrm>
          <a:off x="8792553" y="2720346"/>
          <a:ext cx="2844799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55">
                  <a:extLst>
                    <a:ext uri="{9D8B030D-6E8A-4147-A177-3AD203B41FA5}">
                      <a16:colId xmlns:a16="http://schemas.microsoft.com/office/drawing/2014/main" val="3832088657"/>
                    </a:ext>
                  </a:extLst>
                </a:gridCol>
                <a:gridCol w="1428044">
                  <a:extLst>
                    <a:ext uri="{9D8B030D-6E8A-4147-A177-3AD203B41FA5}">
                      <a16:colId xmlns:a16="http://schemas.microsoft.com/office/drawing/2014/main" val="1082868114"/>
                    </a:ext>
                  </a:extLst>
                </a:gridCol>
              </a:tblGrid>
              <a:tr h="298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</a:t>
                      </a:r>
                      <a:endParaRPr lang="ko-KR" alt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08594"/>
                  </a:ext>
                </a:extLst>
              </a:tr>
              <a:tr h="195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9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9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0402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B7EDFC-81B1-4E36-9B4D-F0E961D2CB0C}"/>
              </a:ext>
            </a:extLst>
          </p:cNvPr>
          <p:cNvSpPr/>
          <p:nvPr/>
        </p:nvSpPr>
        <p:spPr>
          <a:xfrm>
            <a:off x="8126657" y="2559769"/>
            <a:ext cx="1820008" cy="561230"/>
          </a:xfrm>
          <a:prstGeom prst="rect">
            <a:avLst/>
          </a:prstGeom>
          <a:solidFill>
            <a:srgbClr val="CFD5EA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9:00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2012BE4-4E4B-4783-8ECF-C34C3FB8E6B7}"/>
              </a:ext>
            </a:extLst>
          </p:cNvPr>
          <p:cNvGraphicFramePr>
            <a:graphicFrameLocks noGrp="1"/>
          </p:cNvGraphicFramePr>
          <p:nvPr/>
        </p:nvGraphicFramePr>
        <p:xfrm>
          <a:off x="8801347" y="3924300"/>
          <a:ext cx="2844799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55">
                  <a:extLst>
                    <a:ext uri="{9D8B030D-6E8A-4147-A177-3AD203B41FA5}">
                      <a16:colId xmlns:a16="http://schemas.microsoft.com/office/drawing/2014/main" val="3832088657"/>
                    </a:ext>
                  </a:extLst>
                </a:gridCol>
                <a:gridCol w="1428044">
                  <a:extLst>
                    <a:ext uri="{9D8B030D-6E8A-4147-A177-3AD203B41FA5}">
                      <a16:colId xmlns:a16="http://schemas.microsoft.com/office/drawing/2014/main" val="1082868114"/>
                    </a:ext>
                  </a:extLst>
                </a:gridCol>
              </a:tblGrid>
              <a:tr h="15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</a:t>
                      </a:r>
                      <a:endParaRPr lang="ko-KR" altLang="en-US" sz="20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08594"/>
                  </a:ext>
                </a:extLst>
              </a:tr>
              <a:tr h="195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9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22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0402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391D34-54C5-45B5-ABB1-32D65F829346}"/>
              </a:ext>
            </a:extLst>
          </p:cNvPr>
          <p:cNvSpPr/>
          <p:nvPr/>
        </p:nvSpPr>
        <p:spPr>
          <a:xfrm>
            <a:off x="8090980" y="3604502"/>
            <a:ext cx="1820008" cy="561230"/>
          </a:xfrm>
          <a:prstGeom prst="rect">
            <a:avLst/>
          </a:prstGeom>
          <a:solidFill>
            <a:srgbClr val="CFD5EA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22:00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41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04C387-E6F6-4AE7-8388-E908FA5646C4}"/>
              </a:ext>
            </a:extLst>
          </p:cNvPr>
          <p:cNvSpPr/>
          <p:nvPr/>
        </p:nvSpPr>
        <p:spPr>
          <a:xfrm>
            <a:off x="8554915" y="282657"/>
            <a:ext cx="1565031" cy="43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6E93B-4192-4357-ADDB-F85B2A25D825}"/>
              </a:ext>
            </a:extLst>
          </p:cNvPr>
          <p:cNvSpPr/>
          <p:nvPr/>
        </p:nvSpPr>
        <p:spPr>
          <a:xfrm>
            <a:off x="7025054" y="282658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휴무일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D59F4B-6FB8-4C5D-9597-94853253BBE4}"/>
              </a:ext>
            </a:extLst>
          </p:cNvPr>
          <p:cNvGraphicFramePr>
            <a:graphicFrameLocks noGrp="1"/>
          </p:cNvGraphicFramePr>
          <p:nvPr/>
        </p:nvGraphicFramePr>
        <p:xfrm>
          <a:off x="2418859" y="719665"/>
          <a:ext cx="8128000" cy="56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63204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3533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8269435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889315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8950249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202616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60382476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304871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2390236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4354847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4474551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43639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73689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2964220"/>
                    </a:ext>
                  </a:extLst>
                </a:gridCol>
              </a:tblGrid>
              <a:tr h="745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7274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60F200-B5B0-4430-A50C-49B864D8CDE7}"/>
              </a:ext>
            </a:extLst>
          </p:cNvPr>
          <p:cNvSpPr/>
          <p:nvPr/>
        </p:nvSpPr>
        <p:spPr>
          <a:xfrm>
            <a:off x="5495193" y="282657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재정 관리</a:t>
            </a:r>
          </a:p>
        </p:txBody>
      </p:sp>
    </p:spTree>
    <p:extLst>
      <p:ext uri="{BB962C8B-B14F-4D97-AF65-F5344CB8AC3E}">
        <p14:creationId xmlns:p14="http://schemas.microsoft.com/office/powerpoint/2010/main" val="5885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539B09-0FCC-4BC8-BAA2-13A6A9130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30878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22113790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89319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07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                                                                         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2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주휴수당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7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5502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12E3496-73C3-49D3-88F5-0D00089934C0}"/>
              </a:ext>
            </a:extLst>
          </p:cNvPr>
          <p:cNvSpPr/>
          <p:nvPr/>
        </p:nvSpPr>
        <p:spPr>
          <a:xfrm>
            <a:off x="3529781" y="1140542"/>
            <a:ext cx="5319251" cy="245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C6E2A0-9D45-4A89-9E71-94C1C1AE247C}"/>
              </a:ext>
            </a:extLst>
          </p:cNvPr>
          <p:cNvSpPr/>
          <p:nvPr/>
        </p:nvSpPr>
        <p:spPr>
          <a:xfrm>
            <a:off x="3529779" y="1499419"/>
            <a:ext cx="5319251" cy="245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F0E33-ACA8-497C-904D-C60708AF908A}"/>
              </a:ext>
            </a:extLst>
          </p:cNvPr>
          <p:cNvSpPr/>
          <p:nvPr/>
        </p:nvSpPr>
        <p:spPr>
          <a:xfrm>
            <a:off x="3529780" y="1858296"/>
            <a:ext cx="5319251" cy="245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5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5B27E-ABF9-476D-B145-E3054792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만들게 된 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76ADF-E621-46FB-A192-3B83A4AE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대학생을 포함한 </a:t>
            </a:r>
            <a:r>
              <a:rPr lang="en-US" altLang="ko-KR" dirty="0"/>
              <a:t>20</a:t>
            </a:r>
            <a:r>
              <a:rPr lang="ko-KR" altLang="en-US" dirty="0"/>
              <a:t>대의 대부분은 알바에 종사한 경험 있음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711C57E-7890-4251-8106-A10024680472}"/>
              </a:ext>
            </a:extLst>
          </p:cNvPr>
          <p:cNvSpPr/>
          <p:nvPr/>
        </p:nvSpPr>
        <p:spPr>
          <a:xfrm>
            <a:off x="1327639" y="2417885"/>
            <a:ext cx="3402623" cy="1732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kumimoji="0" lang="en-US" altLang="ko-KR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DD6B5A5-6FD8-467F-85D7-C2AB9B69372F}"/>
              </a:ext>
            </a:extLst>
          </p:cNvPr>
          <p:cNvSpPr/>
          <p:nvPr/>
        </p:nvSpPr>
        <p:spPr>
          <a:xfrm>
            <a:off x="5117123" y="3059723"/>
            <a:ext cx="1934308" cy="3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114CDC-B047-4AE4-8DFB-B2656A57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23" y="2608751"/>
            <a:ext cx="4115564" cy="1972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9D48A-8AA3-4D88-AED5-4E198A28EDA2}"/>
              </a:ext>
            </a:extLst>
          </p:cNvPr>
          <p:cNvSpPr txBox="1"/>
          <p:nvPr/>
        </p:nvSpPr>
        <p:spPr>
          <a:xfrm>
            <a:off x="9214338" y="3429000"/>
            <a:ext cx="221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알바국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122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04C387-E6F6-4AE7-8388-E908FA5646C4}"/>
              </a:ext>
            </a:extLst>
          </p:cNvPr>
          <p:cNvSpPr/>
          <p:nvPr/>
        </p:nvSpPr>
        <p:spPr>
          <a:xfrm>
            <a:off x="8554915" y="282657"/>
            <a:ext cx="1565031" cy="43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6E93B-4192-4357-ADDB-F85B2A25D825}"/>
              </a:ext>
            </a:extLst>
          </p:cNvPr>
          <p:cNvSpPr/>
          <p:nvPr/>
        </p:nvSpPr>
        <p:spPr>
          <a:xfrm>
            <a:off x="7025054" y="282658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휴무일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D59F4B-6FB8-4C5D-9597-94853253BBE4}"/>
              </a:ext>
            </a:extLst>
          </p:cNvPr>
          <p:cNvGraphicFramePr>
            <a:graphicFrameLocks noGrp="1"/>
          </p:cNvGraphicFramePr>
          <p:nvPr/>
        </p:nvGraphicFramePr>
        <p:xfrm>
          <a:off x="2418859" y="719665"/>
          <a:ext cx="8128000" cy="56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63204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3533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8269435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889315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8950249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202616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60382476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304871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2390236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4354847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4474551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43639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73689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2964220"/>
                    </a:ext>
                  </a:extLst>
                </a:gridCol>
              </a:tblGrid>
              <a:tr h="745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7274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60F200-B5B0-4430-A50C-49B864D8CDE7}"/>
              </a:ext>
            </a:extLst>
          </p:cNvPr>
          <p:cNvSpPr/>
          <p:nvPr/>
        </p:nvSpPr>
        <p:spPr>
          <a:xfrm>
            <a:off x="5495193" y="282657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재정 관리</a:t>
            </a:r>
          </a:p>
        </p:txBody>
      </p:sp>
    </p:spTree>
    <p:extLst>
      <p:ext uri="{BB962C8B-B14F-4D97-AF65-F5344CB8AC3E}">
        <p14:creationId xmlns:p14="http://schemas.microsoft.com/office/powerpoint/2010/main" val="22302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04C387-E6F6-4AE7-8388-E908FA5646C4}"/>
              </a:ext>
            </a:extLst>
          </p:cNvPr>
          <p:cNvSpPr/>
          <p:nvPr/>
        </p:nvSpPr>
        <p:spPr>
          <a:xfrm>
            <a:off x="8554915" y="282657"/>
            <a:ext cx="1565031" cy="43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6E93B-4192-4357-ADDB-F85B2A25D825}"/>
              </a:ext>
            </a:extLst>
          </p:cNvPr>
          <p:cNvSpPr/>
          <p:nvPr/>
        </p:nvSpPr>
        <p:spPr>
          <a:xfrm>
            <a:off x="7025054" y="282658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휴무일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D59F4B-6FB8-4C5D-9597-94853253BBE4}"/>
              </a:ext>
            </a:extLst>
          </p:cNvPr>
          <p:cNvGraphicFramePr>
            <a:graphicFrameLocks noGrp="1"/>
          </p:cNvGraphicFramePr>
          <p:nvPr/>
        </p:nvGraphicFramePr>
        <p:xfrm>
          <a:off x="2418859" y="719665"/>
          <a:ext cx="8128000" cy="56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63204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3533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8269435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889315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8950249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202616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60382476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304871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2390236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4354847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4474551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43639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73689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2964220"/>
                    </a:ext>
                  </a:extLst>
                </a:gridCol>
              </a:tblGrid>
              <a:tr h="745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7274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60F200-B5B0-4430-A50C-49B864D8CDE7}"/>
              </a:ext>
            </a:extLst>
          </p:cNvPr>
          <p:cNvSpPr/>
          <p:nvPr/>
        </p:nvSpPr>
        <p:spPr>
          <a:xfrm>
            <a:off x="5495193" y="282657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재정 관리</a:t>
            </a: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F2E797A9-CD02-413D-86BB-AE69AE4DE46B}"/>
              </a:ext>
            </a:extLst>
          </p:cNvPr>
          <p:cNvSpPr/>
          <p:nvPr/>
        </p:nvSpPr>
        <p:spPr>
          <a:xfrm rot="18729289">
            <a:off x="7013542" y="2205872"/>
            <a:ext cx="518474" cy="6504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104C387-E6F6-4AE7-8388-E908FA5646C4}"/>
              </a:ext>
            </a:extLst>
          </p:cNvPr>
          <p:cNvSpPr/>
          <p:nvPr/>
        </p:nvSpPr>
        <p:spPr>
          <a:xfrm>
            <a:off x="8554915" y="282657"/>
            <a:ext cx="1565031" cy="43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6E93B-4192-4357-ADDB-F85B2A25D825}"/>
              </a:ext>
            </a:extLst>
          </p:cNvPr>
          <p:cNvSpPr/>
          <p:nvPr/>
        </p:nvSpPr>
        <p:spPr>
          <a:xfrm>
            <a:off x="7025054" y="282658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휴무일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D59F4B-6FB8-4C5D-9597-94853253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58603"/>
              </p:ext>
            </p:extLst>
          </p:nvPr>
        </p:nvGraphicFramePr>
        <p:xfrm>
          <a:off x="2418859" y="719665"/>
          <a:ext cx="8128000" cy="56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575211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02060933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632046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63533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9252332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8269435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8893159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6941193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8950249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3202616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254715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60382476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3048717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54626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123902365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4354847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034516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44745516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7436398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5694137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373689695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312964220"/>
                    </a:ext>
                  </a:extLst>
                </a:gridCol>
              </a:tblGrid>
              <a:tr h="745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6173"/>
                  </a:ext>
                </a:extLst>
              </a:tr>
              <a:tr h="221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파트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7274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65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17888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25853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19196"/>
                  </a:ext>
                </a:extLst>
              </a:tr>
              <a:tr h="9073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CF7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5885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60F200-B5B0-4430-A50C-49B864D8CDE7}"/>
              </a:ext>
            </a:extLst>
          </p:cNvPr>
          <p:cNvSpPr/>
          <p:nvPr/>
        </p:nvSpPr>
        <p:spPr>
          <a:xfrm>
            <a:off x="5495193" y="282657"/>
            <a:ext cx="1468315" cy="43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재정 관리</a:t>
            </a: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F2E797A9-CD02-413D-86BB-AE69AE4DE46B}"/>
              </a:ext>
            </a:extLst>
          </p:cNvPr>
          <p:cNvSpPr/>
          <p:nvPr/>
        </p:nvSpPr>
        <p:spPr>
          <a:xfrm rot="18729289">
            <a:off x="7013542" y="2205872"/>
            <a:ext cx="518474" cy="6504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131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A790-0E02-48E1-88B4-7DA28F3C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D694-2C9A-4F1C-8B3C-564917B5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3600" dirty="0"/>
              <a:t>가계부 기능을 추가 </a:t>
            </a:r>
            <a:r>
              <a:rPr lang="en-US" altLang="ko-KR" sz="3600" dirty="0"/>
              <a:t>-&gt; </a:t>
            </a:r>
            <a:r>
              <a:rPr lang="ko-KR" altLang="en-US" sz="3600" dirty="0"/>
              <a:t>돈 관리까지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알바 공고 </a:t>
            </a:r>
          </a:p>
        </p:txBody>
      </p:sp>
    </p:spTree>
    <p:extLst>
      <p:ext uri="{BB962C8B-B14F-4D97-AF65-F5344CB8AC3E}">
        <p14:creationId xmlns:p14="http://schemas.microsoft.com/office/powerpoint/2010/main" val="4144941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B299B-A87F-4844-AF4D-CB4002AA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288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2998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FD4B-3387-4A05-862B-4CC1F50B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866"/>
            <a:ext cx="10515600" cy="1325563"/>
          </a:xfrm>
        </p:spPr>
        <p:txBody>
          <a:bodyPr/>
          <a:lstStyle/>
          <a:p>
            <a:r>
              <a:rPr lang="ko-KR" altLang="en-US"/>
              <a:t>이 어플이 왜 필요할까요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AF009-A83E-42D2-A45D-806CB911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2156"/>
            <a:ext cx="10515600" cy="4351338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1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C641F4-E0F0-4C37-B9C8-46339885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 dirty="0" err="1"/>
              <a:t>알바생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F6D01-D178-4B7C-93C2-4201C466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번거로운 스케줄 신청 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E21A8A-7788-45BF-A472-18A97126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82" y="5234451"/>
            <a:ext cx="9144000" cy="1247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3781FE-9328-438A-B04E-C9F60061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72" y="1948889"/>
            <a:ext cx="6555067" cy="8808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44A8F0-CBF6-44DA-9CD3-CD3E2BF2A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67" y="3429000"/>
            <a:ext cx="9144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014FF8-732C-4CE0-8992-D8DBB369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dirty="0">
                <a:solidFill>
                  <a:schemeClr val="bg1"/>
                </a:solidFill>
              </a:rPr>
              <a:t>복잡한 </a:t>
            </a:r>
            <a:r>
              <a:rPr lang="ko-KR" altLang="en-US" sz="3600" dirty="0" err="1">
                <a:solidFill>
                  <a:schemeClr val="bg1"/>
                </a:solidFill>
              </a:rPr>
              <a:t>돈계산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1C39E0-D101-411D-9BD4-51E0D466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14" y="898123"/>
            <a:ext cx="7565409" cy="3081328"/>
          </a:xfrm>
          <a:prstGeom prst="rect">
            <a:avLst/>
          </a:prstGeom>
        </p:spPr>
      </p:pic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B6CF34CF-8495-4967-9804-A695691BE811}"/>
              </a:ext>
            </a:extLst>
          </p:cNvPr>
          <p:cNvSpPr/>
          <p:nvPr/>
        </p:nvSpPr>
        <p:spPr>
          <a:xfrm>
            <a:off x="1624084" y="3979451"/>
            <a:ext cx="4954137" cy="231216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주휴수당 포함되면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도대체 얼마야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…?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10759E-3783-4764-9978-1E154F0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dirty="0">
                <a:solidFill>
                  <a:schemeClr val="bg1"/>
                </a:solidFill>
              </a:rPr>
              <a:t>잘 보이지 않는 </a:t>
            </a:r>
            <a:br>
              <a:rPr lang="en-US" altLang="ko-KR" sz="3600" dirty="0">
                <a:solidFill>
                  <a:schemeClr val="bg1"/>
                </a:solidFill>
              </a:rPr>
            </a:br>
            <a:r>
              <a:rPr lang="ko-KR" altLang="en-US" sz="3600" dirty="0">
                <a:solidFill>
                  <a:schemeClr val="bg1"/>
                </a:solidFill>
              </a:rPr>
              <a:t>알바시간표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9A02F-5509-4A63-AF8C-3A14370E1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46"/>
          <a:stretch/>
        </p:blipFill>
        <p:spPr>
          <a:xfrm>
            <a:off x="4061075" y="490437"/>
            <a:ext cx="7994155" cy="43721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3890595-1238-4020-9203-1F8BD23B3215}"/>
              </a:ext>
            </a:extLst>
          </p:cNvPr>
          <p:cNvSpPr/>
          <p:nvPr/>
        </p:nvSpPr>
        <p:spPr>
          <a:xfrm>
            <a:off x="800099" y="5061437"/>
            <a:ext cx="5940669" cy="1606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다른 일정도 한번에 확인</a:t>
            </a:r>
          </a:p>
        </p:txBody>
      </p:sp>
    </p:spTree>
    <p:extLst>
      <p:ext uri="{BB962C8B-B14F-4D97-AF65-F5344CB8AC3E}">
        <p14:creationId xmlns:p14="http://schemas.microsoft.com/office/powerpoint/2010/main" val="264002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1195</Words>
  <Application>Microsoft Office PowerPoint</Application>
  <PresentationFormat>와이드스크린</PresentationFormat>
  <Paragraphs>807</Paragraphs>
  <Slides>54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Office 테마</vt:lpstr>
      <vt:lpstr>1_Office 테마</vt:lpstr>
      <vt:lpstr>모바일 스튜디오 김철기 교수님  어플 개발 프로젝트  기획 발표 &lt;모두의 알바&gt;</vt:lpstr>
      <vt:lpstr>만들고 싶은 어플의 이름</vt:lpstr>
      <vt:lpstr>이 어플은 무 엇?</vt:lpstr>
      <vt:lpstr>PowerPoint 프레젠테이션</vt:lpstr>
      <vt:lpstr>만들게 된 계기</vt:lpstr>
      <vt:lpstr>이 어플이 왜 필요할까요?</vt:lpstr>
      <vt:lpstr>알바생</vt:lpstr>
      <vt:lpstr>복잡한 돈계산</vt:lpstr>
      <vt:lpstr>잘 보이지 않는  알바시간표</vt:lpstr>
      <vt:lpstr>고용주</vt:lpstr>
      <vt:lpstr>PowerPoint 프레젠테이션</vt:lpstr>
      <vt:lpstr>사용 예 &amp; 와이어프레임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 구현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진이</dc:creator>
  <cp:lastModifiedBy>이혜민</cp:lastModifiedBy>
  <cp:revision>44</cp:revision>
  <dcterms:created xsi:type="dcterms:W3CDTF">2019-09-10T08:18:07Z</dcterms:created>
  <dcterms:modified xsi:type="dcterms:W3CDTF">2019-09-17T18:54:22Z</dcterms:modified>
</cp:coreProperties>
</file>