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75" r:id="rId3"/>
    <p:sldId id="273" r:id="rId4"/>
    <p:sldId id="274" r:id="rId5"/>
    <p:sldId id="269" r:id="rId6"/>
    <p:sldId id="276" r:id="rId7"/>
    <p:sldId id="277" r:id="rId8"/>
    <p:sldId id="278" r:id="rId9"/>
    <p:sldId id="279" r:id="rId10"/>
    <p:sldId id="280" r:id="rId11"/>
    <p:sldId id="270" r:id="rId12"/>
  </p:sldIdLst>
  <p:sldSz cx="12192000" cy="6858000"/>
  <p:notesSz cx="6858000" cy="9144000"/>
  <p:embeddedFontLst>
    <p:embeddedFont>
      <p:font typeface="맑은 고딕" panose="020B0503020000020004" pitchFamily="50" charset="-127"/>
      <p:regular r:id="rId13"/>
      <p:bold r:id="rId14"/>
    </p:embeddedFont>
    <p:embeddedFont>
      <p:font typeface="타이포_쌍문동 B" panose="02020803020101020101" pitchFamily="18" charset="-127"/>
      <p:bold r:id="rId15"/>
    </p:embeddedFont>
    <p:embeddedFont>
      <p:font typeface="메이플스토리" panose="02000300000000000000" pitchFamily="2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343"/>
    <a:srgbClr val="F59DAA"/>
    <a:srgbClr val="F2F2F2"/>
    <a:srgbClr val="5F5F60"/>
    <a:srgbClr val="F9BFC7"/>
    <a:srgbClr val="EC4A63"/>
    <a:srgbClr val="565658"/>
    <a:srgbClr val="F7D331"/>
    <a:srgbClr val="2D3C55"/>
    <a:srgbClr val="3DC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51" autoAdjust="0"/>
    <p:restoredTop sz="96391" autoAdjust="0"/>
  </p:normalViewPr>
  <p:slideViewPr>
    <p:cSldViewPr snapToGrid="0" showGuides="1">
      <p:cViewPr varScale="1">
        <p:scale>
          <a:sx n="91" d="100"/>
          <a:sy n="91" d="100"/>
        </p:scale>
        <p:origin x="-144" y="-102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8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0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0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7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0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0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6A62-4D8D-4B4A-8FC1-B2FB5A3CC14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6A62-4D8D-4B4A-8FC1-B2FB5A3CC144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5B32-80EB-4DFE-A990-5B19CB0B7D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25865" y="2390860"/>
            <a:ext cx="5038559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4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딥러닝</a:t>
            </a:r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이미지 인식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1108710" y="3984010"/>
            <a:ext cx="1016127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32754" y="2021528"/>
            <a:ext cx="309091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pc="6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MLP, CNN</a:t>
            </a:r>
            <a:r>
              <a:rPr lang="ko-KR" altLang="en-US" spc="6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이용한</a:t>
            </a:r>
            <a:endParaRPr lang="ko-KR" altLang="en-US" spc="600" dirty="0">
              <a:solidFill>
                <a:srgbClr val="565658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73606" y="2253012"/>
            <a:ext cx="184731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endParaRPr lang="ko-KR" altLang="en-US" spc="600" dirty="0">
              <a:solidFill>
                <a:srgbClr val="565658"/>
              </a:solidFill>
              <a:latin typeface="210 콤퓨타세탁 L" panose="02020603020101020101" pitchFamily="18" charset="-127"/>
              <a:ea typeface="210 콤퓨타세탁 L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68591" y="4270664"/>
            <a:ext cx="119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양준호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192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82E20FA-4450-4FF4-A60C-CEC3919E806E}"/>
              </a:ext>
            </a:extLst>
          </p:cNvPr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945" y="1474292"/>
            <a:ext cx="2069919" cy="259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1" y="4075306"/>
            <a:ext cx="2089093" cy="199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27771" y="423331"/>
            <a:ext cx="3602268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CNN(</a:t>
            </a:r>
            <a:r>
              <a:rPr lang="ko-KR" altLang="en-US" sz="2000" spc="300" dirty="0" err="1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합성곱</a:t>
            </a:r>
            <a:r>
              <a:rPr lang="ko-KR" altLang="en-US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NN </a:t>
            </a:r>
            <a:r>
              <a:rPr lang="ko-KR" altLang="en-US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신경망</a:t>
            </a:r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ko-KR" altLang="en-US" sz="2000" spc="300" dirty="0">
              <a:solidFill>
                <a:srgbClr val="56565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5825" y="1056871"/>
            <a:ext cx="2108269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헬리콥</a:t>
            </a:r>
            <a:r>
              <a:rPr lang="ko-KR" altLang="en-US" sz="1600" spc="300" dirty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터</a:t>
            </a:r>
            <a:r>
              <a:rPr lang="ko-KR" altLang="en-US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예측 결과</a:t>
            </a:r>
            <a:endParaRPr lang="ko-KR" altLang="en-US" sz="1600" spc="300" dirty="0">
              <a:solidFill>
                <a:srgbClr val="565658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타원 15"/>
          <p:cNvSpPr/>
          <p:nvPr/>
        </p:nvSpPr>
        <p:spPr>
          <a:xfrm rot="16200000">
            <a:off x="4871656" y="643650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rot="16200000">
            <a:off x="5197437" y="643466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16200000">
            <a:off x="5524999" y="643650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5836800" y="6428763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6166005" y="6427816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rot="16200000">
            <a:off x="6495216" y="642781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6A097555-8B89-4710-B1EE-5BED8A3F5D6D}"/>
              </a:ext>
            </a:extLst>
          </p:cNvPr>
          <p:cNvSpPr/>
          <p:nvPr/>
        </p:nvSpPr>
        <p:spPr>
          <a:xfrm rot="16200000">
            <a:off x="7149843" y="6428762"/>
            <a:ext cx="94593" cy="9459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 rot="16200000">
            <a:off x="6820634" y="6428761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442541" y="2972539"/>
            <a:ext cx="26248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다음으로 이번에는 헬리콥터 사진을 넣어보았을 때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98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퍼센트로 비행기라 인식하는 것을 볼 수 있었습니다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epochs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주었을 때는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Accuracy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0.8448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 결과 말로 인식하게 되었습니다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287" y="1882184"/>
            <a:ext cx="5865758" cy="45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412" y="2769776"/>
            <a:ext cx="315277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50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34057" y="2895689"/>
            <a:ext cx="3510576" cy="76944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Thank You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0C1408F5-115C-41D3-82B5-6C909075249E}"/>
              </a:ext>
            </a:extLst>
          </p:cNvPr>
          <p:cNvCxnSpPr>
            <a:cxnSpLocks/>
          </p:cNvCxnSpPr>
          <p:nvPr/>
        </p:nvCxnSpPr>
        <p:spPr>
          <a:xfrm>
            <a:off x="1108710" y="3984010"/>
            <a:ext cx="10161270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3F6FE179-5243-41AC-B311-17F6E55D5606}"/>
              </a:ext>
            </a:extLst>
          </p:cNvPr>
          <p:cNvSpPr/>
          <p:nvPr/>
        </p:nvSpPr>
        <p:spPr>
          <a:xfrm rot="18823832">
            <a:off x="-4495487" y="-3349056"/>
            <a:ext cx="12305871" cy="8316141"/>
          </a:xfrm>
          <a:prstGeom prst="rect">
            <a:avLst/>
          </a:prstGeom>
          <a:solidFill>
            <a:srgbClr val="5F5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39124" y="1003797"/>
            <a:ext cx="190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a옛날사진관4" panose="02020600000000000000" pitchFamily="18" charset="-127"/>
                <a:ea typeface="a옛날사진관4" panose="02020600000000000000" pitchFamily="18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a옛날사진관4" panose="02020600000000000000" pitchFamily="18" charset="-127"/>
              <a:ea typeface="a옛날사진관4" panose="02020600000000000000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93827" y="2074512"/>
            <a:ext cx="2267293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1-③</a:t>
            </a:r>
            <a:r>
              <a:rPr lang="ko-KR" altLang="en-US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훈련 </a:t>
            </a:r>
            <a:r>
              <a:rPr lang="ko-KR" altLang="en-US" sz="1600" spc="300" dirty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후 정확도 비교 및 글자 판별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0327" y="2874739"/>
            <a:ext cx="2047823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2-①</a:t>
            </a:r>
            <a:r>
              <a:rPr lang="ko-KR" altLang="en-US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</a:t>
            </a:r>
            <a:r>
              <a:rPr lang="ko-KR" altLang="en-US" sz="1600" spc="300" dirty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전처리 및 모델정의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14360" y="3674966"/>
            <a:ext cx="284379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2-②</a:t>
            </a:r>
            <a:r>
              <a:rPr lang="ko-KR" altLang="en-US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</a:t>
            </a:r>
            <a:r>
              <a:rPr lang="ko-KR" altLang="en-US" sz="1600" spc="300" dirty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 및 평가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05960" y="4475192"/>
            <a:ext cx="284379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2-③</a:t>
            </a:r>
            <a:r>
              <a:rPr lang="ko-KR" altLang="en-US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 </a:t>
            </a:r>
            <a:r>
              <a:rPr lang="ko-KR" altLang="en-US" sz="1600" spc="300" dirty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상태 시각화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2C3BAF7-BA8C-40D0-95B5-8DE6468C90D3}"/>
              </a:ext>
            </a:extLst>
          </p:cNvPr>
          <p:cNvCxnSpPr>
            <a:cxnSpLocks/>
          </p:cNvCxnSpPr>
          <p:nvPr/>
        </p:nvCxnSpPr>
        <p:spPr>
          <a:xfrm flipV="1">
            <a:off x="148590" y="-1577340"/>
            <a:ext cx="9006840" cy="9410563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54698" y="1247527"/>
            <a:ext cx="2267293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1-②</a:t>
            </a:r>
            <a:r>
              <a:rPr lang="ko-KR" altLang="en-US" sz="1600" spc="300" dirty="0" err="1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레이어를</a:t>
            </a:r>
            <a:r>
              <a:rPr lang="ko-KR" altLang="en-US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600" spc="300" dirty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통한 모델 만들기 및 훈련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02325" y="453490"/>
            <a:ext cx="2552266" cy="58477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1-①train</a:t>
            </a:r>
            <a:r>
              <a:rPr lang="en-US" altLang="ko-KR" sz="1600" spc="300" dirty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test </a:t>
            </a:r>
            <a:r>
              <a:rPr lang="ko-KR" altLang="en-US" sz="1600" spc="300" dirty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전처리 및 정규화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2465" y="5269595"/>
            <a:ext cx="284379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2-④</a:t>
            </a:r>
            <a:r>
              <a:rPr lang="ko-KR" altLang="en-US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강아지 </a:t>
            </a:r>
            <a:r>
              <a:rPr lang="ko-KR" altLang="en-US" sz="1600" spc="300" dirty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 결과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84065" y="6041764"/>
            <a:ext cx="2843790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2-⑤</a:t>
            </a:r>
            <a:r>
              <a:rPr lang="ko-KR" altLang="en-US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헬리콥터 </a:t>
            </a:r>
            <a:r>
              <a:rPr lang="ko-KR" altLang="en-US" sz="1600" spc="300" dirty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예측 결과</a:t>
            </a:r>
          </a:p>
        </p:txBody>
      </p:sp>
    </p:spTree>
    <p:extLst>
      <p:ext uri="{BB962C8B-B14F-4D97-AF65-F5344CB8AC3E}">
        <p14:creationId xmlns:p14="http://schemas.microsoft.com/office/powerpoint/2010/main" val="65566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6166009" y="6434668"/>
            <a:ext cx="423801" cy="94593"/>
            <a:chOff x="5719495" y="6434669"/>
            <a:chExt cx="423801" cy="94593"/>
          </a:xfrm>
        </p:grpSpPr>
        <p:sp>
          <p:nvSpPr>
            <p:cNvPr id="80" name="타원 79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14375" y="525780"/>
            <a:ext cx="1941019" cy="26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627771" y="423331"/>
            <a:ext cx="4501553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MLP(</a:t>
            </a:r>
            <a:r>
              <a:rPr lang="ko-KR" altLang="en-US" sz="2000" spc="300" dirty="0" err="1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멀티퍼셉트론</a:t>
            </a:r>
            <a:r>
              <a:rPr lang="ko-KR" altLang="en-US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NN </a:t>
            </a:r>
            <a:r>
              <a:rPr lang="ko-KR" altLang="en-US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신경망</a:t>
            </a:r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ko-KR" altLang="en-US" sz="2000" spc="300" dirty="0">
              <a:solidFill>
                <a:srgbClr val="56565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885825" y="1133891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885825" y="1056871"/>
            <a:ext cx="4194866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en-US" altLang="ko-KR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train, test </a:t>
            </a:r>
            <a:r>
              <a:rPr lang="ko-KR" altLang="en-US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전처리 및 정규화</a:t>
            </a:r>
            <a:endParaRPr lang="ko-KR" altLang="en-US" sz="1600" spc="300" dirty="0">
              <a:solidFill>
                <a:srgbClr val="565658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48" y="1480601"/>
            <a:ext cx="3811225" cy="427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205" y="1480600"/>
            <a:ext cx="44100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205" y="2917247"/>
            <a:ext cx="2552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205" y="3308637"/>
            <a:ext cx="122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205" y="3708688"/>
            <a:ext cx="4410075" cy="212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362209" y="1662545"/>
            <a:ext cx="21405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nist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train, test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가져와 총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7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만개의 데이터를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28x28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차원배열을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차원배열로 바꾸어주기 위해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784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개의 배열로 바꾸어주었습니다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수치를 작게 정규화하고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onehot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encoding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통하여 데이터 형식을 변경해주었습니다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9" name="타원 18"/>
          <p:cNvSpPr/>
          <p:nvPr/>
        </p:nvSpPr>
        <p:spPr>
          <a:xfrm rot="16200000">
            <a:off x="7149843" y="6434667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4870126" y="6434668"/>
            <a:ext cx="753009" cy="94593"/>
            <a:chOff x="5390287" y="6434669"/>
            <a:chExt cx="753009" cy="94593"/>
          </a:xfrm>
        </p:grpSpPr>
        <p:sp>
          <p:nvSpPr>
            <p:cNvPr id="22" name="타원 21"/>
            <p:cNvSpPr/>
            <p:nvPr/>
          </p:nvSpPr>
          <p:spPr>
            <a:xfrm rot="16200000">
              <a:off x="5390287" y="6434669"/>
              <a:ext cx="94593" cy="9459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/>
          <p:cNvSpPr/>
          <p:nvPr/>
        </p:nvSpPr>
        <p:spPr>
          <a:xfrm rot="16200000">
            <a:off x="6820635" y="6434668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 rot="16200000">
            <a:off x="5836801" y="6434716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3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6A097555-8B89-4710-B1EE-5BED8A3F5D6D}"/>
              </a:ext>
            </a:extLst>
          </p:cNvPr>
          <p:cNvSpPr/>
          <p:nvPr/>
        </p:nvSpPr>
        <p:spPr>
          <a:xfrm rot="16200000">
            <a:off x="5197437" y="6434666"/>
            <a:ext cx="94593" cy="9459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12" y="1568887"/>
            <a:ext cx="3241180" cy="318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229" y="1568885"/>
            <a:ext cx="5463469" cy="318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7771" y="423331"/>
            <a:ext cx="4501553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MLP(</a:t>
            </a:r>
            <a:r>
              <a:rPr lang="ko-KR" altLang="en-US" sz="2000" spc="300" dirty="0" err="1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멀티퍼셉트론</a:t>
            </a:r>
            <a:r>
              <a:rPr lang="ko-KR" altLang="en-US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NN </a:t>
            </a:r>
            <a:r>
              <a:rPr lang="ko-KR" altLang="en-US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신경망</a:t>
            </a:r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ko-KR" altLang="en-US" sz="2000" spc="300" dirty="0">
              <a:solidFill>
                <a:srgbClr val="56565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5825" y="1056871"/>
            <a:ext cx="3642344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600" spc="300" dirty="0" err="1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레이어를</a:t>
            </a:r>
            <a:r>
              <a:rPr lang="ko-KR" altLang="en-US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통한 모델 만들기 및 훈련</a:t>
            </a:r>
            <a:endParaRPr lang="ko-KR" altLang="en-US" sz="1600" spc="300" dirty="0">
              <a:solidFill>
                <a:srgbClr val="565658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73312" y="5060373"/>
            <a:ext cx="9506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Sequential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사용하여 객체를 만들어주었고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히든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출력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레이어를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통해 모델을 만들고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6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만개의 데이터의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epochs=5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주어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30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만번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훈련해주었습니다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6166009" y="6434668"/>
            <a:ext cx="423801" cy="94593"/>
            <a:chOff x="5719495" y="6434669"/>
            <a:chExt cx="423801" cy="94593"/>
          </a:xfrm>
        </p:grpSpPr>
        <p:sp>
          <p:nvSpPr>
            <p:cNvPr id="25" name="타원 24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타원 26"/>
          <p:cNvSpPr/>
          <p:nvPr/>
        </p:nvSpPr>
        <p:spPr>
          <a:xfrm rot="16200000">
            <a:off x="7149843" y="6434667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 rot="16200000">
            <a:off x="5528542" y="6434668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 rot="16200000">
            <a:off x="6820635" y="6434668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 rot="16200000">
            <a:off x="5836801" y="6434716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 rot="16200000">
            <a:off x="4871656" y="643650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7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82E20FA-4450-4FF4-A60C-CEC3919E806E}"/>
              </a:ext>
            </a:extLst>
          </p:cNvPr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5" y="1986395"/>
            <a:ext cx="38195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75" y="1662545"/>
            <a:ext cx="3895725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27771" y="423331"/>
            <a:ext cx="4501553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MLP(</a:t>
            </a:r>
            <a:r>
              <a:rPr lang="ko-KR" altLang="en-US" sz="2000" spc="300" dirty="0" err="1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멀티퍼셉트론</a:t>
            </a:r>
            <a:r>
              <a:rPr lang="ko-KR" altLang="en-US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NN </a:t>
            </a:r>
            <a:r>
              <a:rPr lang="ko-KR" altLang="en-US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신경망</a:t>
            </a:r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ko-KR" altLang="en-US" sz="2000" spc="300" dirty="0">
              <a:solidFill>
                <a:srgbClr val="56565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85825" y="1056871"/>
            <a:ext cx="3507692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훈련 후 정확도 비교 및 글자 판별</a:t>
            </a:r>
            <a:endParaRPr lang="ko-KR" altLang="en-US" sz="1600" spc="300" dirty="0">
              <a:solidFill>
                <a:srgbClr val="565658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20645" y="2675707"/>
            <a:ext cx="2140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훈련시킨 모델을 통하여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Accuracy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Loss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시각화하여 주었고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X_test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손글씨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데이터를 찾을 수 있었습니다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6166009" y="6434668"/>
            <a:ext cx="423801" cy="94593"/>
            <a:chOff x="5719495" y="6434669"/>
            <a:chExt cx="423801" cy="94593"/>
          </a:xfrm>
        </p:grpSpPr>
        <p:sp>
          <p:nvSpPr>
            <p:cNvPr id="28" name="타원 27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타원 29"/>
          <p:cNvSpPr/>
          <p:nvPr/>
        </p:nvSpPr>
        <p:spPr>
          <a:xfrm rot="16200000">
            <a:off x="7149843" y="6434667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 rot="16200000">
            <a:off x="6820635" y="6434668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 rot="16200000">
            <a:off x="5836801" y="6434716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 rot="16200000">
            <a:off x="4871656" y="643650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 rot="16200000">
            <a:off x="5197437" y="643466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6A097555-8B89-4710-B1EE-5BED8A3F5D6D}"/>
              </a:ext>
            </a:extLst>
          </p:cNvPr>
          <p:cNvSpPr/>
          <p:nvPr/>
        </p:nvSpPr>
        <p:spPr>
          <a:xfrm rot="16200000">
            <a:off x="5528541" y="6434666"/>
            <a:ext cx="94593" cy="94593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16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82E20FA-4450-4FF4-A60C-CEC3919E806E}"/>
              </a:ext>
            </a:extLst>
          </p:cNvPr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1" y="1568885"/>
            <a:ext cx="41052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172" y="1539581"/>
            <a:ext cx="30765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27771" y="423331"/>
            <a:ext cx="3602268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CNN(</a:t>
            </a:r>
            <a:r>
              <a:rPr lang="ko-KR" altLang="en-US" sz="2000" spc="300" dirty="0" err="1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합성곱</a:t>
            </a:r>
            <a:r>
              <a:rPr lang="ko-KR" altLang="en-US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NN </a:t>
            </a:r>
            <a:r>
              <a:rPr lang="ko-KR" altLang="en-US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신경망</a:t>
            </a:r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ko-KR" altLang="en-US" sz="2000" spc="300" dirty="0">
              <a:solidFill>
                <a:srgbClr val="56565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85825" y="1056871"/>
            <a:ext cx="2866490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 전처리 및 모델정의</a:t>
            </a:r>
            <a:endParaRPr lang="ko-KR" altLang="en-US" sz="1600" spc="300" dirty="0">
              <a:solidFill>
                <a:srgbClr val="565658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1" y="2813196"/>
            <a:ext cx="21907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1" y="3678649"/>
            <a:ext cx="399097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968219" y="1498219"/>
            <a:ext cx="2277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Cifar10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이란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keras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저장되어 있는 구분 가능한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가지의 종류의 사진들입니다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166009" y="6434668"/>
            <a:ext cx="423801" cy="94593"/>
            <a:chOff x="5719495" y="6434669"/>
            <a:chExt cx="423801" cy="94593"/>
          </a:xfrm>
        </p:grpSpPr>
        <p:sp>
          <p:nvSpPr>
            <p:cNvPr id="18" name="타원 17"/>
            <p:cNvSpPr/>
            <p:nvPr/>
          </p:nvSpPr>
          <p:spPr>
            <a:xfrm rot="16200000">
              <a:off x="5719495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 rot="16200000">
              <a:off x="6048703" y="6434669"/>
              <a:ext cx="94593" cy="94593"/>
            </a:xfrm>
            <a:prstGeom prst="ellipse">
              <a:avLst/>
            </a:prstGeom>
            <a:solidFill>
              <a:srgbClr val="5656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타원 19"/>
          <p:cNvSpPr/>
          <p:nvPr/>
        </p:nvSpPr>
        <p:spPr>
          <a:xfrm rot="16200000">
            <a:off x="7149843" y="6434667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rot="16200000">
            <a:off x="6820635" y="6434668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rot="16200000">
            <a:off x="4871656" y="643650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rot="16200000">
            <a:off x="5197437" y="643466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6A097555-8B89-4710-B1EE-5BED8A3F5D6D}"/>
              </a:ext>
            </a:extLst>
          </p:cNvPr>
          <p:cNvSpPr/>
          <p:nvPr/>
        </p:nvSpPr>
        <p:spPr>
          <a:xfrm rot="16200000">
            <a:off x="5836800" y="6428764"/>
            <a:ext cx="94593" cy="94593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 rot="16200000">
            <a:off x="5524999" y="643650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867931" y="1910768"/>
            <a:ext cx="1031469" cy="18761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867931" y="3335191"/>
            <a:ext cx="1127816" cy="18761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29" idx="3"/>
            <a:endCxn id="30" idx="3"/>
          </p:cNvCxnSpPr>
          <p:nvPr/>
        </p:nvCxnSpPr>
        <p:spPr>
          <a:xfrm>
            <a:off x="7899400" y="2004576"/>
            <a:ext cx="96347" cy="1424423"/>
          </a:xfrm>
          <a:prstGeom prst="bentConnector3">
            <a:avLst>
              <a:gd name="adj1" fmla="val 337267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935093" y="4802509"/>
            <a:ext cx="2476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same’ :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출력 이미지 사이즈가 입력 이미지 사이즈와 동일합니다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cxnSp>
        <p:nvCxnSpPr>
          <p:cNvPr id="40" name="직선 화살표 연결선 39"/>
          <p:cNvCxnSpPr>
            <a:endCxn id="42" idx="1"/>
          </p:cNvCxnSpPr>
          <p:nvPr/>
        </p:nvCxnSpPr>
        <p:spPr>
          <a:xfrm>
            <a:off x="8229600" y="2716787"/>
            <a:ext cx="705493" cy="2547387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8935094" y="2939985"/>
            <a:ext cx="2476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Conv2D</a:t>
            </a:r>
          </a:p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첫번째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컨볼루션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필터의 수 입니다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두번째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컨볼루션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커널의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행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912822" y="1910768"/>
            <a:ext cx="1840403" cy="1876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912822" y="3335191"/>
            <a:ext cx="1840404" cy="1876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꺾인 연결선 57"/>
          <p:cNvCxnSpPr>
            <a:stCxn id="56" idx="3"/>
            <a:endCxn id="57" idx="3"/>
          </p:cNvCxnSpPr>
          <p:nvPr/>
        </p:nvCxnSpPr>
        <p:spPr>
          <a:xfrm>
            <a:off x="6753225" y="2004576"/>
            <a:ext cx="1" cy="1424423"/>
          </a:xfrm>
          <a:prstGeom prst="bentConnector3">
            <a:avLst>
              <a:gd name="adj1" fmla="val 214748364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44" idx="1"/>
          </p:cNvCxnSpPr>
          <p:nvPr/>
        </p:nvCxnSpPr>
        <p:spPr>
          <a:xfrm>
            <a:off x="6753226" y="2698548"/>
            <a:ext cx="2181868" cy="980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9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82E20FA-4450-4FF4-A60C-CEC3919E806E}"/>
              </a:ext>
            </a:extLst>
          </p:cNvPr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73" y="1784349"/>
            <a:ext cx="33432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61" y="1841932"/>
            <a:ext cx="6148692" cy="266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27771" y="423331"/>
            <a:ext cx="3602268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CNN(</a:t>
            </a:r>
            <a:r>
              <a:rPr lang="ko-KR" altLang="en-US" sz="2000" spc="300" dirty="0" err="1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합성곱</a:t>
            </a:r>
            <a:r>
              <a:rPr lang="ko-KR" altLang="en-US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NN </a:t>
            </a:r>
            <a:r>
              <a:rPr lang="ko-KR" altLang="en-US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신경망</a:t>
            </a:r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ko-KR" altLang="en-US" sz="2000" spc="300" dirty="0">
              <a:solidFill>
                <a:srgbClr val="56565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85825" y="1056871"/>
            <a:ext cx="1963999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모델 학습 및 평가</a:t>
            </a:r>
            <a:endParaRPr lang="ko-KR" altLang="en-US" sz="1600" spc="300" dirty="0">
              <a:solidFill>
                <a:srgbClr val="565658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4" name="타원 13"/>
          <p:cNvSpPr/>
          <p:nvPr/>
        </p:nvSpPr>
        <p:spPr>
          <a:xfrm rot="16200000">
            <a:off x="6495217" y="6434668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 rot="16200000">
            <a:off x="7149843" y="6434667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16200000">
            <a:off x="6820635" y="6434668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4871656" y="643650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5197437" y="643466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 rot="16200000">
            <a:off x="5524999" y="643650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6A097555-8B89-4710-B1EE-5BED8A3F5D6D}"/>
              </a:ext>
            </a:extLst>
          </p:cNvPr>
          <p:cNvSpPr/>
          <p:nvPr/>
        </p:nvSpPr>
        <p:spPr>
          <a:xfrm rot="16200000">
            <a:off x="6166008" y="6428764"/>
            <a:ext cx="94593" cy="9459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 rot="16200000">
            <a:off x="5836800" y="6428763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582647" y="5031556"/>
            <a:ext cx="8628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MLP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마찬가지로 모델을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컴파일하여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epochs=10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으로 설정 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50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만번의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학습을 실행하였습니다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14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82E20FA-4450-4FF4-A60C-CEC3919E806E}"/>
              </a:ext>
            </a:extLst>
          </p:cNvPr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9" y="1846477"/>
            <a:ext cx="32956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656" y="954232"/>
            <a:ext cx="35814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27771" y="423331"/>
            <a:ext cx="3602268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CNN(</a:t>
            </a:r>
            <a:r>
              <a:rPr lang="ko-KR" altLang="en-US" sz="2000" spc="300" dirty="0" err="1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합성곱</a:t>
            </a:r>
            <a:r>
              <a:rPr lang="ko-KR" altLang="en-US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NN </a:t>
            </a:r>
            <a:r>
              <a:rPr lang="ko-KR" altLang="en-US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신경망</a:t>
            </a:r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ko-KR" altLang="en-US" sz="2000" spc="300" dirty="0">
              <a:solidFill>
                <a:srgbClr val="56565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85825" y="1056871"/>
            <a:ext cx="1890261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 상태 시각화</a:t>
            </a:r>
            <a:endParaRPr lang="ko-KR" altLang="en-US" sz="1600" spc="300" dirty="0">
              <a:solidFill>
                <a:srgbClr val="565658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타원 12"/>
          <p:cNvSpPr/>
          <p:nvPr/>
        </p:nvSpPr>
        <p:spPr>
          <a:xfrm rot="16200000">
            <a:off x="7149843" y="6434667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 rot="16200000">
            <a:off x="6820635" y="6434668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rot="16200000">
            <a:off x="4871656" y="643650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16200000">
            <a:off x="5197437" y="643466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5524999" y="643650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rot="16200000">
            <a:off x="5836800" y="6428763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6A097555-8B89-4710-B1EE-5BED8A3F5D6D}"/>
              </a:ext>
            </a:extLst>
          </p:cNvPr>
          <p:cNvSpPr/>
          <p:nvPr/>
        </p:nvSpPr>
        <p:spPr>
          <a:xfrm rot="16200000">
            <a:off x="6495216" y="6428762"/>
            <a:ext cx="94593" cy="94593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 rot="16200000">
            <a:off x="6166005" y="6427816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757855" y="2711118"/>
            <a:ext cx="2624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 상태를 시각화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하였을때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epochs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늘어날때마다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Accuracy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는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상승하고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Loss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하락하는 것을 알 수 있었습니다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000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38824" y="645549"/>
            <a:ext cx="11314351" cy="5566901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782E20FA-4450-4FF4-A60C-CEC3919E806E}"/>
              </a:ext>
            </a:extLst>
          </p:cNvPr>
          <p:cNvSpPr/>
          <p:nvPr/>
        </p:nvSpPr>
        <p:spPr>
          <a:xfrm>
            <a:off x="851035" y="1149254"/>
            <a:ext cx="422277" cy="419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07" y="1395425"/>
            <a:ext cx="2519554" cy="4605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711" y="1698079"/>
            <a:ext cx="40005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27771" y="423331"/>
            <a:ext cx="3602268" cy="400110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CNN(</a:t>
            </a:r>
            <a:r>
              <a:rPr lang="ko-KR" altLang="en-US" sz="2000" spc="300" dirty="0" err="1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합성곱</a:t>
            </a:r>
            <a:r>
              <a:rPr lang="ko-KR" altLang="en-US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NN </a:t>
            </a:r>
            <a:r>
              <a:rPr lang="ko-KR" altLang="en-US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신경망</a:t>
            </a:r>
            <a:r>
              <a:rPr lang="en-US" altLang="ko-KR" sz="2000" spc="300" dirty="0">
                <a:solidFill>
                  <a:srgbClr val="565658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)</a:t>
            </a:r>
            <a:endParaRPr lang="ko-KR" altLang="en-US" sz="2000" spc="300" dirty="0">
              <a:solidFill>
                <a:srgbClr val="565658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85825" y="1056871"/>
            <a:ext cx="1888659" cy="338554"/>
          </a:xfrm>
          <a:prstGeom prst="rect">
            <a:avLst/>
          </a:prstGeom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r>
              <a:rPr lang="ko-KR" altLang="en-US" sz="1600" spc="300" dirty="0" smtClean="0">
                <a:solidFill>
                  <a:srgbClr val="565658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강아지 예측 결과</a:t>
            </a:r>
            <a:endParaRPr lang="ko-KR" altLang="en-US" sz="1600" spc="300" dirty="0">
              <a:solidFill>
                <a:srgbClr val="565658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타원 12"/>
          <p:cNvSpPr/>
          <p:nvPr/>
        </p:nvSpPr>
        <p:spPr>
          <a:xfrm rot="16200000">
            <a:off x="7149843" y="6434667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rot="16200000">
            <a:off x="4871656" y="643650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16200000">
            <a:off x="5197437" y="643466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16200000">
            <a:off x="5524999" y="643650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 rot="16200000">
            <a:off x="5836800" y="6428763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 rot="16200000">
            <a:off x="6166005" y="6427816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 rot="16200000">
            <a:off x="6495216" y="6427815"/>
            <a:ext cx="94593" cy="94593"/>
          </a:xfrm>
          <a:prstGeom prst="ellipse">
            <a:avLst/>
          </a:prstGeom>
          <a:solidFill>
            <a:srgbClr val="565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6A097555-8B89-4710-B1EE-5BED8A3F5D6D}"/>
              </a:ext>
            </a:extLst>
          </p:cNvPr>
          <p:cNvSpPr/>
          <p:nvPr/>
        </p:nvSpPr>
        <p:spPr>
          <a:xfrm rot="16200000">
            <a:off x="6820635" y="6428762"/>
            <a:ext cx="94593" cy="9459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757854" y="2405667"/>
            <a:ext cx="26248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학습 완료 후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cifar10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받아온 후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cvtColor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통해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RGB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형태로 사진을 다운그레이드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기키고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32x32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크기로 바꾸어주었습니다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또한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onehot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인코딩된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차원 배열의 사진을 통해 결과를 유추해낼 수 있었습니다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709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369</Words>
  <Application>Microsoft Office PowerPoint</Application>
  <PresentationFormat>사용자 지정</PresentationFormat>
  <Paragraphs>45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Arial</vt:lpstr>
      <vt:lpstr>맑은 고딕</vt:lpstr>
      <vt:lpstr>a옛날사진관4</vt:lpstr>
      <vt:lpstr>타이포_쌍문동 B</vt:lpstr>
      <vt:lpstr>메이플스토리</vt:lpstr>
      <vt:lpstr>210 콤퓨타세탁 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hhj</dc:creator>
  <cp:lastModifiedBy>Administrator</cp:lastModifiedBy>
  <cp:revision>75</cp:revision>
  <dcterms:created xsi:type="dcterms:W3CDTF">2017-05-10T07:33:19Z</dcterms:created>
  <dcterms:modified xsi:type="dcterms:W3CDTF">2020-07-29T03:06:00Z</dcterms:modified>
</cp:coreProperties>
</file>